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6" r:id="rId2"/>
    <p:sldId id="267" r:id="rId3"/>
    <p:sldId id="257" r:id="rId4"/>
    <p:sldId id="258" r:id="rId5"/>
    <p:sldId id="273" r:id="rId6"/>
    <p:sldId id="259" r:id="rId7"/>
    <p:sldId id="260" r:id="rId8"/>
    <p:sldId id="268" r:id="rId9"/>
    <p:sldId id="272" r:id="rId10"/>
    <p:sldId id="271" r:id="rId11"/>
    <p:sldId id="262" r:id="rId12"/>
    <p:sldId id="264" r:id="rId13"/>
    <p:sldId id="265" r:id="rId14"/>
    <p:sldId id="275" r:id="rId15"/>
    <p:sldId id="277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6699"/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327710359734445"/>
                  <c:y val="0.1963032068431878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Tourism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 R65 000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A7-4936-B3DC-FC3AE2311D80}"/>
                </c:ext>
              </c:extLst>
            </c:dLbl>
            <c:dLbl>
              <c:idx val="1"/>
              <c:layout>
                <c:manualLayout>
                  <c:x val="-0.21427045910375306"/>
                  <c:y val="-6.08545711700769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Enviro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R80 000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A7-4936-B3DC-FC3AE2311D80}"/>
                </c:ext>
              </c:extLst>
            </c:dLbl>
            <c:dLbl>
              <c:idx val="2"/>
              <c:layout>
                <c:manualLayout>
                  <c:x val="-8.3928207503473837E-2"/>
                  <c:y val="-0.1505441448368924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WRRA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R45 000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4A7-4936-B3DC-FC3AE2311D80}"/>
                </c:ext>
              </c:extLst>
            </c:dLbl>
            <c:dLbl>
              <c:idx val="3"/>
              <c:layout>
                <c:manualLayout>
                  <c:x val="0.14677057279604752"/>
                  <c:y val="-0.1820656054333925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Fire Forum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R70 000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4A7-4936-B3DC-FC3AE2311D80}"/>
                </c:ext>
              </c:extLst>
            </c:dLbl>
            <c:dLbl>
              <c:idx val="4"/>
              <c:layout>
                <c:manualLayout>
                  <c:x val="0.18187729545240094"/>
                  <c:y val="-1.693694273576072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Public safety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R60 000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A7-4936-B3DC-FC3AE2311D80}"/>
                </c:ext>
              </c:extLst>
            </c:dLbl>
            <c:dLbl>
              <c:idx val="5"/>
              <c:layout>
                <c:manualLayout>
                  <c:x val="0.12853728578045392"/>
                  <c:y val="0.1874671684279588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Events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  <a:latin typeface="+mj-lt"/>
                      </a:rPr>
                      <a:t> </a:t>
                    </a:r>
                  </a:p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R30 000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4A7-4936-B3DC-FC3AE2311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Tourism</c:v>
                </c:pt>
                <c:pt idx="1">
                  <c:v>Environment </c:v>
                </c:pt>
                <c:pt idx="2">
                  <c:v>Community</c:v>
                </c:pt>
                <c:pt idx="3">
                  <c:v>Fire Forum</c:v>
                </c:pt>
                <c:pt idx="4">
                  <c:v>Eco centre</c:v>
                </c:pt>
                <c:pt idx="5">
                  <c:v>Events</c:v>
                </c:pt>
              </c:strCache>
            </c:strRef>
          </c:cat>
          <c:val>
            <c:numRef>
              <c:f>Sheet1!$B$2:$B$7</c:f>
              <c:numCache>
                <c:formatCode>"R"#,##0_);[Red]\("R"#,##0\)</c:formatCode>
                <c:ptCount val="6"/>
                <c:pt idx="0">
                  <c:v>40000</c:v>
                </c:pt>
                <c:pt idx="1">
                  <c:v>60000</c:v>
                </c:pt>
                <c:pt idx="2">
                  <c:v>25000</c:v>
                </c:pt>
                <c:pt idx="3">
                  <c:v>40000</c:v>
                </c:pt>
                <c:pt idx="4">
                  <c:v>30000</c:v>
                </c:pt>
                <c:pt idx="5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A7-4936-B3DC-FC3AE2311D8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0EDE7E2-49BF-40FA-8D92-5E4021927F06}" type="datetimeFigureOut">
              <a:rPr lang="en-ZA" smtClean="0"/>
              <a:t>2025/03/05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12341C-4D87-4075-A87C-D996EEE186B4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go for a community&#10;&#10;Description automatically generated">
            <a:extLst>
              <a:ext uri="{FF2B5EF4-FFF2-40B4-BE49-F238E27FC236}">
                <a16:creationId xmlns:a16="http://schemas.microsoft.com/office/drawing/2014/main" id="{252DDCAC-A293-D872-C005-239FCEBB2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1140533"/>
            <a:ext cx="3983606" cy="5634736"/>
          </a:xfrm>
        </p:spPr>
      </p:pic>
    </p:spTree>
    <p:extLst>
      <p:ext uri="{BB962C8B-B14F-4D97-AF65-F5344CB8AC3E}">
        <p14:creationId xmlns:p14="http://schemas.microsoft.com/office/powerpoint/2010/main" val="112443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C15A-984C-B15B-42E9-37D4B72FC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EE0-198D-D0FB-1F5E-36D92591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543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PORTFOLIO DETAILS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E44E3B-9144-E810-3CCB-10DAB4D57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372172"/>
              </p:ext>
            </p:extLst>
          </p:nvPr>
        </p:nvGraphicFramePr>
        <p:xfrm>
          <a:off x="1386840" y="1657324"/>
          <a:ext cx="9943014" cy="492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5448">
                  <a:extLst>
                    <a:ext uri="{9D8B030D-6E8A-4147-A177-3AD203B41FA5}">
                      <a16:colId xmlns:a16="http://schemas.microsoft.com/office/drawing/2014/main" val="1567985697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1639333944"/>
                    </a:ext>
                  </a:extLst>
                </a:gridCol>
                <a:gridCol w="670106">
                  <a:extLst>
                    <a:ext uri="{9D8B030D-6E8A-4147-A177-3AD203B41FA5}">
                      <a16:colId xmlns:a16="http://schemas.microsoft.com/office/drawing/2014/main" val="419681443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055931056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2051586957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3569877856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3469389310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1420529182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2591601827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sng" strike="noStrike" dirty="0">
                          <a:effectLst/>
                          <a:latin typeface="+mj-lt"/>
                        </a:rPr>
                        <a:t>WIP</a:t>
                      </a:r>
                      <a:endParaRPr lang="en-ZA" sz="2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4375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Opening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55 970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1169344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733500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Allocated from membership fees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986596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146 105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191 311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937532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7812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Expenses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187 171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151 341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7581776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8205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14 904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55 970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252493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21759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292990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E2BBDC5-9F57-3F10-CC5F-1DDB05583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20934" r="19867" b="21832"/>
          <a:stretch/>
        </p:blipFill>
        <p:spPr bwMode="auto">
          <a:xfrm>
            <a:off x="182146" y="1111954"/>
            <a:ext cx="954157" cy="8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6EFF114-D422-4D0A-38FD-F2773A200AC1}"/>
              </a:ext>
            </a:extLst>
          </p:cNvPr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847B3EB-5B68-C62B-743A-31017EBC3087}"/>
                </a:ext>
              </a:extLst>
            </p:cNvPr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B4BFE4-EA26-F587-06BC-5390B7C72007}"/>
                </a:ext>
              </a:extLst>
            </p:cNvPr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3240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6E4D-08EB-1F16-B975-815C4F44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543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PORTFOLIO BALANCES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D31C2E-0452-052E-D025-EC974452C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73123"/>
              </p:ext>
            </p:extLst>
          </p:nvPr>
        </p:nvGraphicFramePr>
        <p:xfrm>
          <a:off x="1386840" y="1770022"/>
          <a:ext cx="10160726" cy="416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403">
                  <a:extLst>
                    <a:ext uri="{9D8B030D-6E8A-4147-A177-3AD203B41FA5}">
                      <a16:colId xmlns:a16="http://schemas.microsoft.com/office/drawing/2014/main" val="2087258356"/>
                    </a:ext>
                  </a:extLst>
                </a:gridCol>
                <a:gridCol w="2541421">
                  <a:extLst>
                    <a:ext uri="{9D8B030D-6E8A-4147-A177-3AD203B41FA5}">
                      <a16:colId xmlns:a16="http://schemas.microsoft.com/office/drawing/2014/main" val="4218120252"/>
                    </a:ext>
                  </a:extLst>
                </a:gridCol>
                <a:gridCol w="333770">
                  <a:extLst>
                    <a:ext uri="{9D8B030D-6E8A-4147-A177-3AD203B41FA5}">
                      <a16:colId xmlns:a16="http://schemas.microsoft.com/office/drawing/2014/main" val="1775629286"/>
                    </a:ext>
                  </a:extLst>
                </a:gridCol>
                <a:gridCol w="667540">
                  <a:extLst>
                    <a:ext uri="{9D8B030D-6E8A-4147-A177-3AD203B41FA5}">
                      <a16:colId xmlns:a16="http://schemas.microsoft.com/office/drawing/2014/main" val="392409379"/>
                    </a:ext>
                  </a:extLst>
                </a:gridCol>
                <a:gridCol w="452973">
                  <a:extLst>
                    <a:ext uri="{9D8B030D-6E8A-4147-A177-3AD203B41FA5}">
                      <a16:colId xmlns:a16="http://schemas.microsoft.com/office/drawing/2014/main" val="3237116038"/>
                    </a:ext>
                  </a:extLst>
                </a:gridCol>
                <a:gridCol w="1335082">
                  <a:extLst>
                    <a:ext uri="{9D8B030D-6E8A-4147-A177-3AD203B41FA5}">
                      <a16:colId xmlns:a16="http://schemas.microsoft.com/office/drawing/2014/main" val="3642972328"/>
                    </a:ext>
                  </a:extLst>
                </a:gridCol>
                <a:gridCol w="1311241">
                  <a:extLst>
                    <a:ext uri="{9D8B030D-6E8A-4147-A177-3AD203B41FA5}">
                      <a16:colId xmlns:a16="http://schemas.microsoft.com/office/drawing/2014/main" val="876021233"/>
                    </a:ext>
                  </a:extLst>
                </a:gridCol>
                <a:gridCol w="452973">
                  <a:extLst>
                    <a:ext uri="{9D8B030D-6E8A-4147-A177-3AD203B41FA5}">
                      <a16:colId xmlns:a16="http://schemas.microsoft.com/office/drawing/2014/main" val="1952431554"/>
                    </a:ext>
                  </a:extLst>
                </a:gridCol>
                <a:gridCol w="1335082">
                  <a:extLst>
                    <a:ext uri="{9D8B030D-6E8A-4147-A177-3AD203B41FA5}">
                      <a16:colId xmlns:a16="http://schemas.microsoft.com/office/drawing/2014/main" val="3670416680"/>
                    </a:ext>
                  </a:extLst>
                </a:gridCol>
                <a:gridCol w="1311241">
                  <a:extLst>
                    <a:ext uri="{9D8B030D-6E8A-4147-A177-3AD203B41FA5}">
                      <a16:colId xmlns:a16="http://schemas.microsoft.com/office/drawing/2014/main" val="1836268413"/>
                    </a:ext>
                  </a:extLst>
                </a:gridCol>
              </a:tblGrid>
              <a:tr h="3860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2400" u="sng" strike="noStrike" dirty="0">
                          <a:effectLst/>
                          <a:latin typeface="+mj-lt"/>
                        </a:rPr>
                        <a:t>Dedicated funds</a:t>
                      </a:r>
                      <a:endParaRPr lang="en-ZA" sz="2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242 934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242 934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68409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756895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Community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19 393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26 512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7500183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+mj-lt"/>
                        </a:rPr>
                        <a:t>Disaster Relief Fund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17 500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16 500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693268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Environment &amp; Eco centre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28 145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37 200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4055700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Events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13 641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7 330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573394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Fire Forum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22 448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12 251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4959576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WAG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56 550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69 527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1027916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Ward 4 funding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5 034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17 644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0137315"/>
                  </a:ext>
                </a:extLst>
              </a:tr>
              <a:tr h="441443">
                <a:tc>
                  <a:txBody>
                    <a:bodyPr/>
                    <a:lstStyle/>
                    <a:p>
                      <a:pPr algn="l" fontAlgn="b"/>
                      <a:endParaRPr lang="en-ZA" sz="1600" b="1" i="0" u="sng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WIP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14 904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55 970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8266573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345343" y="2496627"/>
            <a:ext cx="214576" cy="3314033"/>
            <a:chOff x="4345343" y="2557587"/>
            <a:chExt cx="214576" cy="3314033"/>
          </a:xfrm>
        </p:grpSpPr>
        <p:sp>
          <p:nvSpPr>
            <p:cNvPr id="7" name="Half Frame 6"/>
            <p:cNvSpPr/>
            <p:nvPr/>
          </p:nvSpPr>
          <p:spPr>
            <a:xfrm rot="7987420">
              <a:off x="4345937" y="2556994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7987420">
              <a:off x="4345937" y="4345162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7987420">
              <a:off x="4345937" y="3901224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7987420">
              <a:off x="4345936" y="3446197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7987420">
              <a:off x="4345939" y="4791650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7987420">
              <a:off x="4345939" y="5226914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7987420">
              <a:off x="4349897" y="3006222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7987420">
              <a:off x="4349898" y="5661600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8" y="1212859"/>
            <a:ext cx="828675" cy="77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18" name="Freeform 17"/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8194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6A61-30F0-E311-2D3A-366B1EBD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BUDGET 2025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D460-534E-323E-232B-CF3EC215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53184"/>
            <a:ext cx="10972800" cy="4325112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Projected funds available:</a:t>
            </a:r>
          </a:p>
          <a:p>
            <a:pPr marL="109728" indent="0">
              <a:buNone/>
            </a:pPr>
            <a:r>
              <a:rPr lang="en-US" dirty="0">
                <a:latin typeface="+mj-lt"/>
              </a:rPr>
              <a:t>	 R350 000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Allocations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88514039"/>
              </p:ext>
            </p:extLst>
          </p:nvPr>
        </p:nvGraphicFramePr>
        <p:xfrm>
          <a:off x="5200650" y="1477215"/>
          <a:ext cx="6477000" cy="507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>
          <a:xfrm>
            <a:off x="3295650" y="4171950"/>
            <a:ext cx="1581150" cy="47625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72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670" y="2505670"/>
            <a:ext cx="686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Chairman’s report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8" y="4633691"/>
            <a:ext cx="2462947" cy="20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1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984F-5884-4AE2-95D4-A0095C1C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84DE-B3AF-84D2-24AA-95E35AB4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4376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Executive Committee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36EEA96-313B-709B-7B4B-808534C0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1" y="1074626"/>
            <a:ext cx="781050" cy="10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F2A487-42DE-CB4E-3017-E466E38C2EC3}"/>
              </a:ext>
            </a:extLst>
          </p:cNvPr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9CD988-E3BA-F24A-2E1A-AE805EFD7B2C}"/>
                </a:ext>
              </a:extLst>
            </p:cNvPr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0F6780E-378E-44F7-DB0B-8B5074A31BD2}"/>
                </a:ext>
              </a:extLst>
            </p:cNvPr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54605-387F-3DDB-2CC0-25F8B1A91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24982"/>
              </p:ext>
            </p:extLst>
          </p:nvPr>
        </p:nvGraphicFramePr>
        <p:xfrm>
          <a:off x="2301269" y="1559859"/>
          <a:ext cx="8058346" cy="5328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9970">
                  <a:extLst>
                    <a:ext uri="{9D8B030D-6E8A-4147-A177-3AD203B41FA5}">
                      <a16:colId xmlns:a16="http://schemas.microsoft.com/office/drawing/2014/main" val="1009931548"/>
                    </a:ext>
                  </a:extLst>
                </a:gridCol>
                <a:gridCol w="1299203">
                  <a:extLst>
                    <a:ext uri="{9D8B030D-6E8A-4147-A177-3AD203B41FA5}">
                      <a16:colId xmlns:a16="http://schemas.microsoft.com/office/drawing/2014/main" val="444310379"/>
                    </a:ext>
                  </a:extLst>
                </a:gridCol>
                <a:gridCol w="2729970">
                  <a:extLst>
                    <a:ext uri="{9D8B030D-6E8A-4147-A177-3AD203B41FA5}">
                      <a16:colId xmlns:a16="http://schemas.microsoft.com/office/drawing/2014/main" val="1920290127"/>
                    </a:ext>
                  </a:extLst>
                </a:gridCol>
                <a:gridCol w="1299203">
                  <a:extLst>
                    <a:ext uri="{9D8B030D-6E8A-4147-A177-3AD203B41FA5}">
                      <a16:colId xmlns:a16="http://schemas.microsoft.com/office/drawing/2014/main" val="160067950"/>
                    </a:ext>
                  </a:extLst>
                </a:gridCol>
              </a:tblGrid>
              <a:tr h="32538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2024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2025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 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0989428"/>
                  </a:ext>
                </a:extLst>
              </a:tr>
              <a:tr h="26030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Permanent Members: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Permanent Members: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0233143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Simon Jamieson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Chair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</a:rPr>
                        <a:t>VACANT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Chair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9312285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Tracey Pretorious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Vice-Chair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Tracey Pretorious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Vice-Chair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4448103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Lydia de Waal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Treasurer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Lydia de Waal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Treasurer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1103922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Jackie Berry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Secretary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</a:rPr>
                        <a:t>VACANT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Secretary</a:t>
                      </a:r>
                      <a:endParaRPr lang="en-ZA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028309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Joletta Eichweber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Events and marketing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Joletta Eichweber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Events and Marketing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857446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Susan Burger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Tourism and public safety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Susan Burger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Tourism and public safety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1286363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Cornell Barnardt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WIP / WAG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Cornell Barnardt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WIP / WAG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2906036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Balvindra Walter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Environment and planning diligence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</a:rPr>
                        <a:t>VACANT</a:t>
                      </a:r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u="none" strike="noStrike" dirty="0">
                          <a:effectLst/>
                        </a:rPr>
                        <a:t> Environment and planning diligence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6841234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Andre Hacquebord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Fire forum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Andre Hacquebord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Fire forum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9265603"/>
                  </a:ext>
                </a:extLst>
              </a:tr>
              <a:tr h="26030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634242"/>
                  </a:ext>
                </a:extLst>
              </a:tr>
              <a:tr h="26030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Co-Opted Members: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0668462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Clint Bartlett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r>
                        <a:rPr lang="en-ZA" sz="1200" u="none" strike="noStrike" dirty="0" err="1">
                          <a:effectLst/>
                        </a:rPr>
                        <a:t>Govenance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Clint Bartlett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r>
                        <a:rPr lang="en-ZA" sz="1200" u="none" strike="noStrike" dirty="0" err="1">
                          <a:effectLst/>
                        </a:rPr>
                        <a:t>Govenance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5609560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Roy Marcus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Municipal liaison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Roy Marcus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Municipal liaison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6125080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Leon Brits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Website and TOY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Leon Brits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Website and TOY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7920352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Charl Jacobs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TOY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Charl Jacobs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TOY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079569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Vanessa Hau-Yoon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r>
                        <a:rPr lang="en-ZA" sz="1200" u="none" strike="noStrike" dirty="0" err="1">
                          <a:effectLst/>
                        </a:rPr>
                        <a:t>Sanral</a:t>
                      </a:r>
                      <a:r>
                        <a:rPr lang="en-ZA" sz="1200" u="none" strike="noStrike" dirty="0">
                          <a:effectLst/>
                        </a:rPr>
                        <a:t> liaison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Vanessa Hau-Yoon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r>
                        <a:rPr lang="en-ZA" sz="1200" u="none" strike="noStrike" dirty="0" err="1">
                          <a:effectLst/>
                        </a:rPr>
                        <a:t>Sanral</a:t>
                      </a:r>
                      <a:r>
                        <a:rPr lang="en-ZA" sz="1200" u="none" strike="noStrike" dirty="0">
                          <a:effectLst/>
                        </a:rPr>
                        <a:t> liaison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110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8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D7075-D167-33B7-E509-E6F3457B2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53375-3151-880B-9CC4-7E09E173C091}"/>
              </a:ext>
            </a:extLst>
          </p:cNvPr>
          <p:cNvSpPr/>
          <p:nvPr/>
        </p:nvSpPr>
        <p:spPr>
          <a:xfrm>
            <a:off x="2437672" y="2505670"/>
            <a:ext cx="729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Any </a:t>
            </a:r>
            <a:r>
              <a:rPr lang="en-US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other business</a:t>
            </a:r>
            <a:endParaRPr lang="en-US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CBDDFFB0-688F-3E2A-370A-671BF288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8" y="4633691"/>
            <a:ext cx="2462947" cy="20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0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D8C02-90F0-33DD-29B2-4F2435401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10A4D-167E-2A76-6FDB-56CA497B51DC}"/>
              </a:ext>
            </a:extLst>
          </p:cNvPr>
          <p:cNvSpPr/>
          <p:nvPr/>
        </p:nvSpPr>
        <p:spPr>
          <a:xfrm>
            <a:off x="4576877" y="2505670"/>
            <a:ext cx="301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General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8F86EC7-A30A-2377-7CBF-D59230A2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8" y="4633691"/>
            <a:ext cx="2462947" cy="20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0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DB38-19EA-BA10-DBEC-5467EA65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6064FD-0136-4239-041A-FE038E30BB34}"/>
              </a:ext>
            </a:extLst>
          </p:cNvPr>
          <p:cNvSpPr/>
          <p:nvPr/>
        </p:nvSpPr>
        <p:spPr>
          <a:xfrm>
            <a:off x="539715" y="3314403"/>
            <a:ext cx="11089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Thank you for your support!</a:t>
            </a:r>
            <a:endParaRPr lang="en-US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56339109-34BA-A673-C116-775676BB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8" y="4633691"/>
            <a:ext cx="2462947" cy="20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08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E957-BB2D-2A9B-25D9-9D58CFED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F1564-1CF5-A0C5-7F5C-A56672E7D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WELCOME AND APOLOGIES</a:t>
            </a:r>
          </a:p>
          <a:p>
            <a:r>
              <a:rPr lang="en-US" sz="2400" dirty="0">
                <a:latin typeface="+mj-lt"/>
              </a:rPr>
              <a:t>ADOPTION OF MINUTES FROM PREVIOUS AGM AND MATTERS ARISING</a:t>
            </a:r>
          </a:p>
          <a:p>
            <a:r>
              <a:rPr lang="en-US" sz="2400" dirty="0">
                <a:latin typeface="+mj-lt"/>
              </a:rPr>
              <a:t>TOWN OF THE YEAR</a:t>
            </a:r>
          </a:p>
          <a:p>
            <a:r>
              <a:rPr lang="en-US" sz="2400" dirty="0">
                <a:latin typeface="+mj-lt"/>
              </a:rPr>
              <a:t>WILDER – THE WRRA MASCOT</a:t>
            </a:r>
          </a:p>
          <a:p>
            <a:r>
              <a:rPr lang="en-US" sz="2400" dirty="0">
                <a:latin typeface="+mj-lt"/>
              </a:rPr>
              <a:t>TREASURER’S REPORT AND ADOPTION OF ANNUAL FINANCIAL STATEMENTS</a:t>
            </a:r>
          </a:p>
          <a:p>
            <a:r>
              <a:rPr lang="en-US" sz="2400" dirty="0">
                <a:latin typeface="+mj-lt"/>
              </a:rPr>
              <a:t>CHAIRMAN’S REPORT</a:t>
            </a:r>
          </a:p>
          <a:p>
            <a:r>
              <a:rPr lang="en-US" sz="2400" dirty="0">
                <a:latin typeface="+mj-lt"/>
              </a:rPr>
              <a:t>ELECTION OF EXECUTIVE COMMITTEE</a:t>
            </a:r>
          </a:p>
          <a:p>
            <a:r>
              <a:rPr lang="en-US" sz="2400" dirty="0">
                <a:latin typeface="+mj-lt"/>
              </a:rPr>
              <a:t>ANY OTHER BUSINESS</a:t>
            </a:r>
          </a:p>
          <a:p>
            <a:r>
              <a:rPr lang="en-US" sz="2400" dirty="0">
                <a:latin typeface="+mj-lt"/>
              </a:rPr>
              <a:t>GENERAL</a:t>
            </a:r>
          </a:p>
          <a:p>
            <a:r>
              <a:rPr lang="en-US" sz="2400" dirty="0">
                <a:latin typeface="+mj-lt"/>
              </a:rPr>
              <a:t>CLOSE OF MEETING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532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go for a community&#10;&#10;Description automatically generated">
            <a:extLst>
              <a:ext uri="{FF2B5EF4-FFF2-40B4-BE49-F238E27FC236}">
                <a16:creationId xmlns:a16="http://schemas.microsoft.com/office/drawing/2014/main" id="{99466314-A408-A92D-0159-F0C48DDB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 b="35273"/>
          <a:stretch/>
        </p:blipFill>
        <p:spPr>
          <a:xfrm>
            <a:off x="8173486" y="819782"/>
            <a:ext cx="3057198" cy="2485622"/>
          </a:xfrm>
        </p:spPr>
      </p:pic>
      <p:sp>
        <p:nvSpPr>
          <p:cNvPr id="2" name="Rectangle 1"/>
          <p:cNvSpPr/>
          <p:nvPr/>
        </p:nvSpPr>
        <p:spPr>
          <a:xfrm>
            <a:off x="7743912" y="3382651"/>
            <a:ext cx="394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AGM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986"/>
            <a:ext cx="7224355" cy="6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Same Side Corner Rectangle 6"/>
          <p:cNvSpPr/>
          <p:nvPr/>
        </p:nvSpPr>
        <p:spPr>
          <a:xfrm>
            <a:off x="7224356" y="4440452"/>
            <a:ext cx="4967644" cy="2417548"/>
          </a:xfrm>
          <a:prstGeom prst="round2Same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/>
          </a:p>
        </p:txBody>
      </p:sp>
      <p:sp>
        <p:nvSpPr>
          <p:cNvPr id="6" name="Rectangle 5"/>
          <p:cNvSpPr/>
          <p:nvPr/>
        </p:nvSpPr>
        <p:spPr>
          <a:xfrm>
            <a:off x="7517093" y="4715930"/>
            <a:ext cx="43957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Treasurer’s</a:t>
            </a:r>
          </a:p>
          <a:p>
            <a:pPr algn="ctr"/>
            <a:r>
              <a:rPr lang="en-US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Fax" panose="02060602050505020204" pitchFamily="18" charset="0"/>
              </a:rPr>
              <a:t>Report</a:t>
            </a:r>
            <a:endParaRPr lang="en-US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2761" y="5029200"/>
            <a:ext cx="225315" cy="1842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1634262" y="5418418"/>
            <a:ext cx="225315" cy="1439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1339111" y="5936877"/>
            <a:ext cx="225315" cy="921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0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2EB0-3F60-1C24-6D76-2FA76346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4376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BANK BALANCE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D8310E-B880-1D08-53CA-27D497AB9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35824"/>
              </p:ext>
            </p:extLst>
          </p:nvPr>
        </p:nvGraphicFramePr>
        <p:xfrm>
          <a:off x="1768830" y="1836810"/>
          <a:ext cx="9535885" cy="388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9210">
                  <a:extLst>
                    <a:ext uri="{9D8B030D-6E8A-4147-A177-3AD203B41FA5}">
                      <a16:colId xmlns:a16="http://schemas.microsoft.com/office/drawing/2014/main" val="411632746"/>
                    </a:ext>
                  </a:extLst>
                </a:gridCol>
                <a:gridCol w="285871">
                  <a:extLst>
                    <a:ext uri="{9D8B030D-6E8A-4147-A177-3AD203B41FA5}">
                      <a16:colId xmlns:a16="http://schemas.microsoft.com/office/drawing/2014/main" val="2513862501"/>
                    </a:ext>
                  </a:extLst>
                </a:gridCol>
                <a:gridCol w="571745">
                  <a:extLst>
                    <a:ext uri="{9D8B030D-6E8A-4147-A177-3AD203B41FA5}">
                      <a16:colId xmlns:a16="http://schemas.microsoft.com/office/drawing/2014/main" val="1342731739"/>
                    </a:ext>
                  </a:extLst>
                </a:gridCol>
                <a:gridCol w="48295">
                  <a:extLst>
                    <a:ext uri="{9D8B030D-6E8A-4147-A177-3AD203B41FA5}">
                      <a16:colId xmlns:a16="http://schemas.microsoft.com/office/drawing/2014/main" val="2234473070"/>
                    </a:ext>
                  </a:extLst>
                </a:gridCol>
                <a:gridCol w="1217219">
                  <a:extLst>
                    <a:ext uri="{9D8B030D-6E8A-4147-A177-3AD203B41FA5}">
                      <a16:colId xmlns:a16="http://schemas.microsoft.com/office/drawing/2014/main" val="1701849981"/>
                    </a:ext>
                  </a:extLst>
                </a:gridCol>
                <a:gridCol w="1217219">
                  <a:extLst>
                    <a:ext uri="{9D8B030D-6E8A-4147-A177-3AD203B41FA5}">
                      <a16:colId xmlns:a16="http://schemas.microsoft.com/office/drawing/2014/main" val="2128985869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val="24228205"/>
                    </a:ext>
                  </a:extLst>
                </a:gridCol>
                <a:gridCol w="1145968">
                  <a:extLst>
                    <a:ext uri="{9D8B030D-6E8A-4147-A177-3AD203B41FA5}">
                      <a16:colId xmlns:a16="http://schemas.microsoft.com/office/drawing/2014/main" val="4021431129"/>
                    </a:ext>
                  </a:extLst>
                </a:gridCol>
                <a:gridCol w="1145968">
                  <a:extLst>
                    <a:ext uri="{9D8B030D-6E8A-4147-A177-3AD203B41FA5}">
                      <a16:colId xmlns:a16="http://schemas.microsoft.com/office/drawing/2014/main" val="2925865057"/>
                    </a:ext>
                  </a:extLst>
                </a:gridCol>
              </a:tblGrid>
              <a:tr h="58528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09493"/>
                  </a:ext>
                </a:extLst>
              </a:tr>
              <a:tr h="118057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276799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j-lt"/>
                        </a:rPr>
                        <a:t>Opening balance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362 539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305 132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0204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300304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Movement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&lt;170 930&gt;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57 407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5817401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Closing balance</a:t>
                      </a:r>
                      <a:endParaRPr kumimoji="0" lang="en-ZA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r" fontAlgn="b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191 609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362 539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1001915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442826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1" y="1074626"/>
            <a:ext cx="781050" cy="10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10" name="Freeform 9"/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8443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9198-9115-DC2A-B005-A80077C95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06F9-BA1A-76A5-0428-E979AA99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4376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INCOME STATEMENT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AA194A-FBB4-A96A-836E-321D0633A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28399"/>
              </p:ext>
            </p:extLst>
          </p:nvPr>
        </p:nvGraphicFramePr>
        <p:xfrm>
          <a:off x="1768830" y="1836810"/>
          <a:ext cx="9535885" cy="373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9210">
                  <a:extLst>
                    <a:ext uri="{9D8B030D-6E8A-4147-A177-3AD203B41FA5}">
                      <a16:colId xmlns:a16="http://schemas.microsoft.com/office/drawing/2014/main" val="411632746"/>
                    </a:ext>
                  </a:extLst>
                </a:gridCol>
                <a:gridCol w="285871">
                  <a:extLst>
                    <a:ext uri="{9D8B030D-6E8A-4147-A177-3AD203B41FA5}">
                      <a16:colId xmlns:a16="http://schemas.microsoft.com/office/drawing/2014/main" val="2513862501"/>
                    </a:ext>
                  </a:extLst>
                </a:gridCol>
                <a:gridCol w="571745">
                  <a:extLst>
                    <a:ext uri="{9D8B030D-6E8A-4147-A177-3AD203B41FA5}">
                      <a16:colId xmlns:a16="http://schemas.microsoft.com/office/drawing/2014/main" val="1342731739"/>
                    </a:ext>
                  </a:extLst>
                </a:gridCol>
                <a:gridCol w="48295">
                  <a:extLst>
                    <a:ext uri="{9D8B030D-6E8A-4147-A177-3AD203B41FA5}">
                      <a16:colId xmlns:a16="http://schemas.microsoft.com/office/drawing/2014/main" val="2234473070"/>
                    </a:ext>
                  </a:extLst>
                </a:gridCol>
                <a:gridCol w="1217219">
                  <a:extLst>
                    <a:ext uri="{9D8B030D-6E8A-4147-A177-3AD203B41FA5}">
                      <a16:colId xmlns:a16="http://schemas.microsoft.com/office/drawing/2014/main" val="1701849981"/>
                    </a:ext>
                  </a:extLst>
                </a:gridCol>
                <a:gridCol w="1217219">
                  <a:extLst>
                    <a:ext uri="{9D8B030D-6E8A-4147-A177-3AD203B41FA5}">
                      <a16:colId xmlns:a16="http://schemas.microsoft.com/office/drawing/2014/main" val="2128985869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val="24228205"/>
                    </a:ext>
                  </a:extLst>
                </a:gridCol>
                <a:gridCol w="1145968">
                  <a:extLst>
                    <a:ext uri="{9D8B030D-6E8A-4147-A177-3AD203B41FA5}">
                      <a16:colId xmlns:a16="http://schemas.microsoft.com/office/drawing/2014/main" val="4021431129"/>
                    </a:ext>
                  </a:extLst>
                </a:gridCol>
                <a:gridCol w="1145968">
                  <a:extLst>
                    <a:ext uri="{9D8B030D-6E8A-4147-A177-3AD203B41FA5}">
                      <a16:colId xmlns:a16="http://schemas.microsoft.com/office/drawing/2014/main" val="2925865057"/>
                    </a:ext>
                  </a:extLst>
                </a:gridCol>
              </a:tblGrid>
              <a:tr h="585284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n-ZA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09493"/>
                  </a:ext>
                </a:extLst>
              </a:tr>
              <a:tr h="118057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276799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u="sng" strike="noStrike" dirty="0">
                          <a:effectLst/>
                          <a:latin typeface="+mj-lt"/>
                        </a:rPr>
                        <a:t>Receipts</a:t>
                      </a:r>
                      <a:endParaRPr lang="en-ZA" sz="28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139 978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131 751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0204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Interest: Nedbank </a:t>
                      </a:r>
                      <a:r>
                        <a:rPr lang="en-ZA" sz="1800" u="none" strike="noStrike" dirty="0" err="1">
                          <a:effectLst/>
                          <a:latin typeface="+mj-lt"/>
                        </a:rPr>
                        <a:t>MoneyTrader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22 760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25 334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300304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Donations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3 388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5817401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Other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10 277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1001915"/>
                  </a:ext>
                </a:extLst>
              </a:tr>
              <a:tr h="585284"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Subscriptions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07 750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+mj-lt"/>
                        </a:rPr>
                        <a:t>96 140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44282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7F68ED7-94AA-FD71-57DF-284DC9A15A1E}"/>
              </a:ext>
            </a:extLst>
          </p:cNvPr>
          <p:cNvGrpSpPr/>
          <p:nvPr/>
        </p:nvGrpSpPr>
        <p:grpSpPr>
          <a:xfrm>
            <a:off x="5101442" y="3401025"/>
            <a:ext cx="218532" cy="1929369"/>
            <a:chOff x="4781402" y="3969561"/>
            <a:chExt cx="218532" cy="1929369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DAFE22B6-5513-EEFB-4B13-1DDB0BB3C811}"/>
                </a:ext>
              </a:extLst>
            </p:cNvPr>
            <p:cNvSpPr/>
            <p:nvPr/>
          </p:nvSpPr>
          <p:spPr>
            <a:xfrm rot="7987420">
              <a:off x="4781995" y="3968968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67729129-23AD-3D5C-21E1-577B3C132469}"/>
                </a:ext>
              </a:extLst>
            </p:cNvPr>
            <p:cNvSpPr/>
            <p:nvPr/>
          </p:nvSpPr>
          <p:spPr>
            <a:xfrm rot="7987420">
              <a:off x="4789913" y="5688910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186E5C5-9B1F-F18F-ABC5-2AF7B07D1F6F}"/>
                </a:ext>
              </a:extLst>
            </p:cNvPr>
            <p:cNvSpPr/>
            <p:nvPr/>
          </p:nvSpPr>
          <p:spPr>
            <a:xfrm rot="7987420">
              <a:off x="4789913" y="5164417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B3656092-67C2-7CCD-F3D7-9D8E1AF624B4}"/>
                </a:ext>
              </a:extLst>
            </p:cNvPr>
            <p:cNvSpPr/>
            <p:nvPr/>
          </p:nvSpPr>
          <p:spPr>
            <a:xfrm rot="7987420">
              <a:off x="4789912" y="4565697"/>
              <a:ext cx="209427" cy="210614"/>
            </a:xfrm>
            <a:prstGeom prst="halfFram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>
            <a:extLst>
              <a:ext uri="{FF2B5EF4-FFF2-40B4-BE49-F238E27FC236}">
                <a16:creationId xmlns:a16="http://schemas.microsoft.com/office/drawing/2014/main" id="{ACD68C20-E1F2-86C8-4563-6634BD48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1" y="1074626"/>
            <a:ext cx="781050" cy="10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A6185-95BB-63B2-8E12-A00701D75EDD}"/>
              </a:ext>
            </a:extLst>
          </p:cNvPr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2363999-CE81-9E55-6954-3D7949B62150}"/>
                </a:ext>
              </a:extLst>
            </p:cNvPr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2F043-5394-9DE0-228B-A4A4840A3EE6}"/>
                </a:ext>
              </a:extLst>
            </p:cNvPr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729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34A010-E330-6C9D-674C-AAE3AB9B8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853781"/>
              </p:ext>
            </p:extLst>
          </p:nvPr>
        </p:nvGraphicFramePr>
        <p:xfrm>
          <a:off x="1355464" y="1752230"/>
          <a:ext cx="9965253" cy="407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4328">
                  <a:extLst>
                    <a:ext uri="{9D8B030D-6E8A-4147-A177-3AD203B41FA5}">
                      <a16:colId xmlns:a16="http://schemas.microsoft.com/office/drawing/2014/main" val="4170375446"/>
                    </a:ext>
                  </a:extLst>
                </a:gridCol>
                <a:gridCol w="270344">
                  <a:extLst>
                    <a:ext uri="{9D8B030D-6E8A-4147-A177-3AD203B41FA5}">
                      <a16:colId xmlns:a16="http://schemas.microsoft.com/office/drawing/2014/main" val="3811936790"/>
                    </a:ext>
                  </a:extLst>
                </a:gridCol>
                <a:gridCol w="559043">
                  <a:extLst>
                    <a:ext uri="{9D8B030D-6E8A-4147-A177-3AD203B41FA5}">
                      <a16:colId xmlns:a16="http://schemas.microsoft.com/office/drawing/2014/main" val="1584720883"/>
                    </a:ext>
                  </a:extLst>
                </a:gridCol>
                <a:gridCol w="418112">
                  <a:extLst>
                    <a:ext uri="{9D8B030D-6E8A-4147-A177-3AD203B41FA5}">
                      <a16:colId xmlns:a16="http://schemas.microsoft.com/office/drawing/2014/main" val="816277708"/>
                    </a:ext>
                  </a:extLst>
                </a:gridCol>
                <a:gridCol w="1232332">
                  <a:extLst>
                    <a:ext uri="{9D8B030D-6E8A-4147-A177-3AD203B41FA5}">
                      <a16:colId xmlns:a16="http://schemas.microsoft.com/office/drawing/2014/main" val="3624530110"/>
                    </a:ext>
                  </a:extLst>
                </a:gridCol>
                <a:gridCol w="1210325">
                  <a:extLst>
                    <a:ext uri="{9D8B030D-6E8A-4147-A177-3AD203B41FA5}">
                      <a16:colId xmlns:a16="http://schemas.microsoft.com/office/drawing/2014/main" val="71675007"/>
                    </a:ext>
                  </a:extLst>
                </a:gridCol>
                <a:gridCol w="418112">
                  <a:extLst>
                    <a:ext uri="{9D8B030D-6E8A-4147-A177-3AD203B41FA5}">
                      <a16:colId xmlns:a16="http://schemas.microsoft.com/office/drawing/2014/main" val="3016234120"/>
                    </a:ext>
                  </a:extLst>
                </a:gridCol>
                <a:gridCol w="1232332">
                  <a:extLst>
                    <a:ext uri="{9D8B030D-6E8A-4147-A177-3AD203B41FA5}">
                      <a16:colId xmlns:a16="http://schemas.microsoft.com/office/drawing/2014/main" val="2572539533"/>
                    </a:ext>
                  </a:extLst>
                </a:gridCol>
                <a:gridCol w="1210325">
                  <a:extLst>
                    <a:ext uri="{9D8B030D-6E8A-4147-A177-3AD203B41FA5}">
                      <a16:colId xmlns:a16="http://schemas.microsoft.com/office/drawing/2014/main" val="279424996"/>
                    </a:ext>
                  </a:extLst>
                </a:gridCol>
              </a:tblGrid>
              <a:tr h="395395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u="none" strike="noStrike" dirty="0">
                          <a:effectLst/>
                          <a:latin typeface="+mj-lt"/>
                        </a:rPr>
                        <a:t>Payments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23 094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35 779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1333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6597796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Portfolio Allocations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222 495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97 520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0176005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Community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7664324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Environment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738792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 Centre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068833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Fire Forum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2475496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32 965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256409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 Safety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3933675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Tourism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19 530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7679558"/>
                  </a:ext>
                </a:extLst>
              </a:tr>
              <a:tr h="367661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114483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3BA2EB0-3F60-1C24-6D76-2FA76346CD7A}"/>
              </a:ext>
            </a:extLst>
          </p:cNvPr>
          <p:cNvSpPr txBox="1">
            <a:spLocks/>
          </p:cNvSpPr>
          <p:nvPr/>
        </p:nvSpPr>
        <p:spPr>
          <a:xfrm>
            <a:off x="595745" y="622214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INCOME STATEMENT (continued)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1" y="1076218"/>
            <a:ext cx="781050" cy="10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25" name="Freeform 24"/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6655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A343-E2F1-4C0F-210C-8907071E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543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PORTFOLIO DETAILS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95CC27-DD27-FAF7-832B-EF46E8F92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12646"/>
              </p:ext>
            </p:extLst>
          </p:nvPr>
        </p:nvGraphicFramePr>
        <p:xfrm>
          <a:off x="1386840" y="1657324"/>
          <a:ext cx="9943014" cy="492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5448">
                  <a:extLst>
                    <a:ext uri="{9D8B030D-6E8A-4147-A177-3AD203B41FA5}">
                      <a16:colId xmlns:a16="http://schemas.microsoft.com/office/drawing/2014/main" val="1567985697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1639333944"/>
                    </a:ext>
                  </a:extLst>
                </a:gridCol>
                <a:gridCol w="670106">
                  <a:extLst>
                    <a:ext uri="{9D8B030D-6E8A-4147-A177-3AD203B41FA5}">
                      <a16:colId xmlns:a16="http://schemas.microsoft.com/office/drawing/2014/main" val="419681443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055931056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2051586957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3569877856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3469389310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1420529182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2591601827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sng" strike="noStrike" dirty="0">
                          <a:effectLst/>
                          <a:latin typeface="+mj-lt"/>
                        </a:rPr>
                        <a:t>Community</a:t>
                      </a:r>
                      <a:endParaRPr lang="en-ZA" sz="2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4375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Opening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26 512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42 722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1169344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733500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Allocated from membership fees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986596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8 850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937532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7812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Expenses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40 969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16 210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7581776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8205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19 393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26 512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252493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21759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29299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20934" r="19867" b="21832"/>
          <a:stretch/>
        </p:blipFill>
        <p:spPr bwMode="auto">
          <a:xfrm>
            <a:off x="182146" y="1111954"/>
            <a:ext cx="954157" cy="8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20" name="Freeform 19"/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5002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1644-5F27-88CA-CB60-831925587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761F-E988-D7A5-0C73-63D7EA65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543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PORTFOLIO DETAILS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61CEC5-0D08-B3CD-6393-389B711CF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24669"/>
              </p:ext>
            </p:extLst>
          </p:nvPr>
        </p:nvGraphicFramePr>
        <p:xfrm>
          <a:off x="1386840" y="1657324"/>
          <a:ext cx="9943014" cy="492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5448">
                  <a:extLst>
                    <a:ext uri="{9D8B030D-6E8A-4147-A177-3AD203B41FA5}">
                      <a16:colId xmlns:a16="http://schemas.microsoft.com/office/drawing/2014/main" val="1567985697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1639333944"/>
                    </a:ext>
                  </a:extLst>
                </a:gridCol>
                <a:gridCol w="670106">
                  <a:extLst>
                    <a:ext uri="{9D8B030D-6E8A-4147-A177-3AD203B41FA5}">
                      <a16:colId xmlns:a16="http://schemas.microsoft.com/office/drawing/2014/main" val="419681443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055931056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2051586957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3569877856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3469389310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1420529182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2591601827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sng" strike="noStrike">
                          <a:effectLst/>
                          <a:latin typeface="+mj-lt"/>
                        </a:rPr>
                        <a:t>Environment</a:t>
                      </a:r>
                      <a:endParaRPr lang="en-ZA" sz="2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4375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Opening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37 200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1169344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733500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Allocated from membership fees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986596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86 873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937532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7812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Expenses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164 925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44 010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7581776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8205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19 148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37 200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252493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21759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292990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938F589A-66BF-B54D-AE8C-5D33FA272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20934" r="19867" b="21832"/>
          <a:stretch/>
        </p:blipFill>
        <p:spPr bwMode="auto">
          <a:xfrm>
            <a:off x="182146" y="1111954"/>
            <a:ext cx="954157" cy="8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744591-5644-C405-6B15-C8068EF2EBD5}"/>
              </a:ext>
            </a:extLst>
          </p:cNvPr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8500B86-A48E-FD46-1A25-9F7343E9D8CC}"/>
                </a:ext>
              </a:extLst>
            </p:cNvPr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A04729-E5B0-1E2A-6A04-6BB56F195529}"/>
                </a:ext>
              </a:extLst>
            </p:cNvPr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9752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8BB7-25A8-C854-17B8-B538ED17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BA0F-8379-A824-FDBC-2FDF75D9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543"/>
            <a:ext cx="10972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PORTFOLIO DETAILS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EDFF40-AF2E-D953-4D83-B6F9F21B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5787"/>
              </p:ext>
            </p:extLst>
          </p:nvPr>
        </p:nvGraphicFramePr>
        <p:xfrm>
          <a:off x="1386840" y="1657324"/>
          <a:ext cx="9943014" cy="492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5448">
                  <a:extLst>
                    <a:ext uri="{9D8B030D-6E8A-4147-A177-3AD203B41FA5}">
                      <a16:colId xmlns:a16="http://schemas.microsoft.com/office/drawing/2014/main" val="1567985697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1639333944"/>
                    </a:ext>
                  </a:extLst>
                </a:gridCol>
                <a:gridCol w="670106">
                  <a:extLst>
                    <a:ext uri="{9D8B030D-6E8A-4147-A177-3AD203B41FA5}">
                      <a16:colId xmlns:a16="http://schemas.microsoft.com/office/drawing/2014/main" val="419681443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055931056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2051586957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3569877856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3469389310"/>
                    </a:ext>
                  </a:extLst>
                </a:gridCol>
                <a:gridCol w="1340213">
                  <a:extLst>
                    <a:ext uri="{9D8B030D-6E8A-4147-A177-3AD203B41FA5}">
                      <a16:colId xmlns:a16="http://schemas.microsoft.com/office/drawing/2014/main" val="1420529182"/>
                    </a:ext>
                  </a:extLst>
                </a:gridCol>
                <a:gridCol w="1316278">
                  <a:extLst>
                    <a:ext uri="{9D8B030D-6E8A-4147-A177-3AD203B41FA5}">
                      <a16:colId xmlns:a16="http://schemas.microsoft.com/office/drawing/2014/main" val="2591601827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sng" strike="noStrike" dirty="0">
                          <a:effectLst/>
                          <a:latin typeface="+mj-lt"/>
                        </a:rPr>
                        <a:t>WAG</a:t>
                      </a:r>
                      <a:endParaRPr lang="en-ZA" sz="2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4375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Opening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69 527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32 422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1169344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733500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Allocated from membership fees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9865968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144 424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111 485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937532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7812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Expenses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157 401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74 380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7581776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8205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Closing balance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56 550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69 527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2524932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21759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292990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46C75103-6024-60EF-6238-5DA10ED1F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20934" r="19867" b="21832"/>
          <a:stretch/>
        </p:blipFill>
        <p:spPr bwMode="auto">
          <a:xfrm>
            <a:off x="182146" y="1111954"/>
            <a:ext cx="954157" cy="8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CE3EA-7562-B126-F696-50B9A02DC2D8}"/>
              </a:ext>
            </a:extLst>
          </p:cNvPr>
          <p:cNvGrpSpPr/>
          <p:nvPr/>
        </p:nvGrpSpPr>
        <p:grpSpPr>
          <a:xfrm>
            <a:off x="45720" y="533400"/>
            <a:ext cx="1813589" cy="6111240"/>
            <a:chOff x="76200" y="533400"/>
            <a:chExt cx="1813589" cy="611124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FE67470-A162-9B45-D119-6031E990FD86}"/>
                </a:ext>
              </a:extLst>
            </p:cNvPr>
            <p:cNvSpPr/>
            <p:nvPr/>
          </p:nvSpPr>
          <p:spPr>
            <a:xfrm>
              <a:off x="76200" y="56388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248B25-343C-5CB6-94A4-0097AB0436CE}"/>
                </a:ext>
              </a:extLst>
            </p:cNvPr>
            <p:cNvSpPr/>
            <p:nvPr/>
          </p:nvSpPr>
          <p:spPr>
            <a:xfrm>
              <a:off x="198120" y="533400"/>
              <a:ext cx="1691669" cy="6080760"/>
            </a:xfrm>
            <a:custGeom>
              <a:avLst/>
              <a:gdLst>
                <a:gd name="connsiteX0" fmla="*/ 0 w 1691669"/>
                <a:gd name="connsiteY0" fmla="*/ 0 h 6080760"/>
                <a:gd name="connsiteX1" fmla="*/ 1691640 w 1691669"/>
                <a:gd name="connsiteY1" fmla="*/ 899160 h 6080760"/>
                <a:gd name="connsiteX2" fmla="*/ 45720 w 1691669"/>
                <a:gd name="connsiteY2" fmla="*/ 2606040 h 6080760"/>
                <a:gd name="connsiteX3" fmla="*/ 472440 w 1691669"/>
                <a:gd name="connsiteY3" fmla="*/ 3261360 h 6080760"/>
                <a:gd name="connsiteX4" fmla="*/ 121920 w 1691669"/>
                <a:gd name="connsiteY4" fmla="*/ 3901440 h 6080760"/>
                <a:gd name="connsiteX5" fmla="*/ 518160 w 1691669"/>
                <a:gd name="connsiteY5" fmla="*/ 4389120 h 6080760"/>
                <a:gd name="connsiteX6" fmla="*/ 152400 w 1691669"/>
                <a:gd name="connsiteY6" fmla="*/ 4907280 h 6080760"/>
                <a:gd name="connsiteX7" fmla="*/ 762000 w 1691669"/>
                <a:gd name="connsiteY7" fmla="*/ 5379720 h 6080760"/>
                <a:gd name="connsiteX8" fmla="*/ 274320 w 1691669"/>
                <a:gd name="connsiteY8" fmla="*/ 5958840 h 6080760"/>
                <a:gd name="connsiteX9" fmla="*/ 76200 w 1691669"/>
                <a:gd name="connsiteY9" fmla="*/ 6080760 h 6080760"/>
                <a:gd name="connsiteX10" fmla="*/ 76200 w 1691669"/>
                <a:gd name="connsiteY10" fmla="*/ 6080760 h 60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669" h="6080760">
                  <a:moveTo>
                    <a:pt x="0" y="0"/>
                  </a:moveTo>
                  <a:cubicBezTo>
                    <a:pt x="842010" y="232410"/>
                    <a:pt x="1684020" y="464820"/>
                    <a:pt x="1691640" y="899160"/>
                  </a:cubicBezTo>
                  <a:cubicBezTo>
                    <a:pt x="1699260" y="1333500"/>
                    <a:pt x="248920" y="2212340"/>
                    <a:pt x="45720" y="2606040"/>
                  </a:cubicBezTo>
                  <a:cubicBezTo>
                    <a:pt x="-157480" y="2999740"/>
                    <a:pt x="459740" y="3045460"/>
                    <a:pt x="472440" y="3261360"/>
                  </a:cubicBezTo>
                  <a:cubicBezTo>
                    <a:pt x="485140" y="3477260"/>
                    <a:pt x="114300" y="3713480"/>
                    <a:pt x="121920" y="3901440"/>
                  </a:cubicBezTo>
                  <a:cubicBezTo>
                    <a:pt x="129540" y="4089400"/>
                    <a:pt x="513080" y="4221480"/>
                    <a:pt x="518160" y="4389120"/>
                  </a:cubicBezTo>
                  <a:cubicBezTo>
                    <a:pt x="523240" y="4556760"/>
                    <a:pt x="111760" y="4742180"/>
                    <a:pt x="152400" y="4907280"/>
                  </a:cubicBezTo>
                  <a:cubicBezTo>
                    <a:pt x="193040" y="5072380"/>
                    <a:pt x="741680" y="5204460"/>
                    <a:pt x="762000" y="5379720"/>
                  </a:cubicBezTo>
                  <a:cubicBezTo>
                    <a:pt x="782320" y="5554980"/>
                    <a:pt x="388620" y="5842000"/>
                    <a:pt x="274320" y="5958840"/>
                  </a:cubicBezTo>
                  <a:cubicBezTo>
                    <a:pt x="160020" y="6075680"/>
                    <a:pt x="76200" y="6080760"/>
                    <a:pt x="76200" y="6080760"/>
                  </a:cubicBezTo>
                  <a:lnTo>
                    <a:pt x="76200" y="608076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2560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0">
      <a:dk1>
        <a:sysClr val="windowText" lastClr="000000"/>
      </a:dk1>
      <a:lt1>
        <a:sysClr val="window" lastClr="FFFFFF"/>
      </a:lt1>
      <a:dk2>
        <a:srgbClr val="3366CC"/>
      </a:dk2>
      <a:lt2>
        <a:srgbClr val="DEDEDE"/>
      </a:lt2>
      <a:accent1>
        <a:srgbClr val="264C99"/>
      </a:accent1>
      <a:accent2>
        <a:srgbClr val="339966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8053</TotalTime>
  <Words>538</Words>
  <Application>Microsoft Office PowerPoint</Application>
  <PresentationFormat>Widescreen</PresentationFormat>
  <Paragraphs>266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Georgia</vt:lpstr>
      <vt:lpstr>Lucida Fax</vt:lpstr>
      <vt:lpstr>Trebuchet MS</vt:lpstr>
      <vt:lpstr>Wingdings 2</vt:lpstr>
      <vt:lpstr>Urban</vt:lpstr>
      <vt:lpstr>PowerPoint Presentation</vt:lpstr>
      <vt:lpstr>AGENDA</vt:lpstr>
      <vt:lpstr>PowerPoint Presentation</vt:lpstr>
      <vt:lpstr>BANK BALANCE</vt:lpstr>
      <vt:lpstr>INCOME STATEMENT</vt:lpstr>
      <vt:lpstr>PowerPoint Presentation</vt:lpstr>
      <vt:lpstr>PORTFOLIO DETAILS</vt:lpstr>
      <vt:lpstr>PORTFOLIO DETAILS</vt:lpstr>
      <vt:lpstr>PORTFOLIO DETAILS</vt:lpstr>
      <vt:lpstr>PORTFOLIO DETAILS</vt:lpstr>
      <vt:lpstr>PORTFOLIO BALANCES</vt:lpstr>
      <vt:lpstr>BUDGET 2025</vt:lpstr>
      <vt:lpstr>PowerPoint Presentation</vt:lpstr>
      <vt:lpstr>Executive Committee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WRRA AGM</dc:title>
  <dc:creator>Lydia de Waal</dc:creator>
  <cp:lastModifiedBy>User</cp:lastModifiedBy>
  <cp:revision>32</cp:revision>
  <dcterms:created xsi:type="dcterms:W3CDTF">2024-02-19T15:28:01Z</dcterms:created>
  <dcterms:modified xsi:type="dcterms:W3CDTF">2025-03-05T07:01:34Z</dcterms:modified>
</cp:coreProperties>
</file>