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38D4EC0-7339-4A96-9B7B-2214331F6042}">
  <a:tblStyle styleId="{E38D4EC0-7339-4A96-9B7B-2214331F604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roadmapping/guide/product-strategy/what-is-product-vision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roadmapping/guide/templates/swot-analysi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roadmapping/guide/product-strategy/what-are-product-goals-and-initiative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roadmapping/guide/product-strategy/what-are-product-goals-and-initiatives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roadmapping/guide/templates/product-roadmap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a0bdb40381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a0bdb40381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sure to allot time for questions, answers, and comments.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0bdb40381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0bdb40381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this slide to expectations for your audience with a presentation agenda.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0bdb40381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0bdb40381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Remind everyone of your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product vision</a:t>
            </a:r>
            <a:r>
              <a:rPr lang="en">
                <a:solidFill>
                  <a:schemeClr val="dk1"/>
                </a:solidFill>
              </a:rPr>
              <a:t> — this clearly states the direction for where your product is headed.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a0bdb40381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a0bdb40381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Now set the big picture context — summarize the latest market conditions since the last time you met. You can use this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SWOT analysis template</a:t>
            </a:r>
            <a:r>
              <a:rPr lang="en">
                <a:solidFill>
                  <a:schemeClr val="dk1"/>
                </a:solidFill>
              </a:rPr>
              <a:t> to show the market landscape and relevance to your strategy.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0bdb40381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0bdb40381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Share progress on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product goals</a:t>
            </a:r>
            <a:r>
              <a:rPr lang="en">
                <a:solidFill>
                  <a:schemeClr val="dk1"/>
                </a:solidFill>
              </a:rPr>
              <a:t>, as well as any new goals. Include success metrics so your audience understands how you will measure results.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a0bdb40381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a0bdb40381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Communicate your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high-level efforts or initiatives</a:t>
            </a:r>
            <a:r>
              <a:rPr lang="en">
                <a:solidFill>
                  <a:schemeClr val="dk1"/>
                </a:solidFill>
              </a:rPr>
              <a:t> — you might also discuss your product direction, investment areas, and release timelines across products.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0bdb40381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0bdb40381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 timelines for the major releases you have coming up and show how the strategy is connected to work. Here your executive audience might want to see a </a:t>
            </a:r>
            <a:r>
              <a:rPr lang="en" u="sng">
                <a:solidFill>
                  <a:schemeClr val="hlink"/>
                </a:solidFill>
                <a:hlinkClick r:id="rId3"/>
              </a:rPr>
              <a:t>portfolio or strategy roadmap</a:t>
            </a:r>
            <a:r>
              <a:rPr lang="en"/>
              <a:t>, for example.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0bdb40381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a0bdb40381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Share the latest customer feedback and discuss how you plan to incorporate the best ideas into your product roadmap.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a0bdb40381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a0bdb40381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 metrics to show the team's impact on the product’s success.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rgbClr val="11446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product/roadmap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56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Executive roadmap update</a:t>
            </a:r>
            <a:endParaRPr sz="4800" b="1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</a:rPr>
              <a:t>Date of presentation</a:t>
            </a:r>
            <a:endParaRPr sz="1600" b="1"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88550" y="4557650"/>
            <a:ext cx="7566900" cy="3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 dirty="0">
                <a:solidFill>
                  <a:schemeClr val="hlink"/>
                </a:solidFill>
                <a:hlinkClick r:id="rId3"/>
              </a:rPr>
              <a:t>Click here to quickly build visual roadmaps for different audiences in Aha!</a:t>
            </a:r>
            <a:endParaRPr sz="16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56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>
            <a:spLocks noGrp="1"/>
          </p:cNvSpPr>
          <p:nvPr>
            <p:ph type="title"/>
          </p:nvPr>
        </p:nvSpPr>
        <p:spPr>
          <a:xfrm>
            <a:off x="1081375" y="1944975"/>
            <a:ext cx="2722500" cy="9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Q&amp;A</a:t>
            </a:r>
            <a:endParaRPr sz="48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What we will cover today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048875"/>
            <a:ext cx="8520600" cy="32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Vision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Market analysis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Product goals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Initiatives update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Portfolio roadmap</a:t>
            </a:r>
            <a:endParaRPr sz="200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Customer feedback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Metrics overview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Q&amp;A</a:t>
            </a: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1144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114466"/>
              </a:highlight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05356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Confidential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Our vision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267925"/>
            <a:ext cx="8236200" cy="4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 i="1">
                <a:solidFill>
                  <a:srgbClr val="000000"/>
                </a:solidFill>
              </a:rPr>
              <a:t>Add your company's product vision statement here.</a:t>
            </a:r>
            <a:endParaRPr sz="2200" i="1">
              <a:solidFill>
                <a:srgbClr val="000000"/>
              </a:solidFill>
            </a:endParaRPr>
          </a:p>
        </p:txBody>
      </p:sp>
      <p:sp>
        <p:nvSpPr>
          <p:cNvPr id="71" name="Google Shape;71;p15"/>
          <p:cNvSpPr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1144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114466"/>
              </a:highlight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05356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Confidential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" name="Google Shape;77;p16"/>
          <p:cNvGraphicFramePr/>
          <p:nvPr/>
        </p:nvGraphicFramePr>
        <p:xfrm>
          <a:off x="421150" y="374400"/>
          <a:ext cx="8301675" cy="3688025"/>
        </p:xfrm>
        <a:graphic>
          <a:graphicData uri="http://schemas.openxmlformats.org/drawingml/2006/table">
            <a:tbl>
              <a:tblPr>
                <a:noFill/>
                <a:tableStyleId>{E38D4EC0-7339-4A96-9B7B-2214331F6042}</a:tableStyleId>
              </a:tblPr>
              <a:tblGrid>
                <a:gridCol w="385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0325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2400" b="1"/>
                        <a:t>Updated SWOT Analysis</a:t>
                      </a:r>
                      <a:endParaRPr sz="2400" b="1"/>
                    </a:p>
                  </a:txBody>
                  <a:tcPr marL="91425" marR="91425" marT="91425" marB="91425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6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2050" b="1">
                          <a:solidFill>
                            <a:srgbClr val="FFFFFF"/>
                          </a:solidFill>
                        </a:rPr>
                        <a:t>Strengths</a:t>
                      </a:r>
                      <a:endParaRPr sz="205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EA6A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2050" b="1">
                          <a:solidFill>
                            <a:srgbClr val="FFFFFF"/>
                          </a:solidFill>
                        </a:rPr>
                        <a:t>Weaknesses</a:t>
                      </a:r>
                      <a:endParaRPr sz="205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FCA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/>
                        <a:t>Your advantages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/>
                        <a:t>Areas for improvement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6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2050" b="1">
                          <a:solidFill>
                            <a:srgbClr val="FFFFFF"/>
                          </a:solidFill>
                        </a:rPr>
                        <a:t>Opportunities</a:t>
                      </a:r>
                      <a:endParaRPr sz="205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AED18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2050" b="1">
                          <a:solidFill>
                            <a:srgbClr val="FFFFFF"/>
                          </a:solidFill>
                        </a:rPr>
                        <a:t>Threats</a:t>
                      </a:r>
                      <a:endParaRPr sz="205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7F6B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/>
                        <a:t>Situations to apply your advantages</a:t>
                      </a:r>
                      <a:endParaRPr sz="205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/>
                        <a:t>Where you are at risk</a:t>
                      </a:r>
                      <a:endParaRPr sz="205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8" name="Google Shape;78;p16"/>
          <p:cNvSpPr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1144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114466"/>
              </a:highlight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05356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Confidential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Product goals</a:t>
            </a:r>
            <a:endParaRPr b="1">
              <a:solidFill>
                <a:srgbClr val="000000"/>
              </a:solidFill>
            </a:endParaRPr>
          </a:p>
        </p:txBody>
      </p:sp>
      <p:graphicFrame>
        <p:nvGraphicFramePr>
          <p:cNvPr id="85" name="Google Shape;85;p17"/>
          <p:cNvGraphicFramePr/>
          <p:nvPr/>
        </p:nvGraphicFramePr>
        <p:xfrm>
          <a:off x="952500" y="1384950"/>
          <a:ext cx="7239000" cy="2123590"/>
        </p:xfrm>
        <a:graphic>
          <a:graphicData uri="http://schemas.openxmlformats.org/drawingml/2006/table">
            <a:tbl>
              <a:tblPr>
                <a:noFill/>
                <a:tableStyleId>{E38D4EC0-7339-4A96-9B7B-2214331F6042}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2050" b="1">
                          <a:solidFill>
                            <a:srgbClr val="FFFFFF"/>
                          </a:solidFill>
                        </a:rPr>
                        <a:t>Goal</a:t>
                      </a:r>
                      <a:endParaRPr sz="205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535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2050" b="1">
                          <a:solidFill>
                            <a:srgbClr val="FFFFFF"/>
                          </a:solidFill>
                        </a:rPr>
                        <a:t>Success metric</a:t>
                      </a:r>
                      <a:endParaRPr sz="205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535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6" name="Google Shape;86;p17"/>
          <p:cNvSpPr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1144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114466"/>
              </a:highlight>
            </a:endParaRPr>
          </a:p>
        </p:txBody>
      </p:sp>
      <p:sp>
        <p:nvSpPr>
          <p:cNvPr id="87" name="Google Shape;87;p17"/>
          <p:cNvSpPr txBox="1"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05356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Confidential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Initiatives update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93" name="Google Shape;93;p18"/>
          <p:cNvSpPr/>
          <p:nvPr/>
        </p:nvSpPr>
        <p:spPr>
          <a:xfrm>
            <a:off x="991700" y="1226450"/>
            <a:ext cx="2109300" cy="806700"/>
          </a:xfrm>
          <a:prstGeom prst="homePlate">
            <a:avLst>
              <a:gd name="adj" fmla="val 50000"/>
            </a:avLst>
          </a:prstGeom>
          <a:solidFill>
            <a:srgbClr val="0073C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8"/>
          <p:cNvSpPr/>
          <p:nvPr/>
        </p:nvSpPr>
        <p:spPr>
          <a:xfrm>
            <a:off x="3517350" y="1226450"/>
            <a:ext cx="2109300" cy="806700"/>
          </a:xfrm>
          <a:prstGeom prst="homePlate">
            <a:avLst>
              <a:gd name="adj" fmla="val 50000"/>
            </a:avLst>
          </a:prstGeom>
          <a:solidFill>
            <a:srgbClr val="00458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8"/>
          <p:cNvSpPr/>
          <p:nvPr/>
        </p:nvSpPr>
        <p:spPr>
          <a:xfrm>
            <a:off x="6043000" y="1226450"/>
            <a:ext cx="2109300" cy="806700"/>
          </a:xfrm>
          <a:prstGeom prst="homePlate">
            <a:avLst>
              <a:gd name="adj" fmla="val 50000"/>
            </a:avLst>
          </a:prstGeom>
          <a:solidFill>
            <a:srgbClr val="0535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8"/>
          <p:cNvSpPr txBox="1"/>
          <p:nvPr/>
        </p:nvSpPr>
        <p:spPr>
          <a:xfrm>
            <a:off x="1117525" y="1366400"/>
            <a:ext cx="1739100" cy="4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FF"/>
                </a:solidFill>
              </a:rPr>
              <a:t>Time frame </a:t>
            </a:r>
            <a:endParaRPr sz="2000" b="1">
              <a:solidFill>
                <a:srgbClr val="FFFFFF"/>
              </a:solidFill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3643175" y="1366400"/>
            <a:ext cx="1739100" cy="4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FF"/>
                </a:solidFill>
              </a:rPr>
              <a:t>Time frame </a:t>
            </a:r>
            <a:endParaRPr sz="2000" b="1">
              <a:solidFill>
                <a:srgbClr val="FFFFFF"/>
              </a:solidFill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6168825" y="1366400"/>
            <a:ext cx="1739100" cy="4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FF"/>
                </a:solidFill>
              </a:rPr>
              <a:t>Time frame </a:t>
            </a:r>
            <a:endParaRPr sz="2000" b="1">
              <a:solidFill>
                <a:srgbClr val="FFFFFF"/>
              </a:solidFill>
            </a:endParaRPr>
          </a:p>
        </p:txBody>
      </p:sp>
      <p:sp>
        <p:nvSpPr>
          <p:cNvPr id="99" name="Google Shape;99;p18"/>
          <p:cNvSpPr/>
          <p:nvPr/>
        </p:nvSpPr>
        <p:spPr>
          <a:xfrm>
            <a:off x="991700" y="2311900"/>
            <a:ext cx="2109300" cy="2043600"/>
          </a:xfrm>
          <a:prstGeom prst="rect">
            <a:avLst/>
          </a:prstGeom>
          <a:solidFill>
            <a:srgbClr val="0073C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 b="1">
                <a:solidFill>
                  <a:srgbClr val="FFFFFF"/>
                </a:solidFill>
              </a:rPr>
              <a:t>Initiative 1</a:t>
            </a:r>
            <a:endParaRPr sz="1800" b="1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 b="1">
                <a:solidFill>
                  <a:srgbClr val="FFFFFF"/>
                </a:solidFill>
              </a:rPr>
              <a:t>Initiative 2</a:t>
            </a:r>
            <a:endParaRPr sz="1800" b="1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 b="1">
                <a:solidFill>
                  <a:srgbClr val="FFFFFF"/>
                </a:solidFill>
              </a:rPr>
              <a:t>Initiative 3</a:t>
            </a:r>
            <a:endParaRPr sz="1800" b="1">
              <a:solidFill>
                <a:srgbClr val="FFFFFF"/>
              </a:solidFill>
            </a:endParaRPr>
          </a:p>
        </p:txBody>
      </p:sp>
      <p:sp>
        <p:nvSpPr>
          <p:cNvPr id="100" name="Google Shape;100;p18"/>
          <p:cNvSpPr/>
          <p:nvPr/>
        </p:nvSpPr>
        <p:spPr>
          <a:xfrm>
            <a:off x="3517350" y="2311900"/>
            <a:ext cx="2109300" cy="2043600"/>
          </a:xfrm>
          <a:prstGeom prst="rect">
            <a:avLst/>
          </a:prstGeom>
          <a:solidFill>
            <a:srgbClr val="00458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 b="1">
                <a:solidFill>
                  <a:srgbClr val="FFFFFF"/>
                </a:solidFill>
              </a:rPr>
              <a:t>Initiative 1</a:t>
            </a:r>
            <a:endParaRPr sz="1800" b="1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 b="1">
                <a:solidFill>
                  <a:srgbClr val="FFFFFF"/>
                </a:solidFill>
              </a:rPr>
              <a:t>Initiative 2</a:t>
            </a:r>
            <a:endParaRPr sz="1800" b="1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 b="1">
                <a:solidFill>
                  <a:srgbClr val="FFFFFF"/>
                </a:solidFill>
              </a:rPr>
              <a:t>Initiative 3</a:t>
            </a:r>
            <a:endParaRPr sz="1800" b="1">
              <a:solidFill>
                <a:srgbClr val="FFFFFF"/>
              </a:solidFill>
            </a:endParaRPr>
          </a:p>
        </p:txBody>
      </p:sp>
      <p:sp>
        <p:nvSpPr>
          <p:cNvPr id="101" name="Google Shape;101;p18"/>
          <p:cNvSpPr/>
          <p:nvPr/>
        </p:nvSpPr>
        <p:spPr>
          <a:xfrm>
            <a:off x="6043000" y="2311900"/>
            <a:ext cx="2109300" cy="2043600"/>
          </a:xfrm>
          <a:prstGeom prst="rect">
            <a:avLst/>
          </a:prstGeom>
          <a:solidFill>
            <a:srgbClr val="0535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 b="1">
                <a:solidFill>
                  <a:srgbClr val="FFFFFF"/>
                </a:solidFill>
              </a:rPr>
              <a:t>Initiative 1</a:t>
            </a:r>
            <a:endParaRPr sz="1800" b="1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 b="1">
                <a:solidFill>
                  <a:srgbClr val="FFFFFF"/>
                </a:solidFill>
              </a:rPr>
              <a:t>Initiative 2</a:t>
            </a:r>
            <a:endParaRPr sz="1800" b="1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 b="1">
                <a:solidFill>
                  <a:srgbClr val="FFFFFF"/>
                </a:solidFill>
              </a:rPr>
              <a:t>Initiative 3</a:t>
            </a:r>
            <a:endParaRPr sz="1800" b="1">
              <a:solidFill>
                <a:srgbClr val="FFFFFF"/>
              </a:solidFill>
            </a:endParaRPr>
          </a:p>
        </p:txBody>
      </p:sp>
      <p:sp>
        <p:nvSpPr>
          <p:cNvPr id="102" name="Google Shape;102;p18"/>
          <p:cNvSpPr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1144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114466"/>
              </a:highlight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05356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Confidential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Portfolio roadmap</a:t>
            </a:r>
            <a:endParaRPr b="1">
              <a:solidFill>
                <a:srgbClr val="000000"/>
              </a:solidFill>
            </a:endParaRPr>
          </a:p>
        </p:txBody>
      </p:sp>
      <p:pic>
        <p:nvPicPr>
          <p:cNvPr id="109" name="Google Shape;10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0625" y="1171025"/>
            <a:ext cx="6071534" cy="3417023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9"/>
          <p:cNvSpPr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1144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114466"/>
              </a:highlight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05356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Confidential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Customer feedback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17" name="Google Shape;117;p20"/>
          <p:cNvSpPr txBox="1"/>
          <p:nvPr/>
        </p:nvSpPr>
        <p:spPr>
          <a:xfrm>
            <a:off x="392250" y="1071750"/>
            <a:ext cx="4137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Most popular ideas: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AutoNum type="arabicPeriod"/>
            </a:pP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endParaRPr sz="2000"/>
          </a:p>
        </p:txBody>
      </p:sp>
      <p:sp>
        <p:nvSpPr>
          <p:cNvPr id="118" name="Google Shape;118;p20"/>
          <p:cNvSpPr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1144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114466"/>
              </a:highlight>
            </a:endParaRPr>
          </a:p>
        </p:txBody>
      </p:sp>
      <p:sp>
        <p:nvSpPr>
          <p:cNvPr id="119" name="Google Shape;119;p20"/>
          <p:cNvSpPr txBox="1"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05356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Confidential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Metrics overview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25" name="Google Shape;125;p21"/>
          <p:cNvSpPr txBox="1"/>
          <p:nvPr/>
        </p:nvSpPr>
        <p:spPr>
          <a:xfrm>
            <a:off x="414450" y="1071750"/>
            <a:ext cx="5476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Engagement metrics</a:t>
            </a:r>
            <a:endParaRPr sz="2000"/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2000"/>
              <a:t>Product financials</a:t>
            </a:r>
            <a:endParaRPr sz="2000"/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2000"/>
              <a:t>Users/Active users</a:t>
            </a:r>
            <a:endParaRPr sz="2000"/>
          </a:p>
        </p:txBody>
      </p:sp>
      <p:sp>
        <p:nvSpPr>
          <p:cNvPr id="126" name="Google Shape;126;p21"/>
          <p:cNvSpPr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1144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114466"/>
              </a:highlight>
            </a:endParaRPr>
          </a:p>
        </p:txBody>
      </p:sp>
      <p:sp>
        <p:nvSpPr>
          <p:cNvPr id="127" name="Google Shape;127;p21"/>
          <p:cNvSpPr txBox="1"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05356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Confidential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Macintosh PowerPoint</Application>
  <PresentationFormat>On-screen Show (16:9)</PresentationFormat>
  <Paragraphs>67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Simple Dark</vt:lpstr>
      <vt:lpstr>Executive roadmap update</vt:lpstr>
      <vt:lpstr>What we will cover today</vt:lpstr>
      <vt:lpstr>Our vision</vt:lpstr>
      <vt:lpstr>PowerPoint Presentation</vt:lpstr>
      <vt:lpstr>Product goals</vt:lpstr>
      <vt:lpstr>Initiatives update</vt:lpstr>
      <vt:lpstr>Portfolio roadmap</vt:lpstr>
      <vt:lpstr>Customer feedback</vt:lpstr>
      <vt:lpstr>Metrics overview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roadmap update</dc:title>
  <cp:lastModifiedBy>Micaela Wright</cp:lastModifiedBy>
  <cp:revision>1</cp:revision>
  <dcterms:modified xsi:type="dcterms:W3CDTF">2020-12-03T19:12:52Z</dcterms:modified>
</cp:coreProperties>
</file>