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2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</p:spPr>
        <p:txBody>
          <a:bodyPr anchor="b"/>
          <a:lstStyle>
            <a:lvl1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228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600"/>
              </a:spcBef>
              <a:buSzPts val="2800"/>
              <a:defRPr sz="2800"/>
            </a:lvl1pPr>
            <a:lvl2pPr indent="-406400">
              <a:spcBef>
                <a:spcPts val="600"/>
              </a:spcBef>
              <a:buSzPts val="2800"/>
              <a:defRPr sz="2800"/>
            </a:lvl2pPr>
            <a:lvl3pPr indent="-406400">
              <a:spcBef>
                <a:spcPts val="600"/>
              </a:spcBef>
              <a:buSzPts val="2800"/>
              <a:defRPr sz="2800"/>
            </a:lvl3pPr>
            <a:lvl4pPr indent="-406400">
              <a:spcBef>
                <a:spcPts val="600"/>
              </a:spcBef>
              <a:buSzPts val="2800"/>
              <a:defRPr sz="2800"/>
            </a:lvl4pPr>
            <a:lvl5pPr indent="-406400">
              <a:spcBef>
                <a:spcPts val="600"/>
              </a:spcBef>
              <a:buSzPts val="2800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1pPr>
            <a:lvl2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2pPr>
            <a:lvl3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3pPr>
            <a:lvl4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4pPr>
            <a:lvl5pPr marL="0" indent="228600">
              <a:spcBef>
                <a:spcPts val="500"/>
              </a:spcBef>
              <a:buClrTx/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Google Shape;28;p7"/>
          <p:cNvSpPr txBox="1"/>
          <p:nvPr>
            <p:ph type="body" sz="quarter" idx="21"/>
          </p:nvPr>
        </p:nvSpPr>
        <p:spPr>
          <a:xfrm>
            <a:off x="4645025" y="1535111"/>
            <a:ext cx="4041775" cy="63976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Google Shape;38;p10"/>
          <p:cNvSpPr txBox="1"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Google Shape;42;p11"/>
          <p:cNvSpPr/>
          <p:nvPr>
            <p:ph type="pic" sz="half" idx="21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/>
          <a:lstStyle>
            <a:lvl1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2286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61" y="6404313"/>
            <a:ext cx="263940" cy="269199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144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3716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8288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860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7432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2004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576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1148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ignup/?utm_source=web&amp;utm_medium=guide&amp;utm_campaign=guide_template&amp;utm_content=growth+SWOT+template+PPT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53;p1"/>
          <p:cNvGrpSpPr/>
          <p:nvPr/>
        </p:nvGrpSpPr>
        <p:grpSpPr>
          <a:xfrm>
            <a:off x="2065110" y="1116971"/>
            <a:ext cx="2822585" cy="2424898"/>
            <a:chOff x="-1" y="0"/>
            <a:chExt cx="2822584" cy="2424896"/>
          </a:xfrm>
        </p:grpSpPr>
        <p:sp>
          <p:nvSpPr>
            <p:cNvPr id="94" name="Rectangle"/>
            <p:cNvSpPr/>
            <p:nvPr/>
          </p:nvSpPr>
          <p:spPr>
            <a:xfrm>
              <a:off x="-2" y="-1"/>
              <a:ext cx="2822585" cy="2424898"/>
            </a:xfrm>
            <a:prstGeom prst="rect">
              <a:avLst/>
            </a:prstGeom>
            <a:solidFill>
              <a:srgbClr val="E2EDF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ctr">
                <a:defRPr b="1"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95" name="Attack strategies"/>
            <p:cNvSpPr txBox="1"/>
            <p:nvPr/>
          </p:nvSpPr>
          <p:spPr>
            <a:xfrm>
              <a:off x="-2" y="158554"/>
              <a:ext cx="2822585" cy="288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ctr"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Attack strategies</a:t>
              </a:r>
            </a:p>
          </p:txBody>
        </p:sp>
      </p:grpSp>
      <p:grpSp>
        <p:nvGrpSpPr>
          <p:cNvPr id="99" name="Google Shape;54;p1"/>
          <p:cNvGrpSpPr/>
          <p:nvPr/>
        </p:nvGrpSpPr>
        <p:grpSpPr>
          <a:xfrm>
            <a:off x="4986324" y="1116971"/>
            <a:ext cx="2822585" cy="2424898"/>
            <a:chOff x="-1" y="0"/>
            <a:chExt cx="2822584" cy="2424896"/>
          </a:xfrm>
        </p:grpSpPr>
        <p:sp>
          <p:nvSpPr>
            <p:cNvPr id="97" name="Rectangle"/>
            <p:cNvSpPr/>
            <p:nvPr/>
          </p:nvSpPr>
          <p:spPr>
            <a:xfrm>
              <a:off x="-2" y="-1"/>
              <a:ext cx="2822585" cy="2424898"/>
            </a:xfrm>
            <a:prstGeom prst="rect">
              <a:avLst/>
            </a:prstGeom>
            <a:solidFill>
              <a:srgbClr val="E2EDF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ctr">
                <a:defRPr b="1"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98" name="Reinforce strategies"/>
            <p:cNvSpPr txBox="1"/>
            <p:nvPr/>
          </p:nvSpPr>
          <p:spPr>
            <a:xfrm>
              <a:off x="-2" y="147229"/>
              <a:ext cx="2822585" cy="288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ctr"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Reinforce strategies</a:t>
              </a:r>
            </a:p>
          </p:txBody>
        </p:sp>
      </p:grpSp>
      <p:grpSp>
        <p:nvGrpSpPr>
          <p:cNvPr id="102" name="Google Shape;55;p1"/>
          <p:cNvGrpSpPr/>
          <p:nvPr/>
        </p:nvGrpSpPr>
        <p:grpSpPr>
          <a:xfrm>
            <a:off x="2065110" y="3678929"/>
            <a:ext cx="2822585" cy="2424897"/>
            <a:chOff x="-1" y="0"/>
            <a:chExt cx="2822584" cy="2424895"/>
          </a:xfrm>
        </p:grpSpPr>
        <p:sp>
          <p:nvSpPr>
            <p:cNvPr id="100" name="Rectangle"/>
            <p:cNvSpPr/>
            <p:nvPr/>
          </p:nvSpPr>
          <p:spPr>
            <a:xfrm>
              <a:off x="-2" y="-1"/>
              <a:ext cx="2822585" cy="2424897"/>
            </a:xfrm>
            <a:prstGeom prst="rect">
              <a:avLst/>
            </a:prstGeom>
            <a:solidFill>
              <a:srgbClr val="E2EDF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ctr">
                <a:defRPr b="1"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01" name="Develop strategies"/>
            <p:cNvSpPr txBox="1"/>
            <p:nvPr/>
          </p:nvSpPr>
          <p:spPr>
            <a:xfrm>
              <a:off x="-2" y="135903"/>
              <a:ext cx="2822585" cy="288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ctr"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Develop strategies</a:t>
              </a:r>
            </a:p>
          </p:txBody>
        </p:sp>
      </p:grpSp>
      <p:grpSp>
        <p:nvGrpSpPr>
          <p:cNvPr id="105" name="Google Shape;56;p1"/>
          <p:cNvGrpSpPr/>
          <p:nvPr/>
        </p:nvGrpSpPr>
        <p:grpSpPr>
          <a:xfrm>
            <a:off x="4993704" y="3678929"/>
            <a:ext cx="2807826" cy="2424897"/>
            <a:chOff x="0" y="0"/>
            <a:chExt cx="2807825" cy="2424895"/>
          </a:xfrm>
        </p:grpSpPr>
        <p:sp>
          <p:nvSpPr>
            <p:cNvPr id="103" name="Rectangle"/>
            <p:cNvSpPr/>
            <p:nvPr/>
          </p:nvSpPr>
          <p:spPr>
            <a:xfrm>
              <a:off x="-1" y="-1"/>
              <a:ext cx="2807827" cy="2424897"/>
            </a:xfrm>
            <a:prstGeom prst="rect">
              <a:avLst/>
            </a:prstGeom>
            <a:solidFill>
              <a:srgbClr val="E2EDF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ctr">
                <a:defRPr b="1"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04" name="Avoid strategies"/>
            <p:cNvSpPr txBox="1"/>
            <p:nvPr/>
          </p:nvSpPr>
          <p:spPr>
            <a:xfrm>
              <a:off x="-1" y="135903"/>
              <a:ext cx="2807827" cy="288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 algn="ctr">
                <a:defRPr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Avoid strategies</a:t>
              </a:r>
            </a:p>
          </p:txBody>
        </p:sp>
      </p:grpSp>
      <p:grpSp>
        <p:nvGrpSpPr>
          <p:cNvPr id="108" name="Google Shape;57;p1"/>
          <p:cNvGrpSpPr/>
          <p:nvPr/>
        </p:nvGrpSpPr>
        <p:grpSpPr>
          <a:xfrm>
            <a:off x="4986315" y="356198"/>
            <a:ext cx="2807704" cy="623703"/>
            <a:chOff x="-1" y="0"/>
            <a:chExt cx="2807702" cy="623701"/>
          </a:xfrm>
        </p:grpSpPr>
        <p:sp>
          <p:nvSpPr>
            <p:cNvPr id="106" name="Rectangle"/>
            <p:cNvSpPr/>
            <p:nvPr/>
          </p:nvSpPr>
          <p:spPr>
            <a:xfrm>
              <a:off x="-2" y="-1"/>
              <a:ext cx="2807704" cy="623703"/>
            </a:xfrm>
            <a:prstGeom prst="rect">
              <a:avLst/>
            </a:prstGeom>
            <a:solidFill>
              <a:srgbClr val="F3DFC2"/>
            </a:solidFill>
            <a:ln w="25400" cap="flat">
              <a:solidFill>
                <a:srgbClr val="D1832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07" name="Weaknesses"/>
            <p:cNvSpPr txBox="1"/>
            <p:nvPr/>
          </p:nvSpPr>
          <p:spPr>
            <a:xfrm>
              <a:off x="-2" y="136539"/>
              <a:ext cx="2807704" cy="3506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 sz="1800">
                  <a:solidFill>
                    <a:srgbClr val="333333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Weaknesses</a:t>
              </a:r>
            </a:p>
          </p:txBody>
        </p:sp>
      </p:grpSp>
      <p:grpSp>
        <p:nvGrpSpPr>
          <p:cNvPr id="111" name="Google Shape;58;p1"/>
          <p:cNvGrpSpPr/>
          <p:nvPr/>
        </p:nvGrpSpPr>
        <p:grpSpPr>
          <a:xfrm>
            <a:off x="2072552" y="356223"/>
            <a:ext cx="2807703" cy="623702"/>
            <a:chOff x="-1" y="0"/>
            <a:chExt cx="2807702" cy="623701"/>
          </a:xfrm>
        </p:grpSpPr>
        <p:sp>
          <p:nvSpPr>
            <p:cNvPr id="109" name="Rectangle"/>
            <p:cNvSpPr/>
            <p:nvPr/>
          </p:nvSpPr>
          <p:spPr>
            <a:xfrm>
              <a:off x="-2" y="-1"/>
              <a:ext cx="2807704" cy="623703"/>
            </a:xfrm>
            <a:prstGeom prst="rect">
              <a:avLst/>
            </a:prstGeom>
            <a:solidFill>
              <a:srgbClr val="DFEBEF"/>
            </a:solidFill>
            <a:ln w="25400" cap="flat">
              <a:solidFill>
                <a:srgbClr val="29555B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10" name="Strengths"/>
            <p:cNvSpPr txBox="1"/>
            <p:nvPr/>
          </p:nvSpPr>
          <p:spPr>
            <a:xfrm>
              <a:off x="-2" y="136539"/>
              <a:ext cx="2807704" cy="3506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 sz="1800">
                  <a:solidFill>
                    <a:srgbClr val="333333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Strengths</a:t>
              </a:r>
            </a:p>
          </p:txBody>
        </p:sp>
      </p:grpSp>
      <p:grpSp>
        <p:nvGrpSpPr>
          <p:cNvPr id="114" name="Google Shape;59;p1"/>
          <p:cNvGrpSpPr/>
          <p:nvPr/>
        </p:nvGrpSpPr>
        <p:grpSpPr>
          <a:xfrm>
            <a:off x="1335091" y="1114198"/>
            <a:ext cx="621904" cy="2414104"/>
            <a:chOff x="0" y="0"/>
            <a:chExt cx="621903" cy="2414103"/>
          </a:xfrm>
        </p:grpSpPr>
        <p:sp>
          <p:nvSpPr>
            <p:cNvPr id="112" name="Rectangle"/>
            <p:cNvSpPr/>
            <p:nvPr/>
          </p:nvSpPr>
          <p:spPr>
            <a:xfrm rot="16200000">
              <a:off x="-896101" y="896099"/>
              <a:ext cx="2414104" cy="621904"/>
            </a:xfrm>
            <a:prstGeom prst="rect">
              <a:avLst/>
            </a:prstGeom>
            <a:solidFill>
              <a:srgbClr val="DBE5CA"/>
            </a:solidFill>
            <a:ln w="25400" cap="flat">
              <a:solidFill>
                <a:srgbClr val="3F651A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13" name="Opportunities"/>
            <p:cNvSpPr txBox="1"/>
            <p:nvPr/>
          </p:nvSpPr>
          <p:spPr>
            <a:xfrm rot="16200000">
              <a:off x="-896103" y="1031740"/>
              <a:ext cx="2414104" cy="350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 sz="1800">
                  <a:solidFill>
                    <a:srgbClr val="333333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Opportunities</a:t>
              </a:r>
            </a:p>
          </p:txBody>
        </p:sp>
      </p:grpSp>
      <p:grpSp>
        <p:nvGrpSpPr>
          <p:cNvPr id="117" name="Google Shape;60;p1"/>
          <p:cNvGrpSpPr/>
          <p:nvPr/>
        </p:nvGrpSpPr>
        <p:grpSpPr>
          <a:xfrm>
            <a:off x="1335391" y="3678924"/>
            <a:ext cx="623703" cy="2439003"/>
            <a:chOff x="0" y="0"/>
            <a:chExt cx="623702" cy="2439002"/>
          </a:xfrm>
        </p:grpSpPr>
        <p:sp>
          <p:nvSpPr>
            <p:cNvPr id="115" name="Rectangle"/>
            <p:cNvSpPr/>
            <p:nvPr/>
          </p:nvSpPr>
          <p:spPr>
            <a:xfrm rot="16200000">
              <a:off x="-907651" y="907649"/>
              <a:ext cx="2439003" cy="623703"/>
            </a:xfrm>
            <a:prstGeom prst="rect">
              <a:avLst/>
            </a:prstGeom>
            <a:solidFill>
              <a:srgbClr val="F1DDE4"/>
            </a:solidFill>
            <a:ln w="25400" cap="flat">
              <a:solidFill>
                <a:srgbClr val="874256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  <p:sp>
          <p:nvSpPr>
            <p:cNvPr id="116" name="Threats"/>
            <p:cNvSpPr txBox="1"/>
            <p:nvPr/>
          </p:nvSpPr>
          <p:spPr>
            <a:xfrm rot="16200000">
              <a:off x="-907653" y="1044191"/>
              <a:ext cx="2439003" cy="3506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 sz="1800">
                  <a:solidFill>
                    <a:srgbClr val="333333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pPr/>
              <a:r>
                <a:t>Threats</a:t>
              </a:r>
            </a:p>
          </p:txBody>
        </p:sp>
      </p:grpSp>
      <p:pic>
        <p:nvPicPr>
          <p:cNvPr id="11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6812" y="6362065"/>
            <a:ext cx="770708" cy="385356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Shape 3"/>
          <p:cNvSpPr txBox="1"/>
          <p:nvPr/>
        </p:nvSpPr>
        <p:spPr>
          <a:xfrm>
            <a:off x="892848" y="6406791"/>
            <a:ext cx="3273060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lnSpc>
                <a:spcPct val="115000"/>
              </a:lnSpc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+mn-lt"/>
                <a:ea typeface="+mn-ea"/>
                <a:cs typeface="+mn-cs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3172C8"/>
                </a:solidFill>
              </a:defRPr>
            </a:pPr>
            <a:r>
              <a:rPr>
                <a:solidFill>
                  <a:srgbClr val="0000FF"/>
                </a:solidFill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