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signup/?utm_source=web&amp;utm_medium=guide&amp;utm_campaign=guide_template&amp;utm_content=top+down+SWOT+template+PPT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812" y="6362065"/>
            <a:ext cx="770708" cy="385356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hape 3"/>
          <p:cNvSpPr txBox="1"/>
          <p:nvPr/>
        </p:nvSpPr>
        <p:spPr>
          <a:xfrm>
            <a:off x="892848" y="6406791"/>
            <a:ext cx="3273060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lnSpc>
                <a:spcPct val="115000"/>
              </a:lnSpc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solidFill>
                  <a:srgbClr val="3172C8"/>
                </a:solidFill>
              </a:defRPr>
            </a:pPr>
            <a:r>
              <a:rPr>
                <a:solidFill>
                  <a:srgbClr val="0000FF"/>
                </a:solid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grpSp>
        <p:nvGrpSpPr>
          <p:cNvPr id="98" name="Group"/>
          <p:cNvGrpSpPr/>
          <p:nvPr/>
        </p:nvGrpSpPr>
        <p:grpSpPr>
          <a:xfrm>
            <a:off x="3493914" y="800787"/>
            <a:ext cx="4492943" cy="930875"/>
            <a:chOff x="0" y="0"/>
            <a:chExt cx="4492942" cy="930874"/>
          </a:xfrm>
        </p:grpSpPr>
        <p:sp>
          <p:nvSpPr>
            <p:cNvPr id="96" name="Shape"/>
            <p:cNvSpPr/>
            <p:nvPr/>
          </p:nvSpPr>
          <p:spPr>
            <a:xfrm rot="5400000">
              <a:off x="1781034" y="-1781035"/>
              <a:ext cx="930874" cy="449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334"/>
                    <a:pt x="21600" y="746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746"/>
                  </a:lnTo>
                  <a:cubicBezTo>
                    <a:pt x="0" y="334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DFEBEF"/>
            </a:solidFill>
            <a:ln w="25400" cap="flat">
              <a:solidFill>
                <a:srgbClr val="29555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ts val="300"/>
                </a:spcBef>
                <a:defRPr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97" name="Your advantages"/>
            <p:cNvSpPr txBox="1"/>
            <p:nvPr/>
          </p:nvSpPr>
          <p:spPr>
            <a:xfrm>
              <a:off x="155340" y="34058"/>
              <a:ext cx="4136823" cy="8627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3825" tIns="123825" rIns="123825" bIns="123825" numCol="1" anchor="ctr">
              <a:spAutoFit/>
            </a:bodyPr>
            <a:lstStyle/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Your advantages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 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 </a:t>
              </a:r>
            </a:p>
          </p:txBody>
        </p:sp>
      </p:grpSp>
      <p:grpSp>
        <p:nvGrpSpPr>
          <p:cNvPr id="101" name="Group"/>
          <p:cNvGrpSpPr/>
          <p:nvPr/>
        </p:nvGrpSpPr>
        <p:grpSpPr>
          <a:xfrm>
            <a:off x="979337" y="684428"/>
            <a:ext cx="2527279" cy="1163592"/>
            <a:chOff x="0" y="0"/>
            <a:chExt cx="2527278" cy="1163591"/>
          </a:xfrm>
        </p:grpSpPr>
        <p:sp>
          <p:nvSpPr>
            <p:cNvPr id="99" name="Rounded Rectangle"/>
            <p:cNvSpPr/>
            <p:nvPr/>
          </p:nvSpPr>
          <p:spPr>
            <a:xfrm>
              <a:off x="0" y="0"/>
              <a:ext cx="2527279" cy="1163592"/>
            </a:xfrm>
            <a:prstGeom prst="roundRect">
              <a:avLst>
                <a:gd name="adj" fmla="val 16667"/>
              </a:avLst>
            </a:prstGeom>
            <a:solidFill>
              <a:srgbClr val="29555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ts val="700"/>
                </a:spcBef>
                <a:defRPr b="1" sz="24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00" name="Strengths"/>
            <p:cNvSpPr txBox="1"/>
            <p:nvPr/>
          </p:nvSpPr>
          <p:spPr>
            <a:xfrm>
              <a:off x="99818" y="417895"/>
              <a:ext cx="2327643" cy="3278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90" tIns="34290" rIns="34290" bIns="34290" numCol="1" anchor="ctr">
              <a:spAutoFit/>
            </a:bodyPr>
            <a:lstStyle>
              <a:lvl1pPr algn="ctr" defTabSz="800100">
                <a:lnSpc>
                  <a:spcPct val="90000"/>
                </a:lnSpc>
                <a:spcBef>
                  <a:spcPts val="700"/>
                </a:spcBef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Strengths</a:t>
              </a:r>
            </a:p>
          </p:txBody>
        </p:sp>
      </p:grpSp>
      <p:grpSp>
        <p:nvGrpSpPr>
          <p:cNvPr id="104" name="Group"/>
          <p:cNvGrpSpPr/>
          <p:nvPr/>
        </p:nvGrpSpPr>
        <p:grpSpPr>
          <a:xfrm>
            <a:off x="3506614" y="1992355"/>
            <a:ext cx="4492942" cy="991280"/>
            <a:chOff x="0" y="0"/>
            <a:chExt cx="4492940" cy="991278"/>
          </a:xfrm>
        </p:grpSpPr>
        <p:sp>
          <p:nvSpPr>
            <p:cNvPr id="102" name="Shape"/>
            <p:cNvSpPr/>
            <p:nvPr/>
          </p:nvSpPr>
          <p:spPr>
            <a:xfrm rot="5400000">
              <a:off x="1750831" y="-1750832"/>
              <a:ext cx="991279" cy="449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356"/>
                    <a:pt x="21600" y="794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794"/>
                  </a:lnTo>
                  <a:cubicBezTo>
                    <a:pt x="0" y="356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F3DFC2"/>
            </a:solidFill>
            <a:ln w="25400" cap="flat">
              <a:solidFill>
                <a:srgbClr val="D1832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ts val="300"/>
                </a:spcBef>
                <a:defRPr sz="2400"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03" name="Areas to improve"/>
            <p:cNvSpPr txBox="1"/>
            <p:nvPr/>
          </p:nvSpPr>
          <p:spPr>
            <a:xfrm>
              <a:off x="155340" y="64260"/>
              <a:ext cx="4133872" cy="8627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3825" tIns="123825" rIns="123825" bIns="123825" numCol="1" anchor="ctr">
              <a:spAutoFit/>
            </a:bodyPr>
            <a:lstStyle/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Areas to improve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 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 </a:t>
              </a:r>
            </a:p>
          </p:txBody>
        </p:sp>
      </p:grpSp>
      <p:grpSp>
        <p:nvGrpSpPr>
          <p:cNvPr id="107" name="Group"/>
          <p:cNvGrpSpPr/>
          <p:nvPr/>
        </p:nvGrpSpPr>
        <p:grpSpPr>
          <a:xfrm>
            <a:off x="979337" y="1906197"/>
            <a:ext cx="2527279" cy="1163593"/>
            <a:chOff x="0" y="0"/>
            <a:chExt cx="2527278" cy="1163592"/>
          </a:xfrm>
        </p:grpSpPr>
        <p:sp>
          <p:nvSpPr>
            <p:cNvPr id="105" name="Rounded Rectangle"/>
            <p:cNvSpPr/>
            <p:nvPr/>
          </p:nvSpPr>
          <p:spPr>
            <a:xfrm>
              <a:off x="0" y="0"/>
              <a:ext cx="2527279" cy="1163593"/>
            </a:xfrm>
            <a:prstGeom prst="roundRect">
              <a:avLst>
                <a:gd name="adj" fmla="val 16667"/>
              </a:avLst>
            </a:prstGeom>
            <a:solidFill>
              <a:srgbClr val="D1832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ts val="700"/>
                </a:spcBef>
                <a:defRPr b="1" sz="24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06" name="Weaknesses"/>
            <p:cNvSpPr txBox="1"/>
            <p:nvPr/>
          </p:nvSpPr>
          <p:spPr>
            <a:xfrm>
              <a:off x="99818" y="417894"/>
              <a:ext cx="2327643" cy="3278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90" tIns="34290" rIns="34290" bIns="34290" numCol="1" anchor="ctr">
              <a:spAutoFit/>
            </a:bodyPr>
            <a:lstStyle>
              <a:lvl1pPr algn="ctr" defTabSz="800100">
                <a:lnSpc>
                  <a:spcPct val="90000"/>
                </a:lnSpc>
                <a:spcBef>
                  <a:spcPts val="700"/>
                </a:spcBef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Weaknesses</a:t>
              </a:r>
            </a:p>
          </p:txBody>
        </p:sp>
      </p:grpSp>
      <p:sp>
        <p:nvSpPr>
          <p:cNvPr id="108" name="Group"/>
          <p:cNvSpPr/>
          <p:nvPr/>
        </p:nvSpPr>
        <p:spPr>
          <a:xfrm rot="5400000">
            <a:off x="5287648" y="1463293"/>
            <a:ext cx="930874" cy="44929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00" y="0"/>
                </a:moveTo>
                <a:lnTo>
                  <a:pt x="18000" y="0"/>
                </a:lnTo>
                <a:cubicBezTo>
                  <a:pt x="19988" y="0"/>
                  <a:pt x="21600" y="334"/>
                  <a:pt x="21600" y="74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746"/>
                </a:lnTo>
                <a:cubicBezTo>
                  <a:pt x="0" y="334"/>
                  <a:pt x="1612" y="0"/>
                  <a:pt x="3600" y="0"/>
                </a:cubicBezTo>
                <a:close/>
              </a:path>
            </a:pathLst>
          </a:custGeom>
          <a:solidFill>
            <a:srgbClr val="E3DDEC"/>
          </a:solidFill>
          <a:ln w="25400">
            <a:solidFill>
              <a:srgbClr val="433256"/>
            </a:solidFill>
          </a:ln>
        </p:spPr>
        <p:txBody>
          <a:bodyPr lIns="45718" tIns="45718" rIns="45718" bIns="45718" anchor="ctr"/>
          <a:lstStyle/>
          <a:p>
            <a:pPr defTabSz="711200">
              <a:lnSpc>
                <a:spcPct val="90000"/>
              </a:lnSpc>
              <a:spcBef>
                <a:spcPts val="300"/>
              </a:spcBef>
              <a:defRPr sz="2400"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grpSp>
        <p:nvGrpSpPr>
          <p:cNvPr id="111" name="Group"/>
          <p:cNvGrpSpPr/>
          <p:nvPr/>
        </p:nvGrpSpPr>
        <p:grpSpPr>
          <a:xfrm>
            <a:off x="993984" y="3127968"/>
            <a:ext cx="2527279" cy="1163592"/>
            <a:chOff x="0" y="0"/>
            <a:chExt cx="2527278" cy="1163591"/>
          </a:xfrm>
        </p:grpSpPr>
        <p:sp>
          <p:nvSpPr>
            <p:cNvPr id="109" name="Rounded Rectangle"/>
            <p:cNvSpPr/>
            <p:nvPr/>
          </p:nvSpPr>
          <p:spPr>
            <a:xfrm>
              <a:off x="0" y="0"/>
              <a:ext cx="2527279" cy="1163592"/>
            </a:xfrm>
            <a:prstGeom prst="roundRect">
              <a:avLst>
                <a:gd name="adj" fmla="val 16667"/>
              </a:avLst>
            </a:prstGeom>
            <a:solidFill>
              <a:srgbClr val="43325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ts val="700"/>
                </a:spcBef>
                <a:defRPr b="1" sz="16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10" name="Opportunities"/>
            <p:cNvSpPr txBox="1"/>
            <p:nvPr/>
          </p:nvSpPr>
          <p:spPr>
            <a:xfrm>
              <a:off x="99818" y="417894"/>
              <a:ext cx="2327643" cy="3278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90" tIns="34290" rIns="34290" bIns="34290" numCol="1" anchor="ctr">
              <a:spAutoFit/>
            </a:bodyPr>
            <a:lstStyle>
              <a:lvl1pPr algn="ctr" defTabSz="800100">
                <a:lnSpc>
                  <a:spcPct val="90000"/>
                </a:lnSpc>
                <a:spcBef>
                  <a:spcPts val="700"/>
                </a:spcBef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Opportunities</a:t>
              </a:r>
            </a:p>
          </p:txBody>
        </p:sp>
      </p:grpSp>
      <p:grpSp>
        <p:nvGrpSpPr>
          <p:cNvPr id="114" name="Group"/>
          <p:cNvGrpSpPr/>
          <p:nvPr/>
        </p:nvGrpSpPr>
        <p:grpSpPr>
          <a:xfrm>
            <a:off x="3493723" y="4504764"/>
            <a:ext cx="4492943" cy="930875"/>
            <a:chOff x="0" y="0"/>
            <a:chExt cx="4492942" cy="930874"/>
          </a:xfrm>
        </p:grpSpPr>
        <p:sp>
          <p:nvSpPr>
            <p:cNvPr id="112" name="Shape"/>
            <p:cNvSpPr/>
            <p:nvPr/>
          </p:nvSpPr>
          <p:spPr>
            <a:xfrm rot="5400000">
              <a:off x="1781034" y="-1781035"/>
              <a:ext cx="930874" cy="449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18000" y="0"/>
                  </a:lnTo>
                  <a:cubicBezTo>
                    <a:pt x="19988" y="0"/>
                    <a:pt x="21600" y="334"/>
                    <a:pt x="21600" y="746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746"/>
                  </a:lnTo>
                  <a:cubicBezTo>
                    <a:pt x="0" y="334"/>
                    <a:pt x="1612" y="0"/>
                    <a:pt x="3600" y="0"/>
                  </a:cubicBezTo>
                  <a:close/>
                </a:path>
              </a:pathLst>
            </a:custGeom>
            <a:solidFill>
              <a:srgbClr val="F1DDE4"/>
            </a:solidFill>
            <a:ln w="25400" cap="flat">
              <a:solidFill>
                <a:srgbClr val="6A2738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ts val="300"/>
                </a:spcBef>
                <a:defRPr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13" name="Where you are at risk"/>
            <p:cNvSpPr txBox="1"/>
            <p:nvPr/>
          </p:nvSpPr>
          <p:spPr>
            <a:xfrm>
              <a:off x="178060" y="34059"/>
              <a:ext cx="4136822" cy="86275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3825" tIns="123825" rIns="123825" bIns="123825" numCol="1" anchor="ctr">
              <a:spAutoFit/>
            </a:bodyPr>
            <a:lstStyle/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Where you are at risk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 </a:t>
              </a:r>
            </a:p>
            <a:p>
              <a:pPr lvl="1" marL="171448" indent="-171448" defTabSz="711200">
                <a:lnSpc>
                  <a:spcPct val="90000"/>
                </a:lnSpc>
                <a:spcBef>
                  <a:spcPts val="200"/>
                </a:spcBef>
                <a:buSzPct val="100000"/>
                <a:buChar char="•"/>
                <a:defRPr i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 </a:t>
              </a:r>
            </a:p>
          </p:txBody>
        </p:sp>
      </p:grpSp>
      <p:grpSp>
        <p:nvGrpSpPr>
          <p:cNvPr id="117" name="Group"/>
          <p:cNvGrpSpPr/>
          <p:nvPr/>
        </p:nvGrpSpPr>
        <p:grpSpPr>
          <a:xfrm>
            <a:off x="979337" y="4349736"/>
            <a:ext cx="2527279" cy="1163594"/>
            <a:chOff x="0" y="0"/>
            <a:chExt cx="2527278" cy="1163592"/>
          </a:xfrm>
        </p:grpSpPr>
        <p:sp>
          <p:nvSpPr>
            <p:cNvPr id="115" name="Rounded Rectangle"/>
            <p:cNvSpPr/>
            <p:nvPr/>
          </p:nvSpPr>
          <p:spPr>
            <a:xfrm>
              <a:off x="0" y="0"/>
              <a:ext cx="2527279" cy="1163593"/>
            </a:xfrm>
            <a:prstGeom prst="roundRect">
              <a:avLst>
                <a:gd name="adj" fmla="val 16667"/>
              </a:avLst>
            </a:prstGeom>
            <a:solidFill>
              <a:srgbClr val="6A2738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ts val="700"/>
                </a:spcBef>
                <a:defRPr b="1" sz="24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116" name="Threats"/>
            <p:cNvSpPr txBox="1"/>
            <p:nvPr/>
          </p:nvSpPr>
          <p:spPr>
            <a:xfrm>
              <a:off x="99818" y="417895"/>
              <a:ext cx="2327643" cy="3278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290" tIns="34290" rIns="34290" bIns="34290" numCol="1" anchor="ctr">
              <a:spAutoFit/>
            </a:bodyPr>
            <a:lstStyle>
              <a:lvl1pPr algn="ctr" defTabSz="800100">
                <a:lnSpc>
                  <a:spcPct val="90000"/>
                </a:lnSpc>
                <a:spcBef>
                  <a:spcPts val="700"/>
                </a:spcBef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Threats</a:t>
              </a:r>
            </a:p>
          </p:txBody>
        </p:sp>
      </p:grpSp>
      <p:sp>
        <p:nvSpPr>
          <p:cNvPr id="118" name="Situation to apply your advantages"/>
          <p:cNvSpPr txBox="1"/>
          <p:nvPr/>
        </p:nvSpPr>
        <p:spPr>
          <a:xfrm>
            <a:off x="3671785" y="3267564"/>
            <a:ext cx="4136819" cy="862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3825" tIns="123825" rIns="123825" bIns="123825" anchor="ctr">
            <a:spAutoFit/>
          </a:bodyPr>
          <a:lstStyle/>
          <a:p>
            <a:pPr lvl="1" marL="171448" indent="-171448" defTabSz="711200">
              <a:lnSpc>
                <a:spcPct val="90000"/>
              </a:lnSpc>
              <a:spcBef>
                <a:spcPts val="200"/>
              </a:spcBef>
              <a:buSzPct val="100000"/>
              <a:buChar char="•"/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Situation to apply your advantages</a:t>
            </a:r>
          </a:p>
          <a:p>
            <a:pPr lvl="1" marL="171448" indent="-171448" defTabSz="711200">
              <a:lnSpc>
                <a:spcPct val="90000"/>
              </a:lnSpc>
              <a:spcBef>
                <a:spcPts val="200"/>
              </a:spcBef>
              <a:buSzPct val="100000"/>
              <a:buChar char="•"/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  <a:p>
            <a:pPr lvl="1" marL="171448" indent="-171448" defTabSz="711200">
              <a:lnSpc>
                <a:spcPct val="90000"/>
              </a:lnSpc>
              <a:spcBef>
                <a:spcPts val="200"/>
              </a:spcBef>
              <a:buSzPct val="100000"/>
              <a:buChar char="•"/>
              <a:defRPr i="1" sz="14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