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D8"/>
    <a:srgbClr val="F88873"/>
    <a:srgbClr val="A9CEF2"/>
    <a:srgbClr val="FDBF89"/>
    <a:srgbClr val="FBB6A9"/>
    <a:srgbClr val="EFA4BE"/>
    <a:srgbClr val="B7A4C7"/>
    <a:srgbClr val="A0CBD5"/>
    <a:srgbClr val="C1D6A9"/>
    <a:srgbClr val="FFE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96"/>
    <p:restoredTop sz="90981" autoAdjust="0"/>
  </p:normalViewPr>
  <p:slideViewPr>
    <p:cSldViewPr snapToGrid="0" snapToObjects="1">
      <p:cViewPr varScale="1">
        <p:scale>
          <a:sx n="59" d="100"/>
          <a:sy n="59" d="100"/>
        </p:scale>
        <p:origin x="192" y="1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software/business-plan-templates?utm_campaign=Global_-_Americas_-_Business_Plan_-_Downloads_-_Business_Plan_Templates&amp;utm_content=Business_Plan_-_PPT_-_Segment_Profile&amp;utm_source=downloads&amp;utm_medium=powerpoint&amp;utm_term=segment_profil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1047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338805" y="6217328"/>
            <a:ext cx="748813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Explore more strategy templates in Aha! FREE for 30 days.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8A862C-911A-DA41-AFB2-E48AA9D6F8B5}"/>
              </a:ext>
            </a:extLst>
          </p:cNvPr>
          <p:cNvSpPr/>
          <p:nvPr/>
        </p:nvSpPr>
        <p:spPr>
          <a:xfrm>
            <a:off x="366096" y="1374769"/>
            <a:ext cx="2103431" cy="80457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0A2FAA0-FD5B-9243-BF8D-EF0F3C08864F}"/>
              </a:ext>
            </a:extLst>
          </p:cNvPr>
          <p:cNvSpPr txBox="1"/>
          <p:nvPr/>
        </p:nvSpPr>
        <p:spPr>
          <a:xfrm>
            <a:off x="453649" y="1402133"/>
            <a:ext cx="1939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What is the region or other location for this segment?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6A2140-744C-5945-8707-EC07A60D80E3}"/>
              </a:ext>
            </a:extLst>
          </p:cNvPr>
          <p:cNvSpPr/>
          <p:nvPr/>
        </p:nvSpPr>
        <p:spPr>
          <a:xfrm>
            <a:off x="366096" y="2588741"/>
            <a:ext cx="4228907" cy="81334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A3193B1-A106-2C4B-A547-DAFFFFB936BD}"/>
              </a:ext>
            </a:extLst>
          </p:cNvPr>
          <p:cNvSpPr txBox="1"/>
          <p:nvPr/>
        </p:nvSpPr>
        <p:spPr>
          <a:xfrm>
            <a:off x="2568101" y="1402901"/>
            <a:ext cx="1939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What similar characteristics does the segment have?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EF38DAE-68B3-B24C-B1BA-96A3F4CAB328}"/>
              </a:ext>
            </a:extLst>
          </p:cNvPr>
          <p:cNvSpPr txBox="1"/>
          <p:nvPr/>
        </p:nvSpPr>
        <p:spPr>
          <a:xfrm>
            <a:off x="4682551" y="1408680"/>
            <a:ext cx="19393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What typical actions can be observed?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CE8F4F8-0AFE-2C4F-A418-7488CF8FE0BC}"/>
              </a:ext>
            </a:extLst>
          </p:cNvPr>
          <p:cNvGrpSpPr/>
          <p:nvPr/>
        </p:nvGrpSpPr>
        <p:grpSpPr>
          <a:xfrm>
            <a:off x="366094" y="942490"/>
            <a:ext cx="8457818" cy="1646251"/>
            <a:chOff x="366094" y="942490"/>
            <a:chExt cx="8457818" cy="16462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C99B8EB-F2D7-7B40-BAAD-95460FAA2EE2}"/>
                </a:ext>
              </a:extLst>
            </p:cNvPr>
            <p:cNvSpPr/>
            <p:nvPr/>
          </p:nvSpPr>
          <p:spPr>
            <a:xfrm>
              <a:off x="366094" y="942490"/>
              <a:ext cx="2114452" cy="430886"/>
            </a:xfrm>
            <a:prstGeom prst="rect">
              <a:avLst/>
            </a:prstGeom>
            <a:solidFill>
              <a:srgbClr val="C1D6A9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Geographic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68BAF4B-3AA0-4C4C-BA52-B057DE1A489A}"/>
                </a:ext>
              </a:extLst>
            </p:cNvPr>
            <p:cNvSpPr/>
            <p:nvPr/>
          </p:nvSpPr>
          <p:spPr>
            <a:xfrm>
              <a:off x="2469536" y="943764"/>
              <a:ext cx="2136485" cy="429612"/>
            </a:xfrm>
            <a:prstGeom prst="rect">
              <a:avLst/>
            </a:prstGeom>
            <a:solidFill>
              <a:srgbClr val="A0CBD5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Demographics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2F81EF-56C4-7446-9288-1D309EC695F4}"/>
                </a:ext>
              </a:extLst>
            </p:cNvPr>
            <p:cNvSpPr/>
            <p:nvPr/>
          </p:nvSpPr>
          <p:spPr>
            <a:xfrm>
              <a:off x="4595005" y="949846"/>
              <a:ext cx="2114452" cy="424923"/>
            </a:xfrm>
            <a:prstGeom prst="rect">
              <a:avLst/>
            </a:prstGeom>
            <a:solidFill>
              <a:srgbClr val="B7A4C7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Behavioral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005AD1D-4A20-3942-86A7-0B353DF1E4F1}"/>
                </a:ext>
              </a:extLst>
            </p:cNvPr>
            <p:cNvSpPr/>
            <p:nvPr/>
          </p:nvSpPr>
          <p:spPr>
            <a:xfrm>
              <a:off x="6709455" y="942490"/>
              <a:ext cx="2114452" cy="432279"/>
            </a:xfrm>
            <a:prstGeom prst="rect">
              <a:avLst/>
            </a:prstGeom>
            <a:solidFill>
              <a:srgbClr val="EFA4BE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Buyer power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0722D7F-E9F6-9741-B376-29206C0ECE88}"/>
                </a:ext>
              </a:extLst>
            </p:cNvPr>
            <p:cNvSpPr/>
            <p:nvPr/>
          </p:nvSpPr>
          <p:spPr>
            <a:xfrm>
              <a:off x="366101" y="2179340"/>
              <a:ext cx="4228904" cy="409401"/>
            </a:xfrm>
            <a:prstGeom prst="rect">
              <a:avLst/>
            </a:prstGeom>
            <a:solidFill>
              <a:srgbClr val="FBB6A9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Size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2666C14-1719-0448-9EBA-071E6321FA8F}"/>
                </a:ext>
              </a:extLst>
            </p:cNvPr>
            <p:cNvSpPr/>
            <p:nvPr/>
          </p:nvSpPr>
          <p:spPr>
            <a:xfrm>
              <a:off x="2469527" y="1374769"/>
              <a:ext cx="2125481" cy="80457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5ED65F0-3DC3-1742-BC55-183D1316CAB0}"/>
                </a:ext>
              </a:extLst>
            </p:cNvPr>
            <p:cNvSpPr/>
            <p:nvPr/>
          </p:nvSpPr>
          <p:spPr>
            <a:xfrm>
              <a:off x="4595003" y="942490"/>
              <a:ext cx="2114457" cy="123620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737221C-B138-5649-B2D5-86B0E321B229}"/>
                </a:ext>
              </a:extLst>
            </p:cNvPr>
            <p:cNvSpPr/>
            <p:nvPr/>
          </p:nvSpPr>
          <p:spPr>
            <a:xfrm>
              <a:off x="6709455" y="949847"/>
              <a:ext cx="2114457" cy="122885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E5741A13-5577-A945-A10B-022E3F257E12}"/>
              </a:ext>
            </a:extLst>
          </p:cNvPr>
          <p:cNvSpPr txBox="1"/>
          <p:nvPr/>
        </p:nvSpPr>
        <p:spPr>
          <a:xfrm>
            <a:off x="6797000" y="1408680"/>
            <a:ext cx="19393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What are the common beliefs of this segment?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618925F-396C-C74B-AE72-C05AC4149ABB}"/>
              </a:ext>
            </a:extLst>
          </p:cNvPr>
          <p:cNvSpPr txBox="1"/>
          <p:nvPr/>
        </p:nvSpPr>
        <p:spPr>
          <a:xfrm>
            <a:off x="453649" y="2623694"/>
            <a:ext cx="194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 large is this segment?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A96341A-639D-B541-8F52-A8CBF2DDCD98}"/>
              </a:ext>
            </a:extLst>
          </p:cNvPr>
          <p:cNvSpPr txBox="1"/>
          <p:nvPr/>
        </p:nvSpPr>
        <p:spPr>
          <a:xfrm>
            <a:off x="449534" y="3850851"/>
            <a:ext cx="3769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 many other companies are also trying to serve this segment?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10D4DAC-BE6F-E54F-9BEA-31CF7DD0BE8A}"/>
              </a:ext>
            </a:extLst>
          </p:cNvPr>
          <p:cNvSpPr txBox="1"/>
          <p:nvPr/>
        </p:nvSpPr>
        <p:spPr>
          <a:xfrm>
            <a:off x="449534" y="5073851"/>
            <a:ext cx="3769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 will you successfully serve this segment?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50BEACA-063C-284C-A658-DB6EF26B0285}"/>
              </a:ext>
            </a:extLst>
          </p:cNvPr>
          <p:cNvSpPr/>
          <p:nvPr/>
        </p:nvSpPr>
        <p:spPr>
          <a:xfrm>
            <a:off x="4594998" y="2180342"/>
            <a:ext cx="4228904" cy="411185"/>
          </a:xfrm>
          <a:prstGeom prst="rect">
            <a:avLst/>
          </a:prstGeom>
          <a:solidFill>
            <a:srgbClr val="FDBF89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Growth potential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9F61845-8560-6D41-ACC3-8584AE20DE37}"/>
              </a:ext>
            </a:extLst>
          </p:cNvPr>
          <p:cNvSpPr/>
          <p:nvPr/>
        </p:nvSpPr>
        <p:spPr>
          <a:xfrm>
            <a:off x="4594998" y="2591527"/>
            <a:ext cx="4228907" cy="81323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65EB13E-9F03-794E-9218-28A6A347D70D}"/>
              </a:ext>
            </a:extLst>
          </p:cNvPr>
          <p:cNvSpPr txBox="1"/>
          <p:nvPr/>
        </p:nvSpPr>
        <p:spPr>
          <a:xfrm>
            <a:off x="4686393" y="2623694"/>
            <a:ext cx="2589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At what rate will the segment grow?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9983C19-31C3-0743-929B-15D7C473A50C}"/>
              </a:ext>
            </a:extLst>
          </p:cNvPr>
          <p:cNvGrpSpPr/>
          <p:nvPr/>
        </p:nvGrpSpPr>
        <p:grpSpPr>
          <a:xfrm>
            <a:off x="366096" y="3393312"/>
            <a:ext cx="8457813" cy="2454278"/>
            <a:chOff x="366096" y="3393312"/>
            <a:chExt cx="8457813" cy="245427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8ABDE82-97B1-3E49-9311-30195650E1B6}"/>
                </a:ext>
              </a:extLst>
            </p:cNvPr>
            <p:cNvSpPr/>
            <p:nvPr/>
          </p:nvSpPr>
          <p:spPr>
            <a:xfrm>
              <a:off x="366101" y="3393312"/>
              <a:ext cx="4228904" cy="427068"/>
            </a:xfrm>
            <a:prstGeom prst="rect">
              <a:avLst/>
            </a:prstGeom>
            <a:solidFill>
              <a:srgbClr val="A9CEF2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Competitive activity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894ED81-5F2A-9242-9304-BA88B28D310E}"/>
                </a:ext>
              </a:extLst>
            </p:cNvPr>
            <p:cNvSpPr/>
            <p:nvPr/>
          </p:nvSpPr>
          <p:spPr>
            <a:xfrm>
              <a:off x="366096" y="3820269"/>
              <a:ext cx="4228907" cy="80457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BA6625E-C642-064E-8567-442F0B30FF56}"/>
                </a:ext>
              </a:extLst>
            </p:cNvPr>
            <p:cNvSpPr/>
            <p:nvPr/>
          </p:nvSpPr>
          <p:spPr>
            <a:xfrm>
              <a:off x="366101" y="4624840"/>
              <a:ext cx="8457808" cy="418290"/>
            </a:xfrm>
            <a:prstGeom prst="rect">
              <a:avLst/>
            </a:prstGeom>
            <a:solidFill>
              <a:srgbClr val="D8D8D8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Approach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F57F69F-5FE0-DB40-A965-A3261527B0B9}"/>
                </a:ext>
              </a:extLst>
            </p:cNvPr>
            <p:cNvSpPr/>
            <p:nvPr/>
          </p:nvSpPr>
          <p:spPr>
            <a:xfrm>
              <a:off x="366096" y="5043019"/>
              <a:ext cx="8457813" cy="80457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9EF5854-31FF-0C4A-A317-22757C682262}"/>
                </a:ext>
              </a:extLst>
            </p:cNvPr>
            <p:cNvSpPr/>
            <p:nvPr/>
          </p:nvSpPr>
          <p:spPr>
            <a:xfrm>
              <a:off x="4594996" y="3395987"/>
              <a:ext cx="4228904" cy="421607"/>
            </a:xfrm>
            <a:prstGeom prst="rect">
              <a:avLst/>
            </a:prstGeom>
            <a:solidFill>
              <a:srgbClr val="F88873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Risk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7C56FB5-EEB5-DA49-8D71-D5E72EF83449}"/>
                </a:ext>
              </a:extLst>
            </p:cNvPr>
            <p:cNvSpPr/>
            <p:nvPr/>
          </p:nvSpPr>
          <p:spPr>
            <a:xfrm>
              <a:off x="4594996" y="3817593"/>
              <a:ext cx="4228907" cy="80457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B5B3903D-DB9D-7D4D-99CC-5D3073CB4B1B}"/>
              </a:ext>
            </a:extLst>
          </p:cNvPr>
          <p:cNvSpPr txBox="1"/>
          <p:nvPr/>
        </p:nvSpPr>
        <p:spPr>
          <a:xfrm>
            <a:off x="4686393" y="3849486"/>
            <a:ext cx="3769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What is the likelihood of success in serving the segment?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4418C7-C730-FF4E-A848-56FA4D69595B}"/>
              </a:ext>
            </a:extLst>
          </p:cNvPr>
          <p:cNvSpPr/>
          <p:nvPr/>
        </p:nvSpPr>
        <p:spPr>
          <a:xfrm>
            <a:off x="366099" y="531557"/>
            <a:ext cx="8457810" cy="418288"/>
          </a:xfrm>
          <a:prstGeom prst="rect">
            <a:avLst/>
          </a:prstGeom>
          <a:solidFill>
            <a:srgbClr val="FFE08D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Segment Profile</a:t>
            </a: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106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77</cp:revision>
  <dcterms:created xsi:type="dcterms:W3CDTF">2018-02-07T21:54:11Z</dcterms:created>
  <dcterms:modified xsi:type="dcterms:W3CDTF">2021-01-20T20:47:56Z</dcterms:modified>
</cp:coreProperties>
</file>