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aha.io/signup/?utm_source=web&amp;utm_medium=guide&amp;utm_campaign=guide_template&amp;utm_content=segment+profile+PPT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www.aha.io/software/business-plan-templates?utm_campaign=Global_-_Americas_-_Business_Plan_-_Downloads_-_Business_Plan_Templates&amp;utm_content=Business_Plan_-_PPT_-_Segment_Profile&amp;utm_source=downloads&amp;utm_medium=powerpoint&amp;utm_term=segment_profil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1" descr="Picture 1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17603" y="6278595"/>
            <a:ext cx="1100478" cy="55024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7" name="Rectangle 9">
            <a:hlinkClick r:id="rId4" invalidUrl="" action="" tgtFrame="" tooltip="" history="1" highlightClick="0" endSnd="0"/>
          </p:cNvPr>
          <p:cNvGrpSpPr/>
          <p:nvPr/>
        </p:nvGrpSpPr>
        <p:grpSpPr>
          <a:xfrm>
            <a:off x="338805" y="6217327"/>
            <a:ext cx="7488136" cy="608572"/>
            <a:chOff x="0" y="0"/>
            <a:chExt cx="7488135" cy="608570"/>
          </a:xfrm>
        </p:grpSpPr>
        <p:sp>
          <p:nvSpPr>
            <p:cNvPr id="95" name="Rectangle"/>
            <p:cNvSpPr/>
            <p:nvPr/>
          </p:nvSpPr>
          <p:spPr>
            <a:xfrm>
              <a:off x="0" y="0"/>
              <a:ext cx="7488136" cy="6085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3C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" name="Explore more strategy templates in Aha! FREE for 30 days."/>
            <p:cNvSpPr txBox="1"/>
            <p:nvPr/>
          </p:nvSpPr>
          <p:spPr>
            <a:xfrm>
              <a:off x="45720" y="128954"/>
              <a:ext cx="7396696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u="sng">
                  <a:solidFill>
                    <a:srgbClr val="0872CE"/>
                  </a:solidFill>
                  <a:uFill>
                    <a:solidFill>
                      <a:srgbClr val="0872CE"/>
                    </a:solidFill>
                  </a:uFill>
                  <a:latin typeface="Arial"/>
                  <a:ea typeface="Arial"/>
                  <a:cs typeface="Arial"/>
                  <a:sym typeface="Arial"/>
                  <a:hlinkClick r:id="rId2" invalidUrl="" action="" tgtFrame="" tooltip="" history="1" highlightClick="0" endSnd="0"/>
                </a:defRPr>
              </a:lvl1pPr>
            </a:lstStyle>
            <a:p>
              <a:pPr>
                <a:defRPr u="none">
                  <a:solidFill>
                    <a:srgbClr val="0073CF"/>
                  </a:solidFill>
                  <a:uFillTx/>
                </a:defRPr>
              </a:pPr>
              <a:r>
                <a:rPr u="sng">
                  <a:solidFill>
                    <a:srgbClr val="0872CE"/>
                  </a:solidFill>
                  <a:uFill>
                    <a:solidFill>
                      <a:srgbClr val="0872CE"/>
                    </a:solidFill>
                  </a:uFill>
                  <a:hlinkClick r:id="rId2" invalidUrl="" action="" tgtFrame="" tooltip="" history="1" highlightClick="0" endSnd="0"/>
                </a:rPr>
                <a:t>Explore more strategy templates in Aha! FREE for 30 days.</a:t>
              </a:r>
            </a:p>
          </p:txBody>
        </p:sp>
      </p:grpSp>
      <p:sp>
        <p:nvSpPr>
          <p:cNvPr id="98" name="Rectangle 31"/>
          <p:cNvSpPr/>
          <p:nvPr/>
        </p:nvSpPr>
        <p:spPr>
          <a:xfrm>
            <a:off x="366096" y="1374768"/>
            <a:ext cx="2103431" cy="804572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1600">
                <a:solidFill>
                  <a:srgbClr val="FFFFFF"/>
                </a:solidFill>
              </a:defRPr>
            </a:pPr>
          </a:p>
        </p:txBody>
      </p:sp>
      <p:sp>
        <p:nvSpPr>
          <p:cNvPr id="99" name="TextBox 40"/>
          <p:cNvSpPr txBox="1"/>
          <p:nvPr/>
        </p:nvSpPr>
        <p:spPr>
          <a:xfrm>
            <a:off x="499369" y="1402133"/>
            <a:ext cx="1847912" cy="391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What is the region or other location for this segment?</a:t>
            </a:r>
          </a:p>
        </p:txBody>
      </p:sp>
      <p:sp>
        <p:nvSpPr>
          <p:cNvPr id="100" name="Rectangle 24"/>
          <p:cNvSpPr/>
          <p:nvPr/>
        </p:nvSpPr>
        <p:spPr>
          <a:xfrm>
            <a:off x="366095" y="2588741"/>
            <a:ext cx="4228908" cy="81335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1600">
                <a:solidFill>
                  <a:srgbClr val="FFFFFF"/>
                </a:solidFill>
              </a:defRPr>
            </a:pPr>
          </a:p>
        </p:txBody>
      </p:sp>
      <p:sp>
        <p:nvSpPr>
          <p:cNvPr id="101" name="TextBox 37"/>
          <p:cNvSpPr txBox="1"/>
          <p:nvPr/>
        </p:nvSpPr>
        <p:spPr>
          <a:xfrm>
            <a:off x="2613821" y="1402900"/>
            <a:ext cx="1847912" cy="391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What similar characteristics does the segment have?</a:t>
            </a:r>
          </a:p>
        </p:txBody>
      </p:sp>
      <p:sp>
        <p:nvSpPr>
          <p:cNvPr id="102" name="TextBox 47"/>
          <p:cNvSpPr txBox="1"/>
          <p:nvPr/>
        </p:nvSpPr>
        <p:spPr>
          <a:xfrm>
            <a:off x="4728271" y="1408679"/>
            <a:ext cx="1847924" cy="391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What typical actions can be observed?</a:t>
            </a:r>
          </a:p>
        </p:txBody>
      </p:sp>
      <p:grpSp>
        <p:nvGrpSpPr>
          <p:cNvPr id="121" name="Group 2"/>
          <p:cNvGrpSpPr/>
          <p:nvPr/>
        </p:nvGrpSpPr>
        <p:grpSpPr>
          <a:xfrm>
            <a:off x="366094" y="942489"/>
            <a:ext cx="8457818" cy="1646253"/>
            <a:chOff x="0" y="0"/>
            <a:chExt cx="8457818" cy="1646251"/>
          </a:xfrm>
        </p:grpSpPr>
        <p:grpSp>
          <p:nvGrpSpPr>
            <p:cNvPr id="105" name="Rectangle 26"/>
            <p:cNvGrpSpPr/>
            <p:nvPr/>
          </p:nvGrpSpPr>
          <p:grpSpPr>
            <a:xfrm>
              <a:off x="-1" y="0"/>
              <a:ext cx="2114453" cy="430887"/>
              <a:chOff x="0" y="0"/>
              <a:chExt cx="2114451" cy="430886"/>
            </a:xfrm>
          </p:grpSpPr>
          <p:sp>
            <p:nvSpPr>
              <p:cNvPr id="103" name="Rectangle"/>
              <p:cNvSpPr/>
              <p:nvPr/>
            </p:nvSpPr>
            <p:spPr>
              <a:xfrm>
                <a:off x="0" y="-1"/>
                <a:ext cx="2114452" cy="430888"/>
              </a:xfrm>
              <a:prstGeom prst="rect">
                <a:avLst/>
              </a:prstGeom>
              <a:solidFill>
                <a:srgbClr val="C1D6A9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" name="Geographic"/>
              <p:cNvSpPr txBox="1"/>
              <p:nvPr/>
            </p:nvSpPr>
            <p:spPr>
              <a:xfrm>
                <a:off x="60007" y="83315"/>
                <a:ext cx="1994438" cy="2642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Geographic</a:t>
                </a:r>
              </a:p>
            </p:txBody>
          </p:sp>
        </p:grpSp>
        <p:grpSp>
          <p:nvGrpSpPr>
            <p:cNvPr id="108" name="Rectangle 20"/>
            <p:cNvGrpSpPr/>
            <p:nvPr/>
          </p:nvGrpSpPr>
          <p:grpSpPr>
            <a:xfrm>
              <a:off x="2103441" y="1274"/>
              <a:ext cx="2136486" cy="429613"/>
              <a:chOff x="0" y="0"/>
              <a:chExt cx="2136485" cy="429612"/>
            </a:xfrm>
          </p:grpSpPr>
          <p:sp>
            <p:nvSpPr>
              <p:cNvPr id="106" name="Rectangle"/>
              <p:cNvSpPr/>
              <p:nvPr/>
            </p:nvSpPr>
            <p:spPr>
              <a:xfrm>
                <a:off x="-1" y="-1"/>
                <a:ext cx="2136487" cy="429614"/>
              </a:xfrm>
              <a:prstGeom prst="rect">
                <a:avLst/>
              </a:prstGeom>
              <a:solidFill>
                <a:srgbClr val="A0CBD5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7" name="Demographics"/>
              <p:cNvSpPr txBox="1"/>
              <p:nvPr/>
            </p:nvSpPr>
            <p:spPr>
              <a:xfrm>
                <a:off x="60007" y="82678"/>
                <a:ext cx="2016471" cy="2642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Demographics</a:t>
                </a:r>
              </a:p>
            </p:txBody>
          </p:sp>
        </p:grpSp>
        <p:grpSp>
          <p:nvGrpSpPr>
            <p:cNvPr id="111" name="Rectangle 21"/>
            <p:cNvGrpSpPr/>
            <p:nvPr/>
          </p:nvGrpSpPr>
          <p:grpSpPr>
            <a:xfrm>
              <a:off x="4228910" y="7356"/>
              <a:ext cx="2114453" cy="424924"/>
              <a:chOff x="0" y="0"/>
              <a:chExt cx="2114451" cy="424922"/>
            </a:xfrm>
          </p:grpSpPr>
          <p:sp>
            <p:nvSpPr>
              <p:cNvPr id="109" name="Rectangle"/>
              <p:cNvSpPr/>
              <p:nvPr/>
            </p:nvSpPr>
            <p:spPr>
              <a:xfrm>
                <a:off x="0" y="0"/>
                <a:ext cx="2114452" cy="424923"/>
              </a:xfrm>
              <a:prstGeom prst="rect">
                <a:avLst/>
              </a:prstGeom>
              <a:solidFill>
                <a:srgbClr val="B7A4C7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10" name="Behavioral"/>
              <p:cNvSpPr txBox="1"/>
              <p:nvPr/>
            </p:nvSpPr>
            <p:spPr>
              <a:xfrm>
                <a:off x="60007" y="80334"/>
                <a:ext cx="1994438" cy="26425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Behavioral</a:t>
                </a:r>
              </a:p>
            </p:txBody>
          </p:sp>
        </p:grpSp>
        <p:grpSp>
          <p:nvGrpSpPr>
            <p:cNvPr id="114" name="Rectangle 22"/>
            <p:cNvGrpSpPr/>
            <p:nvPr/>
          </p:nvGrpSpPr>
          <p:grpSpPr>
            <a:xfrm>
              <a:off x="6343361" y="0"/>
              <a:ext cx="2114452" cy="432280"/>
              <a:chOff x="0" y="0"/>
              <a:chExt cx="2114451" cy="432278"/>
            </a:xfrm>
          </p:grpSpPr>
          <p:sp>
            <p:nvSpPr>
              <p:cNvPr id="112" name="Rectangle"/>
              <p:cNvSpPr/>
              <p:nvPr/>
            </p:nvSpPr>
            <p:spPr>
              <a:xfrm>
                <a:off x="0" y="0"/>
                <a:ext cx="2114452" cy="432279"/>
              </a:xfrm>
              <a:prstGeom prst="rect">
                <a:avLst/>
              </a:prstGeom>
              <a:solidFill>
                <a:srgbClr val="EFA4BE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3" name="Buyer power"/>
              <p:cNvSpPr txBox="1"/>
              <p:nvPr/>
            </p:nvSpPr>
            <p:spPr>
              <a:xfrm>
                <a:off x="60007" y="84012"/>
                <a:ext cx="1994438" cy="26425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Buyer power</a:t>
                </a:r>
              </a:p>
            </p:txBody>
          </p:sp>
        </p:grpSp>
        <p:grpSp>
          <p:nvGrpSpPr>
            <p:cNvPr id="117" name="Rectangle 23"/>
            <p:cNvGrpSpPr/>
            <p:nvPr/>
          </p:nvGrpSpPr>
          <p:grpSpPr>
            <a:xfrm>
              <a:off x="7" y="1236850"/>
              <a:ext cx="4228904" cy="409402"/>
              <a:chOff x="0" y="0"/>
              <a:chExt cx="4228903" cy="409401"/>
            </a:xfrm>
          </p:grpSpPr>
          <p:sp>
            <p:nvSpPr>
              <p:cNvPr id="115" name="Rectangle"/>
              <p:cNvSpPr/>
              <p:nvPr/>
            </p:nvSpPr>
            <p:spPr>
              <a:xfrm>
                <a:off x="0" y="-1"/>
                <a:ext cx="4228904" cy="409403"/>
              </a:xfrm>
              <a:prstGeom prst="rect">
                <a:avLst/>
              </a:prstGeom>
              <a:solidFill>
                <a:srgbClr val="FBB6A9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16" name="Size"/>
              <p:cNvSpPr txBox="1"/>
              <p:nvPr/>
            </p:nvSpPr>
            <p:spPr>
              <a:xfrm>
                <a:off x="60007" y="72573"/>
                <a:ext cx="4108890" cy="26425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Size</a:t>
                </a:r>
              </a:p>
            </p:txBody>
          </p:sp>
        </p:grpSp>
        <p:sp>
          <p:nvSpPr>
            <p:cNvPr id="118" name="Rectangle 38"/>
            <p:cNvSpPr/>
            <p:nvPr/>
          </p:nvSpPr>
          <p:spPr>
            <a:xfrm>
              <a:off x="2103432" y="432279"/>
              <a:ext cx="2125482" cy="804572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" name="Rectangle 39"/>
            <p:cNvSpPr/>
            <p:nvPr/>
          </p:nvSpPr>
          <p:spPr>
            <a:xfrm>
              <a:off x="4228908" y="-1"/>
              <a:ext cx="2114458" cy="1236211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" name="Rectangle 48"/>
            <p:cNvSpPr/>
            <p:nvPr/>
          </p:nvSpPr>
          <p:spPr>
            <a:xfrm>
              <a:off x="6343360" y="7356"/>
              <a:ext cx="2114458" cy="1228853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22" name="TextBox 49"/>
          <p:cNvSpPr txBox="1"/>
          <p:nvPr/>
        </p:nvSpPr>
        <p:spPr>
          <a:xfrm>
            <a:off x="6842719" y="1408679"/>
            <a:ext cx="1847923" cy="391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What are the common beliefs of this segment?</a:t>
            </a:r>
          </a:p>
        </p:txBody>
      </p:sp>
      <p:sp>
        <p:nvSpPr>
          <p:cNvPr id="123" name="TextBox 50"/>
          <p:cNvSpPr txBox="1"/>
          <p:nvPr/>
        </p:nvSpPr>
        <p:spPr>
          <a:xfrm>
            <a:off x="499369" y="2623693"/>
            <a:ext cx="1856140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How large is this segment?</a:t>
            </a:r>
          </a:p>
        </p:txBody>
      </p:sp>
      <p:sp>
        <p:nvSpPr>
          <p:cNvPr id="124" name="TextBox 51"/>
          <p:cNvSpPr txBox="1"/>
          <p:nvPr/>
        </p:nvSpPr>
        <p:spPr>
          <a:xfrm>
            <a:off x="495254" y="3850850"/>
            <a:ext cx="3677904" cy="391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How many other companies are also trying to serve this segment?</a:t>
            </a:r>
          </a:p>
        </p:txBody>
      </p:sp>
      <p:sp>
        <p:nvSpPr>
          <p:cNvPr id="125" name="TextBox 52"/>
          <p:cNvSpPr txBox="1"/>
          <p:nvPr/>
        </p:nvSpPr>
        <p:spPr>
          <a:xfrm>
            <a:off x="495254" y="5073851"/>
            <a:ext cx="3677904" cy="239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How will you successfully serve this segment?</a:t>
            </a:r>
          </a:p>
        </p:txBody>
      </p:sp>
      <p:grpSp>
        <p:nvGrpSpPr>
          <p:cNvPr id="128" name="Rectangle 53"/>
          <p:cNvGrpSpPr/>
          <p:nvPr/>
        </p:nvGrpSpPr>
        <p:grpSpPr>
          <a:xfrm>
            <a:off x="4594997" y="2180341"/>
            <a:ext cx="4228905" cy="411185"/>
            <a:chOff x="0" y="0"/>
            <a:chExt cx="4228903" cy="411184"/>
          </a:xfrm>
        </p:grpSpPr>
        <p:sp>
          <p:nvSpPr>
            <p:cNvPr id="126" name="Rectangle"/>
            <p:cNvSpPr/>
            <p:nvPr/>
          </p:nvSpPr>
          <p:spPr>
            <a:xfrm>
              <a:off x="0" y="-1"/>
              <a:ext cx="4228904" cy="411186"/>
            </a:xfrm>
            <a:prstGeom prst="rect">
              <a:avLst/>
            </a:prstGeom>
            <a:solidFill>
              <a:srgbClr val="FDBF89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" name="Growth potential"/>
            <p:cNvSpPr txBox="1"/>
            <p:nvPr/>
          </p:nvSpPr>
          <p:spPr>
            <a:xfrm>
              <a:off x="60007" y="73464"/>
              <a:ext cx="4108890" cy="264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Growth potential</a:t>
              </a:r>
            </a:p>
          </p:txBody>
        </p:sp>
      </p:grpSp>
      <p:sp>
        <p:nvSpPr>
          <p:cNvPr id="129" name="Rectangle 54"/>
          <p:cNvSpPr/>
          <p:nvPr/>
        </p:nvSpPr>
        <p:spPr>
          <a:xfrm>
            <a:off x="4594997" y="2591527"/>
            <a:ext cx="4228908" cy="813238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1600">
                <a:solidFill>
                  <a:srgbClr val="FFFFFF"/>
                </a:solidFill>
              </a:defRPr>
            </a:pPr>
          </a:p>
        </p:txBody>
      </p:sp>
      <p:sp>
        <p:nvSpPr>
          <p:cNvPr id="130" name="TextBox 55"/>
          <p:cNvSpPr txBox="1"/>
          <p:nvPr/>
        </p:nvSpPr>
        <p:spPr>
          <a:xfrm>
            <a:off x="4732113" y="2623693"/>
            <a:ext cx="2497610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At what rate will the segment grow?</a:t>
            </a:r>
          </a:p>
        </p:txBody>
      </p:sp>
      <p:grpSp>
        <p:nvGrpSpPr>
          <p:cNvPr id="143" name="Group 5"/>
          <p:cNvGrpSpPr/>
          <p:nvPr/>
        </p:nvGrpSpPr>
        <p:grpSpPr>
          <a:xfrm>
            <a:off x="366095" y="3393311"/>
            <a:ext cx="8457815" cy="2454278"/>
            <a:chOff x="0" y="0"/>
            <a:chExt cx="8457813" cy="2454276"/>
          </a:xfrm>
        </p:grpSpPr>
        <p:grpSp>
          <p:nvGrpSpPr>
            <p:cNvPr id="133" name="Rectangle 25"/>
            <p:cNvGrpSpPr/>
            <p:nvPr/>
          </p:nvGrpSpPr>
          <p:grpSpPr>
            <a:xfrm>
              <a:off x="5" y="0"/>
              <a:ext cx="4228905" cy="427068"/>
              <a:chOff x="0" y="0"/>
              <a:chExt cx="4228903" cy="427067"/>
            </a:xfrm>
          </p:grpSpPr>
          <p:sp>
            <p:nvSpPr>
              <p:cNvPr id="131" name="Rectangle"/>
              <p:cNvSpPr/>
              <p:nvPr/>
            </p:nvSpPr>
            <p:spPr>
              <a:xfrm>
                <a:off x="0" y="-1"/>
                <a:ext cx="4228904" cy="427069"/>
              </a:xfrm>
              <a:prstGeom prst="rect">
                <a:avLst/>
              </a:prstGeom>
              <a:solidFill>
                <a:srgbClr val="A9CEF2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2" name="Competitive activity"/>
              <p:cNvSpPr txBox="1"/>
              <p:nvPr/>
            </p:nvSpPr>
            <p:spPr>
              <a:xfrm>
                <a:off x="60007" y="81406"/>
                <a:ext cx="4108890" cy="26425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Competitive activity</a:t>
                </a:r>
              </a:p>
            </p:txBody>
          </p:sp>
        </p:grpSp>
        <p:sp>
          <p:nvSpPr>
            <p:cNvPr id="134" name="Rectangle 34"/>
            <p:cNvSpPr/>
            <p:nvPr/>
          </p:nvSpPr>
          <p:spPr>
            <a:xfrm>
              <a:off x="0" y="426956"/>
              <a:ext cx="4228908" cy="804572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37" name="Rectangle 35"/>
            <p:cNvGrpSpPr/>
            <p:nvPr/>
          </p:nvGrpSpPr>
          <p:grpSpPr>
            <a:xfrm>
              <a:off x="5" y="1231527"/>
              <a:ext cx="8457809" cy="418290"/>
              <a:chOff x="0" y="0"/>
              <a:chExt cx="8457807" cy="418289"/>
            </a:xfrm>
          </p:grpSpPr>
          <p:sp>
            <p:nvSpPr>
              <p:cNvPr id="135" name="Rectangle"/>
              <p:cNvSpPr/>
              <p:nvPr/>
            </p:nvSpPr>
            <p:spPr>
              <a:xfrm>
                <a:off x="0" y="-1"/>
                <a:ext cx="8457808" cy="418291"/>
              </a:xfrm>
              <a:prstGeom prst="rect">
                <a:avLst/>
              </a:prstGeom>
              <a:solidFill>
                <a:srgbClr val="D8D8D8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6" name="Approach"/>
              <p:cNvSpPr txBox="1"/>
              <p:nvPr/>
            </p:nvSpPr>
            <p:spPr>
              <a:xfrm>
                <a:off x="60007" y="77017"/>
                <a:ext cx="8337794" cy="26425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Approach</a:t>
                </a:r>
              </a:p>
            </p:txBody>
          </p:sp>
        </p:grpSp>
        <p:sp>
          <p:nvSpPr>
            <p:cNvPr id="138" name="Rectangle 36"/>
            <p:cNvSpPr/>
            <p:nvPr/>
          </p:nvSpPr>
          <p:spPr>
            <a:xfrm>
              <a:off x="-1" y="1649706"/>
              <a:ext cx="8457815" cy="804571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41" name="Rectangle 56"/>
            <p:cNvGrpSpPr/>
            <p:nvPr/>
          </p:nvGrpSpPr>
          <p:grpSpPr>
            <a:xfrm>
              <a:off x="4228900" y="2675"/>
              <a:ext cx="4228905" cy="421607"/>
              <a:chOff x="0" y="0"/>
              <a:chExt cx="4228903" cy="421606"/>
            </a:xfrm>
          </p:grpSpPr>
          <p:sp>
            <p:nvSpPr>
              <p:cNvPr id="139" name="Rectangle"/>
              <p:cNvSpPr/>
              <p:nvPr/>
            </p:nvSpPr>
            <p:spPr>
              <a:xfrm>
                <a:off x="0" y="-1"/>
                <a:ext cx="4228904" cy="421608"/>
              </a:xfrm>
              <a:prstGeom prst="rect">
                <a:avLst/>
              </a:prstGeom>
              <a:solidFill>
                <a:srgbClr val="F88873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0" name="Risk"/>
              <p:cNvSpPr txBox="1"/>
              <p:nvPr/>
            </p:nvSpPr>
            <p:spPr>
              <a:xfrm>
                <a:off x="60007" y="78675"/>
                <a:ext cx="4108890" cy="2642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Risk</a:t>
                </a:r>
              </a:p>
            </p:txBody>
          </p:sp>
        </p:grpSp>
        <p:sp>
          <p:nvSpPr>
            <p:cNvPr id="142" name="Rectangle 57"/>
            <p:cNvSpPr/>
            <p:nvPr/>
          </p:nvSpPr>
          <p:spPr>
            <a:xfrm>
              <a:off x="4228900" y="424280"/>
              <a:ext cx="4228908" cy="804572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44" name="TextBox 58"/>
          <p:cNvSpPr txBox="1"/>
          <p:nvPr/>
        </p:nvSpPr>
        <p:spPr>
          <a:xfrm>
            <a:off x="4732113" y="3849485"/>
            <a:ext cx="3677904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What is the likelihood of success in serving the segment?</a:t>
            </a:r>
          </a:p>
        </p:txBody>
      </p:sp>
      <p:grpSp>
        <p:nvGrpSpPr>
          <p:cNvPr id="147" name="Rectangle 4"/>
          <p:cNvGrpSpPr/>
          <p:nvPr/>
        </p:nvGrpSpPr>
        <p:grpSpPr>
          <a:xfrm>
            <a:off x="366098" y="531556"/>
            <a:ext cx="8457812" cy="418289"/>
            <a:chOff x="0" y="0"/>
            <a:chExt cx="8457810" cy="418287"/>
          </a:xfrm>
        </p:grpSpPr>
        <p:sp>
          <p:nvSpPr>
            <p:cNvPr id="145" name="Rectangle"/>
            <p:cNvSpPr/>
            <p:nvPr/>
          </p:nvSpPr>
          <p:spPr>
            <a:xfrm>
              <a:off x="-1" y="0"/>
              <a:ext cx="8457812" cy="418288"/>
            </a:xfrm>
            <a:prstGeom prst="rect">
              <a:avLst/>
            </a:prstGeom>
            <a:solidFill>
              <a:srgbClr val="FFE08D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" name="Segment Profile"/>
            <p:cNvSpPr txBox="1"/>
            <p:nvPr/>
          </p:nvSpPr>
          <p:spPr>
            <a:xfrm>
              <a:off x="60007" y="21528"/>
              <a:ext cx="8337796" cy="3752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Segment Profile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