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oftware/product-roadmap/?utm_campaign=Global_-_Americas_-_Business_Plan_-_Downloads_-_Product_Roadmap_Templates&amp;utm_content=Product_Roadmap_Templates_-_PPT_-_Portfolio_Roadmap_Templates&amp;utm_source=downloads&amp;utm_medium=powerpoint&amp;utm_term=portfolio_roadmap_template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254535" y="200636"/>
            <a:ext cx="2538928" cy="608578"/>
            <a:chOff x="-1" y="-1"/>
            <a:chExt cx="2538927" cy="608577"/>
          </a:xfrm>
        </p:grpSpPr>
        <p:sp>
          <p:nvSpPr>
            <p:cNvPr id="94" name="Rectangle"/>
            <p:cNvSpPr/>
            <p:nvPr/>
          </p:nvSpPr>
          <p:spPr>
            <a:xfrm>
              <a:off x="-2" y="-2"/>
              <a:ext cx="2538928" cy="60857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Portfolio Roadmap"/>
            <p:cNvSpPr txBox="1"/>
            <p:nvPr/>
          </p:nvSpPr>
          <p:spPr>
            <a:xfrm>
              <a:off x="45719" y="116670"/>
              <a:ext cx="2447487" cy="3752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2000">
                  <a:solidFill>
                    <a:srgbClr val="0A52B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Portfolio Roadmap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191789"/>
            <a:ext cx="1100478" cy="5502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0" name="Group"/>
          <p:cNvGrpSpPr/>
          <p:nvPr/>
        </p:nvGrpSpPr>
        <p:grpSpPr>
          <a:xfrm>
            <a:off x="3538554" y="1491679"/>
            <a:ext cx="3581439" cy="742026"/>
            <a:chOff x="0" y="60365"/>
            <a:chExt cx="3581437" cy="742025"/>
          </a:xfrm>
        </p:grpSpPr>
        <p:sp>
          <p:nvSpPr>
            <p:cNvPr id="98" name="Shape"/>
            <p:cNvSpPr/>
            <p:nvPr/>
          </p:nvSpPr>
          <p:spPr>
            <a:xfrm rot="5400000">
              <a:off x="1419706" y="-1359341"/>
              <a:ext cx="742026" cy="358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334"/>
                    <a:pt x="21600" y="746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746"/>
                  </a:lnTo>
                  <a:cubicBezTo>
                    <a:pt x="0" y="334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E6F4D7"/>
            </a:solidFill>
            <a:ln w="25400" cap="flat">
              <a:solidFill>
                <a:srgbClr val="AFD186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ts val="300"/>
                </a:spcBef>
              </a:pPr>
            </a:p>
          </p:txBody>
        </p:sp>
        <p:sp>
          <p:nvSpPr>
            <p:cNvPr id="99" name="Release…"/>
            <p:cNvSpPr/>
            <p:nvPr/>
          </p:nvSpPr>
          <p:spPr>
            <a:xfrm>
              <a:off x="37380" y="431378"/>
              <a:ext cx="329756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ctr">
              <a:spAutoFit/>
            </a:bodyPr>
            <a:lstStyle/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</p:txBody>
        </p:sp>
      </p:grpSp>
      <p:grpSp>
        <p:nvGrpSpPr>
          <p:cNvPr id="103" name="Group"/>
          <p:cNvGrpSpPr/>
          <p:nvPr/>
        </p:nvGrpSpPr>
        <p:grpSpPr>
          <a:xfrm>
            <a:off x="3538554" y="2441508"/>
            <a:ext cx="3581439" cy="790176"/>
            <a:chOff x="0" y="36290"/>
            <a:chExt cx="3581437" cy="790175"/>
          </a:xfrm>
        </p:grpSpPr>
        <p:sp>
          <p:nvSpPr>
            <p:cNvPr id="101" name="Shape"/>
            <p:cNvSpPr/>
            <p:nvPr/>
          </p:nvSpPr>
          <p:spPr>
            <a:xfrm rot="5400000">
              <a:off x="1395631" y="-1359341"/>
              <a:ext cx="790176" cy="358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356"/>
                    <a:pt x="21600" y="794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794"/>
                  </a:lnTo>
                  <a:cubicBezTo>
                    <a:pt x="0" y="356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E1EEFA"/>
            </a:solidFill>
            <a:ln w="25400" cap="flat">
              <a:solidFill>
                <a:srgbClr val="5CA5E0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ts val="300"/>
                </a:spcBef>
                <a:defRPr sz="2400"/>
              </a:pPr>
            </a:p>
          </p:txBody>
        </p:sp>
        <p:sp>
          <p:nvSpPr>
            <p:cNvPr id="102" name="Release…"/>
            <p:cNvSpPr/>
            <p:nvPr/>
          </p:nvSpPr>
          <p:spPr>
            <a:xfrm>
              <a:off x="18170" y="431378"/>
              <a:ext cx="329521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ctr">
              <a:spAutoFit/>
            </a:bodyPr>
            <a:lstStyle/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</p:txBody>
        </p:sp>
      </p:grpSp>
      <p:grpSp>
        <p:nvGrpSpPr>
          <p:cNvPr id="106" name="Group"/>
          <p:cNvGrpSpPr/>
          <p:nvPr/>
        </p:nvGrpSpPr>
        <p:grpSpPr>
          <a:xfrm>
            <a:off x="3538553" y="3416688"/>
            <a:ext cx="3581443" cy="764824"/>
            <a:chOff x="0" y="0"/>
            <a:chExt cx="3581441" cy="764823"/>
          </a:xfrm>
        </p:grpSpPr>
        <p:sp>
          <p:nvSpPr>
            <p:cNvPr id="104" name="Shape"/>
            <p:cNvSpPr/>
            <p:nvPr/>
          </p:nvSpPr>
          <p:spPr>
            <a:xfrm rot="5400000">
              <a:off x="1419707" y="-1396911"/>
              <a:ext cx="742027" cy="358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334"/>
                    <a:pt x="21600" y="746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746"/>
                  </a:lnTo>
                  <a:cubicBezTo>
                    <a:pt x="0" y="334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FCDEB8"/>
            </a:solidFill>
            <a:ln w="25400" cap="flat">
              <a:solidFill>
                <a:srgbClr val="FCA841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ts val="300"/>
                </a:spcBef>
                <a:defRPr sz="2400"/>
              </a:pPr>
            </a:p>
          </p:txBody>
        </p:sp>
        <p:sp>
          <p:nvSpPr>
            <p:cNvPr id="105" name="Release…"/>
            <p:cNvSpPr/>
            <p:nvPr/>
          </p:nvSpPr>
          <p:spPr>
            <a:xfrm>
              <a:off x="18171" y="0"/>
              <a:ext cx="3297566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ctr">
              <a:spAutoFit/>
            </a:bodyPr>
            <a:lstStyle/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</p:txBody>
        </p:sp>
      </p:grpSp>
      <p:grpSp>
        <p:nvGrpSpPr>
          <p:cNvPr id="109" name="Group"/>
          <p:cNvGrpSpPr/>
          <p:nvPr/>
        </p:nvGrpSpPr>
        <p:grpSpPr>
          <a:xfrm>
            <a:off x="3528279" y="4444212"/>
            <a:ext cx="3581439" cy="742026"/>
            <a:chOff x="0" y="60365"/>
            <a:chExt cx="3581437" cy="742025"/>
          </a:xfrm>
        </p:grpSpPr>
        <p:sp>
          <p:nvSpPr>
            <p:cNvPr id="107" name="Shape"/>
            <p:cNvSpPr/>
            <p:nvPr/>
          </p:nvSpPr>
          <p:spPr>
            <a:xfrm rot="5400000">
              <a:off x="1419706" y="-1359341"/>
              <a:ext cx="742026" cy="358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334"/>
                    <a:pt x="21600" y="746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746"/>
                  </a:lnTo>
                  <a:cubicBezTo>
                    <a:pt x="0" y="334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DFEBEF"/>
            </a:solidFill>
            <a:ln w="25400" cap="flat">
              <a:solidFill>
                <a:srgbClr val="B0CFD9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ts val="300"/>
                </a:spcBef>
              </a:pPr>
            </a:p>
          </p:txBody>
        </p:sp>
        <p:sp>
          <p:nvSpPr>
            <p:cNvPr id="108" name="Release…"/>
            <p:cNvSpPr/>
            <p:nvPr/>
          </p:nvSpPr>
          <p:spPr>
            <a:xfrm>
              <a:off x="56590" y="431378"/>
              <a:ext cx="329756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ctr">
              <a:spAutoFit/>
            </a:bodyPr>
            <a:lstStyle/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Release</a:t>
              </a:r>
            </a:p>
          </p:txBody>
        </p:sp>
      </p:grpSp>
      <p:grpSp>
        <p:nvGrpSpPr>
          <p:cNvPr id="122" name="Group"/>
          <p:cNvGrpSpPr/>
          <p:nvPr/>
        </p:nvGrpSpPr>
        <p:grpSpPr>
          <a:xfrm>
            <a:off x="1523999" y="1398927"/>
            <a:ext cx="2026235" cy="3849242"/>
            <a:chOff x="0" y="0"/>
            <a:chExt cx="2026234" cy="3849241"/>
          </a:xfrm>
        </p:grpSpPr>
        <p:grpSp>
          <p:nvGrpSpPr>
            <p:cNvPr id="112" name="Group"/>
            <p:cNvGrpSpPr/>
            <p:nvPr/>
          </p:nvGrpSpPr>
          <p:grpSpPr>
            <a:xfrm>
              <a:off x="0" y="0"/>
              <a:ext cx="2014559" cy="927531"/>
              <a:chOff x="0" y="0"/>
              <a:chExt cx="2014558" cy="927530"/>
            </a:xfrm>
          </p:grpSpPr>
          <p:sp>
            <p:nvSpPr>
              <p:cNvPr id="110" name="Rounded Rectangle"/>
              <p:cNvSpPr/>
              <p:nvPr/>
            </p:nvSpPr>
            <p:spPr>
              <a:xfrm>
                <a:off x="-1" y="0"/>
                <a:ext cx="2014560" cy="927531"/>
              </a:xfrm>
              <a:prstGeom prst="roundRect">
                <a:avLst>
                  <a:gd name="adj" fmla="val 16667"/>
                </a:avLst>
              </a:prstGeom>
              <a:solidFill>
                <a:srgbClr val="89B84B"/>
              </a:solidFill>
              <a:ln w="25400" cap="flat">
                <a:solidFill>
                  <a:srgbClr val="AFD186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" name="Product"/>
              <p:cNvSpPr txBox="1"/>
              <p:nvPr/>
            </p:nvSpPr>
            <p:spPr>
              <a:xfrm>
                <a:off x="79566" y="299862"/>
                <a:ext cx="1855425" cy="3278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4290" tIns="34290" rIns="34290" bIns="34290" numCol="1" anchor="ctr">
                <a:spAutoFit/>
              </a:bodyPr>
              <a:lstStyle>
                <a:lvl1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Product</a:t>
                </a:r>
              </a:p>
            </p:txBody>
          </p:sp>
        </p:grpSp>
        <p:grpSp>
          <p:nvGrpSpPr>
            <p:cNvPr id="115" name="Group"/>
            <p:cNvGrpSpPr/>
            <p:nvPr/>
          </p:nvGrpSpPr>
          <p:grpSpPr>
            <a:xfrm>
              <a:off x="0" y="973902"/>
              <a:ext cx="2014559" cy="927532"/>
              <a:chOff x="0" y="0"/>
              <a:chExt cx="2014558" cy="927530"/>
            </a:xfrm>
          </p:grpSpPr>
          <p:sp>
            <p:nvSpPr>
              <p:cNvPr id="113" name="Rounded Rectangle"/>
              <p:cNvSpPr/>
              <p:nvPr/>
            </p:nvSpPr>
            <p:spPr>
              <a:xfrm>
                <a:off x="-1" y="0"/>
                <a:ext cx="2014560" cy="927531"/>
              </a:xfrm>
              <a:prstGeom prst="roundRect">
                <a:avLst>
                  <a:gd name="adj" fmla="val 16667"/>
                </a:avLst>
              </a:prstGeom>
              <a:solidFill>
                <a:srgbClr val="3172C8"/>
              </a:solidFill>
              <a:ln w="25400" cap="flat">
                <a:solidFill>
                  <a:srgbClr val="5CA5E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4" name="Product"/>
              <p:cNvSpPr txBox="1"/>
              <p:nvPr/>
            </p:nvSpPr>
            <p:spPr>
              <a:xfrm>
                <a:off x="79566" y="299862"/>
                <a:ext cx="1855425" cy="3278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4290" tIns="34290" rIns="34290" bIns="34290" numCol="1" anchor="ctr">
                <a:spAutoFit/>
              </a:bodyPr>
              <a:lstStyle>
                <a:lvl1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Product</a:t>
                </a:r>
              </a:p>
            </p:txBody>
          </p:sp>
        </p:grpSp>
        <p:grpSp>
          <p:nvGrpSpPr>
            <p:cNvPr id="118" name="Group"/>
            <p:cNvGrpSpPr/>
            <p:nvPr/>
          </p:nvGrpSpPr>
          <p:grpSpPr>
            <a:xfrm>
              <a:off x="11674" y="1947807"/>
              <a:ext cx="2014561" cy="927532"/>
              <a:chOff x="0" y="0"/>
              <a:chExt cx="2014559" cy="927530"/>
            </a:xfrm>
          </p:grpSpPr>
          <p:sp>
            <p:nvSpPr>
              <p:cNvPr id="116" name="Rounded Rectangle"/>
              <p:cNvSpPr/>
              <p:nvPr/>
            </p:nvSpPr>
            <p:spPr>
              <a:xfrm>
                <a:off x="0" y="0"/>
                <a:ext cx="2014560" cy="927531"/>
              </a:xfrm>
              <a:prstGeom prst="roundRect">
                <a:avLst>
                  <a:gd name="adj" fmla="val 16667"/>
                </a:avLst>
              </a:prstGeom>
              <a:solidFill>
                <a:srgbClr val="EB983D"/>
              </a:solidFill>
              <a:ln w="25400" cap="flat">
                <a:solidFill>
                  <a:srgbClr val="FCA841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 sz="1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7" name="Product"/>
              <p:cNvSpPr txBox="1"/>
              <p:nvPr/>
            </p:nvSpPr>
            <p:spPr>
              <a:xfrm>
                <a:off x="79567" y="299862"/>
                <a:ext cx="1855426" cy="3278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4290" tIns="34290" rIns="34290" bIns="34290" numCol="1" anchor="ctr">
                <a:spAutoFit/>
              </a:bodyPr>
              <a:lstStyle>
                <a:lvl1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Product</a:t>
                </a:r>
              </a:p>
            </p:txBody>
          </p:sp>
        </p:grpSp>
        <p:grpSp>
          <p:nvGrpSpPr>
            <p:cNvPr id="121" name="Group"/>
            <p:cNvGrpSpPr/>
            <p:nvPr/>
          </p:nvGrpSpPr>
          <p:grpSpPr>
            <a:xfrm>
              <a:off x="0" y="2921710"/>
              <a:ext cx="2014559" cy="927532"/>
              <a:chOff x="0" y="0"/>
              <a:chExt cx="2014558" cy="927530"/>
            </a:xfrm>
          </p:grpSpPr>
          <p:sp>
            <p:nvSpPr>
              <p:cNvPr id="119" name="Rounded Rectangle"/>
              <p:cNvSpPr/>
              <p:nvPr/>
            </p:nvSpPr>
            <p:spPr>
              <a:xfrm>
                <a:off x="-1" y="0"/>
                <a:ext cx="2014560" cy="927531"/>
              </a:xfrm>
              <a:prstGeom prst="roundRect">
                <a:avLst>
                  <a:gd name="adj" fmla="val 16667"/>
                </a:avLst>
              </a:prstGeom>
              <a:solidFill>
                <a:srgbClr val="7AA4A8"/>
              </a:solidFill>
              <a:ln w="25400" cap="flat">
                <a:solidFill>
                  <a:srgbClr val="B0CFD9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0" name="Product"/>
              <p:cNvSpPr txBox="1"/>
              <p:nvPr/>
            </p:nvSpPr>
            <p:spPr>
              <a:xfrm>
                <a:off x="79566" y="299862"/>
                <a:ext cx="1855425" cy="3278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4290" tIns="34290" rIns="34290" bIns="34290" numCol="1" anchor="ctr">
                <a:spAutoFit/>
              </a:bodyPr>
              <a:lstStyle>
                <a:lvl1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Product</a:t>
                </a:r>
              </a:p>
            </p:txBody>
          </p:sp>
        </p:grpSp>
      </p:grpSp>
      <p:grpSp>
        <p:nvGrpSpPr>
          <p:cNvPr id="125" name="Rectangle 5"/>
          <p:cNvGrpSpPr/>
          <p:nvPr/>
        </p:nvGrpSpPr>
        <p:grpSpPr>
          <a:xfrm>
            <a:off x="1369991" y="6191788"/>
            <a:ext cx="7587579" cy="608577"/>
            <a:chOff x="0" y="0"/>
            <a:chExt cx="7587577" cy="608575"/>
          </a:xfrm>
        </p:grpSpPr>
        <p:sp>
          <p:nvSpPr>
            <p:cNvPr id="123" name="Rectangle"/>
            <p:cNvSpPr/>
            <p:nvPr/>
          </p:nvSpPr>
          <p:spPr>
            <a:xfrm>
              <a:off x="-1" y="-1"/>
              <a:ext cx="7587579" cy="60857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1">
                  <a:solidFill>
                    <a:srgbClr val="0767C7"/>
                  </a:solidFill>
                </a:defRPr>
              </a:pPr>
            </a:p>
          </p:txBody>
        </p:sp>
        <p:sp>
          <p:nvSpPr>
            <p:cNvPr id="124" name="Create a cloud-based roadmap template in Aha! Roadmaps"/>
            <p:cNvSpPr txBox="1"/>
            <p:nvPr/>
          </p:nvSpPr>
          <p:spPr>
            <a:xfrm>
              <a:off x="45719" y="172158"/>
              <a:ext cx="7496138" cy="2642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1200" u="sng"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3" invalidUrl="" action="" tgtFrame="" tooltip="" history="1" highlightClick="0" endSnd="0"/>
                </a:defRPr>
              </a:lvl1pPr>
            </a:lstStyle>
            <a:p>
              <a:pPr/>
              <a:r>
                <a:rPr>
                  <a:hlinkClick r:id="rId3" invalidUrl="" action="" tgtFrame="" tooltip="" history="1" highlightClick="0" endSnd="0"/>
                </a:rPr>
                <a:t>Create a cloud-based roadmap template in Aha! Roadmaps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