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FFA"/>
    <a:srgbClr val="B6D3F2"/>
    <a:srgbClr val="6CA4DC"/>
    <a:srgbClr val="D3E6F9"/>
    <a:srgbClr val="EAF3FB"/>
    <a:srgbClr val="F3F9FE"/>
    <a:srgbClr val="EAF3FC"/>
    <a:srgbClr val="D2E8F9"/>
    <a:srgbClr val="C2DEF7"/>
    <a:srgbClr val="B3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6E4A98-5BBB-4F21-A365-72A502784F8B}" v="6" dt="2018-08-22T18:02:44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0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2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software/competitor-analysis-templates/?utm_campaign=Global_-_Americas_-_Competitor_Analysis_-_Downloads_-_Competitor_Analysis_Templates&amp;utm_content=Competitor_Analysis_-_PowerPoint_-_Competitive_Differentation_Analysis&amp;utm_source=downloads&amp;utm_medium=powerpoint&amp;utm_term=competitive_differentation_analysi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ha.io/software/business-plan-templa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1073D92-68CF-4670-9570-BA2DDCE7B753}"/>
              </a:ext>
            </a:extLst>
          </p:cNvPr>
          <p:cNvSpPr/>
          <p:nvPr/>
        </p:nvSpPr>
        <p:spPr>
          <a:xfrm>
            <a:off x="257259" y="480767"/>
            <a:ext cx="8502589" cy="5390488"/>
          </a:xfrm>
          <a:prstGeom prst="roundRect">
            <a:avLst/>
          </a:prstGeom>
          <a:solidFill>
            <a:srgbClr val="6CA4DC"/>
          </a:solidFill>
          <a:ln w="38100">
            <a:solidFill>
              <a:srgbClr val="205EB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E96676-B58E-4E4A-8E56-6B010CB49561}"/>
              </a:ext>
            </a:extLst>
          </p:cNvPr>
          <p:cNvSpPr txBox="1"/>
          <p:nvPr/>
        </p:nvSpPr>
        <p:spPr>
          <a:xfrm>
            <a:off x="565387" y="786114"/>
            <a:ext cx="2101984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rgbClr val="0F243E"/>
                </a:solidFill>
                <a:latin typeface="Arial"/>
                <a:cs typeface="Arial"/>
              </a:rPr>
              <a:t>The potential offer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8C531A-5A0F-41E4-8A6E-2C1D79A7F373}"/>
              </a:ext>
            </a:extLst>
          </p:cNvPr>
          <p:cNvSpPr txBox="1"/>
          <p:nvPr/>
        </p:nvSpPr>
        <p:spPr>
          <a:xfrm>
            <a:off x="7122314" y="779728"/>
            <a:ext cx="13657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/>
                <a:cs typeface="Arial"/>
              </a:rPr>
              <a:t>Additional benefits not currently provided that could be considered as ways to augment the offer.</a:t>
            </a:r>
          </a:p>
        </p:txBody>
      </p:sp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563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E2FCBA7-9FD0-4A95-B83A-09DC5BAB2FA4}"/>
              </a:ext>
            </a:extLst>
          </p:cNvPr>
          <p:cNvSpPr/>
          <p:nvPr/>
        </p:nvSpPr>
        <p:spPr>
          <a:xfrm>
            <a:off x="250277" y="1687398"/>
            <a:ext cx="6952158" cy="4177188"/>
          </a:xfrm>
          <a:prstGeom prst="roundRect">
            <a:avLst/>
          </a:prstGeom>
          <a:solidFill>
            <a:srgbClr val="B6D3F2"/>
          </a:solidFill>
          <a:ln w="34925">
            <a:solidFill>
              <a:srgbClr val="205EB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A3419C-89AC-4AE2-A891-BF3B511640C9}"/>
              </a:ext>
            </a:extLst>
          </p:cNvPr>
          <p:cNvSpPr txBox="1"/>
          <p:nvPr/>
        </p:nvSpPr>
        <p:spPr>
          <a:xfrm>
            <a:off x="559375" y="2013919"/>
            <a:ext cx="2322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F243E"/>
                </a:solidFill>
                <a:latin typeface="Arial"/>
                <a:cs typeface="Arial"/>
              </a:rPr>
              <a:t>The augmented offer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816AA9-03C9-4C9F-8ED6-EAF2B11AABF7}"/>
              </a:ext>
            </a:extLst>
          </p:cNvPr>
          <p:cNvSpPr txBox="1"/>
          <p:nvPr/>
        </p:nvSpPr>
        <p:spPr>
          <a:xfrm>
            <a:off x="5506738" y="2013795"/>
            <a:ext cx="1481904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00" dirty="0">
                <a:latin typeface="Arial"/>
                <a:cs typeface="Arial"/>
              </a:rPr>
              <a:t>Additional benefits not normally provided with the core offer that differentiate from competitors’ offers.</a:t>
            </a:r>
            <a:endParaRPr lang="en-US" sz="11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DC7580-4CC4-421C-9627-25B838CE48E2}"/>
              </a:ext>
            </a:extLst>
          </p:cNvPr>
          <p:cNvSpPr txBox="1"/>
          <p:nvPr/>
        </p:nvSpPr>
        <p:spPr>
          <a:xfrm>
            <a:off x="1149059" y="3334408"/>
            <a:ext cx="2101984" cy="369332"/>
          </a:xfrm>
          <a:prstGeom prst="rect">
            <a:avLst/>
          </a:prstGeom>
          <a:solidFill>
            <a:srgbClr val="EAF3FC"/>
          </a:solidFill>
          <a:ln>
            <a:solidFill>
              <a:srgbClr val="205EBE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expected offer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4166E59-4068-4268-B3BF-6223AEF3705F}"/>
              </a:ext>
            </a:extLst>
          </p:cNvPr>
          <p:cNvSpPr/>
          <p:nvPr/>
        </p:nvSpPr>
        <p:spPr>
          <a:xfrm>
            <a:off x="257259" y="2884229"/>
            <a:ext cx="5262710" cy="2977599"/>
          </a:xfrm>
          <a:prstGeom prst="roundRect">
            <a:avLst/>
          </a:prstGeom>
          <a:solidFill>
            <a:srgbClr val="E4EFFA"/>
          </a:solidFill>
          <a:ln w="34925">
            <a:solidFill>
              <a:srgbClr val="205EB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EC43CA-2580-4443-A356-6E0D0EC0C7EB}"/>
              </a:ext>
            </a:extLst>
          </p:cNvPr>
          <p:cNvSpPr txBox="1"/>
          <p:nvPr/>
        </p:nvSpPr>
        <p:spPr>
          <a:xfrm>
            <a:off x="4001780" y="3228275"/>
            <a:ext cx="1302027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/>
                <a:cs typeface="Arial"/>
              </a:rPr>
              <a:t>Additional benefits normally provided with the core offer.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732C8C1-C33C-4945-9E21-588A8A8C3880}"/>
              </a:ext>
            </a:extLst>
          </p:cNvPr>
          <p:cNvSpPr/>
          <p:nvPr/>
        </p:nvSpPr>
        <p:spPr>
          <a:xfrm>
            <a:off x="250277" y="4108379"/>
            <a:ext cx="3704345" cy="1772216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205EB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727F4D-BC46-4813-90EE-F9675519FEC0}"/>
              </a:ext>
            </a:extLst>
          </p:cNvPr>
          <p:cNvSpPr txBox="1"/>
          <p:nvPr/>
        </p:nvSpPr>
        <p:spPr>
          <a:xfrm>
            <a:off x="561506" y="4440084"/>
            <a:ext cx="210198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F243E"/>
                </a:solidFill>
                <a:latin typeface="Arial"/>
                <a:cs typeface="Arial"/>
              </a:rPr>
              <a:t>The basic offer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8B29103-4970-4388-91F2-D5BE26A5F4D1}"/>
              </a:ext>
            </a:extLst>
          </p:cNvPr>
          <p:cNvSpPr txBox="1"/>
          <p:nvPr/>
        </p:nvSpPr>
        <p:spPr>
          <a:xfrm>
            <a:off x="561889" y="3156296"/>
            <a:ext cx="2101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F243E"/>
                </a:solidFill>
                <a:latin typeface="Arial"/>
                <a:cs typeface="Arial"/>
              </a:rPr>
              <a:t>The expected offer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143B2F-2007-4325-9D6C-0E01CB3BC6CE}"/>
              </a:ext>
            </a:extLst>
          </p:cNvPr>
          <p:cNvSpPr txBox="1"/>
          <p:nvPr/>
        </p:nvSpPr>
        <p:spPr>
          <a:xfrm>
            <a:off x="2534516" y="4477260"/>
            <a:ext cx="1211494" cy="600164"/>
          </a:xfrm>
          <a:prstGeom prst="rect">
            <a:avLst/>
          </a:prstGeom>
          <a:solidFill>
            <a:srgbClr val="980004">
              <a:alpha val="0"/>
            </a:srgbClr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sz="1100" dirty="0">
                <a:latin typeface="Arial"/>
                <a:cs typeface="Arial"/>
              </a:rPr>
              <a:t>The core product or service offered.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0E9E4A-928F-C54F-991A-2DC7538C1AA7}"/>
              </a:ext>
            </a:extLst>
          </p:cNvPr>
          <p:cNvSpPr/>
          <p:nvPr/>
        </p:nvSpPr>
        <p:spPr>
          <a:xfrm>
            <a:off x="250277" y="6266467"/>
            <a:ext cx="748813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0073CF"/>
                </a:solidFill>
                <a:latin typeface="Arial"/>
                <a:cs typeface="Arial"/>
                <a:hlinkClick r:id="rId4"/>
              </a:rPr>
              <a:t>Explore a wide variety of strategy templates in Aha! FREE for 30-days.</a:t>
            </a:r>
            <a:endParaRPr lang="en-US" sz="1600" b="1" dirty="0">
              <a:solidFill>
                <a:srgbClr val="0073C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77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112</cp:revision>
  <dcterms:created xsi:type="dcterms:W3CDTF">2018-02-07T21:54:11Z</dcterms:created>
  <dcterms:modified xsi:type="dcterms:W3CDTF">2021-01-25T17:38:14Z</dcterms:modified>
</cp:coreProperties>
</file>