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FFFFFF"/>
                </a:solidFill>
              </a:defRPr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b="1" sz="1400">
                <a:solidFill>
                  <a:srgbClr val="FFFFFF"/>
                </a:solidFill>
              </a:defRPr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aha.io/?utm_campaign=Global_-_Americas_-_Gantt_Charts_-_Downloads_-_Gantt_Chart_Templates&amp;utm_content=Gantt_Charts_-_PowerPoint_-_Strategic_Planning&amp;utm_source=downloads&amp;utm_medium=powerpoint&amp;utm_term=strategic_planning_gantt_charts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aha.io/software/product-gantt-chart/?utm_campaign=Global_-_Americas_-_Gantt_Charts_-_Downloads_-_Gantt_Chart_Templates&amp;utm_content=Gantt_Charts_-_PowerPoint_-_Strategic_Planning&amp;utm_source=downloads&amp;utm_medium=powerpoint&amp;utm_term=strategic_planning_gantt_chart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Picture 1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17603" y="6278595"/>
            <a:ext cx="1100478" cy="55024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Rectangle 9"/>
          <p:cNvGrpSpPr/>
          <p:nvPr/>
        </p:nvGrpSpPr>
        <p:grpSpPr>
          <a:xfrm>
            <a:off x="50799" y="6250458"/>
            <a:ext cx="7799421" cy="608572"/>
            <a:chOff x="0" y="0"/>
            <a:chExt cx="7799420" cy="608570"/>
          </a:xfrm>
        </p:grpSpPr>
        <p:sp>
          <p:nvSpPr>
            <p:cNvPr id="95" name="Rectangle"/>
            <p:cNvSpPr/>
            <p:nvPr/>
          </p:nvSpPr>
          <p:spPr>
            <a:xfrm>
              <a:off x="0" y="0"/>
              <a:ext cx="7799421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400">
                  <a:solidFill>
                    <a:srgbClr val="0073CF"/>
                  </a:solidFill>
                </a:defRPr>
              </a:pPr>
            </a:p>
          </p:txBody>
        </p:sp>
        <p:sp>
          <p:nvSpPr>
            <p:cNvPr id="96" name="Explore a wide variety of strategy and planning templates in Aha! free for 30-days."/>
            <p:cNvSpPr txBox="1"/>
            <p:nvPr/>
          </p:nvSpPr>
          <p:spPr>
            <a:xfrm>
              <a:off x="45720" y="172158"/>
              <a:ext cx="7707981" cy="264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1200"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4" invalidUrl="" action="" tgtFrame="" tooltip="" history="1" highlightClick="0" endSnd="0"/>
                </a:defRPr>
              </a:lvl1pPr>
            </a:lstStyle>
            <a:p>
              <a:pPr>
                <a:defRPr>
                  <a:solidFill>
                    <a:srgbClr val="0073CF"/>
                  </a:solidFill>
                  <a:uFillTx/>
                </a:defRPr>
              </a:pPr>
              <a:r>
                <a:rPr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4" invalidUrl="" action="" tgtFrame="" tooltip="" history="1" highlightClick="0" endSnd="0"/>
                </a:rPr>
                <a:t>Explore a wide variety of strategy and planning templates in Aha! free for 30-days.</a:t>
              </a:r>
            </a:p>
          </p:txBody>
        </p:sp>
      </p:grpSp>
      <p:sp>
        <p:nvSpPr>
          <p:cNvPr id="98" name="Straight Connector 28"/>
          <p:cNvSpPr/>
          <p:nvPr/>
        </p:nvSpPr>
        <p:spPr>
          <a:xfrm>
            <a:off x="858077" y="2924219"/>
            <a:ext cx="7772402" cy="1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 b="1" sz="1000">
                <a:solidFill>
                  <a:srgbClr val="FFFFFF"/>
                </a:solidFill>
              </a:defRPr>
            </a:pPr>
          </a:p>
        </p:txBody>
      </p:sp>
      <p:sp>
        <p:nvSpPr>
          <p:cNvPr id="99" name="Straight Connector 31"/>
          <p:cNvSpPr/>
          <p:nvPr/>
        </p:nvSpPr>
        <p:spPr>
          <a:xfrm flipH="1">
            <a:off x="4744277" y="409017"/>
            <a:ext cx="1" cy="489189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 b="1" sz="1000">
                <a:solidFill>
                  <a:srgbClr val="FFFFFF"/>
                </a:solidFill>
              </a:defRPr>
            </a:pPr>
          </a:p>
        </p:txBody>
      </p:sp>
      <p:sp>
        <p:nvSpPr>
          <p:cNvPr id="100" name="TextBox 13"/>
          <p:cNvSpPr txBox="1"/>
          <p:nvPr/>
        </p:nvSpPr>
        <p:spPr>
          <a:xfrm>
            <a:off x="351915" y="5566324"/>
            <a:ext cx="1046153" cy="366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000"/>
            </a:pPr>
            <a:r>
              <a:t>Date</a:t>
            </a:r>
          </a:p>
          <a:p>
            <a:pPr algn="ctr">
              <a:defRPr b="1" sz="1000"/>
            </a:pPr>
            <a:r>
              <a:t>Milestone 1</a:t>
            </a:r>
          </a:p>
        </p:txBody>
      </p:sp>
      <p:sp>
        <p:nvSpPr>
          <p:cNvPr id="101" name="TextBox 64"/>
          <p:cNvSpPr txBox="1"/>
          <p:nvPr/>
        </p:nvSpPr>
        <p:spPr>
          <a:xfrm>
            <a:off x="4706777" y="5555946"/>
            <a:ext cx="1123373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000"/>
            </a:pPr>
            <a:r>
              <a:t>Date</a:t>
            </a:r>
          </a:p>
          <a:p>
            <a:pPr algn="ctr">
              <a:defRPr b="1" sz="1000"/>
            </a:pPr>
            <a:r>
              <a:t>Milestone 2</a:t>
            </a:r>
          </a:p>
        </p:txBody>
      </p:sp>
      <p:grpSp>
        <p:nvGrpSpPr>
          <p:cNvPr id="104" name="Rounded Rectangle 108"/>
          <p:cNvGrpSpPr/>
          <p:nvPr/>
        </p:nvGrpSpPr>
        <p:grpSpPr>
          <a:xfrm>
            <a:off x="384593" y="877127"/>
            <a:ext cx="1620877" cy="275321"/>
            <a:chOff x="0" y="0"/>
            <a:chExt cx="1620875" cy="275319"/>
          </a:xfrm>
        </p:grpSpPr>
        <p:sp>
          <p:nvSpPr>
            <p:cNvPr id="102" name="Rounded Rectangle"/>
            <p:cNvSpPr/>
            <p:nvPr/>
          </p:nvSpPr>
          <p:spPr>
            <a:xfrm>
              <a:off x="0" y="39962"/>
              <a:ext cx="1620876" cy="195395"/>
            </a:xfrm>
            <a:prstGeom prst="roundRect">
              <a:avLst>
                <a:gd name="adj" fmla="val 16667"/>
              </a:avLst>
            </a:prstGeom>
            <a:solidFill>
              <a:srgbClr val="E1EEF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" name="Market research"/>
            <p:cNvSpPr txBox="1"/>
            <p:nvPr/>
          </p:nvSpPr>
          <p:spPr>
            <a:xfrm>
              <a:off x="70770" y="0"/>
              <a:ext cx="1479335" cy="2753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Market research</a:t>
              </a:r>
            </a:p>
          </p:txBody>
        </p:sp>
      </p:grpSp>
      <p:grpSp>
        <p:nvGrpSpPr>
          <p:cNvPr id="107" name="Rounded Rectangle 109"/>
          <p:cNvGrpSpPr/>
          <p:nvPr/>
        </p:nvGrpSpPr>
        <p:grpSpPr>
          <a:xfrm>
            <a:off x="313164" y="595577"/>
            <a:ext cx="1098071" cy="262760"/>
            <a:chOff x="0" y="0"/>
            <a:chExt cx="1098069" cy="262759"/>
          </a:xfrm>
        </p:grpSpPr>
        <p:sp>
          <p:nvSpPr>
            <p:cNvPr id="105" name="Rounded Rectangle"/>
            <p:cNvSpPr/>
            <p:nvPr/>
          </p:nvSpPr>
          <p:spPr>
            <a:xfrm>
              <a:off x="0" y="37356"/>
              <a:ext cx="1098070" cy="188048"/>
            </a:xfrm>
            <a:prstGeom prst="roundRect">
              <a:avLst>
                <a:gd name="adj" fmla="val 16667"/>
              </a:avLst>
            </a:prstGeom>
            <a:solidFill>
              <a:srgbClr val="E1EEF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" name="Define vision"/>
            <p:cNvSpPr txBox="1"/>
            <p:nvPr/>
          </p:nvSpPr>
          <p:spPr>
            <a:xfrm>
              <a:off x="67618" y="0"/>
              <a:ext cx="962834" cy="2627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Define vision</a:t>
              </a:r>
            </a:p>
          </p:txBody>
        </p:sp>
      </p:grpSp>
      <p:grpSp>
        <p:nvGrpSpPr>
          <p:cNvPr id="110" name="Rounded Rectangle 110"/>
          <p:cNvGrpSpPr/>
          <p:nvPr/>
        </p:nvGrpSpPr>
        <p:grpSpPr>
          <a:xfrm>
            <a:off x="890780" y="1467499"/>
            <a:ext cx="1783997" cy="285137"/>
            <a:chOff x="0" y="0"/>
            <a:chExt cx="1783996" cy="285136"/>
          </a:xfrm>
        </p:grpSpPr>
        <p:sp>
          <p:nvSpPr>
            <p:cNvPr id="108" name="Rounded Rectangle"/>
            <p:cNvSpPr/>
            <p:nvPr/>
          </p:nvSpPr>
          <p:spPr>
            <a:xfrm>
              <a:off x="0" y="45242"/>
              <a:ext cx="1783997" cy="194652"/>
            </a:xfrm>
            <a:prstGeom prst="roundRect">
              <a:avLst>
                <a:gd name="adj" fmla="val 16667"/>
              </a:avLst>
            </a:prstGeom>
            <a:solidFill>
              <a:srgbClr val="E1EEF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" name="Competitor analysis"/>
            <p:cNvSpPr txBox="1"/>
            <p:nvPr/>
          </p:nvSpPr>
          <p:spPr>
            <a:xfrm>
              <a:off x="72917" y="0"/>
              <a:ext cx="1704986" cy="285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Competitor analysis</a:t>
              </a:r>
            </a:p>
          </p:txBody>
        </p:sp>
      </p:grpSp>
      <p:grpSp>
        <p:nvGrpSpPr>
          <p:cNvPr id="113" name="Rounded Rectangle 111"/>
          <p:cNvGrpSpPr/>
          <p:nvPr/>
        </p:nvGrpSpPr>
        <p:grpSpPr>
          <a:xfrm>
            <a:off x="1680625" y="1702224"/>
            <a:ext cx="1178367" cy="401250"/>
            <a:chOff x="0" y="0"/>
            <a:chExt cx="1178365" cy="401248"/>
          </a:xfrm>
        </p:grpSpPr>
        <p:sp>
          <p:nvSpPr>
            <p:cNvPr id="111" name="Rounded Rectangle"/>
            <p:cNvSpPr/>
            <p:nvPr/>
          </p:nvSpPr>
          <p:spPr>
            <a:xfrm>
              <a:off x="0" y="112067"/>
              <a:ext cx="1178366" cy="177115"/>
            </a:xfrm>
            <a:prstGeom prst="roundRect">
              <a:avLst>
                <a:gd name="adj" fmla="val 16667"/>
              </a:avLst>
            </a:prstGeom>
            <a:solidFill>
              <a:srgbClr val="E1EEF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" name="SWOT analysis"/>
            <p:cNvSpPr txBox="1"/>
            <p:nvPr/>
          </p:nvSpPr>
          <p:spPr>
            <a:xfrm>
              <a:off x="63886" y="0"/>
              <a:ext cx="1107820" cy="401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SWOT analysis</a:t>
              </a:r>
            </a:p>
          </p:txBody>
        </p:sp>
      </p:grpSp>
      <p:grpSp>
        <p:nvGrpSpPr>
          <p:cNvPr id="116" name="Rounded Rectangle 112"/>
          <p:cNvGrpSpPr/>
          <p:nvPr/>
        </p:nvGrpSpPr>
        <p:grpSpPr>
          <a:xfrm>
            <a:off x="3255131" y="2628483"/>
            <a:ext cx="1536129" cy="254289"/>
            <a:chOff x="0" y="0"/>
            <a:chExt cx="1536128" cy="254288"/>
          </a:xfrm>
        </p:grpSpPr>
        <p:sp>
          <p:nvSpPr>
            <p:cNvPr id="114" name="Rounded Rectangle"/>
            <p:cNvSpPr/>
            <p:nvPr/>
          </p:nvSpPr>
          <p:spPr>
            <a:xfrm>
              <a:off x="0" y="28391"/>
              <a:ext cx="1536129" cy="197506"/>
            </a:xfrm>
            <a:prstGeom prst="roundRect">
              <a:avLst>
                <a:gd name="adj" fmla="val 16667"/>
              </a:avLst>
            </a:prstGeom>
            <a:solidFill>
              <a:srgbClr val="CBDB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" name="Positioning"/>
            <p:cNvSpPr txBox="1"/>
            <p:nvPr/>
          </p:nvSpPr>
          <p:spPr>
            <a:xfrm>
              <a:off x="66195" y="0"/>
              <a:ext cx="1403738" cy="2542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Positioning</a:t>
              </a:r>
            </a:p>
          </p:txBody>
        </p:sp>
      </p:grpSp>
      <p:grpSp>
        <p:nvGrpSpPr>
          <p:cNvPr id="119" name="Rounded Rectangle 113"/>
          <p:cNvGrpSpPr/>
          <p:nvPr/>
        </p:nvGrpSpPr>
        <p:grpSpPr>
          <a:xfrm>
            <a:off x="3321054" y="2911519"/>
            <a:ext cx="1103643" cy="262760"/>
            <a:chOff x="0" y="0"/>
            <a:chExt cx="1103641" cy="262759"/>
          </a:xfrm>
        </p:grpSpPr>
        <p:sp>
          <p:nvSpPr>
            <p:cNvPr id="117" name="Rounded Rectangle"/>
            <p:cNvSpPr/>
            <p:nvPr/>
          </p:nvSpPr>
          <p:spPr>
            <a:xfrm>
              <a:off x="0" y="25463"/>
              <a:ext cx="1103642" cy="211833"/>
            </a:xfrm>
            <a:prstGeom prst="roundRect">
              <a:avLst>
                <a:gd name="adj" fmla="val 16667"/>
              </a:avLst>
            </a:prstGeom>
            <a:solidFill>
              <a:srgbClr val="CBDB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" name="Personas"/>
            <p:cNvSpPr txBox="1"/>
            <p:nvPr/>
          </p:nvSpPr>
          <p:spPr>
            <a:xfrm>
              <a:off x="68779" y="0"/>
              <a:ext cx="966082" cy="2627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Personas</a:t>
              </a:r>
            </a:p>
          </p:txBody>
        </p:sp>
      </p:grpSp>
      <p:grpSp>
        <p:nvGrpSpPr>
          <p:cNvPr id="122" name="Rounded Rectangle 115"/>
          <p:cNvGrpSpPr/>
          <p:nvPr/>
        </p:nvGrpSpPr>
        <p:grpSpPr>
          <a:xfrm>
            <a:off x="3595725" y="3205368"/>
            <a:ext cx="1623706" cy="262423"/>
            <a:chOff x="0" y="0"/>
            <a:chExt cx="1623704" cy="262421"/>
          </a:xfrm>
        </p:grpSpPr>
        <p:sp>
          <p:nvSpPr>
            <p:cNvPr id="120" name="Rounded Rectangle"/>
            <p:cNvSpPr/>
            <p:nvPr/>
          </p:nvSpPr>
          <p:spPr>
            <a:xfrm>
              <a:off x="0" y="27280"/>
              <a:ext cx="1623705" cy="207862"/>
            </a:xfrm>
            <a:prstGeom prst="roundRect">
              <a:avLst>
                <a:gd name="adj" fmla="val 16667"/>
              </a:avLst>
            </a:prstGeom>
            <a:solidFill>
              <a:srgbClr val="CBDB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" name="Pricing"/>
            <p:cNvSpPr txBox="1"/>
            <p:nvPr/>
          </p:nvSpPr>
          <p:spPr>
            <a:xfrm>
              <a:off x="68511" y="0"/>
              <a:ext cx="1486683" cy="2624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Pricing</a:t>
              </a:r>
            </a:p>
          </p:txBody>
        </p:sp>
      </p:grpSp>
      <p:grpSp>
        <p:nvGrpSpPr>
          <p:cNvPr id="125" name="Rounded Rectangle 116"/>
          <p:cNvGrpSpPr/>
          <p:nvPr/>
        </p:nvGrpSpPr>
        <p:grpSpPr>
          <a:xfrm>
            <a:off x="4374157" y="3499217"/>
            <a:ext cx="1134257" cy="259737"/>
            <a:chOff x="0" y="0"/>
            <a:chExt cx="1134256" cy="259736"/>
          </a:xfrm>
        </p:grpSpPr>
        <p:sp>
          <p:nvSpPr>
            <p:cNvPr id="123" name="Rounded Rectangle"/>
            <p:cNvSpPr/>
            <p:nvPr/>
          </p:nvSpPr>
          <p:spPr>
            <a:xfrm>
              <a:off x="0" y="33809"/>
              <a:ext cx="1134257" cy="192118"/>
            </a:xfrm>
            <a:prstGeom prst="roundRect">
              <a:avLst>
                <a:gd name="adj" fmla="val 16667"/>
              </a:avLst>
            </a:prstGeom>
            <a:solidFill>
              <a:srgbClr val="CBDB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" name="Go-to-market"/>
            <p:cNvSpPr txBox="1"/>
            <p:nvPr/>
          </p:nvSpPr>
          <p:spPr>
            <a:xfrm>
              <a:off x="12722" y="0"/>
              <a:ext cx="1054390" cy="2597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Go-to-market</a:t>
              </a:r>
            </a:p>
          </p:txBody>
        </p:sp>
      </p:grpSp>
      <p:grpSp>
        <p:nvGrpSpPr>
          <p:cNvPr id="128" name="Rounded Rectangle 118"/>
          <p:cNvGrpSpPr/>
          <p:nvPr/>
        </p:nvGrpSpPr>
        <p:grpSpPr>
          <a:xfrm>
            <a:off x="5617441" y="3926670"/>
            <a:ext cx="842358" cy="424684"/>
            <a:chOff x="0" y="0"/>
            <a:chExt cx="842356" cy="424683"/>
          </a:xfrm>
        </p:grpSpPr>
        <p:sp>
          <p:nvSpPr>
            <p:cNvPr id="126" name="Rounded Rectangle"/>
            <p:cNvSpPr/>
            <p:nvPr/>
          </p:nvSpPr>
          <p:spPr>
            <a:xfrm>
              <a:off x="0" y="108331"/>
              <a:ext cx="842357" cy="208021"/>
            </a:xfrm>
            <a:prstGeom prst="roundRect">
              <a:avLst>
                <a:gd name="adj" fmla="val 16667"/>
              </a:avLst>
            </a:prstGeom>
            <a:solidFill>
              <a:srgbClr val="F3CB9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Set goals"/>
            <p:cNvSpPr txBox="1"/>
            <p:nvPr/>
          </p:nvSpPr>
          <p:spPr>
            <a:xfrm>
              <a:off x="68622" y="0"/>
              <a:ext cx="705113" cy="424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Set goals</a:t>
              </a:r>
            </a:p>
          </p:txBody>
        </p:sp>
      </p:grpSp>
      <p:grpSp>
        <p:nvGrpSpPr>
          <p:cNvPr id="131" name="Rounded Rectangle 119"/>
          <p:cNvGrpSpPr/>
          <p:nvPr/>
        </p:nvGrpSpPr>
        <p:grpSpPr>
          <a:xfrm>
            <a:off x="5905769" y="4223160"/>
            <a:ext cx="1044826" cy="401250"/>
            <a:chOff x="0" y="0"/>
            <a:chExt cx="1044824" cy="401248"/>
          </a:xfrm>
        </p:grpSpPr>
        <p:sp>
          <p:nvSpPr>
            <p:cNvPr id="129" name="Rounded Rectangle"/>
            <p:cNvSpPr/>
            <p:nvPr/>
          </p:nvSpPr>
          <p:spPr>
            <a:xfrm>
              <a:off x="0" y="102345"/>
              <a:ext cx="1044825" cy="196559"/>
            </a:xfrm>
            <a:prstGeom prst="roundRect">
              <a:avLst>
                <a:gd name="adj" fmla="val 16667"/>
              </a:avLst>
            </a:prstGeom>
            <a:solidFill>
              <a:srgbClr val="F3CB9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Set initiatives"/>
            <p:cNvSpPr txBox="1"/>
            <p:nvPr/>
          </p:nvSpPr>
          <p:spPr>
            <a:xfrm>
              <a:off x="64836" y="0"/>
              <a:ext cx="915153" cy="401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Set initiatives</a:t>
              </a:r>
            </a:p>
          </p:txBody>
        </p:sp>
      </p:grpSp>
      <p:grpSp>
        <p:nvGrpSpPr>
          <p:cNvPr id="134" name="Group"/>
          <p:cNvGrpSpPr/>
          <p:nvPr/>
        </p:nvGrpSpPr>
        <p:grpSpPr>
          <a:xfrm>
            <a:off x="6369197" y="4507625"/>
            <a:ext cx="1697791" cy="401250"/>
            <a:chOff x="0" y="0"/>
            <a:chExt cx="1697790" cy="401248"/>
          </a:xfrm>
        </p:grpSpPr>
        <p:sp>
          <p:nvSpPr>
            <p:cNvPr id="132" name="Rounded Rectangle"/>
            <p:cNvSpPr/>
            <p:nvPr/>
          </p:nvSpPr>
          <p:spPr>
            <a:xfrm>
              <a:off x="40556" y="97605"/>
              <a:ext cx="1616679" cy="206039"/>
            </a:xfrm>
            <a:prstGeom prst="roundRect">
              <a:avLst>
                <a:gd name="adj" fmla="val 16667"/>
              </a:avLst>
            </a:prstGeom>
            <a:solidFill>
              <a:srgbClr val="F3CB9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3" name="Build strategy roadmap"/>
            <p:cNvSpPr txBox="1"/>
            <p:nvPr/>
          </p:nvSpPr>
          <p:spPr>
            <a:xfrm>
              <a:off x="0" y="0"/>
              <a:ext cx="1697791" cy="401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Build strategy roadmap</a:t>
              </a:r>
            </a:p>
          </p:txBody>
        </p:sp>
      </p:grpSp>
      <p:grpSp>
        <p:nvGrpSpPr>
          <p:cNvPr id="137" name="Rounded Rectangle 122"/>
          <p:cNvGrpSpPr/>
          <p:nvPr/>
        </p:nvGrpSpPr>
        <p:grpSpPr>
          <a:xfrm>
            <a:off x="3104752" y="2333188"/>
            <a:ext cx="1536247" cy="254309"/>
            <a:chOff x="0" y="0"/>
            <a:chExt cx="1536246" cy="254307"/>
          </a:xfrm>
        </p:grpSpPr>
        <p:sp>
          <p:nvSpPr>
            <p:cNvPr id="135" name="Rounded Rectangle"/>
            <p:cNvSpPr/>
            <p:nvPr/>
          </p:nvSpPr>
          <p:spPr>
            <a:xfrm>
              <a:off x="0" y="28393"/>
              <a:ext cx="1536247" cy="197521"/>
            </a:xfrm>
            <a:prstGeom prst="roundRect">
              <a:avLst>
                <a:gd name="adj" fmla="val 16667"/>
              </a:avLst>
            </a:prstGeom>
            <a:solidFill>
              <a:srgbClr val="CBDB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" name="Solution definition"/>
            <p:cNvSpPr txBox="1"/>
            <p:nvPr/>
          </p:nvSpPr>
          <p:spPr>
            <a:xfrm>
              <a:off x="66200" y="0"/>
              <a:ext cx="1403846" cy="2543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Solution definition</a:t>
              </a:r>
            </a:p>
          </p:txBody>
        </p:sp>
      </p:grpSp>
      <p:sp>
        <p:nvSpPr>
          <p:cNvPr id="138" name="TextBox 124"/>
          <p:cNvSpPr txBox="1"/>
          <p:nvPr/>
        </p:nvSpPr>
        <p:spPr>
          <a:xfrm>
            <a:off x="7214630" y="5555946"/>
            <a:ext cx="1123374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000"/>
            </a:pPr>
            <a:r>
              <a:t>Date</a:t>
            </a:r>
          </a:p>
          <a:p>
            <a:pPr algn="ctr">
              <a:defRPr b="1" sz="1000"/>
            </a:pPr>
            <a:r>
              <a:t>Milestone 3</a:t>
            </a:r>
          </a:p>
        </p:txBody>
      </p:sp>
      <p:grpSp>
        <p:nvGrpSpPr>
          <p:cNvPr id="141" name="Pentagon 21"/>
          <p:cNvGrpSpPr/>
          <p:nvPr/>
        </p:nvGrpSpPr>
        <p:grpSpPr>
          <a:xfrm>
            <a:off x="306195" y="280456"/>
            <a:ext cx="2703396" cy="264255"/>
            <a:chOff x="0" y="-3646"/>
            <a:chExt cx="2703394" cy="264254"/>
          </a:xfrm>
        </p:grpSpPr>
        <p:sp>
          <p:nvSpPr>
            <p:cNvPr id="139" name="Shape"/>
            <p:cNvSpPr/>
            <p:nvPr/>
          </p:nvSpPr>
          <p:spPr>
            <a:xfrm>
              <a:off x="-1" y="-1"/>
              <a:ext cx="2703396" cy="25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573" y="0"/>
                  </a:lnTo>
                  <a:lnTo>
                    <a:pt x="21600" y="10800"/>
                  </a:lnTo>
                  <a:lnTo>
                    <a:pt x="20573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273CF"/>
            </a:solidFill>
            <a:ln w="9525" cap="flat">
              <a:solidFill>
                <a:srgbClr val="0273C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Phase 1: Opportunity assessment"/>
            <p:cNvSpPr txBox="1"/>
            <p:nvPr/>
          </p:nvSpPr>
          <p:spPr>
            <a:xfrm>
              <a:off x="50482" y="-3647"/>
              <a:ext cx="2620300" cy="264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Phase 1: Opportunity assessment</a:t>
              </a:r>
            </a:p>
          </p:txBody>
        </p:sp>
      </p:grpSp>
      <p:grpSp>
        <p:nvGrpSpPr>
          <p:cNvPr id="144" name="Pentagon 128"/>
          <p:cNvGrpSpPr/>
          <p:nvPr/>
        </p:nvGrpSpPr>
        <p:grpSpPr>
          <a:xfrm>
            <a:off x="3060373" y="2001541"/>
            <a:ext cx="2502227" cy="264256"/>
            <a:chOff x="0" y="-916"/>
            <a:chExt cx="2502226" cy="264254"/>
          </a:xfrm>
        </p:grpSpPr>
        <p:sp>
          <p:nvSpPr>
            <p:cNvPr id="142" name="Shape"/>
            <p:cNvSpPr/>
            <p:nvPr/>
          </p:nvSpPr>
          <p:spPr>
            <a:xfrm>
              <a:off x="0" y="0"/>
              <a:ext cx="2502227" cy="26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67" y="0"/>
                  </a:lnTo>
                  <a:lnTo>
                    <a:pt x="21600" y="10800"/>
                  </a:lnTo>
                  <a:lnTo>
                    <a:pt x="20467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51A"/>
            </a:solidFill>
            <a:ln w="9525" cap="flat">
              <a:solidFill>
                <a:srgbClr val="AFD18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Phase 2: Business model"/>
            <p:cNvSpPr txBox="1"/>
            <p:nvPr/>
          </p:nvSpPr>
          <p:spPr>
            <a:xfrm>
              <a:off x="50482" y="-917"/>
              <a:ext cx="2335658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Phase 2: Business model</a:t>
              </a:r>
            </a:p>
          </p:txBody>
        </p:sp>
      </p:grpSp>
      <p:sp>
        <p:nvSpPr>
          <p:cNvPr id="145" name="Shape"/>
          <p:cNvSpPr/>
          <p:nvPr/>
        </p:nvSpPr>
        <p:spPr>
          <a:xfrm>
            <a:off x="5620211" y="3716184"/>
            <a:ext cx="2476635" cy="240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551" y="0"/>
                </a:lnTo>
                <a:lnTo>
                  <a:pt x="21600" y="10800"/>
                </a:lnTo>
                <a:lnTo>
                  <a:pt x="20551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983D"/>
          </a:solidFill>
          <a:ln>
            <a:solidFill>
              <a:srgbClr val="FCA841"/>
            </a:solidFill>
          </a:ln>
        </p:spPr>
        <p:txBody>
          <a:bodyPr lIns="45719" rIns="45719" anchor="ctr"/>
          <a:lstStyle/>
          <a:p>
            <a:pPr>
              <a:defRPr b="1" sz="1000">
                <a:solidFill>
                  <a:srgbClr val="FFFFFF"/>
                </a:solidFill>
              </a:defRPr>
            </a:pPr>
          </a:p>
        </p:txBody>
      </p:sp>
      <p:sp>
        <p:nvSpPr>
          <p:cNvPr id="146" name="Phase 3: Business plan"/>
          <p:cNvSpPr txBox="1"/>
          <p:nvPr/>
        </p:nvSpPr>
        <p:spPr>
          <a:xfrm>
            <a:off x="5670694" y="3704370"/>
            <a:ext cx="2315513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1200">
                <a:solidFill>
                  <a:srgbClr val="FFFFFF"/>
                </a:solidFill>
              </a:defRPr>
            </a:lvl1pPr>
          </a:lstStyle>
          <a:p>
            <a:pPr/>
            <a:r>
              <a:t>Phase 3: Business plan</a:t>
            </a:r>
          </a:p>
        </p:txBody>
      </p:sp>
      <p:grpSp>
        <p:nvGrpSpPr>
          <p:cNvPr id="149" name="Rounded Rectangle 130"/>
          <p:cNvGrpSpPr/>
          <p:nvPr/>
        </p:nvGrpSpPr>
        <p:grpSpPr>
          <a:xfrm>
            <a:off x="660736" y="1183938"/>
            <a:ext cx="1419306" cy="256458"/>
            <a:chOff x="0" y="0"/>
            <a:chExt cx="1419304" cy="256457"/>
          </a:xfrm>
        </p:grpSpPr>
        <p:sp>
          <p:nvSpPr>
            <p:cNvPr id="147" name="Rounded Rectangle"/>
            <p:cNvSpPr/>
            <p:nvPr/>
          </p:nvSpPr>
          <p:spPr>
            <a:xfrm>
              <a:off x="0" y="32177"/>
              <a:ext cx="1411986" cy="192103"/>
            </a:xfrm>
            <a:prstGeom prst="roundRect">
              <a:avLst>
                <a:gd name="adj" fmla="val 16667"/>
              </a:avLst>
            </a:prstGeom>
            <a:solidFill>
              <a:srgbClr val="E1EEF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egment analysis"/>
            <p:cNvSpPr txBox="1"/>
            <p:nvPr/>
          </p:nvSpPr>
          <p:spPr>
            <a:xfrm>
              <a:off x="66414" y="-1"/>
              <a:ext cx="1352891" cy="2564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1000"/>
              </a:lvl1pPr>
            </a:lstStyle>
            <a:p>
              <a:pPr/>
              <a:r>
                <a:t>Segment analysis</a:t>
              </a:r>
            </a:p>
          </p:txBody>
        </p:sp>
      </p:grpSp>
      <p:sp>
        <p:nvSpPr>
          <p:cNvPr id="150" name="Straight Connector 24"/>
          <p:cNvSpPr/>
          <p:nvPr/>
        </p:nvSpPr>
        <p:spPr>
          <a:xfrm flipH="1">
            <a:off x="3006186" y="409017"/>
            <a:ext cx="1" cy="4765179"/>
          </a:xfrm>
          <a:prstGeom prst="line">
            <a:avLst/>
          </a:prstGeom>
          <a:ln w="3175">
            <a:solidFill>
              <a:srgbClr val="005DC1"/>
            </a:solidFill>
          </a:ln>
        </p:spPr>
        <p:txBody>
          <a:bodyPr lIns="45719" rIns="45719"/>
          <a:lstStyle/>
          <a:p>
            <a:pPr>
              <a:defRPr b="1" sz="1000">
                <a:solidFill>
                  <a:srgbClr val="FFFFFF"/>
                </a:solidFill>
              </a:defRPr>
            </a:pPr>
          </a:p>
        </p:txBody>
      </p:sp>
      <p:sp>
        <p:nvSpPr>
          <p:cNvPr id="151" name="Straight Connector 131"/>
          <p:cNvSpPr/>
          <p:nvPr/>
        </p:nvSpPr>
        <p:spPr>
          <a:xfrm>
            <a:off x="8096846" y="3836499"/>
            <a:ext cx="1" cy="1321839"/>
          </a:xfrm>
          <a:prstGeom prst="line">
            <a:avLst/>
          </a:prstGeom>
          <a:ln w="3175">
            <a:solidFill>
              <a:srgbClr val="F77E17"/>
            </a:solidFill>
          </a:ln>
        </p:spPr>
        <p:txBody>
          <a:bodyPr lIns="45719" rIns="45719"/>
          <a:lstStyle/>
          <a:p>
            <a:pPr>
              <a:defRPr b="1" sz="1000">
                <a:solidFill>
                  <a:srgbClr val="FFFFFF"/>
                </a:solidFill>
              </a:defRPr>
            </a:pPr>
          </a:p>
        </p:txBody>
      </p:sp>
      <p:sp>
        <p:nvSpPr>
          <p:cNvPr id="152" name="Straight Connector 132"/>
          <p:cNvSpPr/>
          <p:nvPr/>
        </p:nvSpPr>
        <p:spPr>
          <a:xfrm flipH="1">
            <a:off x="5562599" y="2139250"/>
            <a:ext cx="1" cy="3019088"/>
          </a:xfrm>
          <a:prstGeom prst="line">
            <a:avLst/>
          </a:prstGeom>
          <a:ln w="3175">
            <a:solidFill>
              <a:srgbClr val="418409"/>
            </a:solidFill>
          </a:ln>
        </p:spPr>
        <p:txBody>
          <a:bodyPr lIns="45719" rIns="45719"/>
          <a:lstStyle/>
          <a:p>
            <a:pPr>
              <a:defRPr b="1" sz="1000">
                <a:solidFill>
                  <a:srgbClr val="FFFFFF"/>
                </a:solidFill>
              </a:defRPr>
            </a:pPr>
          </a:p>
        </p:txBody>
      </p:sp>
      <p:grpSp>
        <p:nvGrpSpPr>
          <p:cNvPr id="164" name="Group 8"/>
          <p:cNvGrpSpPr/>
          <p:nvPr/>
        </p:nvGrpSpPr>
        <p:grpSpPr>
          <a:xfrm>
            <a:off x="181432" y="5158337"/>
            <a:ext cx="8452291" cy="285137"/>
            <a:chOff x="8465" y="0"/>
            <a:chExt cx="8452289" cy="285136"/>
          </a:xfrm>
        </p:grpSpPr>
        <p:sp>
          <p:nvSpPr>
            <p:cNvPr id="153" name="Rounded Rectangle 2"/>
            <p:cNvSpPr/>
            <p:nvPr/>
          </p:nvSpPr>
          <p:spPr>
            <a:xfrm>
              <a:off x="8465" y="0"/>
              <a:ext cx="8452291" cy="285137"/>
            </a:xfrm>
            <a:prstGeom prst="roundRect">
              <a:avLst>
                <a:gd name="adj" fmla="val 16667"/>
              </a:avLst>
            </a:prstGeom>
            <a:solidFill>
              <a:srgbClr val="E1E1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0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63" name="Group 6"/>
            <p:cNvGrpSpPr/>
            <p:nvPr/>
          </p:nvGrpSpPr>
          <p:grpSpPr>
            <a:xfrm>
              <a:off x="33469" y="22933"/>
              <a:ext cx="8085838" cy="239270"/>
              <a:chOff x="0" y="0"/>
              <a:chExt cx="8085836" cy="239269"/>
            </a:xfrm>
          </p:grpSpPr>
          <p:sp>
            <p:nvSpPr>
              <p:cNvPr id="154" name="TextBox 4"/>
              <p:cNvSpPr txBox="1"/>
              <p:nvPr/>
            </p:nvSpPr>
            <p:spPr>
              <a:xfrm>
                <a:off x="0" y="0"/>
                <a:ext cx="462044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b="1" sz="1000"/>
                </a:lvl1pPr>
              </a:lstStyle>
              <a:p>
                <a:pPr/>
                <a:r>
                  <a:t>Week</a:t>
                </a:r>
              </a:p>
            </p:txBody>
          </p:sp>
          <p:sp>
            <p:nvSpPr>
              <p:cNvPr id="155" name="TextBox 48"/>
              <p:cNvSpPr txBox="1"/>
              <p:nvPr/>
            </p:nvSpPr>
            <p:spPr>
              <a:xfrm>
                <a:off x="1481364" y="0"/>
                <a:ext cx="162850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2</a:t>
                </a:r>
              </a:p>
            </p:txBody>
          </p:sp>
          <p:sp>
            <p:nvSpPr>
              <p:cNvPr id="156" name="TextBox 49"/>
              <p:cNvSpPr txBox="1"/>
              <p:nvPr/>
            </p:nvSpPr>
            <p:spPr>
              <a:xfrm>
                <a:off x="2562736" y="-1"/>
                <a:ext cx="166945" cy="22698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3</a:t>
                </a:r>
              </a:p>
            </p:txBody>
          </p:sp>
          <p:sp>
            <p:nvSpPr>
              <p:cNvPr id="157" name="TextBox 50"/>
              <p:cNvSpPr txBox="1"/>
              <p:nvPr/>
            </p:nvSpPr>
            <p:spPr>
              <a:xfrm>
                <a:off x="3644108" y="0"/>
                <a:ext cx="133239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4</a:t>
                </a:r>
              </a:p>
            </p:txBody>
          </p:sp>
          <p:sp>
            <p:nvSpPr>
              <p:cNvPr id="158" name="TextBox 51"/>
              <p:cNvSpPr txBox="1"/>
              <p:nvPr/>
            </p:nvSpPr>
            <p:spPr>
              <a:xfrm>
                <a:off x="4725480" y="0"/>
                <a:ext cx="171079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5</a:t>
                </a:r>
              </a:p>
            </p:txBody>
          </p:sp>
          <p:sp>
            <p:nvSpPr>
              <p:cNvPr id="159" name="TextBox 52"/>
              <p:cNvSpPr txBox="1"/>
              <p:nvPr/>
            </p:nvSpPr>
            <p:spPr>
              <a:xfrm>
                <a:off x="5806852" y="0"/>
                <a:ext cx="128303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6</a:t>
                </a:r>
              </a:p>
            </p:txBody>
          </p:sp>
          <p:sp>
            <p:nvSpPr>
              <p:cNvPr id="160" name="TextBox 53"/>
              <p:cNvSpPr txBox="1"/>
              <p:nvPr/>
            </p:nvSpPr>
            <p:spPr>
              <a:xfrm>
                <a:off x="6888223" y="0"/>
                <a:ext cx="116238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7</a:t>
                </a:r>
              </a:p>
            </p:txBody>
          </p:sp>
          <p:sp>
            <p:nvSpPr>
              <p:cNvPr id="161" name="TextBox 54"/>
              <p:cNvSpPr txBox="1"/>
              <p:nvPr/>
            </p:nvSpPr>
            <p:spPr>
              <a:xfrm>
                <a:off x="7942178" y="0"/>
                <a:ext cx="143659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8</a:t>
                </a:r>
              </a:p>
            </p:txBody>
          </p:sp>
          <p:sp>
            <p:nvSpPr>
              <p:cNvPr id="162" name="TextBox 43"/>
              <p:cNvSpPr txBox="1"/>
              <p:nvPr/>
            </p:nvSpPr>
            <p:spPr>
              <a:xfrm>
                <a:off x="399992" y="-1"/>
                <a:ext cx="134885" cy="2392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100"/>
                </a:lvl1pPr>
              </a:lstStyle>
              <a:p>
                <a:pPr/>
                <a:r>
                  <a:t>1</a:t>
                </a:r>
              </a:p>
            </p:txBody>
          </p:sp>
        </p:grpSp>
      </p:grpSp>
      <p:sp>
        <p:nvSpPr>
          <p:cNvPr id="165" name="Circle"/>
          <p:cNvSpPr/>
          <p:nvPr/>
        </p:nvSpPr>
        <p:spPr>
          <a:xfrm>
            <a:off x="786737" y="5355097"/>
            <a:ext cx="176510" cy="176753"/>
          </a:xfrm>
          <a:prstGeom prst="ellipse">
            <a:avLst/>
          </a:prstGeom>
          <a:solidFill>
            <a:srgbClr val="7C6C8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6" name="Circle"/>
          <p:cNvSpPr/>
          <p:nvPr/>
        </p:nvSpPr>
        <p:spPr>
          <a:xfrm>
            <a:off x="5180208" y="5355097"/>
            <a:ext cx="176510" cy="176753"/>
          </a:xfrm>
          <a:prstGeom prst="ellipse">
            <a:avLst/>
          </a:prstGeom>
          <a:solidFill>
            <a:srgbClr val="7C6C8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7" name="Circle"/>
          <p:cNvSpPr/>
          <p:nvPr/>
        </p:nvSpPr>
        <p:spPr>
          <a:xfrm>
            <a:off x="7688061" y="5355097"/>
            <a:ext cx="176510" cy="176753"/>
          </a:xfrm>
          <a:prstGeom prst="ellipse">
            <a:avLst/>
          </a:prstGeom>
          <a:solidFill>
            <a:srgbClr val="7C6C8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ectangle 72"/>
          <p:cNvSpPr/>
          <p:nvPr/>
        </p:nvSpPr>
        <p:spPr>
          <a:xfrm>
            <a:off x="97719" y="90769"/>
            <a:ext cx="8900367" cy="6060334"/>
          </a:xfrm>
          <a:prstGeom prst="rect">
            <a:avLst/>
          </a:prstGeom>
          <a:ln w="12700">
            <a:solidFill>
              <a:srgbClr val="9999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