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4"/>
          <p:cNvSpPr txBox="1"/>
          <p:nvPr/>
        </p:nvSpPr>
        <p:spPr>
          <a:xfrm>
            <a:off x="470832" y="333043"/>
            <a:ext cx="5251964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b="1" sz="2400">
                <a:solidFill>
                  <a:srgbClr val="4132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Epic name</a:t>
            </a:r>
          </a:p>
        </p:txBody>
      </p:sp>
      <p:pic>
        <p:nvPicPr>
          <p:cNvPr id="95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259" y="6363587"/>
            <a:ext cx="701322" cy="350662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53"/>
          <p:cNvSpPr txBox="1"/>
          <p:nvPr/>
        </p:nvSpPr>
        <p:spPr>
          <a:xfrm>
            <a:off x="1305585" y="1217737"/>
            <a:ext cx="815275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Future</a:t>
            </a:r>
          </a:p>
        </p:txBody>
      </p:sp>
      <p:sp>
        <p:nvSpPr>
          <p:cNvPr id="97" name="TextBox 56"/>
          <p:cNvSpPr txBox="1"/>
          <p:nvPr/>
        </p:nvSpPr>
        <p:spPr>
          <a:xfrm>
            <a:off x="7056814" y="1217737"/>
            <a:ext cx="114567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Complete</a:t>
            </a:r>
          </a:p>
        </p:txBody>
      </p:sp>
      <p:sp>
        <p:nvSpPr>
          <p:cNvPr id="98" name="Shape 3"/>
          <p:cNvSpPr txBox="1"/>
          <p:nvPr/>
        </p:nvSpPr>
        <p:spPr>
          <a:xfrm>
            <a:off x="892848" y="6406791"/>
            <a:ext cx="3273059" cy="26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3172C8"/>
                </a:solidFill>
              </a:defRPr>
            </a:pPr>
            <a:r>
              <a:rPr>
                <a:solidFill>
                  <a:srgbClr val="0000FF"/>
                </a:solid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graphicFrame>
        <p:nvGraphicFramePr>
          <p:cNvPr id="99" name="Table"/>
          <p:cNvGraphicFramePr/>
          <p:nvPr/>
        </p:nvGraphicFramePr>
        <p:xfrm>
          <a:off x="515290" y="1101906"/>
          <a:ext cx="7742226" cy="35804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088197"/>
                <a:gridCol w="1541294"/>
                <a:gridCol w="484864"/>
                <a:gridCol w="3627870"/>
              </a:tblGrid>
              <a:tr h="119417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Overview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3DD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Description of what you hope to achieve in this epic and any background information that will help inform the team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19311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Target release date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3DD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When you plan to ship the epic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19311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Status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3DD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i="1" sz="1400">
                          <a:solidFill>
                            <a:srgbClr val="66666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pSp>
        <p:nvGrpSpPr>
          <p:cNvPr id="109" name="Group"/>
          <p:cNvGrpSpPr/>
          <p:nvPr/>
        </p:nvGrpSpPr>
        <p:grpSpPr>
          <a:xfrm>
            <a:off x="2749098" y="3701091"/>
            <a:ext cx="4712218" cy="350663"/>
            <a:chOff x="0" y="0"/>
            <a:chExt cx="4712217" cy="350662"/>
          </a:xfrm>
        </p:grpSpPr>
        <p:grpSp>
          <p:nvGrpSpPr>
            <p:cNvPr id="102" name="Not started"/>
            <p:cNvGrpSpPr/>
            <p:nvPr/>
          </p:nvGrpSpPr>
          <p:grpSpPr>
            <a:xfrm>
              <a:off x="0" y="-1"/>
              <a:ext cx="1459852" cy="350663"/>
              <a:chOff x="0" y="0"/>
              <a:chExt cx="1459851" cy="350662"/>
            </a:xfrm>
          </p:grpSpPr>
          <p:sp>
            <p:nvSpPr>
              <p:cNvPr id="100" name="Rectangle"/>
              <p:cNvSpPr/>
              <p:nvPr/>
            </p:nvSpPr>
            <p:spPr>
              <a:xfrm>
                <a:off x="-1" y="-1"/>
                <a:ext cx="1459853" cy="350664"/>
              </a:xfrm>
              <a:prstGeom prst="rect">
                <a:avLst/>
              </a:prstGeom>
              <a:solidFill>
                <a:srgbClr val="E1E1E1"/>
              </a:solidFill>
              <a:ln w="25400" cap="flat">
                <a:solidFill>
                  <a:srgbClr val="666666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1" name="Not started"/>
              <p:cNvSpPr txBox="1"/>
              <p:nvPr/>
            </p:nvSpPr>
            <p:spPr>
              <a:xfrm>
                <a:off x="12699" y="30921"/>
                <a:ext cx="1434453" cy="2888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Not started</a:t>
                </a:r>
              </a:p>
            </p:txBody>
          </p:sp>
        </p:grpSp>
        <p:grpSp>
          <p:nvGrpSpPr>
            <p:cNvPr id="105" name="On track"/>
            <p:cNvGrpSpPr/>
            <p:nvPr/>
          </p:nvGrpSpPr>
          <p:grpSpPr>
            <a:xfrm>
              <a:off x="1626182" y="-1"/>
              <a:ext cx="1459853" cy="350663"/>
              <a:chOff x="0" y="0"/>
              <a:chExt cx="1459851" cy="350662"/>
            </a:xfrm>
          </p:grpSpPr>
          <p:sp>
            <p:nvSpPr>
              <p:cNvPr id="103" name="Rectangle"/>
              <p:cNvSpPr/>
              <p:nvPr/>
            </p:nvSpPr>
            <p:spPr>
              <a:xfrm>
                <a:off x="0" y="-1"/>
                <a:ext cx="1459852" cy="350664"/>
              </a:xfrm>
              <a:prstGeom prst="rect">
                <a:avLst/>
              </a:prstGeom>
              <a:solidFill>
                <a:srgbClr val="CBDBB3"/>
              </a:solidFill>
              <a:ln w="25400" cap="flat">
                <a:solidFill>
                  <a:srgbClr val="3F651A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4" name="On track"/>
              <p:cNvSpPr txBox="1"/>
              <p:nvPr/>
            </p:nvSpPr>
            <p:spPr>
              <a:xfrm>
                <a:off x="12700" y="30921"/>
                <a:ext cx="1434452" cy="2888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On track</a:t>
                </a:r>
              </a:p>
            </p:txBody>
          </p:sp>
        </p:grpSp>
        <p:grpSp>
          <p:nvGrpSpPr>
            <p:cNvPr id="108" name="At risk"/>
            <p:cNvGrpSpPr/>
            <p:nvPr/>
          </p:nvGrpSpPr>
          <p:grpSpPr>
            <a:xfrm>
              <a:off x="3252365" y="-1"/>
              <a:ext cx="1459853" cy="350663"/>
              <a:chOff x="0" y="0"/>
              <a:chExt cx="1459851" cy="350662"/>
            </a:xfrm>
          </p:grpSpPr>
          <p:sp>
            <p:nvSpPr>
              <p:cNvPr id="106" name="Rectangle"/>
              <p:cNvSpPr/>
              <p:nvPr/>
            </p:nvSpPr>
            <p:spPr>
              <a:xfrm>
                <a:off x="0" y="-1"/>
                <a:ext cx="1459852" cy="350664"/>
              </a:xfrm>
              <a:prstGeom prst="rect">
                <a:avLst/>
              </a:prstGeom>
              <a:solidFill>
                <a:srgbClr val="F3CB95"/>
              </a:solidFill>
              <a:ln w="25400" cap="flat">
                <a:solidFill>
                  <a:srgbClr val="D1832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7" name="At risk"/>
              <p:cNvSpPr txBox="1"/>
              <p:nvPr/>
            </p:nvSpPr>
            <p:spPr>
              <a:xfrm>
                <a:off x="12700" y="30921"/>
                <a:ext cx="1434452" cy="2888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At risk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4"/>
          <p:cNvSpPr txBox="1"/>
          <p:nvPr/>
        </p:nvSpPr>
        <p:spPr>
          <a:xfrm>
            <a:off x="470832" y="333043"/>
            <a:ext cx="5251964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b="1" sz="2400">
                <a:solidFill>
                  <a:srgbClr val="4132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Strategic alignment</a:t>
            </a:r>
          </a:p>
        </p:txBody>
      </p:sp>
      <p:pic>
        <p:nvPicPr>
          <p:cNvPr id="11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259" y="6363587"/>
            <a:ext cx="701322" cy="350662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56"/>
          <p:cNvSpPr txBox="1"/>
          <p:nvPr/>
        </p:nvSpPr>
        <p:spPr>
          <a:xfrm>
            <a:off x="7056814" y="1217737"/>
            <a:ext cx="114567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Complete</a:t>
            </a:r>
          </a:p>
        </p:txBody>
      </p:sp>
      <p:sp>
        <p:nvSpPr>
          <p:cNvPr id="114" name="Shape 3"/>
          <p:cNvSpPr txBox="1"/>
          <p:nvPr/>
        </p:nvSpPr>
        <p:spPr>
          <a:xfrm>
            <a:off x="892848" y="6406791"/>
            <a:ext cx="3273059" cy="26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3172C8"/>
                </a:solidFill>
              </a:defRPr>
            </a:pPr>
            <a:r>
              <a:rPr>
                <a:solidFill>
                  <a:srgbClr val="0000FF"/>
                </a:solid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graphicFrame>
        <p:nvGraphicFramePr>
          <p:cNvPr id="115" name="Table"/>
          <p:cNvGraphicFramePr/>
          <p:nvPr/>
        </p:nvGraphicFramePr>
        <p:xfrm>
          <a:off x="548485" y="2235355"/>
          <a:ext cx="7742227" cy="23872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088197"/>
                <a:gridCol w="1541294"/>
                <a:gridCol w="484864"/>
                <a:gridCol w="3627870"/>
              </a:tblGrid>
              <a:tr h="119417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Personas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3DD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Link to user personas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19311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Customer interviews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3DD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 any notes or link to customer interviews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116" name="Brief explanation of how this supports business and product goals"/>
          <p:cNvSpPr txBox="1"/>
          <p:nvPr/>
        </p:nvSpPr>
        <p:spPr>
          <a:xfrm>
            <a:off x="468872" y="932180"/>
            <a:ext cx="6011820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16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Brief explanation of how this supports business and product goals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4"/>
          <p:cNvSpPr txBox="1"/>
          <p:nvPr/>
        </p:nvSpPr>
        <p:spPr>
          <a:xfrm>
            <a:off x="470832" y="333043"/>
            <a:ext cx="5251964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b="1" sz="2400">
                <a:solidFill>
                  <a:srgbClr val="4132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Team</a:t>
            </a:r>
          </a:p>
        </p:txBody>
      </p:sp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259" y="6363587"/>
            <a:ext cx="701322" cy="35066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extBox 53"/>
          <p:cNvSpPr txBox="1"/>
          <p:nvPr/>
        </p:nvSpPr>
        <p:spPr>
          <a:xfrm>
            <a:off x="1305585" y="1217737"/>
            <a:ext cx="815275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Future</a:t>
            </a:r>
          </a:p>
        </p:txBody>
      </p:sp>
      <p:sp>
        <p:nvSpPr>
          <p:cNvPr id="121" name="TextBox 56"/>
          <p:cNvSpPr txBox="1"/>
          <p:nvPr/>
        </p:nvSpPr>
        <p:spPr>
          <a:xfrm>
            <a:off x="7056814" y="1217737"/>
            <a:ext cx="114567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Complete</a:t>
            </a:r>
          </a:p>
        </p:txBody>
      </p:sp>
      <p:sp>
        <p:nvSpPr>
          <p:cNvPr id="122" name="Shape 3"/>
          <p:cNvSpPr txBox="1"/>
          <p:nvPr/>
        </p:nvSpPr>
        <p:spPr>
          <a:xfrm>
            <a:off x="892848" y="6406791"/>
            <a:ext cx="3273059" cy="26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3172C8"/>
                </a:solidFill>
              </a:defRPr>
            </a:pPr>
            <a:r>
              <a:rPr>
                <a:solidFill>
                  <a:srgbClr val="0000FF"/>
                </a:solid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graphicFrame>
        <p:nvGraphicFramePr>
          <p:cNvPr id="123" name="Table"/>
          <p:cNvGraphicFramePr/>
          <p:nvPr/>
        </p:nvGraphicFramePr>
        <p:xfrm>
          <a:off x="515290" y="1101906"/>
          <a:ext cx="7742226" cy="477351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088197"/>
                <a:gridCol w="1541294"/>
                <a:gridCol w="484864"/>
                <a:gridCol w="3627870"/>
              </a:tblGrid>
              <a:tr h="119417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Owner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3DD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of product owner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19311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Designer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3DD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of UX and UI designer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19311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Developer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3DD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Names of developers or name of development team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19311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6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QA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E3DD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400">
                          <a:solidFill>
                            <a:srgbClr val="66666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Names of QA managers or name of QA team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4"/>
          <p:cNvSpPr txBox="1"/>
          <p:nvPr/>
        </p:nvSpPr>
        <p:spPr>
          <a:xfrm>
            <a:off x="470832" y="333043"/>
            <a:ext cx="5251964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b="1" sz="2400">
                <a:solidFill>
                  <a:srgbClr val="4132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User stories</a:t>
            </a:r>
          </a:p>
        </p:txBody>
      </p:sp>
      <p:pic>
        <p:nvPicPr>
          <p:cNvPr id="126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259" y="6363587"/>
            <a:ext cx="701322" cy="35066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TextBox 53"/>
          <p:cNvSpPr txBox="1"/>
          <p:nvPr/>
        </p:nvSpPr>
        <p:spPr>
          <a:xfrm>
            <a:off x="1305585" y="1217737"/>
            <a:ext cx="815275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Future</a:t>
            </a:r>
          </a:p>
        </p:txBody>
      </p:sp>
      <p:sp>
        <p:nvSpPr>
          <p:cNvPr id="128" name="TextBox 56"/>
          <p:cNvSpPr txBox="1"/>
          <p:nvPr/>
        </p:nvSpPr>
        <p:spPr>
          <a:xfrm>
            <a:off x="7056814" y="1217737"/>
            <a:ext cx="1145674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Complete</a:t>
            </a:r>
          </a:p>
        </p:txBody>
      </p:sp>
      <p:sp>
        <p:nvSpPr>
          <p:cNvPr id="129" name="Shape 3"/>
          <p:cNvSpPr txBox="1"/>
          <p:nvPr/>
        </p:nvSpPr>
        <p:spPr>
          <a:xfrm>
            <a:off x="892848" y="6406791"/>
            <a:ext cx="3273059" cy="26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3172C8"/>
                </a:solidFill>
              </a:defRPr>
            </a:pPr>
            <a:r>
              <a:rPr>
                <a:solidFill>
                  <a:srgbClr val="0000FF"/>
                </a:solid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graphicFrame>
        <p:nvGraphicFramePr>
          <p:cNvPr id="130" name="Table"/>
          <p:cNvGraphicFramePr/>
          <p:nvPr/>
        </p:nvGraphicFramePr>
        <p:xfrm>
          <a:off x="503945" y="889293"/>
          <a:ext cx="8136107" cy="507941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041108"/>
                <a:gridCol w="2040285"/>
                <a:gridCol w="2035412"/>
                <a:gridCol w="2019300"/>
              </a:tblGrid>
              <a:tr h="46396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User story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41325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Description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41325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Priority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41325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Notes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413257"/>
                    </a:solidFill>
                  </a:tcPr>
                </a:tc>
              </a:tr>
              <a:tr h="76924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200">
                          <a:solidFill>
                            <a:srgbClr val="666666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As a [type of user], I want to [perform some task] so that I can [achieve some goal].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200">
                          <a:solidFill>
                            <a:srgbClr val="666666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Be succinct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0315" indent="-120315" algn="l">
                        <a:lnSpc>
                          <a:spcPct val="120000"/>
                        </a:lnSpc>
                        <a:buSzPct val="100000"/>
                        <a:buChar char="•"/>
                        <a:defRPr b="1">
                          <a:solidFill>
                            <a:schemeClr val="accent2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High</a:t>
                      </a:r>
                    </a:p>
                    <a:p>
                      <a:pPr marL="120315" indent="-120315" algn="l">
                        <a:lnSpc>
                          <a:spcPct val="120000"/>
                        </a:lnSpc>
                        <a:buSzPct val="100000"/>
                        <a:buChar char="•"/>
                        <a:defRPr b="1">
                          <a:solidFill>
                            <a:srgbClr val="EB983D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Medium</a:t>
                      </a:r>
                    </a:p>
                    <a:p>
                      <a:pPr marL="120315" indent="-120315" algn="l">
                        <a:lnSpc>
                          <a:spcPct val="120000"/>
                        </a:lnSpc>
                        <a:buSzPct val="100000"/>
                        <a:buChar char="•"/>
                        <a:defRPr b="1">
                          <a:solidFill>
                            <a:srgbClr val="3F651A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Low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sz="1800"/>
                      </a:pPr>
                      <a:r>
                        <a:rPr i="1" sz="1200">
                          <a:solidFill>
                            <a:srgbClr val="666666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Provide any additional context or include open questions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76924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76924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76924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76924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76924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  <a:miter lim="400000"/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666666"/>
                      </a:solidFill>
                      <a:miter lim="400000"/>
                    </a:lnL>
                    <a:lnR w="12700">
                      <a:solidFill>
                        <a:srgbClr val="666666"/>
                      </a:solidFill>
                    </a:lnR>
                    <a:lnT w="12700">
                      <a:solidFill>
                        <a:srgbClr val="666666"/>
                      </a:solidFill>
                      <a:miter lim="400000"/>
                    </a:lnT>
                    <a:lnB w="12700">
                      <a:solidFill>
                        <a:srgbClr val="666666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