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Calibri"/>
      </a:defRPr>
    </a:lvl1pPr>
    <a:lvl2pPr indent="228600" defTabSz="457200" latinLnBrk="0">
      <a:defRPr sz="1200">
        <a:latin typeface="+mj-lt"/>
        <a:ea typeface="+mj-ea"/>
        <a:cs typeface="+mj-cs"/>
        <a:sym typeface="Calibri"/>
      </a:defRPr>
    </a:lvl2pPr>
    <a:lvl3pPr indent="457200" defTabSz="457200" latinLnBrk="0">
      <a:defRPr sz="1200">
        <a:latin typeface="+mj-lt"/>
        <a:ea typeface="+mj-ea"/>
        <a:cs typeface="+mj-cs"/>
        <a:sym typeface="Calibri"/>
      </a:defRPr>
    </a:lvl3pPr>
    <a:lvl4pPr indent="685800" defTabSz="457200" latinLnBrk="0">
      <a:defRPr sz="1200">
        <a:latin typeface="+mj-lt"/>
        <a:ea typeface="+mj-ea"/>
        <a:cs typeface="+mj-cs"/>
        <a:sym typeface="Calibri"/>
      </a:defRPr>
    </a:lvl4pPr>
    <a:lvl5pPr indent="914400" defTabSz="457200" latinLnBrk="0">
      <a:defRPr sz="1200">
        <a:latin typeface="+mj-lt"/>
        <a:ea typeface="+mj-ea"/>
        <a:cs typeface="+mj-cs"/>
        <a:sym typeface="Calibri"/>
      </a:defRPr>
    </a:lvl5pPr>
    <a:lvl6pPr indent="1143000" defTabSz="457200" latinLnBrk="0">
      <a:defRPr sz="1200">
        <a:latin typeface="+mj-lt"/>
        <a:ea typeface="+mj-ea"/>
        <a:cs typeface="+mj-cs"/>
        <a:sym typeface="Calibri"/>
      </a:defRPr>
    </a:lvl6pPr>
    <a:lvl7pPr indent="1371600" defTabSz="457200" latinLnBrk="0">
      <a:defRPr sz="1200">
        <a:latin typeface="+mj-lt"/>
        <a:ea typeface="+mj-ea"/>
        <a:cs typeface="+mj-cs"/>
        <a:sym typeface="Calibri"/>
      </a:defRPr>
    </a:lvl7pPr>
    <a:lvl8pPr indent="1600200" defTabSz="457200" latinLnBrk="0">
      <a:defRPr sz="1200">
        <a:latin typeface="+mj-lt"/>
        <a:ea typeface="+mj-ea"/>
        <a:cs typeface="+mj-cs"/>
        <a:sym typeface="Calibri"/>
      </a:defRPr>
    </a:lvl8pPr>
    <a:lvl9pPr indent="1828800" defTabSz="4572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b="1" cap="all" sz="4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722312" y="2906713"/>
            <a:ext cx="7772401" cy="1500189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8" indent="-320038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b="1" sz="2400"/>
            </a:lvl1pPr>
            <a:lvl2pPr marL="0" indent="0">
              <a:spcBef>
                <a:spcPts val="500"/>
              </a:spcBef>
              <a:buSzTx/>
              <a:buFontTx/>
              <a:buNone/>
              <a:defRPr b="1" sz="2400"/>
            </a:lvl2pPr>
            <a:lvl3pPr marL="0" indent="0">
              <a:spcBef>
                <a:spcPts val="500"/>
              </a:spcBef>
              <a:buSzTx/>
              <a:buFontTx/>
              <a:buNone/>
              <a:defRPr b="1" sz="2400"/>
            </a:lvl3pPr>
            <a:lvl4pPr marL="0" indent="0">
              <a:spcBef>
                <a:spcPts val="500"/>
              </a:spcBef>
              <a:buSzTx/>
              <a:buFontTx/>
              <a:buNone/>
              <a:defRPr b="1" sz="2400"/>
            </a:lvl4pPr>
            <a:lvl5pPr marL="0" indent="0">
              <a:spcBef>
                <a:spcPts val="500"/>
              </a:spcBef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/>
          <p:nvPr>
            <p:ph type="body" sz="quarter" idx="21"/>
          </p:nvPr>
        </p:nvSpPr>
        <p:spPr>
          <a:xfrm>
            <a:off x="4645025" y="1535111"/>
            <a:ext cx="4041775" cy="639765"/>
          </a:xfrm>
          <a:prstGeom prst="rect">
            <a:avLst/>
          </a:prstGeom>
        </p:spPr>
        <p:txBody>
          <a:bodyPr anchor="b"/>
          <a:lstStyle/>
          <a:p>
            <a:pPr/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457200" y="273050"/>
            <a:ext cx="3008315" cy="1162050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/>
          <p:nvPr>
            <p:ph type="body" sz="half" idx="21"/>
          </p:nvPr>
        </p:nvSpPr>
        <p:spPr>
          <a:xfrm>
            <a:off x="457198" y="1435100"/>
            <a:ext cx="3008316" cy="4691063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1792288" y="4800600"/>
            <a:ext cx="5486402" cy="566738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Picture Placeholder 2"/>
          <p:cNvSpPr/>
          <p:nvPr>
            <p:ph type="pic" sz="half" idx="21"/>
          </p:nvPr>
        </p:nvSpPr>
        <p:spPr>
          <a:xfrm>
            <a:off x="1792288" y="612775"/>
            <a:ext cx="5486402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1792288" y="5367337"/>
            <a:ext cx="5486402" cy="804864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0">
              <a:spcBef>
                <a:spcPts val="300"/>
              </a:spcBef>
              <a:buSzTx/>
              <a:buFontTx/>
              <a:buNone/>
              <a:defRPr sz="1400"/>
            </a:lvl2pPr>
            <a:lvl3pPr marL="0" indent="0">
              <a:spcBef>
                <a:spcPts val="300"/>
              </a:spcBef>
              <a:buSzTx/>
              <a:buFontTx/>
              <a:buNone/>
              <a:defRPr sz="1400"/>
            </a:lvl3pPr>
            <a:lvl4pPr marL="0" indent="0">
              <a:spcBef>
                <a:spcPts val="300"/>
              </a:spcBef>
              <a:buSzTx/>
              <a:buFontTx/>
              <a:buNone/>
              <a:defRPr sz="1400"/>
            </a:lvl4pPr>
            <a:lvl5pPr marL="0" indent="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8422821" y="6404293"/>
            <a:ext cx="263980" cy="269239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83771" marR="0" indent="-326571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19200" marR="0" indent="-3048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373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945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517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1089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661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233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hyperlink" Target="https://www.aha.io/signup/?utm_source=web&amp;utm_medium=guide&amp;utm_campaign=guide_template&amp;utm_content=circle+SWOT+template+PPT" TargetMode="Externa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8" name="Diagram 5"/>
          <p:cNvGrpSpPr/>
          <p:nvPr/>
        </p:nvGrpSpPr>
        <p:grpSpPr>
          <a:xfrm>
            <a:off x="938717" y="1017619"/>
            <a:ext cx="7266565" cy="4682792"/>
            <a:chOff x="0" y="0"/>
            <a:chExt cx="7266563" cy="4682790"/>
          </a:xfrm>
        </p:grpSpPr>
        <p:grpSp>
          <p:nvGrpSpPr>
            <p:cNvPr id="96" name="Group"/>
            <p:cNvGrpSpPr/>
            <p:nvPr/>
          </p:nvGrpSpPr>
          <p:grpSpPr>
            <a:xfrm>
              <a:off x="3680107" y="266917"/>
              <a:ext cx="2027651" cy="2027652"/>
              <a:chOff x="0" y="0"/>
              <a:chExt cx="2027649" cy="2027651"/>
            </a:xfrm>
          </p:grpSpPr>
          <p:sp>
            <p:nvSpPr>
              <p:cNvPr id="94" name="Shape"/>
              <p:cNvSpPr/>
              <p:nvPr/>
            </p:nvSpPr>
            <p:spPr>
              <a:xfrm rot="5400000">
                <a:off x="-1" y="0"/>
                <a:ext cx="2027652" cy="20276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21600"/>
                    </a:moveTo>
                    <a:cubicBezTo>
                      <a:pt x="0" y="9671"/>
                      <a:pt x="9671" y="0"/>
                      <a:pt x="21600" y="0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D1832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 defTabSz="666750">
                  <a:lnSpc>
                    <a:spcPct val="90000"/>
                  </a:lnSpc>
                  <a:spcBef>
                    <a:spcPts val="700"/>
                  </a:spcBef>
                  <a:defRPr>
                    <a:solidFill>
                      <a:srgbClr val="FFFFFF"/>
                    </a:solidFill>
                    <a:latin typeface="+mj-lt"/>
                    <a:ea typeface="+mj-ea"/>
                    <a:cs typeface="+mj-cs"/>
                    <a:sym typeface="Calibri"/>
                  </a:defRPr>
                </a:pPr>
              </a:p>
            </p:txBody>
          </p:sp>
          <p:sp>
            <p:nvSpPr>
              <p:cNvPr id="95" name="Weaknesses"/>
              <p:cNvSpPr txBox="1"/>
              <p:nvPr/>
            </p:nvSpPr>
            <p:spPr>
              <a:xfrm>
                <a:off x="96050" y="1473850"/>
                <a:ext cx="1433766" cy="42302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106679" tIns="106679" rIns="106679" bIns="106679" numCol="1" anchor="ctr">
                <a:spAutoFit/>
              </a:bodyPr>
              <a:lstStyle>
                <a:lvl1pPr algn="ctr" defTabSz="666750">
                  <a:lnSpc>
                    <a:spcPct val="90000"/>
                  </a:lnSpc>
                  <a:spcBef>
                    <a:spcPts val="600"/>
                  </a:spcBef>
                  <a:defRPr b="1" sz="150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Weaknesses</a:t>
                </a:r>
              </a:p>
            </p:txBody>
          </p:sp>
        </p:grpSp>
        <p:grpSp>
          <p:nvGrpSpPr>
            <p:cNvPr id="99" name="Group"/>
            <p:cNvGrpSpPr/>
            <p:nvPr/>
          </p:nvGrpSpPr>
          <p:grpSpPr>
            <a:xfrm>
              <a:off x="3680107" y="2388221"/>
              <a:ext cx="2027651" cy="2027652"/>
              <a:chOff x="0" y="0"/>
              <a:chExt cx="2027649" cy="2027651"/>
            </a:xfrm>
          </p:grpSpPr>
          <p:sp>
            <p:nvSpPr>
              <p:cNvPr id="97" name="Shape"/>
              <p:cNvSpPr/>
              <p:nvPr/>
            </p:nvSpPr>
            <p:spPr>
              <a:xfrm rot="10800000">
                <a:off x="-1" y="0"/>
                <a:ext cx="2027651" cy="202765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21600"/>
                    </a:moveTo>
                    <a:cubicBezTo>
                      <a:pt x="0" y="9671"/>
                      <a:pt x="9671" y="0"/>
                      <a:pt x="21600" y="0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6A2738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 defTabSz="666750">
                  <a:lnSpc>
                    <a:spcPct val="90000"/>
                  </a:lnSpc>
                  <a:spcBef>
                    <a:spcPts val="700"/>
                  </a:spcBef>
                  <a:defRPr>
                    <a:solidFill>
                      <a:srgbClr val="FFFFFF"/>
                    </a:solidFill>
                    <a:latin typeface="+mj-lt"/>
                    <a:ea typeface="+mj-ea"/>
                    <a:cs typeface="+mj-cs"/>
                    <a:sym typeface="Calibri"/>
                  </a:defRPr>
                </a:pPr>
              </a:p>
            </p:txBody>
          </p:sp>
          <p:sp>
            <p:nvSpPr>
              <p:cNvPr id="98" name="Threats"/>
              <p:cNvSpPr txBox="1"/>
              <p:nvPr/>
            </p:nvSpPr>
            <p:spPr>
              <a:xfrm>
                <a:off x="76840" y="82745"/>
                <a:ext cx="1433766" cy="42302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106679" tIns="106679" rIns="106679" bIns="106679" numCol="1" anchor="ctr">
                <a:spAutoFit/>
              </a:bodyPr>
              <a:lstStyle>
                <a:lvl1pPr algn="ctr" defTabSz="666750">
                  <a:lnSpc>
                    <a:spcPct val="90000"/>
                  </a:lnSpc>
                  <a:spcBef>
                    <a:spcPts val="600"/>
                  </a:spcBef>
                  <a:defRPr b="1" sz="150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Threats</a:t>
                </a:r>
              </a:p>
            </p:txBody>
          </p:sp>
        </p:grpSp>
        <p:grpSp>
          <p:nvGrpSpPr>
            <p:cNvPr id="102" name="Group"/>
            <p:cNvGrpSpPr/>
            <p:nvPr/>
          </p:nvGrpSpPr>
          <p:grpSpPr>
            <a:xfrm>
              <a:off x="1558805" y="2388222"/>
              <a:ext cx="2027651" cy="2027652"/>
              <a:chOff x="0" y="0"/>
              <a:chExt cx="2027650" cy="2027651"/>
            </a:xfrm>
          </p:grpSpPr>
          <p:sp>
            <p:nvSpPr>
              <p:cNvPr id="100" name="Shape"/>
              <p:cNvSpPr/>
              <p:nvPr/>
            </p:nvSpPr>
            <p:spPr>
              <a:xfrm rot="16200000">
                <a:off x="-1" y="0"/>
                <a:ext cx="2027652" cy="20276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21600"/>
                    </a:moveTo>
                    <a:cubicBezTo>
                      <a:pt x="0" y="9671"/>
                      <a:pt x="9671" y="0"/>
                      <a:pt x="21600" y="0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3F651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 defTabSz="666750">
                  <a:lnSpc>
                    <a:spcPct val="90000"/>
                  </a:lnSpc>
                  <a:spcBef>
                    <a:spcPts val="700"/>
                  </a:spcBef>
                  <a:defRPr>
                    <a:solidFill>
                      <a:srgbClr val="FFFFFF"/>
                    </a:solidFill>
                    <a:latin typeface="+mj-lt"/>
                    <a:ea typeface="+mj-ea"/>
                    <a:cs typeface="+mj-cs"/>
                    <a:sym typeface="Calibri"/>
                  </a:defRPr>
                </a:pPr>
              </a:p>
            </p:txBody>
          </p:sp>
          <p:sp>
            <p:nvSpPr>
              <p:cNvPr id="101" name="Opportunities"/>
              <p:cNvSpPr txBox="1"/>
              <p:nvPr/>
            </p:nvSpPr>
            <p:spPr>
              <a:xfrm>
                <a:off x="470937" y="92350"/>
                <a:ext cx="1479872" cy="42302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106679" tIns="106679" rIns="106679" bIns="106679" numCol="1" anchor="ctr">
                <a:spAutoFit/>
              </a:bodyPr>
              <a:lstStyle>
                <a:lvl1pPr algn="ctr" defTabSz="666750">
                  <a:lnSpc>
                    <a:spcPct val="90000"/>
                  </a:lnSpc>
                  <a:spcBef>
                    <a:spcPts val="600"/>
                  </a:spcBef>
                  <a:defRPr b="1" sz="150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Opportunities</a:t>
                </a:r>
              </a:p>
            </p:txBody>
          </p:sp>
        </p:grpSp>
        <p:grpSp>
          <p:nvGrpSpPr>
            <p:cNvPr id="105" name="Group"/>
            <p:cNvGrpSpPr/>
            <p:nvPr/>
          </p:nvGrpSpPr>
          <p:grpSpPr>
            <a:xfrm>
              <a:off x="1558805" y="266918"/>
              <a:ext cx="2027651" cy="2027652"/>
              <a:chOff x="0" y="0"/>
              <a:chExt cx="2027650" cy="2027651"/>
            </a:xfrm>
          </p:grpSpPr>
          <p:sp>
            <p:nvSpPr>
              <p:cNvPr id="103" name="Shape"/>
              <p:cNvSpPr/>
              <p:nvPr/>
            </p:nvSpPr>
            <p:spPr>
              <a:xfrm>
                <a:off x="-1" y="0"/>
                <a:ext cx="2027652" cy="202765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21600"/>
                    </a:moveTo>
                    <a:cubicBezTo>
                      <a:pt x="0" y="9671"/>
                      <a:pt x="9671" y="0"/>
                      <a:pt x="21600" y="0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29555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 defTabSz="666750">
                  <a:lnSpc>
                    <a:spcPct val="90000"/>
                  </a:lnSpc>
                  <a:spcBef>
                    <a:spcPts val="700"/>
                  </a:spcBef>
                  <a:defRPr>
                    <a:solidFill>
                      <a:srgbClr val="FFFFFF"/>
                    </a:solidFill>
                    <a:latin typeface="+mj-lt"/>
                    <a:ea typeface="+mj-ea"/>
                    <a:cs typeface="+mj-cs"/>
                    <a:sym typeface="Calibri"/>
                  </a:defRPr>
                </a:pPr>
              </a:p>
            </p:txBody>
          </p:sp>
          <p:sp>
            <p:nvSpPr>
              <p:cNvPr id="104" name="Strengths"/>
              <p:cNvSpPr txBox="1"/>
              <p:nvPr/>
            </p:nvSpPr>
            <p:spPr>
              <a:xfrm>
                <a:off x="478623" y="1473850"/>
                <a:ext cx="1433766" cy="42302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106679" tIns="106679" rIns="106679" bIns="106679" numCol="1" anchor="ctr">
                <a:spAutoFit/>
              </a:bodyPr>
              <a:lstStyle>
                <a:lvl1pPr algn="ctr" defTabSz="666750">
                  <a:lnSpc>
                    <a:spcPct val="90000"/>
                  </a:lnSpc>
                  <a:spcBef>
                    <a:spcPts val="600"/>
                  </a:spcBef>
                  <a:defRPr b="1" sz="150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Strengths</a:t>
                </a:r>
              </a:p>
            </p:txBody>
          </p:sp>
        </p:grpSp>
        <p:grpSp>
          <p:nvGrpSpPr>
            <p:cNvPr id="108" name="Where you are at risk"/>
            <p:cNvGrpSpPr/>
            <p:nvPr/>
          </p:nvGrpSpPr>
          <p:grpSpPr>
            <a:xfrm>
              <a:off x="4953264" y="3184296"/>
              <a:ext cx="2313300" cy="1498495"/>
              <a:chOff x="0" y="0"/>
              <a:chExt cx="2313298" cy="1498493"/>
            </a:xfrm>
          </p:grpSpPr>
          <p:sp>
            <p:nvSpPr>
              <p:cNvPr id="106" name="Rounded Rectangle"/>
              <p:cNvSpPr/>
              <p:nvPr/>
            </p:nvSpPr>
            <p:spPr>
              <a:xfrm>
                <a:off x="0" y="0"/>
                <a:ext cx="2313299" cy="1498494"/>
              </a:xfrm>
              <a:prstGeom prst="roundRect">
                <a:avLst>
                  <a:gd name="adj" fmla="val 10000"/>
                </a:avLst>
              </a:prstGeom>
              <a:solidFill>
                <a:srgbClr val="FFFFFF">
                  <a:alpha val="90000"/>
                </a:srgbClr>
              </a:solidFill>
              <a:ln w="25400" cap="flat">
                <a:solidFill>
                  <a:srgbClr val="BA8092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 defTabSz="1955800">
                  <a:lnSpc>
                    <a:spcPct val="90000"/>
                  </a:lnSpc>
                  <a:spcBef>
                    <a:spcPts val="300"/>
                  </a:spcBef>
                  <a:defRPr i="1" sz="1200">
                    <a:solidFill>
                      <a:srgbClr val="666666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07" name="Where you are at risk"/>
              <p:cNvSpPr txBox="1"/>
              <p:nvPr/>
            </p:nvSpPr>
            <p:spPr>
              <a:xfrm>
                <a:off x="56589" y="56588"/>
                <a:ext cx="2200120" cy="26425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8" tIns="45718" rIns="45718" bIns="45718" numCol="1" anchor="t">
                <a:spAutoFit/>
              </a:bodyPr>
              <a:lstStyle>
                <a:lvl1pPr defTabSz="1955800">
                  <a:lnSpc>
                    <a:spcPct val="90000"/>
                  </a:lnSpc>
                  <a:spcBef>
                    <a:spcPts val="300"/>
                  </a:spcBef>
                  <a:defRPr i="1" sz="1200">
                    <a:solidFill>
                      <a:srgbClr val="666666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Where you are at risk</a:t>
                </a:r>
              </a:p>
            </p:txBody>
          </p:sp>
        </p:grpSp>
        <p:grpSp>
          <p:nvGrpSpPr>
            <p:cNvPr id="111" name="Situations to apply your advantages"/>
            <p:cNvGrpSpPr/>
            <p:nvPr/>
          </p:nvGrpSpPr>
          <p:grpSpPr>
            <a:xfrm>
              <a:off x="-1" y="3184296"/>
              <a:ext cx="2313299" cy="1498495"/>
              <a:chOff x="0" y="0"/>
              <a:chExt cx="2313297" cy="1498493"/>
            </a:xfrm>
          </p:grpSpPr>
          <p:sp>
            <p:nvSpPr>
              <p:cNvPr id="109" name="Rounded Rectangle"/>
              <p:cNvSpPr/>
              <p:nvPr/>
            </p:nvSpPr>
            <p:spPr>
              <a:xfrm>
                <a:off x="0" y="0"/>
                <a:ext cx="2313298" cy="1498494"/>
              </a:xfrm>
              <a:prstGeom prst="roundRect">
                <a:avLst>
                  <a:gd name="adj" fmla="val 10000"/>
                </a:avLst>
              </a:prstGeom>
              <a:solidFill>
                <a:srgbClr val="FFFFFF">
                  <a:alpha val="90000"/>
                </a:srgbClr>
              </a:solidFill>
              <a:ln w="25400" cap="flat">
                <a:solidFill>
                  <a:srgbClr val="CBDBB3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 defTabSz="1955800">
                  <a:lnSpc>
                    <a:spcPct val="90000"/>
                  </a:lnSpc>
                  <a:spcBef>
                    <a:spcPts val="300"/>
                  </a:spcBef>
                  <a:defRPr i="1" sz="1200">
                    <a:solidFill>
                      <a:srgbClr val="666666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10" name="Situations to apply your advantages"/>
              <p:cNvSpPr txBox="1"/>
              <p:nvPr/>
            </p:nvSpPr>
            <p:spPr>
              <a:xfrm>
                <a:off x="56588" y="56588"/>
                <a:ext cx="2200121" cy="43493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t">
                <a:spAutoFit/>
              </a:bodyPr>
              <a:lstStyle>
                <a:lvl1pPr indent="63500" defTabSz="1955800">
                  <a:lnSpc>
                    <a:spcPct val="90000"/>
                  </a:lnSpc>
                  <a:spcBef>
                    <a:spcPts val="300"/>
                  </a:spcBef>
                  <a:defRPr i="1" sz="1200">
                    <a:solidFill>
                      <a:srgbClr val="666666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Situations to apply your advantages</a:t>
                </a:r>
              </a:p>
            </p:txBody>
          </p:sp>
        </p:grpSp>
        <p:grpSp>
          <p:nvGrpSpPr>
            <p:cNvPr id="114" name="Areas to improve"/>
            <p:cNvGrpSpPr/>
            <p:nvPr/>
          </p:nvGrpSpPr>
          <p:grpSpPr>
            <a:xfrm>
              <a:off x="4953264" y="-1"/>
              <a:ext cx="2313300" cy="1498494"/>
              <a:chOff x="0" y="0"/>
              <a:chExt cx="2313298" cy="1498493"/>
            </a:xfrm>
          </p:grpSpPr>
          <p:sp>
            <p:nvSpPr>
              <p:cNvPr id="112" name="Rounded Rectangle"/>
              <p:cNvSpPr/>
              <p:nvPr/>
            </p:nvSpPr>
            <p:spPr>
              <a:xfrm>
                <a:off x="0" y="0"/>
                <a:ext cx="2313299" cy="1498494"/>
              </a:xfrm>
              <a:prstGeom prst="roundRect">
                <a:avLst>
                  <a:gd name="adj" fmla="val 10000"/>
                </a:avLst>
              </a:prstGeom>
              <a:solidFill>
                <a:srgbClr val="FFFFFF">
                  <a:alpha val="90000"/>
                </a:srgbClr>
              </a:solidFill>
              <a:ln w="25400" cap="flat">
                <a:solidFill>
                  <a:srgbClr val="FEC98D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 defTabSz="1955800">
                  <a:lnSpc>
                    <a:spcPct val="90000"/>
                  </a:lnSpc>
                  <a:spcBef>
                    <a:spcPts val="300"/>
                  </a:spcBef>
                  <a:defRPr i="1" sz="1200">
                    <a:solidFill>
                      <a:srgbClr val="666666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13" name="Areas to improve"/>
              <p:cNvSpPr txBox="1"/>
              <p:nvPr/>
            </p:nvSpPr>
            <p:spPr>
              <a:xfrm>
                <a:off x="56589" y="56588"/>
                <a:ext cx="2200120" cy="26425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8" tIns="45718" rIns="45718" bIns="45718" numCol="1" anchor="t">
                <a:spAutoFit/>
              </a:bodyPr>
              <a:lstStyle>
                <a:lvl1pPr defTabSz="1955800">
                  <a:lnSpc>
                    <a:spcPct val="90000"/>
                  </a:lnSpc>
                  <a:spcBef>
                    <a:spcPts val="300"/>
                  </a:spcBef>
                  <a:defRPr i="1" sz="1200">
                    <a:solidFill>
                      <a:srgbClr val="666666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Areas to improve</a:t>
                </a:r>
              </a:p>
            </p:txBody>
          </p:sp>
        </p:grpSp>
        <p:grpSp>
          <p:nvGrpSpPr>
            <p:cNvPr id="117" name="Your advantages"/>
            <p:cNvGrpSpPr/>
            <p:nvPr/>
          </p:nvGrpSpPr>
          <p:grpSpPr>
            <a:xfrm>
              <a:off x="-1" y="-1"/>
              <a:ext cx="2313299" cy="1498494"/>
              <a:chOff x="0" y="0"/>
              <a:chExt cx="2313297" cy="1498493"/>
            </a:xfrm>
          </p:grpSpPr>
          <p:sp>
            <p:nvSpPr>
              <p:cNvPr id="115" name="Rounded Rectangle"/>
              <p:cNvSpPr/>
              <p:nvPr/>
            </p:nvSpPr>
            <p:spPr>
              <a:xfrm>
                <a:off x="0" y="0"/>
                <a:ext cx="2313298" cy="1498494"/>
              </a:xfrm>
              <a:prstGeom prst="roundRect">
                <a:avLst>
                  <a:gd name="adj" fmla="val 10000"/>
                </a:avLst>
              </a:prstGeom>
              <a:solidFill>
                <a:srgbClr val="FFFFFF">
                  <a:alpha val="90000"/>
                </a:srgbClr>
              </a:solidFill>
              <a:ln w="25400" cap="flat">
                <a:solidFill>
                  <a:srgbClr val="7AA4A8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 defTabSz="1955800">
                  <a:lnSpc>
                    <a:spcPct val="90000"/>
                  </a:lnSpc>
                  <a:spcBef>
                    <a:spcPts val="300"/>
                  </a:spcBef>
                  <a:defRPr i="1" sz="1200">
                    <a:solidFill>
                      <a:srgbClr val="666666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16" name="Your advantages"/>
              <p:cNvSpPr txBox="1"/>
              <p:nvPr/>
            </p:nvSpPr>
            <p:spPr>
              <a:xfrm>
                <a:off x="56588" y="56588"/>
                <a:ext cx="2200121" cy="26425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8" tIns="45718" rIns="45718" bIns="45718" numCol="1" anchor="t">
                <a:spAutoFit/>
              </a:bodyPr>
              <a:lstStyle>
                <a:lvl1pPr defTabSz="1955800">
                  <a:lnSpc>
                    <a:spcPct val="90000"/>
                  </a:lnSpc>
                  <a:spcBef>
                    <a:spcPts val="300"/>
                  </a:spcBef>
                  <a:defRPr i="1" sz="1200">
                    <a:solidFill>
                      <a:srgbClr val="666666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Your advantages</a:t>
                </a:r>
              </a:p>
            </p:txBody>
          </p:sp>
        </p:grpSp>
      </p:grpSp>
      <p:pic>
        <p:nvPicPr>
          <p:cNvPr id="119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6812" y="6362065"/>
            <a:ext cx="770708" cy="385356"/>
          </a:xfrm>
          <a:prstGeom prst="rect">
            <a:avLst/>
          </a:prstGeom>
          <a:ln w="12700">
            <a:miter lim="400000"/>
          </a:ln>
        </p:spPr>
      </p:pic>
      <p:sp>
        <p:nvSpPr>
          <p:cNvPr id="120" name="Shape 3"/>
          <p:cNvSpPr txBox="1"/>
          <p:nvPr/>
        </p:nvSpPr>
        <p:spPr>
          <a:xfrm>
            <a:off x="892848" y="6406791"/>
            <a:ext cx="3273060" cy="2642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lnSpc>
                <a:spcPct val="115000"/>
              </a:lnSpc>
              <a:defRPr sz="12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ea typeface="Arial"/>
                <a:cs typeface="Arial"/>
                <a:sym typeface="Arial"/>
                <a:hlinkClick r:id="rId3" invalidUrl="" action="" tgtFrame="" tooltip="" history="1" highlightClick="0" endSnd="0"/>
              </a:defRPr>
            </a:lvl1pPr>
          </a:lstStyle>
          <a:p>
            <a:pPr>
              <a:defRPr>
                <a:solidFill>
                  <a:srgbClr val="3172C8"/>
                </a:solidFill>
              </a:defRPr>
            </a:pPr>
            <a:r>
              <a:rPr>
                <a:solidFill>
                  <a:srgbClr val="0000FF"/>
                </a:solidFill>
                <a:hlinkClick r:id="rId3" invalidUrl="" action="" tgtFrame="" tooltip="" history="1" highlightClick="0" endSnd="0"/>
              </a:rPr>
              <a:t>The World's #1 Product Development Software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