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aha.io/?utm_campaign=Global_-_Americas_-_Gantt_Charts_-_Downloads_-_Gantt_Chart_Templates&amp;utm_content=Gantt_Charts_-_Excel_-_Task_Management&amp;utm_source=downloads&amp;utm_medium=excel&amp;utm_term=release_task_management_gantt_charts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s://www.aha.io/software/gantt-chart-templates/?utm_campaign=Global_-_Americas_-_Gantt_Charts_-_Downloads_-_Gantt_Chart_Templates&amp;utm_content=Gantt_Charts_-_Excel_-_Task_Management&amp;utm_source=downloads&amp;utm_medium=excel&amp;utm_term=release_task_management_gantt_charts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1" descr="Picture 1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17603" y="6278595"/>
            <a:ext cx="1100478" cy="55024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7" name="Rectangle 9"/>
          <p:cNvGrpSpPr/>
          <p:nvPr/>
        </p:nvGrpSpPr>
        <p:grpSpPr>
          <a:xfrm>
            <a:off x="50800" y="6250458"/>
            <a:ext cx="7488136" cy="608572"/>
            <a:chOff x="0" y="0"/>
            <a:chExt cx="7488135" cy="608570"/>
          </a:xfrm>
        </p:grpSpPr>
        <p:sp>
          <p:nvSpPr>
            <p:cNvPr id="95" name="Rectangle"/>
            <p:cNvSpPr/>
            <p:nvPr/>
          </p:nvSpPr>
          <p:spPr>
            <a:xfrm>
              <a:off x="0" y="0"/>
              <a:ext cx="7488136" cy="60857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400">
                  <a:solidFill>
                    <a:srgbClr val="0073C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6" name="Explore a wide variety of strategy and planning templates in Aha! free for 30-days."/>
            <p:cNvSpPr txBox="1"/>
            <p:nvPr/>
          </p:nvSpPr>
          <p:spPr>
            <a:xfrm>
              <a:off x="45720" y="172158"/>
              <a:ext cx="7396696" cy="2642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1200" u="sng">
                  <a:solidFill>
                    <a:srgbClr val="0872CE"/>
                  </a:solidFill>
                  <a:uFill>
                    <a:solidFill>
                      <a:srgbClr val="0872CE"/>
                    </a:solidFill>
                  </a:uFill>
                  <a:latin typeface="Arial"/>
                  <a:ea typeface="Arial"/>
                  <a:cs typeface="Arial"/>
                  <a:sym typeface="Arial"/>
                  <a:hlinkClick r:id="rId4" invalidUrl="" action="" tgtFrame="" tooltip="" history="1" highlightClick="0" endSnd="0"/>
                </a:defRPr>
              </a:lvl1pPr>
            </a:lstStyle>
            <a:p>
              <a:pPr>
                <a:defRPr u="none">
                  <a:solidFill>
                    <a:srgbClr val="0073CF"/>
                  </a:solidFill>
                  <a:uFillTx/>
                </a:defRPr>
              </a:pPr>
              <a:r>
                <a:rPr u="sng">
                  <a:solidFill>
                    <a:srgbClr val="0872CE"/>
                  </a:solidFill>
                  <a:uFill>
                    <a:solidFill>
                      <a:srgbClr val="0872CE"/>
                    </a:solidFill>
                  </a:uFill>
                  <a:hlinkClick r:id="rId4" invalidUrl="" action="" tgtFrame="" tooltip="" history="1" highlightClick="0" endSnd="0"/>
                </a:rPr>
                <a:t>Explore a wide variety of strategy and planning templates in Aha! free for 30-days.</a:t>
              </a:r>
            </a:p>
          </p:txBody>
        </p:sp>
      </p:grpSp>
      <p:sp>
        <p:nvSpPr>
          <p:cNvPr id="98" name="Straight Connector 28"/>
          <p:cNvSpPr/>
          <p:nvPr/>
        </p:nvSpPr>
        <p:spPr>
          <a:xfrm>
            <a:off x="861321" y="2843850"/>
            <a:ext cx="7772401" cy="1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9" name="Straight Connector 31"/>
          <p:cNvSpPr/>
          <p:nvPr/>
        </p:nvSpPr>
        <p:spPr>
          <a:xfrm flipH="1">
            <a:off x="4744277" y="409017"/>
            <a:ext cx="1" cy="4891890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graphicFrame>
        <p:nvGraphicFramePr>
          <p:cNvPr id="100" name="Table 22"/>
          <p:cNvGraphicFramePr/>
          <p:nvPr/>
        </p:nvGraphicFramePr>
        <p:xfrm>
          <a:off x="994748" y="922854"/>
          <a:ext cx="7315201" cy="4483538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705380"/>
                <a:gridCol w="1152848"/>
                <a:gridCol w="1095254"/>
                <a:gridCol w="1125092"/>
                <a:gridCol w="1150025"/>
                <a:gridCol w="1154475"/>
              </a:tblGrid>
              <a:tr h="743001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Tasks</a:t>
                      </a:r>
                    </a:p>
                  </a:txBody>
                  <a:tcPr marL="42863" marR="42863" marT="42863" marB="42863" anchor="ctr" anchorCtr="0" horzOverflow="overflow">
                    <a:lnL w="12700">
                      <a:solidFill>
                        <a:srgbClr val="999999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Monday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Tuesday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Wednesday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Thursday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Friday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EEECE1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</a:tr>
              <a:tr h="743001">
                <a:tc>
                  <a:txBody>
                    <a:bodyPr/>
                    <a:lstStyle/>
                    <a:p>
                      <a:pPr algn="l">
                        <a:defRPr b="1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Task 1 </a:t>
                      </a:r>
                    </a:p>
                    <a:p>
                      <a:pPr algn="l">
                        <a:defRPr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Priority:</a:t>
                      </a:r>
                    </a:p>
                  </a:txBody>
                  <a:tcPr marL="42863" marR="42863" marT="42863" marB="42863" anchor="ctr" anchorCtr="0" horzOverflow="overflow">
                    <a:lnL w="12700">
                      <a:solidFill>
                        <a:srgbClr val="999999"/>
                      </a:solidFill>
                    </a:lnL>
                    <a:lnR>
                      <a:solidFill>
                        <a:srgbClr val="A6A6A6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D9D9D9"/>
                      </a:solidFill>
                    </a:lnB>
                    <a:solidFill>
                      <a:srgbClr val="E2ED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599507">
                <a:tc>
                  <a:txBody>
                    <a:bodyPr/>
                    <a:lstStyle/>
                    <a:p>
                      <a:pPr algn="l">
                        <a:defRPr b="1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Task 2</a:t>
                      </a:r>
                    </a:p>
                    <a:p>
                      <a:pPr algn="l">
                        <a:defRPr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Priority: </a:t>
                      </a:r>
                    </a:p>
                  </a:txBody>
                  <a:tcPr marL="42863" marR="42863" marT="42863" marB="42863" anchor="ctr" anchorCtr="0" horzOverflow="overflow">
                    <a:lnL w="12700">
                      <a:solidFill>
                        <a:srgbClr val="999999"/>
                      </a:solidFill>
                    </a:lnL>
                    <a:lnR>
                      <a:solidFill>
                        <a:srgbClr val="A6A6A6"/>
                      </a:solidFill>
                    </a:lnR>
                    <a:lnT w="6350">
                      <a:solidFill>
                        <a:srgbClr val="D9D9D9"/>
                      </a:solidFill>
                    </a:lnT>
                    <a:lnB w="6350">
                      <a:solidFill>
                        <a:srgbClr val="D9D9D9"/>
                      </a:solidFill>
                    </a:lnB>
                    <a:solidFill>
                      <a:srgbClr val="E2ED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599507">
                <a:tc>
                  <a:txBody>
                    <a:bodyPr/>
                    <a:lstStyle/>
                    <a:p>
                      <a:pPr algn="l">
                        <a:defRPr b="1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Task 3</a:t>
                      </a:r>
                    </a:p>
                    <a:p>
                      <a:pPr algn="l">
                        <a:defRPr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Priority: </a:t>
                      </a:r>
                    </a:p>
                  </a:txBody>
                  <a:tcPr marL="42863" marR="42863" marT="42863" marB="42863" anchor="ctr" anchorCtr="0" horzOverflow="overflow">
                    <a:lnL w="12700">
                      <a:solidFill>
                        <a:srgbClr val="999999"/>
                      </a:solidFill>
                    </a:lnL>
                    <a:lnR>
                      <a:solidFill>
                        <a:srgbClr val="A6A6A6"/>
                      </a:solidFill>
                    </a:lnR>
                    <a:lnT w="6350">
                      <a:solidFill>
                        <a:srgbClr val="D9D9D9"/>
                      </a:solidFill>
                    </a:lnT>
                    <a:lnB w="6350">
                      <a:solidFill>
                        <a:srgbClr val="D9D9D9"/>
                      </a:solidFill>
                    </a:lnB>
                    <a:solidFill>
                      <a:srgbClr val="E2ED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599507">
                <a:tc>
                  <a:txBody>
                    <a:bodyPr/>
                    <a:lstStyle/>
                    <a:p>
                      <a:pPr algn="l">
                        <a:defRPr b="1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Task 4</a:t>
                      </a:r>
                    </a:p>
                    <a:p>
                      <a:pPr algn="l">
                        <a:defRPr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Priority: </a:t>
                      </a:r>
                    </a:p>
                  </a:txBody>
                  <a:tcPr marL="42863" marR="42863" marT="42863" marB="42863" anchor="ctr" anchorCtr="0" horzOverflow="overflow">
                    <a:lnL w="12700">
                      <a:solidFill>
                        <a:srgbClr val="999999"/>
                      </a:solidFill>
                    </a:lnL>
                    <a:lnR>
                      <a:solidFill>
                        <a:srgbClr val="A6A6A6"/>
                      </a:solidFill>
                    </a:lnR>
                    <a:lnT w="6350">
                      <a:solidFill>
                        <a:srgbClr val="D9D9D9"/>
                      </a:solidFill>
                    </a:lnT>
                    <a:lnB w="6350">
                      <a:solidFill>
                        <a:srgbClr val="D9D9D9"/>
                      </a:solidFill>
                    </a:lnB>
                    <a:solidFill>
                      <a:srgbClr val="E2ED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599507">
                <a:tc>
                  <a:txBody>
                    <a:bodyPr/>
                    <a:lstStyle/>
                    <a:p>
                      <a:pPr algn="l">
                        <a:defRPr b="1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Task 5</a:t>
                      </a:r>
                    </a:p>
                    <a:p>
                      <a:pPr algn="l">
                        <a:defRPr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Priority: </a:t>
                      </a:r>
                    </a:p>
                  </a:txBody>
                  <a:tcPr marL="42863" marR="42863" marT="42863" marB="42863" anchor="ctr" anchorCtr="0" horzOverflow="overflow">
                    <a:lnL w="12700">
                      <a:solidFill>
                        <a:srgbClr val="999999"/>
                      </a:solidFill>
                    </a:lnL>
                    <a:lnR>
                      <a:solidFill>
                        <a:srgbClr val="A6A6A6"/>
                      </a:solidFill>
                    </a:lnR>
                    <a:lnT w="6350">
                      <a:solidFill>
                        <a:srgbClr val="D9D9D9"/>
                      </a:solidFill>
                    </a:lnT>
                    <a:lnB w="6350">
                      <a:solidFill>
                        <a:srgbClr val="D9D9D9"/>
                      </a:solidFill>
                    </a:lnB>
                    <a:solidFill>
                      <a:srgbClr val="E2ED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solidFill>
                            <a:srgbClr val="F0AC5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599507">
                <a:tc>
                  <a:txBody>
                    <a:bodyPr/>
                    <a:lstStyle/>
                    <a:p>
                      <a:pPr algn="l">
                        <a:defRPr b="1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Task 6</a:t>
                      </a:r>
                    </a:p>
                    <a:p>
                      <a:pPr algn="l">
                        <a:defRPr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Priority: </a:t>
                      </a:r>
                    </a:p>
                  </a:txBody>
                  <a:tcPr marL="42863" marR="42863" marT="42863" marB="42863" anchor="ctr" anchorCtr="0" horzOverflow="overflow">
                    <a:lnL w="12700">
                      <a:solidFill>
                        <a:srgbClr val="999999"/>
                      </a:solidFill>
                    </a:lnL>
                    <a:lnR>
                      <a:solidFill>
                        <a:srgbClr val="A6A6A6"/>
                      </a:solidFill>
                    </a:lnR>
                    <a:lnT w="6350">
                      <a:solidFill>
                        <a:srgbClr val="D9D9D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solidFill>
                      <a:srgbClr val="E2ED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1" name="Rounded Rectangle"/>
          <p:cNvSpPr/>
          <p:nvPr/>
        </p:nvSpPr>
        <p:spPr>
          <a:xfrm>
            <a:off x="2829861" y="1878828"/>
            <a:ext cx="1930013" cy="337011"/>
          </a:xfrm>
          <a:prstGeom prst="roundRect">
            <a:avLst>
              <a:gd name="adj" fmla="val 11506"/>
            </a:avLst>
          </a:prstGeom>
          <a:solidFill>
            <a:srgbClr val="E7B5C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b="1"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2" name="Rounded Rectangle"/>
          <p:cNvSpPr/>
          <p:nvPr/>
        </p:nvSpPr>
        <p:spPr>
          <a:xfrm>
            <a:off x="2834671" y="2514805"/>
            <a:ext cx="4231304" cy="337012"/>
          </a:xfrm>
          <a:prstGeom prst="roundRect">
            <a:avLst>
              <a:gd name="adj" fmla="val 11506"/>
            </a:avLst>
          </a:prstGeom>
          <a:solidFill>
            <a:srgbClr val="E7B5C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b="1"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3" name="Rounded Rectangle"/>
          <p:cNvSpPr/>
          <p:nvPr/>
        </p:nvSpPr>
        <p:spPr>
          <a:xfrm>
            <a:off x="3985317" y="3150784"/>
            <a:ext cx="1930013" cy="337011"/>
          </a:xfrm>
          <a:prstGeom prst="roundRect">
            <a:avLst>
              <a:gd name="adj" fmla="val 11506"/>
            </a:avLst>
          </a:prstGeom>
          <a:solidFill>
            <a:srgbClr val="E7B5C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b="1"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4" name="Rounded Rectangle"/>
          <p:cNvSpPr/>
          <p:nvPr/>
        </p:nvSpPr>
        <p:spPr>
          <a:xfrm>
            <a:off x="5066597" y="3732697"/>
            <a:ext cx="2016571" cy="337011"/>
          </a:xfrm>
          <a:prstGeom prst="roundRect">
            <a:avLst>
              <a:gd name="adj" fmla="val 11506"/>
            </a:avLst>
          </a:prstGeom>
          <a:solidFill>
            <a:srgbClr val="E7B5C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b="1"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5" name="Rounded Rectangle"/>
          <p:cNvSpPr/>
          <p:nvPr/>
        </p:nvSpPr>
        <p:spPr>
          <a:xfrm>
            <a:off x="6251880" y="4314611"/>
            <a:ext cx="1930013" cy="337012"/>
          </a:xfrm>
          <a:prstGeom prst="roundRect">
            <a:avLst>
              <a:gd name="adj" fmla="val 11506"/>
            </a:avLst>
          </a:prstGeom>
          <a:solidFill>
            <a:srgbClr val="E7B5C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b="1"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6" name="Rounded Rectangle"/>
          <p:cNvSpPr/>
          <p:nvPr/>
        </p:nvSpPr>
        <p:spPr>
          <a:xfrm>
            <a:off x="7304917" y="4896525"/>
            <a:ext cx="934660" cy="337011"/>
          </a:xfrm>
          <a:prstGeom prst="roundRect">
            <a:avLst>
              <a:gd name="adj" fmla="val 11506"/>
            </a:avLst>
          </a:prstGeom>
          <a:solidFill>
            <a:srgbClr val="E7B5C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b="1"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