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aha.io/software/business-plan-templates?utm_campaign=Global_-_Americas_-_Business_Plan_-_Downloads_-_Business_Plan_Templates&amp;utm_content=Business_Plan_-_PPT_-_Porters_5_Forces&amp;utm_source=downloads&amp;utm_medium=powerpoint&amp;utm_term=porters_5_forces" TargetMode="External"/><Relationship Id="rId4" Type="http://schemas.openxmlformats.org/officeDocument/2006/relationships/hyperlink" Target="https://www.aha.io/signup/?utm_source=web&amp;utm_medium=guide&amp;utm_campaign=guide_template&amp;utm_content=porters+5+forces+PPT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17603" y="6278595"/>
            <a:ext cx="1100478" cy="55024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7" name="Rectangle 9">
            <a:hlinkClick r:id="rId3" invalidUrl="" action="" tgtFrame="" tooltip="" history="1" highlightClick="0" endSnd="0"/>
          </p:cNvPr>
          <p:cNvGrpSpPr/>
          <p:nvPr/>
        </p:nvGrpSpPr>
        <p:grpSpPr>
          <a:xfrm>
            <a:off x="50800" y="6250458"/>
            <a:ext cx="7488136" cy="608572"/>
            <a:chOff x="0" y="0"/>
            <a:chExt cx="7488135" cy="608570"/>
          </a:xfrm>
        </p:grpSpPr>
        <p:sp>
          <p:nvSpPr>
            <p:cNvPr id="95" name="Rectangle"/>
            <p:cNvSpPr/>
            <p:nvPr/>
          </p:nvSpPr>
          <p:spPr>
            <a:xfrm>
              <a:off x="0" y="0"/>
              <a:ext cx="7488136" cy="60857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3C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6" name="Explore more strategy templates in Aha! FREE for 30 days."/>
            <p:cNvSpPr txBox="1"/>
            <p:nvPr/>
          </p:nvSpPr>
          <p:spPr>
            <a:xfrm>
              <a:off x="45720" y="128954"/>
              <a:ext cx="7396696" cy="350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b="1" u="sng">
                  <a:solidFill>
                    <a:srgbClr val="0872CE"/>
                  </a:solidFill>
                  <a:uFill>
                    <a:solidFill>
                      <a:srgbClr val="0872CE"/>
                    </a:solidFill>
                  </a:uFill>
                  <a:latin typeface="Arial"/>
                  <a:ea typeface="Arial"/>
                  <a:cs typeface="Arial"/>
                  <a:sym typeface="Arial"/>
                  <a:hlinkClick r:id="rId4" invalidUrl="" action="" tgtFrame="" tooltip="" history="1" highlightClick="0" endSnd="0"/>
                </a:defRPr>
              </a:lvl1pPr>
            </a:lstStyle>
            <a:p>
              <a:pPr>
                <a:defRPr u="none">
                  <a:solidFill>
                    <a:srgbClr val="0073CF"/>
                  </a:solidFill>
                  <a:uFillTx/>
                </a:defRPr>
              </a:pPr>
              <a:r>
                <a:rPr u="sng">
                  <a:solidFill>
                    <a:srgbClr val="0872CE"/>
                  </a:solidFill>
                  <a:uFill>
                    <a:solidFill>
                      <a:srgbClr val="0872CE"/>
                    </a:solidFill>
                  </a:uFill>
                  <a:hlinkClick r:id="rId4" invalidUrl="" action="" tgtFrame="" tooltip="" history="1" highlightClick="0" endSnd="0"/>
                </a:rPr>
                <a:t>Explore more strategy templates in Aha! FREE for 30 days.</a:t>
              </a:r>
            </a:p>
          </p:txBody>
        </p:sp>
      </p:grpSp>
      <p:sp>
        <p:nvSpPr>
          <p:cNvPr id="98" name="TextBox 40"/>
          <p:cNvSpPr txBox="1"/>
          <p:nvPr/>
        </p:nvSpPr>
        <p:spPr>
          <a:xfrm>
            <a:off x="445119" y="1686874"/>
            <a:ext cx="1424287" cy="696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How big is the market and what power do buyers have?</a:t>
            </a:r>
          </a:p>
        </p:txBody>
      </p:sp>
      <p:sp>
        <p:nvSpPr>
          <p:cNvPr id="99" name="TextBox 41"/>
          <p:cNvSpPr txBox="1"/>
          <p:nvPr/>
        </p:nvSpPr>
        <p:spPr>
          <a:xfrm>
            <a:off x="2169838" y="1686874"/>
            <a:ext cx="1424287" cy="696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What alternative ways can your customers solve their challenges?</a:t>
            </a:r>
          </a:p>
        </p:txBody>
      </p:sp>
      <p:sp>
        <p:nvSpPr>
          <p:cNvPr id="100" name="TextBox 43"/>
          <p:cNvSpPr txBox="1"/>
          <p:nvPr/>
        </p:nvSpPr>
        <p:spPr>
          <a:xfrm>
            <a:off x="3823187" y="1687059"/>
            <a:ext cx="1504555" cy="6964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How many competitors are there and how strong are they?</a:t>
            </a:r>
          </a:p>
        </p:txBody>
      </p:sp>
      <p:sp>
        <p:nvSpPr>
          <p:cNvPr id="101" name="TextBox 44"/>
          <p:cNvSpPr txBox="1"/>
          <p:nvPr/>
        </p:nvSpPr>
        <p:spPr>
          <a:xfrm>
            <a:off x="5510358" y="1661136"/>
            <a:ext cx="1495805" cy="5440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How easy or hard is it for new vendors to enter the market?</a:t>
            </a:r>
          </a:p>
        </p:txBody>
      </p:sp>
      <p:sp>
        <p:nvSpPr>
          <p:cNvPr id="102" name="TextBox 46"/>
          <p:cNvSpPr txBox="1"/>
          <p:nvPr/>
        </p:nvSpPr>
        <p:spPr>
          <a:xfrm>
            <a:off x="7227756" y="1647390"/>
            <a:ext cx="1498505" cy="696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Are you dependent on partners and if yes, how much leverage do they have?</a:t>
            </a:r>
          </a:p>
        </p:txBody>
      </p:sp>
      <p:grpSp>
        <p:nvGrpSpPr>
          <p:cNvPr id="126" name="Group 2"/>
          <p:cNvGrpSpPr/>
          <p:nvPr/>
        </p:nvGrpSpPr>
        <p:grpSpPr>
          <a:xfrm>
            <a:off x="366095" y="746717"/>
            <a:ext cx="8470174" cy="2230653"/>
            <a:chOff x="0" y="0"/>
            <a:chExt cx="8470173" cy="2230652"/>
          </a:xfrm>
        </p:grpSpPr>
        <p:grpSp>
          <p:nvGrpSpPr>
            <p:cNvPr id="105" name="Rectangle 4"/>
            <p:cNvGrpSpPr/>
            <p:nvPr/>
          </p:nvGrpSpPr>
          <p:grpSpPr>
            <a:xfrm>
              <a:off x="2" y="-1"/>
              <a:ext cx="8470169" cy="418291"/>
              <a:chOff x="0" y="0"/>
              <a:chExt cx="8470168" cy="418290"/>
            </a:xfrm>
          </p:grpSpPr>
          <p:sp>
            <p:nvSpPr>
              <p:cNvPr id="103" name="Rectangle"/>
              <p:cNvSpPr/>
              <p:nvPr/>
            </p:nvSpPr>
            <p:spPr>
              <a:xfrm>
                <a:off x="-1" y="-1"/>
                <a:ext cx="8470170" cy="418292"/>
              </a:xfrm>
              <a:prstGeom prst="rect">
                <a:avLst/>
              </a:prstGeom>
              <a:solidFill>
                <a:srgbClr val="FDBF89"/>
              </a:solidFill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4" name="Porter’s 5 Forces"/>
              <p:cNvSpPr txBox="1"/>
              <p:nvPr/>
            </p:nvSpPr>
            <p:spPr>
              <a:xfrm>
                <a:off x="60007" y="21529"/>
                <a:ext cx="8350154" cy="3752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b="1" sz="20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Porter’s 5 Forces</a:t>
                </a:r>
              </a:p>
            </p:txBody>
          </p:sp>
        </p:grpSp>
        <p:grpSp>
          <p:nvGrpSpPr>
            <p:cNvPr id="108" name="Rectangle 26"/>
            <p:cNvGrpSpPr/>
            <p:nvPr/>
          </p:nvGrpSpPr>
          <p:grpSpPr>
            <a:xfrm>
              <a:off x="4" y="421605"/>
              <a:ext cx="1690824" cy="418292"/>
              <a:chOff x="0" y="0"/>
              <a:chExt cx="1690822" cy="418290"/>
            </a:xfrm>
          </p:grpSpPr>
          <p:sp>
            <p:nvSpPr>
              <p:cNvPr id="106" name="Rectangle"/>
              <p:cNvSpPr/>
              <p:nvPr/>
            </p:nvSpPr>
            <p:spPr>
              <a:xfrm>
                <a:off x="0" y="-1"/>
                <a:ext cx="1690823" cy="418292"/>
              </a:xfrm>
              <a:prstGeom prst="rect">
                <a:avLst/>
              </a:prstGeom>
              <a:solidFill>
                <a:srgbClr val="A7CD81"/>
              </a:solidFill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7" name="Buyer power"/>
              <p:cNvSpPr txBox="1"/>
              <p:nvPr/>
            </p:nvSpPr>
            <p:spPr>
              <a:xfrm>
                <a:off x="60007" y="77017"/>
                <a:ext cx="1570809" cy="26425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2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Buyer power</a:t>
                </a:r>
              </a:p>
            </p:txBody>
          </p:sp>
        </p:grpSp>
        <p:grpSp>
          <p:nvGrpSpPr>
            <p:cNvPr id="111" name="Rectangle 27"/>
            <p:cNvGrpSpPr/>
            <p:nvPr/>
          </p:nvGrpSpPr>
          <p:grpSpPr>
            <a:xfrm>
              <a:off x="1690827" y="421605"/>
              <a:ext cx="1690824" cy="418292"/>
              <a:chOff x="0" y="0"/>
              <a:chExt cx="1690822" cy="418290"/>
            </a:xfrm>
          </p:grpSpPr>
          <p:sp>
            <p:nvSpPr>
              <p:cNvPr id="109" name="Rectangle"/>
              <p:cNvSpPr/>
              <p:nvPr/>
            </p:nvSpPr>
            <p:spPr>
              <a:xfrm>
                <a:off x="0" y="-1"/>
                <a:ext cx="1690823" cy="418292"/>
              </a:xfrm>
              <a:prstGeom prst="rect">
                <a:avLst/>
              </a:prstGeom>
              <a:solidFill>
                <a:srgbClr val="A0CBD5"/>
              </a:solidFill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0" name="Alternative solutions"/>
              <p:cNvSpPr txBox="1"/>
              <p:nvPr/>
            </p:nvSpPr>
            <p:spPr>
              <a:xfrm>
                <a:off x="60007" y="89510"/>
                <a:ext cx="1570809" cy="23927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1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Alternative solutions</a:t>
                </a:r>
              </a:p>
            </p:txBody>
          </p:sp>
        </p:grpSp>
        <p:grpSp>
          <p:nvGrpSpPr>
            <p:cNvPr id="114" name="Rectangle 28"/>
            <p:cNvGrpSpPr/>
            <p:nvPr/>
          </p:nvGrpSpPr>
          <p:grpSpPr>
            <a:xfrm>
              <a:off x="3377769" y="421605"/>
              <a:ext cx="1690824" cy="418292"/>
              <a:chOff x="0" y="0"/>
              <a:chExt cx="1690822" cy="418290"/>
            </a:xfrm>
          </p:grpSpPr>
          <p:sp>
            <p:nvSpPr>
              <p:cNvPr id="112" name="Rectangle"/>
              <p:cNvSpPr/>
              <p:nvPr/>
            </p:nvSpPr>
            <p:spPr>
              <a:xfrm>
                <a:off x="0" y="-1"/>
                <a:ext cx="1690823" cy="418292"/>
              </a:xfrm>
              <a:prstGeom prst="rect">
                <a:avLst/>
              </a:prstGeom>
              <a:solidFill>
                <a:srgbClr val="735F84"/>
              </a:solidFill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3" name="Existing competitors"/>
              <p:cNvSpPr txBox="1"/>
              <p:nvPr/>
            </p:nvSpPr>
            <p:spPr>
              <a:xfrm>
                <a:off x="60007" y="89510"/>
                <a:ext cx="1570809" cy="23927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1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Existing competitors</a:t>
                </a:r>
              </a:p>
            </p:txBody>
          </p:sp>
        </p:grpSp>
        <p:grpSp>
          <p:nvGrpSpPr>
            <p:cNvPr id="117" name="Rectangle 29"/>
            <p:cNvGrpSpPr/>
            <p:nvPr/>
          </p:nvGrpSpPr>
          <p:grpSpPr>
            <a:xfrm>
              <a:off x="5068593" y="421605"/>
              <a:ext cx="1690823" cy="418292"/>
              <a:chOff x="0" y="0"/>
              <a:chExt cx="1690822" cy="418290"/>
            </a:xfrm>
          </p:grpSpPr>
          <p:sp>
            <p:nvSpPr>
              <p:cNvPr id="115" name="Rectangle"/>
              <p:cNvSpPr/>
              <p:nvPr/>
            </p:nvSpPr>
            <p:spPr>
              <a:xfrm>
                <a:off x="0" y="-1"/>
                <a:ext cx="1690823" cy="418292"/>
              </a:xfrm>
              <a:prstGeom prst="rect">
                <a:avLst/>
              </a:prstGeom>
              <a:solidFill>
                <a:srgbClr val="A0CBD5"/>
              </a:solidFill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6" name="New rivals"/>
              <p:cNvSpPr txBox="1"/>
              <p:nvPr/>
            </p:nvSpPr>
            <p:spPr>
              <a:xfrm>
                <a:off x="60007" y="89510"/>
                <a:ext cx="1570809" cy="23927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1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New rivals</a:t>
                </a:r>
              </a:p>
            </p:txBody>
          </p:sp>
        </p:grpSp>
        <p:grpSp>
          <p:nvGrpSpPr>
            <p:cNvPr id="120" name="Rectangle 30"/>
            <p:cNvGrpSpPr/>
            <p:nvPr/>
          </p:nvGrpSpPr>
          <p:grpSpPr>
            <a:xfrm>
              <a:off x="6753596" y="421605"/>
              <a:ext cx="1716578" cy="418292"/>
              <a:chOff x="0" y="0"/>
              <a:chExt cx="1716577" cy="418290"/>
            </a:xfrm>
          </p:grpSpPr>
          <p:sp>
            <p:nvSpPr>
              <p:cNvPr id="118" name="Rectangle"/>
              <p:cNvSpPr/>
              <p:nvPr/>
            </p:nvSpPr>
            <p:spPr>
              <a:xfrm>
                <a:off x="-1" y="-1"/>
                <a:ext cx="1716579" cy="418292"/>
              </a:xfrm>
              <a:prstGeom prst="rect">
                <a:avLst/>
              </a:prstGeom>
              <a:solidFill>
                <a:srgbClr val="A7CD81"/>
              </a:solidFill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9" name="Partner leverage"/>
              <p:cNvSpPr txBox="1"/>
              <p:nvPr/>
            </p:nvSpPr>
            <p:spPr>
              <a:xfrm>
                <a:off x="60007" y="89510"/>
                <a:ext cx="1596563" cy="23927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1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Partner leverage</a:t>
                </a:r>
              </a:p>
            </p:txBody>
          </p:sp>
        </p:grpSp>
        <p:sp>
          <p:nvSpPr>
            <p:cNvPr id="121" name="Rectangle 31"/>
            <p:cNvSpPr/>
            <p:nvPr/>
          </p:nvSpPr>
          <p:spPr>
            <a:xfrm>
              <a:off x="-1" y="421606"/>
              <a:ext cx="1694708" cy="1809047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2" name="Rectangle 32"/>
            <p:cNvSpPr/>
            <p:nvPr/>
          </p:nvSpPr>
          <p:spPr>
            <a:xfrm>
              <a:off x="3377766" y="844190"/>
              <a:ext cx="1695466" cy="138646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3" name="Rectangle 33"/>
            <p:cNvSpPr/>
            <p:nvPr/>
          </p:nvSpPr>
          <p:spPr>
            <a:xfrm>
              <a:off x="6751652" y="839896"/>
              <a:ext cx="1718522" cy="1390754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4" name="Rectangle 42"/>
            <p:cNvSpPr/>
            <p:nvPr/>
          </p:nvSpPr>
          <p:spPr>
            <a:xfrm>
              <a:off x="1690824" y="421606"/>
              <a:ext cx="1684033" cy="1809047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5" name="Rectangle 45"/>
            <p:cNvSpPr/>
            <p:nvPr/>
          </p:nvSpPr>
          <p:spPr>
            <a:xfrm>
              <a:off x="5075172" y="842043"/>
              <a:ext cx="1674541" cy="138646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