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77AE1CA-183B-431A-8D57-073FC04EB545}">
  <a:tblStyle styleId="{477AE1CA-183B-431A-8D57-073FC04EB54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a.io/roadmapping/guide/product-strategy/how-should-product-managers-define-user-personas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a.io/roadmapping/guide/product-strategy/what-are-product-goals-and-initiatives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a.io/roadmapping/guide/product-strategy/what-are-product-goals-and-initiative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a.io/roadmapping/guide/product-roadmap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0bdb40381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0bdb40381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this slide to expectations for your audience with a presentation agenda.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0bdb404c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0bdb404c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Now set the big picture context. You could use a</a:t>
            </a:r>
            <a:r>
              <a:rPr lang="en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persona profile</a:t>
            </a:r>
            <a:r>
              <a:rPr lang="en">
                <a:solidFill>
                  <a:schemeClr val="dk1"/>
                </a:solidFill>
              </a:rPr>
              <a:t> to explain the “why” behind product decisions.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3a47b214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3a47b214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Share progress on</a:t>
            </a:r>
            <a:r>
              <a:rPr lang="en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product goals</a:t>
            </a:r>
            <a:r>
              <a:rPr lang="en">
                <a:solidFill>
                  <a:schemeClr val="dk1"/>
                </a:solidFill>
              </a:rPr>
              <a:t>, as well as any new goals. Include success metrics so your audience understands how you will measure your results.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a0bdb40381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a0bdb40381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Communicate your</a:t>
            </a:r>
            <a:r>
              <a:rPr lang="en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high-level efforts or initiatives</a:t>
            </a:r>
            <a:r>
              <a:rPr lang="en">
                <a:solidFill>
                  <a:schemeClr val="dk1"/>
                </a:solidFill>
              </a:rPr>
              <a:t> — you might also discuss your product direction, investment areas, and release timelines across products.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a0bdb40381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a0bdb40381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Give timelines for the major releases you have coming up and show how the strategy is connected to work. Here your engineering audience might want to see a </a:t>
            </a:r>
            <a:r>
              <a:rPr lang="en" u="sng">
                <a:solidFill>
                  <a:schemeClr val="hlink"/>
                </a:solidFill>
                <a:hlinkClick r:id="rId3"/>
              </a:rPr>
              <a:t>roadmap</a:t>
            </a:r>
            <a:r>
              <a:rPr lang="en"/>
              <a:t> with goals and initiatives mapped to planned features.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a0bdb4053f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a0bdb4053f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Share the latest customer feedback and discuss how you plan to incorporate the best ideas into your product roadmap.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a0bdb40381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a0bdb40381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 metrics to show the team's impact on the product’s success.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a0bdb40381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a0bdb40381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 sure to allot time for questions, answers, and comments.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rgbClr val="114466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a.io/product/roadmap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63D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7912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Engineering roadmap update</a:t>
            </a:r>
            <a:endParaRPr sz="4800" b="1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</a:rPr>
              <a:t>Date of presentation</a:t>
            </a:r>
            <a:endParaRPr sz="1600" b="1">
              <a:solidFill>
                <a:srgbClr val="FFFFFF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788550" y="4557650"/>
            <a:ext cx="7566900" cy="3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rgbClr val="4DD0E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quickly build visual roadmaps for different audiences in Aha!</a:t>
            </a:r>
            <a:endParaRPr sz="16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What we will cover today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048875"/>
            <a:ext cx="8520600" cy="30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 dirty="0">
                <a:solidFill>
                  <a:srgbClr val="000000"/>
                </a:solidFill>
              </a:rPr>
              <a:t>User personas</a:t>
            </a: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 dirty="0">
                <a:solidFill>
                  <a:srgbClr val="000000"/>
                </a:solidFill>
              </a:rPr>
              <a:t>Product goals</a:t>
            </a:r>
            <a:endParaRPr sz="2200" dirty="0">
              <a:solidFill>
                <a:srgbClr val="000000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 dirty="0">
                <a:solidFill>
                  <a:srgbClr val="000000"/>
                </a:solidFill>
              </a:rPr>
              <a:t>Initiatives update</a:t>
            </a:r>
            <a:endParaRPr sz="2200" dirty="0">
              <a:solidFill>
                <a:srgbClr val="000000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 dirty="0">
                <a:solidFill>
                  <a:srgbClr val="000000"/>
                </a:solidFill>
              </a:rPr>
              <a:t>Features roadmap</a:t>
            </a:r>
            <a:endParaRPr sz="2200" dirty="0">
              <a:solidFill>
                <a:srgbClr val="000000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 dirty="0">
                <a:solidFill>
                  <a:srgbClr val="000000"/>
                </a:solidFill>
              </a:rPr>
              <a:t>Customer feedback</a:t>
            </a:r>
            <a:endParaRPr sz="2200" dirty="0">
              <a:solidFill>
                <a:srgbClr val="000000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 dirty="0">
                <a:solidFill>
                  <a:srgbClr val="000000"/>
                </a:solidFill>
              </a:rPr>
              <a:t>Metrics overview</a:t>
            </a:r>
            <a:endParaRPr sz="2200" dirty="0">
              <a:solidFill>
                <a:srgbClr val="000000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 dirty="0">
                <a:solidFill>
                  <a:srgbClr val="000000"/>
                </a:solidFill>
              </a:rPr>
              <a:t>Q&amp;A</a:t>
            </a:r>
            <a:endParaRPr sz="22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63" name="Google Shape;63;p14"/>
          <p:cNvSpPr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1144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114466"/>
              </a:highlight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07363D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Confidential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Updated user persona</a:t>
            </a:r>
            <a:endParaRPr b="1">
              <a:solidFill>
                <a:srgbClr val="000000"/>
              </a:solidFill>
            </a:endParaRPr>
          </a:p>
        </p:txBody>
      </p:sp>
      <p:graphicFrame>
        <p:nvGraphicFramePr>
          <p:cNvPr id="70" name="Google Shape;70;p15"/>
          <p:cNvGraphicFramePr/>
          <p:nvPr/>
        </p:nvGraphicFramePr>
        <p:xfrm>
          <a:off x="955588" y="1117938"/>
          <a:ext cx="7232825" cy="3532835"/>
        </p:xfrm>
        <a:graphic>
          <a:graphicData uri="http://schemas.openxmlformats.org/drawingml/2006/table">
            <a:tbl>
              <a:tblPr>
                <a:noFill/>
                <a:tableStyleId>{477AE1CA-183B-431A-8D57-073FC04EB545}</a:tableStyleId>
              </a:tblPr>
              <a:tblGrid>
                <a:gridCol w="169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3125">
                <a:tc grid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>
                          <a:solidFill>
                            <a:srgbClr val="FFFFFF"/>
                          </a:solidFill>
                        </a:rPr>
                        <a:t>User persona</a:t>
                      </a:r>
                      <a:endParaRPr sz="2000" b="1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>
                    <a:solidFill>
                      <a:srgbClr val="07363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Product knowledge</a:t>
                      </a:r>
                      <a:endParaRPr sz="1200" b="1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Education</a:t>
                      </a:r>
                      <a:endParaRPr sz="1200" b="1"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Experience</a:t>
                      </a:r>
                      <a:endParaRPr sz="1200" b="1"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6650">
                <a:tc gridSpan="4"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Likes</a:t>
                      </a:r>
                      <a:endParaRPr sz="1200"/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Dislikes</a:t>
                      </a:r>
                      <a:endParaRPr sz="1200"/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Trusts information from</a:t>
                      </a:r>
                      <a:endParaRPr sz="1200"/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Influence</a:t>
                      </a:r>
                      <a:endParaRPr sz="1200"/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Description</a:t>
                      </a:r>
                      <a:endParaRPr sz="1200"/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Goals</a:t>
                      </a:r>
                      <a:endParaRPr sz="1200"/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Challenges</a:t>
                      </a:r>
                      <a:endParaRPr sz="1200"/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Responsibilities </a:t>
                      </a:r>
                      <a:endParaRPr sz="1200"/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Skills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5578" y="1834275"/>
            <a:ext cx="663500" cy="72485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1144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114466"/>
              </a:highlight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07363D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Confidential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Product goals</a:t>
            </a:r>
            <a:endParaRPr b="1">
              <a:solidFill>
                <a:srgbClr val="000000"/>
              </a:solidFill>
            </a:endParaRPr>
          </a:p>
        </p:txBody>
      </p:sp>
      <p:graphicFrame>
        <p:nvGraphicFramePr>
          <p:cNvPr id="79" name="Google Shape;79;p16"/>
          <p:cNvGraphicFramePr/>
          <p:nvPr/>
        </p:nvGraphicFramePr>
        <p:xfrm>
          <a:off x="952500" y="1384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{477AE1CA-183B-431A-8D57-073FC04EB545}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2050" b="1">
                          <a:solidFill>
                            <a:srgbClr val="FFFFFF"/>
                          </a:solidFill>
                        </a:rPr>
                        <a:t>Goal</a:t>
                      </a:r>
                      <a:endParaRPr sz="205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7363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2050" b="1">
                          <a:solidFill>
                            <a:srgbClr val="FFFFFF"/>
                          </a:solidFill>
                        </a:rPr>
                        <a:t>Success metric</a:t>
                      </a:r>
                      <a:endParaRPr sz="205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736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0" name="Google Shape;80;p16"/>
          <p:cNvSpPr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1144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114466"/>
              </a:highlight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07363D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Confidential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Product initiatives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87" name="Google Shape;87;p17"/>
          <p:cNvSpPr/>
          <p:nvPr/>
        </p:nvSpPr>
        <p:spPr>
          <a:xfrm>
            <a:off x="991700" y="1377875"/>
            <a:ext cx="2109300" cy="806700"/>
          </a:xfrm>
          <a:prstGeom prst="homePlate">
            <a:avLst>
              <a:gd name="adj" fmla="val 50000"/>
            </a:avLst>
          </a:prstGeom>
          <a:solidFill>
            <a:srgbClr val="397E8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7"/>
          <p:cNvSpPr/>
          <p:nvPr/>
        </p:nvSpPr>
        <p:spPr>
          <a:xfrm>
            <a:off x="3517350" y="1377875"/>
            <a:ext cx="2109300" cy="806700"/>
          </a:xfrm>
          <a:prstGeom prst="homePlate">
            <a:avLst>
              <a:gd name="adj" fmla="val 50000"/>
            </a:avLst>
          </a:prstGeom>
          <a:solidFill>
            <a:srgbClr val="1456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7"/>
          <p:cNvSpPr/>
          <p:nvPr/>
        </p:nvSpPr>
        <p:spPr>
          <a:xfrm>
            <a:off x="6043000" y="1377875"/>
            <a:ext cx="2109300" cy="806700"/>
          </a:xfrm>
          <a:prstGeom prst="homePlate">
            <a:avLst>
              <a:gd name="adj" fmla="val 50000"/>
            </a:avLst>
          </a:prstGeom>
          <a:solidFill>
            <a:srgbClr val="0736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7"/>
          <p:cNvSpPr txBox="1"/>
          <p:nvPr/>
        </p:nvSpPr>
        <p:spPr>
          <a:xfrm>
            <a:off x="1117525" y="1517825"/>
            <a:ext cx="1739100" cy="4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FF"/>
                </a:solidFill>
              </a:rPr>
              <a:t>Time frame </a:t>
            </a:r>
            <a:endParaRPr sz="2000" b="1">
              <a:solidFill>
                <a:srgbClr val="FFFFFF"/>
              </a:solidFill>
            </a:endParaRPr>
          </a:p>
        </p:txBody>
      </p:sp>
      <p:sp>
        <p:nvSpPr>
          <p:cNvPr id="91" name="Google Shape;91;p17"/>
          <p:cNvSpPr txBox="1"/>
          <p:nvPr/>
        </p:nvSpPr>
        <p:spPr>
          <a:xfrm>
            <a:off x="3643175" y="1517825"/>
            <a:ext cx="1739100" cy="4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FF"/>
                </a:solidFill>
              </a:rPr>
              <a:t>Time frame </a:t>
            </a:r>
            <a:endParaRPr sz="2000" b="1">
              <a:solidFill>
                <a:srgbClr val="FFFFFF"/>
              </a:solidFill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6168825" y="1517825"/>
            <a:ext cx="1739100" cy="4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FF"/>
                </a:solidFill>
              </a:rPr>
              <a:t>Time frame </a:t>
            </a:r>
            <a:endParaRPr sz="2000" b="1">
              <a:solidFill>
                <a:srgbClr val="FFFFFF"/>
              </a:solidFill>
            </a:endParaRPr>
          </a:p>
        </p:txBody>
      </p:sp>
      <p:sp>
        <p:nvSpPr>
          <p:cNvPr id="93" name="Google Shape;93;p17"/>
          <p:cNvSpPr/>
          <p:nvPr/>
        </p:nvSpPr>
        <p:spPr>
          <a:xfrm>
            <a:off x="991700" y="2463325"/>
            <a:ext cx="2109300" cy="2043600"/>
          </a:xfrm>
          <a:prstGeom prst="rect">
            <a:avLst/>
          </a:prstGeom>
          <a:solidFill>
            <a:srgbClr val="397E8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 b="1">
                <a:solidFill>
                  <a:srgbClr val="FFFFFF"/>
                </a:solidFill>
              </a:rPr>
              <a:t>Initiative 1</a:t>
            </a:r>
            <a:endParaRPr sz="1800" b="1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 b="1">
                <a:solidFill>
                  <a:srgbClr val="FFFFFF"/>
                </a:solidFill>
              </a:rPr>
              <a:t>Initiative 2</a:t>
            </a:r>
            <a:endParaRPr sz="1800" b="1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 b="1">
                <a:solidFill>
                  <a:srgbClr val="FFFFFF"/>
                </a:solidFill>
              </a:rPr>
              <a:t>Initiative 3</a:t>
            </a:r>
            <a:endParaRPr sz="1800" b="1">
              <a:solidFill>
                <a:srgbClr val="FFFFFF"/>
              </a:solidFill>
            </a:endParaRPr>
          </a:p>
        </p:txBody>
      </p:sp>
      <p:sp>
        <p:nvSpPr>
          <p:cNvPr id="94" name="Google Shape;94;p17"/>
          <p:cNvSpPr/>
          <p:nvPr/>
        </p:nvSpPr>
        <p:spPr>
          <a:xfrm>
            <a:off x="3517350" y="2463325"/>
            <a:ext cx="2109300" cy="2043600"/>
          </a:xfrm>
          <a:prstGeom prst="rect">
            <a:avLst/>
          </a:prstGeom>
          <a:solidFill>
            <a:srgbClr val="1456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 b="1">
                <a:solidFill>
                  <a:srgbClr val="FFFFFF"/>
                </a:solidFill>
              </a:rPr>
              <a:t>Initiative 1</a:t>
            </a:r>
            <a:endParaRPr sz="1800" b="1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 b="1">
                <a:solidFill>
                  <a:srgbClr val="FFFFFF"/>
                </a:solidFill>
              </a:rPr>
              <a:t>Initiative 2</a:t>
            </a:r>
            <a:endParaRPr sz="1800" b="1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 b="1">
                <a:solidFill>
                  <a:srgbClr val="FFFFFF"/>
                </a:solidFill>
              </a:rPr>
              <a:t>Initiative 3</a:t>
            </a:r>
            <a:endParaRPr sz="1800" b="1">
              <a:solidFill>
                <a:srgbClr val="FFFFFF"/>
              </a:solidFill>
            </a:endParaRPr>
          </a:p>
        </p:txBody>
      </p:sp>
      <p:sp>
        <p:nvSpPr>
          <p:cNvPr id="95" name="Google Shape;95;p17"/>
          <p:cNvSpPr/>
          <p:nvPr/>
        </p:nvSpPr>
        <p:spPr>
          <a:xfrm>
            <a:off x="6043000" y="2463325"/>
            <a:ext cx="2109300" cy="2043600"/>
          </a:xfrm>
          <a:prstGeom prst="rect">
            <a:avLst/>
          </a:prstGeom>
          <a:solidFill>
            <a:srgbClr val="0736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 b="1">
                <a:solidFill>
                  <a:srgbClr val="FFFFFF"/>
                </a:solidFill>
              </a:rPr>
              <a:t>Initiative 1</a:t>
            </a:r>
            <a:endParaRPr sz="1800" b="1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 b="1">
                <a:solidFill>
                  <a:srgbClr val="FFFFFF"/>
                </a:solidFill>
              </a:rPr>
              <a:t>Initiative 2</a:t>
            </a:r>
            <a:endParaRPr sz="1800" b="1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 b="1">
                <a:solidFill>
                  <a:srgbClr val="FFFFFF"/>
                </a:solidFill>
              </a:rPr>
              <a:t>Initiative 3</a:t>
            </a:r>
            <a:endParaRPr sz="1800" b="1">
              <a:solidFill>
                <a:srgbClr val="FFFFFF"/>
              </a:solidFill>
            </a:endParaRPr>
          </a:p>
        </p:txBody>
      </p:sp>
      <p:sp>
        <p:nvSpPr>
          <p:cNvPr id="96" name="Google Shape;96;p17"/>
          <p:cNvSpPr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1144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114466"/>
              </a:highlight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07363D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Confidential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Features roadmap</a:t>
            </a:r>
            <a:endParaRPr b="1">
              <a:solidFill>
                <a:srgbClr val="000000"/>
              </a:solidFill>
            </a:endParaRPr>
          </a:p>
        </p:txBody>
      </p:sp>
      <p:pic>
        <p:nvPicPr>
          <p:cNvPr id="103" name="Google Shape;10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2175" y="1140525"/>
            <a:ext cx="6159648" cy="3464802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8"/>
          <p:cNvSpPr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1144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114466"/>
              </a:highlight>
            </a:endParaRPr>
          </a:p>
        </p:txBody>
      </p:sp>
      <p:sp>
        <p:nvSpPr>
          <p:cNvPr id="105" name="Google Shape;105;p18"/>
          <p:cNvSpPr txBox="1"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07363D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Confidential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Customer feedback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11" name="Google Shape;111;p19"/>
          <p:cNvSpPr txBox="1"/>
          <p:nvPr/>
        </p:nvSpPr>
        <p:spPr>
          <a:xfrm>
            <a:off x="392250" y="1071750"/>
            <a:ext cx="4137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Most popular ideas: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000"/>
              <a:buAutoNum type="arabicPeriod"/>
            </a:pP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endParaRPr sz="2000"/>
          </a:p>
        </p:txBody>
      </p:sp>
      <p:sp>
        <p:nvSpPr>
          <p:cNvPr id="112" name="Google Shape;112;p19"/>
          <p:cNvSpPr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1144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114466"/>
              </a:highlight>
            </a:endParaRPr>
          </a:p>
        </p:txBody>
      </p:sp>
      <p:sp>
        <p:nvSpPr>
          <p:cNvPr id="113" name="Google Shape;113;p19"/>
          <p:cNvSpPr txBox="1"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07363D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Confidential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Metrics overview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19" name="Google Shape;119;p20"/>
          <p:cNvSpPr txBox="1"/>
          <p:nvPr/>
        </p:nvSpPr>
        <p:spPr>
          <a:xfrm>
            <a:off x="414450" y="1071750"/>
            <a:ext cx="54765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700"/>
              <a:buChar char="●"/>
            </a:pPr>
            <a:r>
              <a:rPr lang="en" sz="2000"/>
              <a:t>Engagement metrics</a:t>
            </a:r>
            <a:endParaRPr sz="2000"/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2000"/>
              <a:t>Product financials</a:t>
            </a:r>
            <a:endParaRPr sz="2000"/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2000"/>
              <a:t>Users/Active users</a:t>
            </a:r>
            <a:endParaRPr sz="2000"/>
          </a:p>
        </p:txBody>
      </p:sp>
      <p:sp>
        <p:nvSpPr>
          <p:cNvPr id="120" name="Google Shape;120;p20"/>
          <p:cNvSpPr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1144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114466"/>
              </a:highlight>
            </a:endParaRPr>
          </a:p>
        </p:txBody>
      </p:sp>
      <p:sp>
        <p:nvSpPr>
          <p:cNvPr id="121" name="Google Shape;121;p20"/>
          <p:cNvSpPr txBox="1"/>
          <p:nvPr/>
        </p:nvSpPr>
        <p:spPr>
          <a:xfrm>
            <a:off x="0" y="4728125"/>
            <a:ext cx="9144000" cy="408900"/>
          </a:xfrm>
          <a:prstGeom prst="rect">
            <a:avLst/>
          </a:prstGeom>
          <a:solidFill>
            <a:srgbClr val="07363D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Confidential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63D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1"/>
          <p:cNvSpPr txBox="1">
            <a:spLocks noGrp="1"/>
          </p:cNvSpPr>
          <p:nvPr>
            <p:ph type="title"/>
          </p:nvPr>
        </p:nvSpPr>
        <p:spPr>
          <a:xfrm>
            <a:off x="1081375" y="1944975"/>
            <a:ext cx="2722500" cy="91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Q&amp;A</a:t>
            </a:r>
            <a:endParaRPr sz="48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Macintosh PowerPoint</Application>
  <PresentationFormat>On-screen Show (16:9)</PresentationFormat>
  <Paragraphs>67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Simple Dark</vt:lpstr>
      <vt:lpstr>Engineering roadmap update</vt:lpstr>
      <vt:lpstr>What we will cover today</vt:lpstr>
      <vt:lpstr>Updated user persona</vt:lpstr>
      <vt:lpstr>Product goals</vt:lpstr>
      <vt:lpstr>Product initiatives</vt:lpstr>
      <vt:lpstr>Features roadmap</vt:lpstr>
      <vt:lpstr>Customer feedback</vt:lpstr>
      <vt:lpstr>Metrics overview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roadmap update</dc:title>
  <cp:lastModifiedBy>Micaela Wright</cp:lastModifiedBy>
  <cp:revision>1</cp:revision>
  <dcterms:modified xsi:type="dcterms:W3CDTF">2020-12-03T19:15:26Z</dcterms:modified>
</cp:coreProperties>
</file>