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aha.io/signup/?utm_source=web&amp;utm_medium=guide&amp;utm_campaign=guide_template&amp;utm_content=simple+SWOT+analysis+template+PPT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olygon"/>
          <p:cNvSpPr/>
          <p:nvPr/>
        </p:nvSpPr>
        <p:spPr>
          <a:xfrm>
            <a:off x="1396999" y="360049"/>
            <a:ext cx="6350002" cy="5715003"/>
          </a:xfrm>
          <a:prstGeom prst="diamond">
            <a:avLst/>
          </a:prstGeom>
          <a:solidFill>
            <a:srgbClr val="E2EDF8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 b="1">
                <a:solidFill>
                  <a:srgbClr val="0073C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95" name="Group"/>
          <p:cNvSpPr/>
          <p:nvPr/>
        </p:nvSpPr>
        <p:spPr>
          <a:xfrm>
            <a:off x="1410220" y="1222006"/>
            <a:ext cx="3117924" cy="2001543"/>
          </a:xfrm>
          <a:prstGeom prst="roundRect">
            <a:avLst>
              <a:gd name="adj" fmla="val 16667"/>
            </a:avLst>
          </a:prstGeom>
          <a:solidFill>
            <a:srgbClr val="DFEBEF"/>
          </a:solidFill>
          <a:ln w="25400">
            <a:solidFill>
              <a:srgbClr val="29555B"/>
            </a:solidFill>
            <a:miter lim="400000"/>
          </a:ln>
        </p:spPr>
        <p:txBody>
          <a:bodyPr lIns="45718" tIns="45718" rIns="45718" bIns="45718" anchor="ctr"/>
          <a:lstStyle/>
          <a:p>
            <a:pPr algn="ctr" defTabSz="889000">
              <a:lnSpc>
                <a:spcPct val="90000"/>
              </a:lnSpc>
              <a:spcBef>
                <a:spcPts val="700"/>
              </a:spcBef>
              <a:defRPr sz="2100">
                <a:solidFill>
                  <a:srgbClr val="FFFFFF"/>
                </a:solidFill>
              </a:defRPr>
            </a:pPr>
          </a:p>
        </p:txBody>
      </p:sp>
      <p:grpSp>
        <p:nvGrpSpPr>
          <p:cNvPr id="99" name="Group"/>
          <p:cNvGrpSpPr/>
          <p:nvPr/>
        </p:nvGrpSpPr>
        <p:grpSpPr>
          <a:xfrm>
            <a:off x="4699980" y="1221985"/>
            <a:ext cx="3117926" cy="2001545"/>
            <a:chOff x="0" y="0"/>
            <a:chExt cx="3117924" cy="2001543"/>
          </a:xfrm>
        </p:grpSpPr>
        <p:sp>
          <p:nvSpPr>
            <p:cNvPr id="96" name="Rounded Rectangle"/>
            <p:cNvSpPr/>
            <p:nvPr/>
          </p:nvSpPr>
          <p:spPr>
            <a:xfrm>
              <a:off x="0" y="0"/>
              <a:ext cx="3117926" cy="2001544"/>
            </a:xfrm>
            <a:prstGeom prst="roundRect">
              <a:avLst>
                <a:gd name="adj" fmla="val 16667"/>
              </a:avLst>
            </a:prstGeom>
            <a:solidFill>
              <a:srgbClr val="F3DFC2"/>
            </a:solidFill>
            <a:ln w="25400" cap="flat">
              <a:solidFill>
                <a:srgbClr val="D1832F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ts val="700"/>
                </a:spcBef>
                <a:defRPr sz="21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7" name="Weaknesses"/>
            <p:cNvSpPr txBox="1"/>
            <p:nvPr/>
          </p:nvSpPr>
          <p:spPr>
            <a:xfrm>
              <a:off x="97707" y="141817"/>
              <a:ext cx="2922512" cy="4116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ctr">
              <a:spAutoFit/>
            </a:bodyPr>
            <a:lstStyle>
              <a:lvl1pPr algn="ctr" defTabSz="889000">
                <a:lnSpc>
                  <a:spcPct val="90000"/>
                </a:lnSpc>
                <a:spcBef>
                  <a:spcPts val="800"/>
                </a:spcBef>
                <a:defRPr b="1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Weaknesses</a:t>
              </a:r>
            </a:p>
          </p:txBody>
        </p:sp>
        <p:sp>
          <p:nvSpPr>
            <p:cNvPr id="98" name="Areas to improve"/>
            <p:cNvSpPr txBox="1"/>
            <p:nvPr/>
          </p:nvSpPr>
          <p:spPr>
            <a:xfrm>
              <a:off x="97707" y="652988"/>
              <a:ext cx="2922512" cy="3497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ctr">
              <a:spAutoFit/>
            </a:bodyPr>
            <a:lstStyle>
              <a:lvl1pPr marL="160420" indent="-160420" defTabSz="889000">
                <a:lnSpc>
                  <a:spcPct val="90000"/>
                </a:lnSpc>
                <a:spcBef>
                  <a:spcPts val="800"/>
                </a:spcBef>
                <a:buSzPct val="100000"/>
                <a:buChar char="•"/>
                <a:defRPr i="1"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Areas to improve</a:t>
              </a:r>
            </a:p>
          </p:txBody>
        </p:sp>
      </p:grpSp>
      <p:sp>
        <p:nvSpPr>
          <p:cNvPr id="100" name="Group"/>
          <p:cNvSpPr/>
          <p:nvPr/>
        </p:nvSpPr>
        <p:spPr>
          <a:xfrm>
            <a:off x="1410220" y="3368866"/>
            <a:ext cx="3117924" cy="2001544"/>
          </a:xfrm>
          <a:prstGeom prst="roundRect">
            <a:avLst>
              <a:gd name="adj" fmla="val 16667"/>
            </a:avLst>
          </a:prstGeom>
          <a:solidFill>
            <a:srgbClr val="E3DDEC"/>
          </a:solidFill>
          <a:ln w="25400">
            <a:solidFill>
              <a:srgbClr val="433256"/>
            </a:solidFill>
            <a:miter lim="400000"/>
          </a:ln>
        </p:spPr>
        <p:txBody>
          <a:bodyPr lIns="45718" tIns="45718" rIns="45718" bIns="45718" anchor="ctr"/>
          <a:lstStyle/>
          <a:p>
            <a:pPr algn="ctr" defTabSz="889000">
              <a:lnSpc>
                <a:spcPct val="90000"/>
              </a:lnSpc>
              <a:spcBef>
                <a:spcPts val="700"/>
              </a:spcBef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101" name="Group"/>
          <p:cNvSpPr/>
          <p:nvPr/>
        </p:nvSpPr>
        <p:spPr>
          <a:xfrm>
            <a:off x="4691355" y="3360239"/>
            <a:ext cx="3117924" cy="2001544"/>
          </a:xfrm>
          <a:prstGeom prst="roundRect">
            <a:avLst>
              <a:gd name="adj" fmla="val 16667"/>
            </a:avLst>
          </a:prstGeom>
          <a:solidFill>
            <a:srgbClr val="F1DDE4"/>
          </a:solidFill>
          <a:ln w="25400">
            <a:solidFill>
              <a:srgbClr val="874256"/>
            </a:solidFill>
            <a:miter lim="400000"/>
          </a:ln>
        </p:spPr>
        <p:txBody>
          <a:bodyPr lIns="45718" tIns="45718" rIns="45718" bIns="45718" anchor="ctr"/>
          <a:lstStyle/>
          <a:p>
            <a:pPr algn="ctr" defTabSz="889000">
              <a:lnSpc>
                <a:spcPct val="90000"/>
              </a:lnSpc>
              <a:spcBef>
                <a:spcPts val="700"/>
              </a:spcBef>
              <a:defRPr sz="2200">
                <a:solidFill>
                  <a:srgbClr val="FFFFFF"/>
                </a:solidFill>
              </a:defRPr>
            </a:pPr>
          </a:p>
        </p:txBody>
      </p:sp>
      <p:pic>
        <p:nvPicPr>
          <p:cNvPr id="10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6812" y="6362065"/>
            <a:ext cx="770708" cy="385356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Shape 3"/>
          <p:cNvSpPr txBox="1"/>
          <p:nvPr/>
        </p:nvSpPr>
        <p:spPr>
          <a:xfrm>
            <a:off x="892848" y="6406791"/>
            <a:ext cx="3273060" cy="26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lnSpc>
                <a:spcPct val="115000"/>
              </a:lnSpc>
              <a:def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ea typeface="Arial"/>
                <a:cs typeface="Arial"/>
                <a:sym typeface="Arial"/>
                <a:hlinkClick r:id="rId3" invalidUrl="" action="" tgtFrame="" tooltip="" history="1" highlightClick="0" endSnd="0"/>
              </a:defRPr>
            </a:lvl1pPr>
          </a:lstStyle>
          <a:p>
            <a:pPr>
              <a:defRPr>
                <a:solidFill>
                  <a:srgbClr val="3172C8"/>
                </a:solidFill>
              </a:defRPr>
            </a:pPr>
            <a:r>
              <a:rPr>
                <a:solidFill>
                  <a:srgbClr val="0000FF"/>
                </a:solidFill>
                <a:hlinkClick r:id="rId3" invalidUrl="" action="" tgtFrame="" tooltip="" history="1" highlightClick="0" endSnd="0"/>
              </a:rPr>
              <a:t>The World's #1 Product Development Software</a:t>
            </a:r>
          </a:p>
        </p:txBody>
      </p:sp>
      <p:sp>
        <p:nvSpPr>
          <p:cNvPr id="104" name="Strengths"/>
          <p:cNvSpPr txBox="1"/>
          <p:nvPr/>
        </p:nvSpPr>
        <p:spPr>
          <a:xfrm>
            <a:off x="1507927" y="1398649"/>
            <a:ext cx="2922510" cy="411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6200" tIns="76200" rIns="76200" bIns="76200" anchor="ctr">
            <a:spAutoFit/>
          </a:bodyPr>
          <a:lstStyle>
            <a:lvl1pPr algn="ctr" defTabSz="889000">
              <a:lnSpc>
                <a:spcPct val="90000"/>
              </a:lnSpc>
              <a:spcBef>
                <a:spcPts val="800"/>
              </a:spcBef>
              <a:defRPr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Strengths</a:t>
            </a:r>
          </a:p>
        </p:txBody>
      </p:sp>
      <p:sp>
        <p:nvSpPr>
          <p:cNvPr id="105" name="Your advantages"/>
          <p:cNvSpPr txBox="1"/>
          <p:nvPr/>
        </p:nvSpPr>
        <p:spPr>
          <a:xfrm>
            <a:off x="1507927" y="1865351"/>
            <a:ext cx="2922510" cy="3497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6200" tIns="76200" rIns="76200" bIns="76200" anchor="ctr">
            <a:spAutoFit/>
          </a:bodyPr>
          <a:lstStyle>
            <a:lvl1pPr marL="160420" indent="-160420" defTabSz="889000">
              <a:lnSpc>
                <a:spcPct val="90000"/>
              </a:lnSpc>
              <a:spcBef>
                <a:spcPts val="800"/>
              </a:spcBef>
              <a:buSzPct val="100000"/>
              <a:buChar char="•"/>
              <a:defRPr i="1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Your advantages</a:t>
            </a:r>
          </a:p>
        </p:txBody>
      </p:sp>
      <p:sp>
        <p:nvSpPr>
          <p:cNvPr id="106" name="Opportunities"/>
          <p:cNvSpPr txBox="1"/>
          <p:nvPr/>
        </p:nvSpPr>
        <p:spPr>
          <a:xfrm>
            <a:off x="1507927" y="3552018"/>
            <a:ext cx="2922510" cy="4116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6200" tIns="76200" rIns="76200" bIns="76200" anchor="ctr">
            <a:spAutoFit/>
          </a:bodyPr>
          <a:lstStyle>
            <a:lvl1pPr algn="ctr" defTabSz="889000">
              <a:lnSpc>
                <a:spcPct val="90000"/>
              </a:lnSpc>
              <a:spcBef>
                <a:spcPts val="800"/>
              </a:spcBef>
              <a:defRPr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Opportunities</a:t>
            </a:r>
          </a:p>
        </p:txBody>
      </p:sp>
      <p:sp>
        <p:nvSpPr>
          <p:cNvPr id="107" name="Situations to apply your advantages"/>
          <p:cNvSpPr txBox="1"/>
          <p:nvPr/>
        </p:nvSpPr>
        <p:spPr>
          <a:xfrm>
            <a:off x="1507927" y="3938420"/>
            <a:ext cx="2922510" cy="5529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6200" tIns="76200" rIns="76200" bIns="76200" anchor="ctr">
            <a:spAutoFit/>
          </a:bodyPr>
          <a:lstStyle>
            <a:lvl1pPr marL="160420" indent="-160420" defTabSz="889000">
              <a:spcBef>
                <a:spcPts val="800"/>
              </a:spcBef>
              <a:buSzPct val="100000"/>
              <a:buChar char="•"/>
              <a:defRPr i="1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Situations to apply your advantages</a:t>
            </a:r>
          </a:p>
        </p:txBody>
      </p:sp>
      <p:sp>
        <p:nvSpPr>
          <p:cNvPr id="108" name="Threats"/>
          <p:cNvSpPr txBox="1"/>
          <p:nvPr/>
        </p:nvSpPr>
        <p:spPr>
          <a:xfrm>
            <a:off x="4789061" y="3525339"/>
            <a:ext cx="2922510" cy="411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6200" tIns="76200" rIns="76200" bIns="76200" anchor="ctr">
            <a:spAutoFit/>
          </a:bodyPr>
          <a:lstStyle>
            <a:lvl1pPr algn="ctr" defTabSz="889000">
              <a:lnSpc>
                <a:spcPct val="90000"/>
              </a:lnSpc>
              <a:spcBef>
                <a:spcPts val="800"/>
              </a:spcBef>
              <a:defRPr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Threats</a:t>
            </a:r>
          </a:p>
        </p:txBody>
      </p:sp>
      <p:sp>
        <p:nvSpPr>
          <p:cNvPr id="109" name="Where you are at risk"/>
          <p:cNvSpPr txBox="1"/>
          <p:nvPr/>
        </p:nvSpPr>
        <p:spPr>
          <a:xfrm>
            <a:off x="4789061" y="4040020"/>
            <a:ext cx="2922510" cy="3497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6200" tIns="76200" rIns="76200" bIns="76200" anchor="ctr">
            <a:spAutoFit/>
          </a:bodyPr>
          <a:lstStyle>
            <a:lvl1pPr marL="160420" indent="-160420" defTabSz="889000">
              <a:lnSpc>
                <a:spcPct val="90000"/>
              </a:lnSpc>
              <a:spcBef>
                <a:spcPts val="800"/>
              </a:spcBef>
              <a:buSzPct val="100000"/>
              <a:buChar char="•"/>
              <a:defRPr i="1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Where you are at risk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