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aha.io/signup/?utm_source=web&amp;utm_medium=guide&amp;utm_campaign=guide_template&amp;utm_content=10ps+marketing+matrix+PPT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www.aha.io/software/swot" TargetMode="External"/><Relationship Id="rId5" Type="http://schemas.openxmlformats.org/officeDocument/2006/relationships/hyperlink" Target="https://www.aha.io/software/business-plan-templates?utm_campaign=Global_-_Americas_-_Business_Plan_-_Downloads_-_Business_Plan_Templates&amp;utm_content=Business_Plan_-_PPT_-_9Ps_Marketing_Matrix&amp;utm_source=downloads&amp;utm_medium=powerpoint&amp;utm_term=9ps_marketing_matrix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1" descr="Picture 1">
            <a:hlinkClick r:id="rId2" invalidUrl="" action="" tgtFrame="" tooltip="" history="1" highlightClick="0" endSnd="0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017603" y="6278595"/>
            <a:ext cx="1100478" cy="55024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7" name="Rectangle 9"/>
          <p:cNvGrpSpPr/>
          <p:nvPr/>
        </p:nvGrpSpPr>
        <p:grpSpPr>
          <a:xfrm>
            <a:off x="273766" y="6249429"/>
            <a:ext cx="7488136" cy="608572"/>
            <a:chOff x="0" y="0"/>
            <a:chExt cx="7488135" cy="608570"/>
          </a:xfrm>
        </p:grpSpPr>
        <p:sp>
          <p:nvSpPr>
            <p:cNvPr id="95" name="Rectangle"/>
            <p:cNvSpPr/>
            <p:nvPr/>
          </p:nvSpPr>
          <p:spPr>
            <a:xfrm>
              <a:off x="0" y="0"/>
              <a:ext cx="7488136" cy="608571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b="1">
                  <a:solidFill>
                    <a:srgbClr val="0073CF"/>
                  </a:solidFill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96" name="Explore more strategy templates in Aha! FREE for 30 days."/>
            <p:cNvSpPr txBox="1"/>
            <p:nvPr/>
          </p:nvSpPr>
          <p:spPr>
            <a:xfrm>
              <a:off x="45720" y="128954"/>
              <a:ext cx="7396696" cy="350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b="1">
                  <a:solidFill>
                    <a:srgbClr val="0073C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r>
                <a:rPr u="sng">
                  <a:solidFill>
                    <a:srgbClr val="0872CE"/>
                  </a:solidFill>
                  <a:uFill>
                    <a:solidFill>
                      <a:srgbClr val="0872CE"/>
                    </a:solidFill>
                  </a:uFill>
                  <a:hlinkClick r:id="rId4" invalidUrl="" action="" tgtFrame="" tooltip="" history="1" highlightClick="0" endSnd="0"/>
                </a:rPr>
                <a:t>Explore more </a:t>
              </a:r>
              <a:r>
                <a:rPr u="sng">
                  <a:solidFill>
                    <a:srgbClr val="0872CE"/>
                  </a:solidFill>
                  <a:uFill>
                    <a:solidFill>
                      <a:srgbClr val="0872CE"/>
                    </a:solidFill>
                  </a:uFill>
                  <a:hlinkClick r:id="rId5" invalidUrl="" action="" tgtFrame="" tooltip="" history="1" highlightClick="0" endSnd="0"/>
                </a:rPr>
                <a:t>strategy</a:t>
              </a:r>
              <a:r>
                <a:rPr u="sng">
                  <a:solidFill>
                    <a:srgbClr val="0872CE"/>
                  </a:solidFill>
                  <a:uFill>
                    <a:solidFill>
                      <a:srgbClr val="0872CE"/>
                    </a:solidFill>
                  </a:uFill>
                  <a:hlinkClick r:id="rId2" invalidUrl="" action="" tgtFrame="" tooltip="" history="1" highlightClick="0" endSnd="0"/>
                </a:rPr>
                <a:t> templates in Aha! FREE for 30 days.</a:t>
              </a:r>
            </a:p>
          </p:txBody>
        </p:sp>
      </p:grpSp>
      <p:sp>
        <p:nvSpPr>
          <p:cNvPr id="98" name="Rectangle 74"/>
          <p:cNvSpPr/>
          <p:nvPr/>
        </p:nvSpPr>
        <p:spPr>
          <a:xfrm>
            <a:off x="3162582" y="914421"/>
            <a:ext cx="2812762" cy="962847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</a:p>
        </p:txBody>
      </p:sp>
      <p:sp>
        <p:nvSpPr>
          <p:cNvPr id="99" name="Rectangle 77"/>
          <p:cNvSpPr/>
          <p:nvPr/>
        </p:nvSpPr>
        <p:spPr>
          <a:xfrm>
            <a:off x="3150885" y="2195640"/>
            <a:ext cx="2824459" cy="953119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</a:p>
        </p:txBody>
      </p:sp>
      <p:sp>
        <p:nvSpPr>
          <p:cNvPr id="100" name="TextBox 2"/>
          <p:cNvSpPr txBox="1"/>
          <p:nvPr/>
        </p:nvSpPr>
        <p:spPr>
          <a:xfrm>
            <a:off x="3230358" y="968833"/>
            <a:ext cx="2268989" cy="39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amount it costs a customer to purchase your product</a:t>
            </a:r>
          </a:p>
        </p:txBody>
      </p:sp>
      <p:sp>
        <p:nvSpPr>
          <p:cNvPr id="101" name="TextBox 84"/>
          <p:cNvSpPr txBox="1"/>
          <p:nvPr/>
        </p:nvSpPr>
        <p:spPr>
          <a:xfrm>
            <a:off x="405665" y="3508199"/>
            <a:ext cx="2268989" cy="39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method of distribution for your product</a:t>
            </a:r>
          </a:p>
        </p:txBody>
      </p:sp>
      <p:sp>
        <p:nvSpPr>
          <p:cNvPr id="102" name="TextBox 85"/>
          <p:cNvSpPr txBox="1"/>
          <p:nvPr/>
        </p:nvSpPr>
        <p:spPr>
          <a:xfrm>
            <a:off x="3226702" y="2225438"/>
            <a:ext cx="2268989" cy="391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channels you use to communicate about your product</a:t>
            </a:r>
          </a:p>
        </p:txBody>
      </p:sp>
      <p:sp>
        <p:nvSpPr>
          <p:cNvPr id="103" name="TextBox 86"/>
          <p:cNvSpPr txBox="1"/>
          <p:nvPr/>
        </p:nvSpPr>
        <p:spPr>
          <a:xfrm>
            <a:off x="6048817" y="950528"/>
            <a:ext cx="2268989" cy="39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individuals who help to deliver your product</a:t>
            </a:r>
          </a:p>
        </p:txBody>
      </p:sp>
      <p:sp>
        <p:nvSpPr>
          <p:cNvPr id="104" name="TextBox 87"/>
          <p:cNvSpPr txBox="1"/>
          <p:nvPr/>
        </p:nvSpPr>
        <p:spPr>
          <a:xfrm>
            <a:off x="433874" y="951068"/>
            <a:ext cx="2392815" cy="391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primary way you satisfy customer’s needs</a:t>
            </a:r>
          </a:p>
        </p:txBody>
      </p:sp>
      <p:sp>
        <p:nvSpPr>
          <p:cNvPr id="105" name="TextBox 88"/>
          <p:cNvSpPr txBox="1"/>
          <p:nvPr/>
        </p:nvSpPr>
        <p:spPr>
          <a:xfrm>
            <a:off x="381459" y="2234869"/>
            <a:ext cx="2087422" cy="39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How you deliver your product to customers</a:t>
            </a:r>
          </a:p>
        </p:txBody>
      </p:sp>
      <p:sp>
        <p:nvSpPr>
          <p:cNvPr id="106" name="TextBox 90"/>
          <p:cNvSpPr txBox="1"/>
          <p:nvPr/>
        </p:nvSpPr>
        <p:spPr>
          <a:xfrm>
            <a:off x="6051161" y="3530793"/>
            <a:ext cx="2268989" cy="391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Other organizations who help you build or sell your product</a:t>
            </a:r>
          </a:p>
        </p:txBody>
      </p:sp>
      <p:sp>
        <p:nvSpPr>
          <p:cNvPr id="107" name="TextBox 91"/>
          <p:cNvSpPr txBox="1"/>
          <p:nvPr/>
        </p:nvSpPr>
        <p:spPr>
          <a:xfrm>
            <a:off x="3220514" y="3508197"/>
            <a:ext cx="2384045" cy="391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space in which you interact with customers to deliver your product</a:t>
            </a:r>
          </a:p>
        </p:txBody>
      </p:sp>
      <p:sp>
        <p:nvSpPr>
          <p:cNvPr id="108" name="TextBox 92"/>
          <p:cNvSpPr txBox="1"/>
          <p:nvPr/>
        </p:nvSpPr>
        <p:spPr>
          <a:xfrm>
            <a:off x="394759" y="4798219"/>
            <a:ext cx="4817322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How you describe the key attributes of your product</a:t>
            </a:r>
          </a:p>
        </p:txBody>
      </p:sp>
      <p:sp>
        <p:nvSpPr>
          <p:cNvPr id="109" name="Rectangle 31"/>
          <p:cNvSpPr/>
          <p:nvPr/>
        </p:nvSpPr>
        <p:spPr>
          <a:xfrm>
            <a:off x="341264" y="909437"/>
            <a:ext cx="2820079" cy="982233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1600">
                <a:solidFill>
                  <a:srgbClr val="FFFFFF"/>
                </a:solidFill>
              </a:defRPr>
            </a:pPr>
          </a:p>
        </p:txBody>
      </p:sp>
      <p:grpSp>
        <p:nvGrpSpPr>
          <p:cNvPr id="121" name="Group 12"/>
          <p:cNvGrpSpPr/>
          <p:nvPr/>
        </p:nvGrpSpPr>
        <p:grpSpPr>
          <a:xfrm>
            <a:off x="341264" y="1875817"/>
            <a:ext cx="8447162" cy="1276943"/>
            <a:chOff x="0" y="0"/>
            <a:chExt cx="8447162" cy="1276942"/>
          </a:xfrm>
        </p:grpSpPr>
        <p:grpSp>
          <p:nvGrpSpPr>
            <p:cNvPr id="112" name="Rectangle 57"/>
            <p:cNvGrpSpPr/>
            <p:nvPr/>
          </p:nvGrpSpPr>
          <p:grpSpPr>
            <a:xfrm>
              <a:off x="2819099" y="0"/>
              <a:ext cx="2813411" cy="319201"/>
              <a:chOff x="0" y="0"/>
              <a:chExt cx="2813410" cy="319199"/>
            </a:xfrm>
          </p:grpSpPr>
          <p:sp>
            <p:nvSpPr>
              <p:cNvPr id="110" name="Rectangle"/>
              <p:cNvSpPr/>
              <p:nvPr/>
            </p:nvSpPr>
            <p:spPr>
              <a:xfrm>
                <a:off x="-1" y="0"/>
                <a:ext cx="2813412" cy="319200"/>
              </a:xfrm>
              <a:prstGeom prst="rect">
                <a:avLst/>
              </a:prstGeom>
              <a:solidFill>
                <a:srgbClr val="F1B1C6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1" name="Promotion"/>
              <p:cNvSpPr txBox="1"/>
              <p:nvPr/>
            </p:nvSpPr>
            <p:spPr>
              <a:xfrm>
                <a:off x="60007" y="27472"/>
                <a:ext cx="2693396" cy="2642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Promotion</a:t>
                </a:r>
              </a:p>
            </p:txBody>
          </p:sp>
        </p:grpSp>
        <p:sp>
          <p:nvSpPr>
            <p:cNvPr id="113" name="Rectangle 81"/>
            <p:cNvSpPr/>
            <p:nvPr/>
          </p:nvSpPr>
          <p:spPr>
            <a:xfrm>
              <a:off x="5628008" y="323821"/>
              <a:ext cx="2814848" cy="953122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16" name="Rectangle 82"/>
            <p:cNvGrpSpPr/>
            <p:nvPr/>
          </p:nvGrpSpPr>
          <p:grpSpPr>
            <a:xfrm>
              <a:off x="5632311" y="7252"/>
              <a:ext cx="2814851" cy="311640"/>
              <a:chOff x="0" y="0"/>
              <a:chExt cx="2814850" cy="311638"/>
            </a:xfrm>
          </p:grpSpPr>
          <p:sp>
            <p:nvSpPr>
              <p:cNvPr id="114" name="Rectangle"/>
              <p:cNvSpPr/>
              <p:nvPr/>
            </p:nvSpPr>
            <p:spPr>
              <a:xfrm>
                <a:off x="-1" y="0"/>
                <a:ext cx="2814852" cy="311639"/>
              </a:xfrm>
              <a:prstGeom prst="rect">
                <a:avLst/>
              </a:prstGeom>
              <a:solidFill>
                <a:srgbClr val="C67A94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5" name="Programs"/>
              <p:cNvSpPr txBox="1"/>
              <p:nvPr/>
            </p:nvSpPr>
            <p:spPr>
              <a:xfrm>
                <a:off x="60007" y="23692"/>
                <a:ext cx="2694836" cy="2642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Programs</a:t>
                </a:r>
              </a:p>
            </p:txBody>
          </p:sp>
        </p:grpSp>
        <p:sp>
          <p:nvSpPr>
            <p:cNvPr id="117" name="Rectangle 71"/>
            <p:cNvSpPr/>
            <p:nvPr/>
          </p:nvSpPr>
          <p:spPr>
            <a:xfrm>
              <a:off x="0" y="317917"/>
              <a:ext cx="2809621" cy="959026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20" name="Rectangle 80"/>
            <p:cNvGrpSpPr/>
            <p:nvPr/>
          </p:nvGrpSpPr>
          <p:grpSpPr>
            <a:xfrm>
              <a:off x="-1" y="3188"/>
              <a:ext cx="2817012" cy="316011"/>
              <a:chOff x="0" y="0"/>
              <a:chExt cx="2817010" cy="316010"/>
            </a:xfrm>
          </p:grpSpPr>
          <p:sp>
            <p:nvSpPr>
              <p:cNvPr id="118" name="Rectangle"/>
              <p:cNvSpPr/>
              <p:nvPr/>
            </p:nvSpPr>
            <p:spPr>
              <a:xfrm>
                <a:off x="0" y="0"/>
                <a:ext cx="2817011" cy="316011"/>
              </a:xfrm>
              <a:prstGeom prst="rect">
                <a:avLst/>
              </a:prstGeom>
              <a:solidFill>
                <a:srgbClr val="BFAFD0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19" name="Process"/>
              <p:cNvSpPr txBox="1"/>
              <p:nvPr/>
            </p:nvSpPr>
            <p:spPr>
              <a:xfrm>
                <a:off x="60007" y="25878"/>
                <a:ext cx="2696997" cy="2642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Process</a:t>
                </a:r>
              </a:p>
            </p:txBody>
          </p:sp>
        </p:grpSp>
      </p:grpSp>
      <p:grpSp>
        <p:nvGrpSpPr>
          <p:cNvPr id="138" name="Group 11"/>
          <p:cNvGrpSpPr/>
          <p:nvPr/>
        </p:nvGrpSpPr>
        <p:grpSpPr>
          <a:xfrm>
            <a:off x="341199" y="3146175"/>
            <a:ext cx="8453761" cy="2493999"/>
            <a:chOff x="0" y="0"/>
            <a:chExt cx="8453760" cy="2493998"/>
          </a:xfrm>
        </p:grpSpPr>
        <p:grpSp>
          <p:nvGrpSpPr>
            <p:cNvPr id="136" name="Group 10"/>
            <p:cNvGrpSpPr/>
            <p:nvPr/>
          </p:nvGrpSpPr>
          <p:grpSpPr>
            <a:xfrm>
              <a:off x="-1" y="-1"/>
              <a:ext cx="8453762" cy="1578911"/>
              <a:chOff x="0" y="0"/>
              <a:chExt cx="8453761" cy="1578910"/>
            </a:xfrm>
          </p:grpSpPr>
          <p:grpSp>
            <p:nvGrpSpPr>
              <p:cNvPr id="124" name="Rectangle 72"/>
              <p:cNvGrpSpPr/>
              <p:nvPr/>
            </p:nvGrpSpPr>
            <p:grpSpPr>
              <a:xfrm>
                <a:off x="5613550" y="5216"/>
                <a:ext cx="2829372" cy="328431"/>
                <a:chOff x="0" y="0"/>
                <a:chExt cx="2829371" cy="328429"/>
              </a:xfrm>
            </p:grpSpPr>
            <p:sp>
              <p:nvSpPr>
                <p:cNvPr id="122" name="Rectangle"/>
                <p:cNvSpPr/>
                <p:nvPr/>
              </p:nvSpPr>
              <p:spPr>
                <a:xfrm>
                  <a:off x="-1" y="-1"/>
                  <a:ext cx="2829373" cy="328431"/>
                </a:xfrm>
                <a:prstGeom prst="rect">
                  <a:avLst/>
                </a:prstGeom>
                <a:solidFill>
                  <a:srgbClr val="FEC98D"/>
                </a:solidFill>
                <a:ln w="28575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 sz="14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</a:p>
              </p:txBody>
            </p:sp>
            <p:sp>
              <p:nvSpPr>
                <p:cNvPr id="123" name="Partners"/>
                <p:cNvSpPr txBox="1"/>
                <p:nvPr/>
              </p:nvSpPr>
              <p:spPr>
                <a:xfrm>
                  <a:off x="60007" y="32087"/>
                  <a:ext cx="2709357" cy="26425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 sz="12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</a:lstStyle>
                <a:p>
                  <a:pPr/>
                  <a:r>
                    <a:t>Partners</a:t>
                  </a:r>
                </a:p>
              </p:txBody>
            </p:sp>
          </p:grpSp>
          <p:grpSp>
            <p:nvGrpSpPr>
              <p:cNvPr id="127" name="Rectangle 78"/>
              <p:cNvGrpSpPr/>
              <p:nvPr/>
            </p:nvGrpSpPr>
            <p:grpSpPr>
              <a:xfrm>
                <a:off x="2790926" y="-1"/>
                <a:ext cx="2837082" cy="328431"/>
                <a:chOff x="0" y="0"/>
                <a:chExt cx="2837081" cy="328429"/>
              </a:xfrm>
            </p:grpSpPr>
            <p:sp>
              <p:nvSpPr>
                <p:cNvPr id="125" name="Rectangle"/>
                <p:cNvSpPr/>
                <p:nvPr/>
              </p:nvSpPr>
              <p:spPr>
                <a:xfrm>
                  <a:off x="-1" y="-1"/>
                  <a:ext cx="2837083" cy="328431"/>
                </a:xfrm>
                <a:prstGeom prst="rect">
                  <a:avLst/>
                </a:prstGeom>
                <a:solidFill>
                  <a:srgbClr val="FB9778"/>
                </a:solidFill>
                <a:ln w="28575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126" name="Physical environment"/>
                <p:cNvSpPr txBox="1"/>
                <p:nvPr/>
              </p:nvSpPr>
              <p:spPr>
                <a:xfrm>
                  <a:off x="60007" y="32087"/>
                  <a:ext cx="2717067" cy="26425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 sz="12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</a:lstStyle>
                <a:p>
                  <a:pPr/>
                  <a:r>
                    <a:t>Physical environment</a:t>
                  </a:r>
                </a:p>
              </p:txBody>
            </p:sp>
          </p:grpSp>
          <p:sp>
            <p:nvSpPr>
              <p:cNvPr id="128" name="Rectangle 83"/>
              <p:cNvSpPr/>
              <p:nvPr/>
            </p:nvSpPr>
            <p:spPr>
              <a:xfrm>
                <a:off x="5628007" y="331193"/>
                <a:ext cx="2814850" cy="932543"/>
              </a:xfrm>
              <a:prstGeom prst="rect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</a:p>
            </p:txBody>
          </p:sp>
          <p:grpSp>
            <p:nvGrpSpPr>
              <p:cNvPr id="131" name="Rectangle 45"/>
              <p:cNvGrpSpPr/>
              <p:nvPr/>
            </p:nvGrpSpPr>
            <p:grpSpPr>
              <a:xfrm>
                <a:off x="0" y="7601"/>
                <a:ext cx="2809621" cy="328431"/>
                <a:chOff x="0" y="0"/>
                <a:chExt cx="2809619" cy="328429"/>
              </a:xfrm>
            </p:grpSpPr>
            <p:sp>
              <p:nvSpPr>
                <p:cNvPr id="129" name="Rectangle"/>
                <p:cNvSpPr/>
                <p:nvPr/>
              </p:nvSpPr>
              <p:spPr>
                <a:xfrm>
                  <a:off x="0" y="-1"/>
                  <a:ext cx="2809620" cy="328431"/>
                </a:xfrm>
                <a:prstGeom prst="rect">
                  <a:avLst/>
                </a:prstGeom>
                <a:solidFill>
                  <a:srgbClr val="FCC0AF"/>
                </a:solidFill>
                <a:ln w="28575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 sz="14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</a:p>
              </p:txBody>
            </p:sp>
            <p:sp>
              <p:nvSpPr>
                <p:cNvPr id="130" name="Place"/>
                <p:cNvSpPr txBox="1"/>
                <p:nvPr/>
              </p:nvSpPr>
              <p:spPr>
                <a:xfrm>
                  <a:off x="60007" y="32087"/>
                  <a:ext cx="2689606" cy="26425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 sz="12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</a:lstStyle>
                <a:p>
                  <a:pPr/>
                  <a:r>
                    <a:t>Place</a:t>
                  </a:r>
                </a:p>
              </p:txBody>
            </p:sp>
          </p:grpSp>
          <p:sp>
            <p:nvSpPr>
              <p:cNvPr id="132" name="Rectangle 73"/>
              <p:cNvSpPr/>
              <p:nvPr/>
            </p:nvSpPr>
            <p:spPr>
              <a:xfrm>
                <a:off x="0" y="336030"/>
                <a:ext cx="2809621" cy="932543"/>
              </a:xfrm>
              <a:prstGeom prst="rect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600">
                    <a:solidFill>
                      <a:srgbClr val="FFFFFF"/>
                    </a:solidFill>
                  </a:defRPr>
                </a:pPr>
              </a:p>
            </p:txBody>
          </p:sp>
          <p:grpSp>
            <p:nvGrpSpPr>
              <p:cNvPr id="135" name="Rectangle 32"/>
              <p:cNvGrpSpPr/>
              <p:nvPr/>
            </p:nvGrpSpPr>
            <p:grpSpPr>
              <a:xfrm>
                <a:off x="66" y="1266187"/>
                <a:ext cx="8453696" cy="312724"/>
                <a:chOff x="0" y="0"/>
                <a:chExt cx="8453694" cy="312723"/>
              </a:xfrm>
            </p:grpSpPr>
            <p:sp>
              <p:nvSpPr>
                <p:cNvPr id="133" name="Rectangle"/>
                <p:cNvSpPr/>
                <p:nvPr/>
              </p:nvSpPr>
              <p:spPr>
                <a:xfrm>
                  <a:off x="0" y="-1"/>
                  <a:ext cx="8453695" cy="312725"/>
                </a:xfrm>
                <a:prstGeom prst="rect">
                  <a:avLst/>
                </a:prstGeom>
                <a:solidFill>
                  <a:srgbClr val="CCCCCC"/>
                </a:solidFill>
                <a:ln w="28575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defRPr sz="14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</a:p>
              </p:txBody>
            </p:sp>
            <p:sp>
              <p:nvSpPr>
                <p:cNvPr id="134" name="Positioning"/>
                <p:cNvSpPr txBox="1"/>
                <p:nvPr/>
              </p:nvSpPr>
              <p:spPr>
                <a:xfrm>
                  <a:off x="60007" y="24234"/>
                  <a:ext cx="8333681" cy="26425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45719" tIns="45719" rIns="45719" bIns="45719" numCol="1" anchor="ctr">
                  <a:spAutoFit/>
                </a:bodyPr>
                <a:lstStyle>
                  <a:lvl1pPr algn="ctr">
                    <a:defRPr sz="12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</a:lstStyle>
                <a:p>
                  <a:pPr/>
                  <a:r>
                    <a:t>Positioning</a:t>
                  </a:r>
                </a:p>
              </p:txBody>
            </p:sp>
          </p:grpSp>
        </p:grpSp>
        <p:sp>
          <p:nvSpPr>
            <p:cNvPr id="137" name="Rectangle 33"/>
            <p:cNvSpPr/>
            <p:nvPr/>
          </p:nvSpPr>
          <p:spPr>
            <a:xfrm>
              <a:off x="66" y="1572360"/>
              <a:ext cx="8453695" cy="921638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39" name="TextBox 36"/>
          <p:cNvSpPr txBox="1"/>
          <p:nvPr/>
        </p:nvSpPr>
        <p:spPr>
          <a:xfrm>
            <a:off x="6051161" y="2257993"/>
            <a:ext cx="2268989" cy="391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1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The specific activities you use to promote your product</a:t>
            </a:r>
          </a:p>
        </p:txBody>
      </p:sp>
      <p:grpSp>
        <p:nvGrpSpPr>
          <p:cNvPr id="153" name="Group 8"/>
          <p:cNvGrpSpPr/>
          <p:nvPr/>
        </p:nvGrpSpPr>
        <p:grpSpPr>
          <a:xfrm>
            <a:off x="341264" y="168035"/>
            <a:ext cx="8447163" cy="1709248"/>
            <a:chOff x="0" y="0"/>
            <a:chExt cx="8447161" cy="1709246"/>
          </a:xfrm>
        </p:grpSpPr>
        <p:grpSp>
          <p:nvGrpSpPr>
            <p:cNvPr id="142" name="Rectangle 4"/>
            <p:cNvGrpSpPr/>
            <p:nvPr/>
          </p:nvGrpSpPr>
          <p:grpSpPr>
            <a:xfrm>
              <a:off x="-1" y="-1"/>
              <a:ext cx="8447163" cy="418292"/>
              <a:chOff x="0" y="0"/>
              <a:chExt cx="8447161" cy="418290"/>
            </a:xfrm>
          </p:grpSpPr>
          <p:sp>
            <p:nvSpPr>
              <p:cNvPr id="140" name="Rectangle"/>
              <p:cNvSpPr/>
              <p:nvPr/>
            </p:nvSpPr>
            <p:spPr>
              <a:xfrm>
                <a:off x="-1" y="-1"/>
                <a:ext cx="8447163" cy="418292"/>
              </a:xfrm>
              <a:prstGeom prst="rect">
                <a:avLst/>
              </a:prstGeom>
              <a:solidFill>
                <a:srgbClr val="5AA5E0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1" name="10Ps Marketing Matrix"/>
              <p:cNvSpPr txBox="1"/>
              <p:nvPr/>
            </p:nvSpPr>
            <p:spPr>
              <a:xfrm>
                <a:off x="60007" y="21529"/>
                <a:ext cx="8327147" cy="3752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b="1" sz="20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10Ps Marketing Matrix</a:t>
                </a:r>
              </a:p>
            </p:txBody>
          </p:sp>
        </p:grpSp>
        <p:grpSp>
          <p:nvGrpSpPr>
            <p:cNvPr id="145" name="Rectangle 26"/>
            <p:cNvGrpSpPr/>
            <p:nvPr/>
          </p:nvGrpSpPr>
          <p:grpSpPr>
            <a:xfrm>
              <a:off x="2814002" y="420723"/>
              <a:ext cx="2814851" cy="328430"/>
              <a:chOff x="0" y="0"/>
              <a:chExt cx="2814849" cy="328429"/>
            </a:xfrm>
          </p:grpSpPr>
          <p:sp>
            <p:nvSpPr>
              <p:cNvPr id="143" name="Rectangle"/>
              <p:cNvSpPr/>
              <p:nvPr/>
            </p:nvSpPr>
            <p:spPr>
              <a:xfrm>
                <a:off x="-1" y="-1"/>
                <a:ext cx="2814851" cy="328431"/>
              </a:xfrm>
              <a:prstGeom prst="rect">
                <a:avLst/>
              </a:prstGeom>
              <a:solidFill>
                <a:srgbClr val="C9DAAE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4" name="Price"/>
              <p:cNvSpPr txBox="1"/>
              <p:nvPr/>
            </p:nvSpPr>
            <p:spPr>
              <a:xfrm>
                <a:off x="60007" y="32087"/>
                <a:ext cx="2694835" cy="2642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Price</a:t>
                </a:r>
              </a:p>
            </p:txBody>
          </p:sp>
        </p:grpSp>
        <p:grpSp>
          <p:nvGrpSpPr>
            <p:cNvPr id="148" name="Rectangle 70"/>
            <p:cNvGrpSpPr/>
            <p:nvPr/>
          </p:nvGrpSpPr>
          <p:grpSpPr>
            <a:xfrm>
              <a:off x="5628851" y="420276"/>
              <a:ext cx="2814851" cy="328430"/>
              <a:chOff x="0" y="0"/>
              <a:chExt cx="2814849" cy="328429"/>
            </a:xfrm>
          </p:grpSpPr>
          <p:sp>
            <p:nvSpPr>
              <p:cNvPr id="146" name="Rectangle"/>
              <p:cNvSpPr/>
              <p:nvPr/>
            </p:nvSpPr>
            <p:spPr>
              <a:xfrm>
                <a:off x="-1" y="-1"/>
                <a:ext cx="2814851" cy="328431"/>
              </a:xfrm>
              <a:prstGeom prst="rect">
                <a:avLst/>
              </a:prstGeom>
              <a:solidFill>
                <a:srgbClr val="A8D0DB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147" name="People"/>
              <p:cNvSpPr txBox="1"/>
              <p:nvPr/>
            </p:nvSpPr>
            <p:spPr>
              <a:xfrm>
                <a:off x="60007" y="32087"/>
                <a:ext cx="2694835" cy="2642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People</a:t>
                </a:r>
              </a:p>
            </p:txBody>
          </p:sp>
        </p:grpSp>
        <p:grpSp>
          <p:nvGrpSpPr>
            <p:cNvPr id="151" name="Rectangle 76"/>
            <p:cNvGrpSpPr/>
            <p:nvPr/>
          </p:nvGrpSpPr>
          <p:grpSpPr>
            <a:xfrm>
              <a:off x="-1" y="418290"/>
              <a:ext cx="2814851" cy="328430"/>
              <a:chOff x="0" y="0"/>
              <a:chExt cx="2814849" cy="328429"/>
            </a:xfrm>
          </p:grpSpPr>
          <p:sp>
            <p:nvSpPr>
              <p:cNvPr id="149" name="Rectangle"/>
              <p:cNvSpPr/>
              <p:nvPr/>
            </p:nvSpPr>
            <p:spPr>
              <a:xfrm>
                <a:off x="-1" y="-1"/>
                <a:ext cx="2814851" cy="328431"/>
              </a:xfrm>
              <a:prstGeom prst="rect">
                <a:avLst/>
              </a:prstGeom>
              <a:solidFill>
                <a:srgbClr val="FFE48E"/>
              </a:solidFill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50" name="Product"/>
              <p:cNvSpPr txBox="1"/>
              <p:nvPr/>
            </p:nvSpPr>
            <p:spPr>
              <a:xfrm>
                <a:off x="60007" y="32087"/>
                <a:ext cx="2694835" cy="2642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ctr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Product</a:t>
                </a:r>
              </a:p>
            </p:txBody>
          </p:sp>
        </p:grpSp>
        <p:sp>
          <p:nvSpPr>
            <p:cNvPr id="152" name="Rectangle 37"/>
            <p:cNvSpPr/>
            <p:nvPr/>
          </p:nvSpPr>
          <p:spPr>
            <a:xfrm>
              <a:off x="5630092" y="743080"/>
              <a:ext cx="2814851" cy="966167"/>
            </a:xfrm>
            <a:prstGeom prst="rect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