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aha.io/software/product-roadmap?utm_campaign=Global_-_Americas_-_Business_Plan_-_Downloads_-_Product_Roadmap_Templates&amp;utm_content=Product_Roadmap_Templates_-_PPT_-_SAFe_Roadmap_Templates&amp;utm_source=downloads&amp;utm_medium=powerpoint&amp;utm_term=safe_roadmap_template" TargetMode="External"/><Relationship Id="rId4" Type="http://schemas.openxmlformats.org/officeDocument/2006/relationships/hyperlink" Target="https://www.aha.io/software/product-roadmap?utm_campaign=Global_-_Americas_-_Business_Plan_-_Downloads_-_Product_Roadmap_Templates&amp;utm_content=Product_Roadmap_Templates_-_PPT_-_Release_Roadmap_Templates&amp;utm_source=downloads&amp;utm_medium=powerpoint&amp;utm_term=release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21329" y="-6572"/>
            <a:ext cx="5455791" cy="757229"/>
            <a:chOff x="0" y="4714"/>
            <a:chExt cx="5455789" cy="757228"/>
          </a:xfrm>
        </p:grpSpPr>
        <p:sp>
          <p:nvSpPr>
            <p:cNvPr id="94" name="Rectangle"/>
            <p:cNvSpPr/>
            <p:nvPr/>
          </p:nvSpPr>
          <p:spPr>
            <a:xfrm>
              <a:off x="0" y="38051"/>
              <a:ext cx="5455790" cy="69055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Scaled Agile Framework (SAFe) Roadmap"/>
            <p:cNvSpPr txBox="1"/>
            <p:nvPr/>
          </p:nvSpPr>
          <p:spPr>
            <a:xfrm>
              <a:off x="51879" y="4714"/>
              <a:ext cx="5352032" cy="757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Scaled Agile Framework (SAFe)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29" y="6413386"/>
            <a:ext cx="889228" cy="44461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8" name="Group 2"/>
          <p:cNvGrpSpPr/>
          <p:nvPr/>
        </p:nvGrpSpPr>
        <p:grpSpPr>
          <a:xfrm>
            <a:off x="604593" y="841961"/>
            <a:ext cx="8226386" cy="437636"/>
            <a:chOff x="0" y="0"/>
            <a:chExt cx="8226385" cy="437634"/>
          </a:xfrm>
        </p:grpSpPr>
        <p:sp>
          <p:nvSpPr>
            <p:cNvPr id="98" name="Straight Arrow Connector 37"/>
            <p:cNvSpPr/>
            <p:nvPr/>
          </p:nvSpPr>
          <p:spPr>
            <a:xfrm>
              <a:off x="0" y="340170"/>
              <a:ext cx="8226386" cy="1"/>
            </a:xfrm>
            <a:prstGeom prst="line">
              <a:avLst/>
            </a:prstGeom>
            <a:noFill/>
            <a:ln w="44450" cap="flat">
              <a:solidFill>
                <a:srgbClr val="3172C8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TextBox 39"/>
            <p:cNvSpPr/>
            <p:nvPr/>
          </p:nvSpPr>
          <p:spPr>
            <a:xfrm>
              <a:off x="12694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0" name="TextBox 40"/>
            <p:cNvSpPr/>
            <p:nvPr/>
          </p:nvSpPr>
          <p:spPr>
            <a:xfrm>
              <a:off x="1467507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1" name="TextBox 41"/>
            <p:cNvSpPr/>
            <p:nvPr/>
          </p:nvSpPr>
          <p:spPr>
            <a:xfrm>
              <a:off x="4377134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2" name="TextBox 42"/>
            <p:cNvSpPr/>
            <p:nvPr/>
          </p:nvSpPr>
          <p:spPr>
            <a:xfrm>
              <a:off x="2922321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3" name="TextBox 43"/>
            <p:cNvSpPr/>
            <p:nvPr/>
          </p:nvSpPr>
          <p:spPr>
            <a:xfrm>
              <a:off x="5831947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4" name="TextBox 44"/>
            <p:cNvSpPr/>
            <p:nvPr/>
          </p:nvSpPr>
          <p:spPr>
            <a:xfrm>
              <a:off x="7286760" y="0"/>
              <a:ext cx="669420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Month</a:t>
              </a:r>
            </a:p>
          </p:txBody>
        </p:sp>
        <p:sp>
          <p:nvSpPr>
            <p:cNvPr id="105" name="Oval 45"/>
            <p:cNvSpPr/>
            <p:nvPr/>
          </p:nvSpPr>
          <p:spPr>
            <a:xfrm rot="10800000">
              <a:off x="2347309" y="258138"/>
              <a:ext cx="195979" cy="179497"/>
            </a:xfrm>
            <a:prstGeom prst="ellipse">
              <a:avLst/>
            </a:prstGeom>
            <a:solidFill>
              <a:srgbClr val="EB983D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Oval 46"/>
            <p:cNvSpPr/>
            <p:nvPr/>
          </p:nvSpPr>
          <p:spPr>
            <a:xfrm rot="10800000">
              <a:off x="5047394" y="250422"/>
              <a:ext cx="195979" cy="179497"/>
            </a:xfrm>
            <a:prstGeom prst="ellipse">
              <a:avLst/>
            </a:prstGeom>
            <a:solidFill>
              <a:srgbClr val="EB983D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" name="Oval 47"/>
            <p:cNvSpPr/>
            <p:nvPr/>
          </p:nvSpPr>
          <p:spPr>
            <a:xfrm rot="10800000">
              <a:off x="7747480" y="258138"/>
              <a:ext cx="195979" cy="179497"/>
            </a:xfrm>
            <a:prstGeom prst="ellipse">
              <a:avLst/>
            </a:prstGeom>
            <a:solidFill>
              <a:srgbClr val="EB983D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32" name="Group 3"/>
          <p:cNvGrpSpPr/>
          <p:nvPr/>
        </p:nvGrpSpPr>
        <p:grpSpPr>
          <a:xfrm>
            <a:off x="626331" y="1367662"/>
            <a:ext cx="7891338" cy="5197156"/>
            <a:chOff x="0" y="0"/>
            <a:chExt cx="7891337" cy="5197154"/>
          </a:xfrm>
        </p:grpSpPr>
        <p:grpSp>
          <p:nvGrpSpPr>
            <p:cNvPr id="113" name="Group 9"/>
            <p:cNvGrpSpPr/>
            <p:nvPr/>
          </p:nvGrpSpPr>
          <p:grpSpPr>
            <a:xfrm>
              <a:off x="0" y="0"/>
              <a:ext cx="2542176" cy="4590762"/>
              <a:chOff x="0" y="0"/>
              <a:chExt cx="2542175" cy="4590761"/>
            </a:xfrm>
          </p:grpSpPr>
          <p:sp>
            <p:nvSpPr>
              <p:cNvPr id="109" name="Rectangle 7"/>
              <p:cNvSpPr/>
              <p:nvPr/>
            </p:nvSpPr>
            <p:spPr>
              <a:xfrm>
                <a:off x="0" y="-1"/>
                <a:ext cx="2542176" cy="4590763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12" name="Rectangle 8"/>
              <p:cNvGrpSpPr/>
              <p:nvPr/>
            </p:nvGrpSpPr>
            <p:grpSpPr>
              <a:xfrm>
                <a:off x="0" y="0"/>
                <a:ext cx="2542176" cy="508672"/>
                <a:chOff x="0" y="0"/>
                <a:chExt cx="2542175" cy="508670"/>
              </a:xfrm>
            </p:grpSpPr>
            <p:sp>
              <p:nvSpPr>
                <p:cNvPr id="110" name="Rectangle"/>
                <p:cNvSpPr/>
                <p:nvPr/>
              </p:nvSpPr>
              <p:spPr>
                <a:xfrm>
                  <a:off x="0" y="0"/>
                  <a:ext cx="2542176" cy="508671"/>
                </a:xfrm>
                <a:prstGeom prst="rect">
                  <a:avLst/>
                </a:prstGeom>
                <a:solidFill>
                  <a:srgbClr val="15345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11" name="Program Increment 1"/>
                <p:cNvSpPr txBox="1"/>
                <p:nvPr/>
              </p:nvSpPr>
              <p:spPr>
                <a:xfrm>
                  <a:off x="49575" y="60166"/>
                  <a:ext cx="2443026" cy="3883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Program Increment 1</a:t>
                  </a:r>
                </a:p>
              </p:txBody>
            </p:sp>
          </p:grpSp>
        </p:grpSp>
        <p:grpSp>
          <p:nvGrpSpPr>
            <p:cNvPr id="118" name="Group 10"/>
            <p:cNvGrpSpPr/>
            <p:nvPr/>
          </p:nvGrpSpPr>
          <p:grpSpPr>
            <a:xfrm>
              <a:off x="2674580" y="0"/>
              <a:ext cx="2542177" cy="4590762"/>
              <a:chOff x="0" y="0"/>
              <a:chExt cx="2542175" cy="4590761"/>
            </a:xfrm>
          </p:grpSpPr>
          <p:sp>
            <p:nvSpPr>
              <p:cNvPr id="114" name="Rectangle 11"/>
              <p:cNvSpPr/>
              <p:nvPr/>
            </p:nvSpPr>
            <p:spPr>
              <a:xfrm>
                <a:off x="0" y="-1"/>
                <a:ext cx="2542176" cy="4590763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17" name="Rectangle 12"/>
              <p:cNvGrpSpPr/>
              <p:nvPr/>
            </p:nvGrpSpPr>
            <p:grpSpPr>
              <a:xfrm>
                <a:off x="0" y="0"/>
                <a:ext cx="2542176" cy="508672"/>
                <a:chOff x="0" y="0"/>
                <a:chExt cx="2542175" cy="508670"/>
              </a:xfrm>
            </p:grpSpPr>
            <p:sp>
              <p:nvSpPr>
                <p:cNvPr id="115" name="Rectangle"/>
                <p:cNvSpPr/>
                <p:nvPr/>
              </p:nvSpPr>
              <p:spPr>
                <a:xfrm>
                  <a:off x="0" y="0"/>
                  <a:ext cx="2542176" cy="508671"/>
                </a:xfrm>
                <a:prstGeom prst="rect">
                  <a:avLst/>
                </a:prstGeom>
                <a:solidFill>
                  <a:srgbClr val="15345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16" name="Program Increment 2"/>
                <p:cNvSpPr txBox="1"/>
                <p:nvPr/>
              </p:nvSpPr>
              <p:spPr>
                <a:xfrm>
                  <a:off x="49575" y="60166"/>
                  <a:ext cx="2443026" cy="3883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Program Increment 2</a:t>
                  </a:r>
                </a:p>
              </p:txBody>
            </p:sp>
          </p:grpSp>
        </p:grpSp>
        <p:grpSp>
          <p:nvGrpSpPr>
            <p:cNvPr id="123" name="Group 13"/>
            <p:cNvGrpSpPr/>
            <p:nvPr/>
          </p:nvGrpSpPr>
          <p:grpSpPr>
            <a:xfrm>
              <a:off x="5349161" y="0"/>
              <a:ext cx="2542177" cy="4590762"/>
              <a:chOff x="0" y="0"/>
              <a:chExt cx="2542175" cy="4590761"/>
            </a:xfrm>
          </p:grpSpPr>
          <p:sp>
            <p:nvSpPr>
              <p:cNvPr id="119" name="Rectangle 14"/>
              <p:cNvSpPr/>
              <p:nvPr/>
            </p:nvSpPr>
            <p:spPr>
              <a:xfrm>
                <a:off x="0" y="-1"/>
                <a:ext cx="2542176" cy="4590763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22" name="Rectangle 15"/>
              <p:cNvGrpSpPr/>
              <p:nvPr/>
            </p:nvGrpSpPr>
            <p:grpSpPr>
              <a:xfrm>
                <a:off x="0" y="0"/>
                <a:ext cx="2542176" cy="508672"/>
                <a:chOff x="0" y="0"/>
                <a:chExt cx="2542175" cy="508670"/>
              </a:xfrm>
            </p:grpSpPr>
            <p:sp>
              <p:nvSpPr>
                <p:cNvPr id="120" name="Rectangle"/>
                <p:cNvSpPr/>
                <p:nvPr/>
              </p:nvSpPr>
              <p:spPr>
                <a:xfrm>
                  <a:off x="0" y="0"/>
                  <a:ext cx="2542176" cy="508671"/>
                </a:xfrm>
                <a:prstGeom prst="rect">
                  <a:avLst/>
                </a:prstGeom>
                <a:solidFill>
                  <a:srgbClr val="15345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1" name="Program Increment 3"/>
                <p:cNvSpPr txBox="1"/>
                <p:nvPr/>
              </p:nvSpPr>
              <p:spPr>
                <a:xfrm>
                  <a:off x="49575" y="60166"/>
                  <a:ext cx="2443026" cy="3883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Program Increment 3</a:t>
                  </a:r>
                </a:p>
              </p:txBody>
            </p:sp>
          </p:grpSp>
        </p:grpSp>
        <p:sp>
          <p:nvSpPr>
            <p:cNvPr id="124" name="TextBox 16"/>
            <p:cNvSpPr txBox="1"/>
            <p:nvPr/>
          </p:nvSpPr>
          <p:spPr>
            <a:xfrm>
              <a:off x="642518" y="4576647"/>
              <a:ext cx="1224901" cy="360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i="1" sz="14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Committed</a:t>
              </a:r>
            </a:p>
          </p:txBody>
        </p:sp>
        <p:sp>
          <p:nvSpPr>
            <p:cNvPr id="125" name="TextBox 17"/>
            <p:cNvSpPr txBox="1"/>
            <p:nvPr/>
          </p:nvSpPr>
          <p:spPr>
            <a:xfrm>
              <a:off x="4834442" y="4574712"/>
              <a:ext cx="933610" cy="62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i="1" sz="14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Forecast</a:t>
              </a:r>
            </a:p>
          </p:txBody>
        </p:sp>
        <p:sp>
          <p:nvSpPr>
            <p:cNvPr id="126" name="Straight Connector 33"/>
            <p:cNvSpPr/>
            <p:nvPr/>
          </p:nvSpPr>
          <p:spPr>
            <a:xfrm>
              <a:off x="5742613" y="4731645"/>
              <a:ext cx="2113651" cy="1"/>
            </a:xfrm>
            <a:prstGeom prst="line">
              <a:avLst/>
            </a:prstGeom>
            <a:noFill/>
            <a:ln w="254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" name="Straight Connector 54"/>
            <p:cNvSpPr/>
            <p:nvPr/>
          </p:nvSpPr>
          <p:spPr>
            <a:xfrm>
              <a:off x="2712518" y="4731645"/>
              <a:ext cx="2112819" cy="1"/>
            </a:xfrm>
            <a:prstGeom prst="line">
              <a:avLst/>
            </a:prstGeom>
            <a:noFill/>
            <a:ln w="254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" name="TextBox 58"/>
            <p:cNvSpPr txBox="1"/>
            <p:nvPr/>
          </p:nvSpPr>
          <p:spPr>
            <a:xfrm>
              <a:off x="201110" y="3666182"/>
              <a:ext cx="2124747" cy="8317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Stretch objectives</a:t>
              </a:r>
            </a:p>
            <a:p>
              <a:pPr algn="ctr">
                <a:defRPr sz="1600"/>
              </a:pPr>
            </a:p>
          </p:txBody>
        </p:sp>
        <p:sp>
          <p:nvSpPr>
            <p:cNvPr id="129" name="TextBox 59"/>
            <p:cNvSpPr txBox="1"/>
            <p:nvPr/>
          </p:nvSpPr>
          <p:spPr>
            <a:xfrm>
              <a:off x="148284" y="609988"/>
              <a:ext cx="2213369" cy="30282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Objectives</a:t>
              </a: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</p:txBody>
        </p:sp>
        <p:sp>
          <p:nvSpPr>
            <p:cNvPr id="130" name="TextBox 59"/>
            <p:cNvSpPr txBox="1"/>
            <p:nvPr/>
          </p:nvSpPr>
          <p:spPr>
            <a:xfrm>
              <a:off x="2838984" y="609988"/>
              <a:ext cx="2213370" cy="30282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Objectives</a:t>
              </a: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</p:txBody>
        </p:sp>
        <p:sp>
          <p:nvSpPr>
            <p:cNvPr id="131" name="TextBox 59"/>
            <p:cNvSpPr txBox="1"/>
            <p:nvPr/>
          </p:nvSpPr>
          <p:spPr>
            <a:xfrm>
              <a:off x="5513565" y="609988"/>
              <a:ext cx="2213370" cy="30282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Objectives</a:t>
              </a: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  <a:p>
              <a:pPr>
                <a:defRPr sz="1600"/>
              </a:pPr>
            </a:p>
          </p:txBody>
        </p:sp>
      </p:grpSp>
      <p:grpSp>
        <p:nvGrpSpPr>
          <p:cNvPr id="135" name="Rectangle 57"/>
          <p:cNvGrpSpPr/>
          <p:nvPr/>
        </p:nvGrpSpPr>
        <p:grpSpPr>
          <a:xfrm>
            <a:off x="1131322" y="6364552"/>
            <a:ext cx="7587576" cy="478685"/>
            <a:chOff x="0" y="0"/>
            <a:chExt cx="7587574" cy="478684"/>
          </a:xfrm>
        </p:grpSpPr>
        <p:sp>
          <p:nvSpPr>
            <p:cNvPr id="133" name="Rectangle"/>
            <p:cNvSpPr/>
            <p:nvPr/>
          </p:nvSpPr>
          <p:spPr>
            <a:xfrm>
              <a:off x="-1" y="-1"/>
              <a:ext cx="7587576" cy="47868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</a:defRPr>
              </a:pPr>
            </a:p>
          </p:txBody>
        </p:sp>
        <p:sp>
          <p:nvSpPr>
            <p:cNvPr id="134" name="Text"/>
            <p:cNvSpPr txBox="1"/>
            <p:nvPr/>
          </p:nvSpPr>
          <p:spPr>
            <a:xfrm>
              <a:off x="45719" y="60272"/>
              <a:ext cx="7496135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u="sng">
                  <a:solidFill>
                    <a:srgbClr val="1849A8"/>
                  </a:solidFill>
                  <a:uFill>
                    <a:solidFill>
                      <a:srgbClr val="1849A8"/>
                    </a:solidFill>
                  </a:uFill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767C7"/>
                  </a:solidFill>
                  <a:uFillTx/>
                </a:defRPr>
              </a:pPr>
              <a:r>
                <a:rPr u="sng">
                  <a:solidFill>
                    <a:srgbClr val="1849A8"/>
                  </a:solidFill>
                  <a:uFill>
                    <a:solidFill>
                      <a:srgbClr val="1849A8"/>
                    </a:solidFill>
                  </a:uFill>
                  <a:hlinkClick r:id="rId3" invalidUrl="" action="" tgtFrame="" tooltip="" history="1" highlightClick="0" endSnd="0"/>
                </a:rPr>
                <a:t> </a:t>
              </a:r>
            </a:p>
          </p:txBody>
        </p:sp>
      </p:grpSp>
      <p:sp>
        <p:nvSpPr>
          <p:cNvPr id="136" name="Straight Arrow Connector 63"/>
          <p:cNvSpPr/>
          <p:nvPr/>
        </p:nvSpPr>
        <p:spPr>
          <a:xfrm flipV="1">
            <a:off x="3350657" y="5998874"/>
            <a:ext cx="1" cy="96055"/>
          </a:xfrm>
          <a:prstGeom prst="line">
            <a:avLst/>
          </a:prstGeom>
          <a:ln w="25400">
            <a:solidFill>
              <a:srgbClr val="404040"/>
            </a:solidFill>
            <a:tailEnd type="oval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37" name="Create a cloud-based roadmap in Aha! Roadmaps"/>
          <p:cNvSpPr txBox="1"/>
          <p:nvPr/>
        </p:nvSpPr>
        <p:spPr>
          <a:xfrm>
            <a:off x="904819" y="6503566"/>
            <a:ext cx="58363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1200"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FFFFFF"/>
                </a:solidFill>
                <a:uFillTx/>
              </a:defRPr>
            </a:pPr>
            <a:r>
              <a:rPr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hlinkClick r:id="rId4" invalidUrl="" action="" tgtFrame="" tooltip="" history="1" highlightClick="0" endSnd="0"/>
              </a:rPr>
              <a:t>Create a cloud-based roadmap in Aha! Roadmaps</a:t>
            </a:r>
          </a:p>
        </p:txBody>
      </p:sp>
      <p:sp>
        <p:nvSpPr>
          <p:cNvPr id="138" name="Straight Arrow Connector 63"/>
          <p:cNvSpPr/>
          <p:nvPr/>
        </p:nvSpPr>
        <p:spPr>
          <a:xfrm flipV="1">
            <a:off x="8469808" y="5998874"/>
            <a:ext cx="1" cy="96055"/>
          </a:xfrm>
          <a:prstGeom prst="line">
            <a:avLst/>
          </a:prstGeom>
          <a:ln w="25400">
            <a:solidFill>
              <a:srgbClr val="404040"/>
            </a:solidFill>
            <a:tailEnd type="oval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