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oftware/product-roadmap?utm_campaign=Global_-_Americas_-_Business_Plan_-_Downloads_-_Product_Roadmap_Templates&amp;utm_content=Product_Roadmap_Templates_-_PPT_-_Release_Roadmap_Templates&amp;utm_source=downloads&amp;utm_medium=powerpoint&amp;utm_term=release_roadmap_templat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ectangle 4"/>
          <p:cNvGrpSpPr/>
          <p:nvPr/>
        </p:nvGrpSpPr>
        <p:grpSpPr>
          <a:xfrm>
            <a:off x="182142" y="133297"/>
            <a:ext cx="3062165" cy="608571"/>
            <a:chOff x="0" y="0"/>
            <a:chExt cx="3062163" cy="608570"/>
          </a:xfrm>
        </p:grpSpPr>
        <p:sp>
          <p:nvSpPr>
            <p:cNvPr id="94" name="Rectangle"/>
            <p:cNvSpPr/>
            <p:nvPr/>
          </p:nvSpPr>
          <p:spPr>
            <a:xfrm>
              <a:off x="-1" y="0"/>
              <a:ext cx="3062165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5" name="Kanban Roadmap"/>
            <p:cNvSpPr txBox="1"/>
            <p:nvPr/>
          </p:nvSpPr>
          <p:spPr>
            <a:xfrm>
              <a:off x="45719" y="116670"/>
              <a:ext cx="2970725" cy="375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b="1" sz="2000">
                  <a:solidFill>
                    <a:srgbClr val="036EC4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Kanban Roadmap</a:t>
              </a:r>
            </a:p>
          </p:txBody>
        </p:sp>
      </p:grpSp>
      <p:pic>
        <p:nvPicPr>
          <p:cNvPr id="97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6638" y="6248982"/>
            <a:ext cx="1100477" cy="55023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0" name="Rounded Rectangle 40"/>
          <p:cNvGrpSpPr/>
          <p:nvPr/>
        </p:nvGrpSpPr>
        <p:grpSpPr>
          <a:xfrm>
            <a:off x="897710" y="1819654"/>
            <a:ext cx="1602771" cy="770562"/>
            <a:chOff x="0" y="0"/>
            <a:chExt cx="1602769" cy="770561"/>
          </a:xfrm>
        </p:grpSpPr>
        <p:sp>
          <p:nvSpPr>
            <p:cNvPr id="98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FDC98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03" name="Group 43"/>
          <p:cNvGrpSpPr/>
          <p:nvPr/>
        </p:nvGrpSpPr>
        <p:grpSpPr>
          <a:xfrm>
            <a:off x="706875" y="1134893"/>
            <a:ext cx="1984444" cy="4964350"/>
            <a:chOff x="0" y="0"/>
            <a:chExt cx="1984442" cy="4964349"/>
          </a:xfrm>
        </p:grpSpPr>
        <p:sp>
          <p:nvSpPr>
            <p:cNvPr id="101" name="Rectangle 5"/>
            <p:cNvSpPr/>
            <p:nvPr/>
          </p:nvSpPr>
          <p:spPr>
            <a:xfrm>
              <a:off x="0" y="535021"/>
              <a:ext cx="1984443" cy="4429329"/>
            </a:xfrm>
            <a:prstGeom prst="rect">
              <a:avLst/>
            </a:prstGeom>
            <a:noFill/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" name="Rectangle 41"/>
            <p:cNvSpPr/>
            <p:nvPr/>
          </p:nvSpPr>
          <p:spPr>
            <a:xfrm>
              <a:off x="-1" y="-1"/>
              <a:ext cx="1984443" cy="535023"/>
            </a:xfrm>
            <a:prstGeom prst="rect">
              <a:avLst/>
            </a:prstGeom>
            <a:solidFill>
              <a:srgbClr val="15345E"/>
            </a:solidFill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6" name="Group 44"/>
          <p:cNvGrpSpPr/>
          <p:nvPr/>
        </p:nvGrpSpPr>
        <p:grpSpPr>
          <a:xfrm>
            <a:off x="2691316" y="1134893"/>
            <a:ext cx="1984443" cy="4964350"/>
            <a:chOff x="0" y="0"/>
            <a:chExt cx="1984442" cy="4964349"/>
          </a:xfrm>
        </p:grpSpPr>
        <p:sp>
          <p:nvSpPr>
            <p:cNvPr id="104" name="Rectangle 45"/>
            <p:cNvSpPr/>
            <p:nvPr/>
          </p:nvSpPr>
          <p:spPr>
            <a:xfrm>
              <a:off x="0" y="535021"/>
              <a:ext cx="1984443" cy="4429329"/>
            </a:xfrm>
            <a:prstGeom prst="rect">
              <a:avLst/>
            </a:prstGeom>
            <a:noFill/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" name="Rectangle 46"/>
            <p:cNvSpPr/>
            <p:nvPr/>
          </p:nvSpPr>
          <p:spPr>
            <a:xfrm>
              <a:off x="-1" y="-1"/>
              <a:ext cx="1984443" cy="535023"/>
            </a:xfrm>
            <a:prstGeom prst="rect">
              <a:avLst/>
            </a:prstGeom>
            <a:solidFill>
              <a:srgbClr val="15345E"/>
            </a:solidFill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9" name="Group 47"/>
          <p:cNvGrpSpPr/>
          <p:nvPr/>
        </p:nvGrpSpPr>
        <p:grpSpPr>
          <a:xfrm>
            <a:off x="4675756" y="1134893"/>
            <a:ext cx="1984443" cy="4964350"/>
            <a:chOff x="0" y="0"/>
            <a:chExt cx="1984442" cy="4964349"/>
          </a:xfrm>
        </p:grpSpPr>
        <p:sp>
          <p:nvSpPr>
            <p:cNvPr id="107" name="Rectangle 48"/>
            <p:cNvSpPr/>
            <p:nvPr/>
          </p:nvSpPr>
          <p:spPr>
            <a:xfrm>
              <a:off x="0" y="535021"/>
              <a:ext cx="1984443" cy="4429329"/>
            </a:xfrm>
            <a:prstGeom prst="rect">
              <a:avLst/>
            </a:prstGeom>
            <a:noFill/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" name="Rectangle 49"/>
            <p:cNvSpPr/>
            <p:nvPr/>
          </p:nvSpPr>
          <p:spPr>
            <a:xfrm>
              <a:off x="-1" y="-1"/>
              <a:ext cx="1984443" cy="535023"/>
            </a:xfrm>
            <a:prstGeom prst="rect">
              <a:avLst/>
            </a:prstGeom>
            <a:solidFill>
              <a:srgbClr val="15345E"/>
            </a:solidFill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2" name="Group 50"/>
          <p:cNvGrpSpPr/>
          <p:nvPr/>
        </p:nvGrpSpPr>
        <p:grpSpPr>
          <a:xfrm>
            <a:off x="6660198" y="1134893"/>
            <a:ext cx="1984443" cy="4964350"/>
            <a:chOff x="0" y="0"/>
            <a:chExt cx="1984442" cy="4964349"/>
          </a:xfrm>
        </p:grpSpPr>
        <p:sp>
          <p:nvSpPr>
            <p:cNvPr id="110" name="Rectangle 51"/>
            <p:cNvSpPr/>
            <p:nvPr/>
          </p:nvSpPr>
          <p:spPr>
            <a:xfrm>
              <a:off x="0" y="535021"/>
              <a:ext cx="1984443" cy="4429329"/>
            </a:xfrm>
            <a:prstGeom prst="rect">
              <a:avLst/>
            </a:prstGeom>
            <a:noFill/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" name="Rectangle 52"/>
            <p:cNvSpPr/>
            <p:nvPr/>
          </p:nvSpPr>
          <p:spPr>
            <a:xfrm>
              <a:off x="-1" y="-1"/>
              <a:ext cx="1984443" cy="535023"/>
            </a:xfrm>
            <a:prstGeom prst="rect">
              <a:avLst/>
            </a:prstGeom>
            <a:solidFill>
              <a:srgbClr val="15345E"/>
            </a:solidFill>
            <a:ln w="1270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13" name="TextBox 53"/>
          <p:cNvSpPr txBox="1"/>
          <p:nvPr/>
        </p:nvSpPr>
        <p:spPr>
          <a:xfrm>
            <a:off x="1305585" y="1217737"/>
            <a:ext cx="81527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Future</a:t>
            </a:r>
          </a:p>
        </p:txBody>
      </p:sp>
      <p:sp>
        <p:nvSpPr>
          <p:cNvPr id="114" name="TextBox 54"/>
          <p:cNvSpPr txBox="1"/>
          <p:nvPr/>
        </p:nvSpPr>
        <p:spPr>
          <a:xfrm>
            <a:off x="3083679" y="1217737"/>
            <a:ext cx="117146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Near</a:t>
            </a:r>
            <a:r>
              <a:t> </a:t>
            </a:r>
            <a:r>
              <a:t>term</a:t>
            </a:r>
          </a:p>
        </p:txBody>
      </p:sp>
      <p:sp>
        <p:nvSpPr>
          <p:cNvPr id="115" name="TextBox 55"/>
          <p:cNvSpPr txBox="1"/>
          <p:nvPr/>
        </p:nvSpPr>
        <p:spPr>
          <a:xfrm>
            <a:off x="4993452" y="1217737"/>
            <a:ext cx="134905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 progress</a:t>
            </a:r>
          </a:p>
        </p:txBody>
      </p:sp>
      <p:sp>
        <p:nvSpPr>
          <p:cNvPr id="116" name="TextBox 56"/>
          <p:cNvSpPr txBox="1"/>
          <p:nvPr/>
        </p:nvSpPr>
        <p:spPr>
          <a:xfrm>
            <a:off x="7056816" y="1217737"/>
            <a:ext cx="1145677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Complete</a:t>
            </a:r>
          </a:p>
        </p:txBody>
      </p:sp>
      <p:grpSp>
        <p:nvGrpSpPr>
          <p:cNvPr id="119" name="Rounded Rectangle 57"/>
          <p:cNvGrpSpPr/>
          <p:nvPr/>
        </p:nvGrpSpPr>
        <p:grpSpPr>
          <a:xfrm>
            <a:off x="897707" y="2728736"/>
            <a:ext cx="1602771" cy="770562"/>
            <a:chOff x="0" y="0"/>
            <a:chExt cx="1602769" cy="770561"/>
          </a:xfrm>
        </p:grpSpPr>
        <p:sp>
          <p:nvSpPr>
            <p:cNvPr id="117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B8D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8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22" name="Rounded Rectangle 58"/>
          <p:cNvGrpSpPr/>
          <p:nvPr/>
        </p:nvGrpSpPr>
        <p:grpSpPr>
          <a:xfrm>
            <a:off x="897708" y="3649038"/>
            <a:ext cx="1602770" cy="770562"/>
            <a:chOff x="0" y="0"/>
            <a:chExt cx="1602769" cy="770561"/>
          </a:xfrm>
        </p:grpSpPr>
        <p:sp>
          <p:nvSpPr>
            <p:cNvPr id="120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A9D0D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1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25" name="Rounded Rectangle 59"/>
          <p:cNvGrpSpPr/>
          <p:nvPr/>
        </p:nvGrpSpPr>
        <p:grpSpPr>
          <a:xfrm>
            <a:off x="911841" y="4588185"/>
            <a:ext cx="1602770" cy="770562"/>
            <a:chOff x="0" y="0"/>
            <a:chExt cx="1602769" cy="770561"/>
          </a:xfrm>
        </p:grpSpPr>
        <p:sp>
          <p:nvSpPr>
            <p:cNvPr id="123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C8DB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4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28" name="Rounded Rectangle 60"/>
          <p:cNvGrpSpPr/>
          <p:nvPr/>
        </p:nvGrpSpPr>
        <p:grpSpPr>
          <a:xfrm>
            <a:off x="2882151" y="1817745"/>
            <a:ext cx="1602771" cy="770562"/>
            <a:chOff x="0" y="0"/>
            <a:chExt cx="1602769" cy="770561"/>
          </a:xfrm>
        </p:grpSpPr>
        <p:sp>
          <p:nvSpPr>
            <p:cNvPr id="126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C8DB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27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1" name="Rounded Rectangle 61"/>
          <p:cNvGrpSpPr/>
          <p:nvPr/>
        </p:nvGrpSpPr>
        <p:grpSpPr>
          <a:xfrm>
            <a:off x="2868025" y="2738046"/>
            <a:ext cx="1602770" cy="770562"/>
            <a:chOff x="0" y="0"/>
            <a:chExt cx="1602769" cy="770561"/>
          </a:xfrm>
        </p:grpSpPr>
        <p:sp>
          <p:nvSpPr>
            <p:cNvPr id="129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A9D0D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0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4" name="Rounded Rectangle 62"/>
          <p:cNvGrpSpPr/>
          <p:nvPr/>
        </p:nvGrpSpPr>
        <p:grpSpPr>
          <a:xfrm>
            <a:off x="4866592" y="1816593"/>
            <a:ext cx="1602770" cy="770562"/>
            <a:chOff x="0" y="0"/>
            <a:chExt cx="1602769" cy="770561"/>
          </a:xfrm>
        </p:grpSpPr>
        <p:sp>
          <p:nvSpPr>
            <p:cNvPr id="132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B8D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3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37" name="Rounded Rectangle 63"/>
          <p:cNvGrpSpPr/>
          <p:nvPr/>
        </p:nvGrpSpPr>
        <p:grpSpPr>
          <a:xfrm>
            <a:off x="4866592" y="2738046"/>
            <a:ext cx="1602770" cy="770562"/>
            <a:chOff x="0" y="0"/>
            <a:chExt cx="1602769" cy="770561"/>
          </a:xfrm>
        </p:grpSpPr>
        <p:sp>
          <p:nvSpPr>
            <p:cNvPr id="135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FDC98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6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0" name="Rounded Rectangle 64"/>
          <p:cNvGrpSpPr/>
          <p:nvPr/>
        </p:nvGrpSpPr>
        <p:grpSpPr>
          <a:xfrm>
            <a:off x="2882151" y="3658346"/>
            <a:ext cx="1602770" cy="770562"/>
            <a:chOff x="0" y="0"/>
            <a:chExt cx="1602769" cy="770561"/>
          </a:xfrm>
        </p:grpSpPr>
        <p:sp>
          <p:nvSpPr>
            <p:cNvPr id="138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B8D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9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3" name="Rounded Rectangle 65"/>
          <p:cNvGrpSpPr/>
          <p:nvPr/>
        </p:nvGrpSpPr>
        <p:grpSpPr>
          <a:xfrm>
            <a:off x="6851032" y="1816593"/>
            <a:ext cx="1602771" cy="770562"/>
            <a:chOff x="0" y="0"/>
            <a:chExt cx="1602769" cy="770561"/>
          </a:xfrm>
        </p:grpSpPr>
        <p:sp>
          <p:nvSpPr>
            <p:cNvPr id="141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FDC98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6" name="Rounded Rectangle 66"/>
          <p:cNvGrpSpPr/>
          <p:nvPr/>
        </p:nvGrpSpPr>
        <p:grpSpPr>
          <a:xfrm>
            <a:off x="6830777" y="2698537"/>
            <a:ext cx="1602770" cy="770562"/>
            <a:chOff x="0" y="0"/>
            <a:chExt cx="1602769" cy="770561"/>
          </a:xfrm>
        </p:grpSpPr>
        <p:sp>
          <p:nvSpPr>
            <p:cNvPr id="144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C8DB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grpSp>
        <p:nvGrpSpPr>
          <p:cNvPr id="149" name="Rounded Rectangle 67"/>
          <p:cNvGrpSpPr/>
          <p:nvPr/>
        </p:nvGrpSpPr>
        <p:grpSpPr>
          <a:xfrm>
            <a:off x="6855479" y="3587425"/>
            <a:ext cx="1602770" cy="770562"/>
            <a:chOff x="0" y="0"/>
            <a:chExt cx="1602769" cy="770561"/>
          </a:xfrm>
        </p:grpSpPr>
        <p:sp>
          <p:nvSpPr>
            <p:cNvPr id="147" name="Rounded Rectangle"/>
            <p:cNvSpPr/>
            <p:nvPr/>
          </p:nvSpPr>
          <p:spPr>
            <a:xfrm>
              <a:off x="0" y="0"/>
              <a:ext cx="1602770" cy="770562"/>
            </a:xfrm>
            <a:prstGeom prst="roundRect">
              <a:avLst>
                <a:gd name="adj" fmla="val 16667"/>
              </a:avLst>
            </a:prstGeom>
            <a:solidFill>
              <a:srgbClr val="A9D0D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Feature"/>
            <p:cNvSpPr txBox="1"/>
            <p:nvPr/>
          </p:nvSpPr>
          <p:spPr>
            <a:xfrm>
              <a:off x="83336" y="240868"/>
              <a:ext cx="1436098" cy="288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Feature</a:t>
              </a:r>
            </a:p>
          </p:txBody>
        </p:sp>
      </p:grpSp>
      <p:sp>
        <p:nvSpPr>
          <p:cNvPr id="150" name="Create a cloud-based roadmap in Aha! Roadmaps"/>
          <p:cNvSpPr txBox="1"/>
          <p:nvPr/>
        </p:nvSpPr>
        <p:spPr>
          <a:xfrm>
            <a:off x="1362019" y="6447633"/>
            <a:ext cx="5836300" cy="276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b="1" sz="1300" u="sng">
                <a:solidFill>
                  <a:srgbClr val="1B54B5"/>
                </a:solidFill>
                <a:uFill>
                  <a:solidFill>
                    <a:srgbClr val="1B54B5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FFFFFF"/>
                </a:solidFill>
                <a:uFillTx/>
              </a:defRPr>
            </a:pPr>
            <a:r>
              <a:rPr u="sng">
                <a:solidFill>
                  <a:srgbClr val="1B54B5"/>
                </a:solidFill>
                <a:uFill>
                  <a:solidFill>
                    <a:srgbClr val="1B54B5"/>
                  </a:solidFill>
                </a:uFill>
                <a:hlinkClick r:id="rId3" invalidUrl="" action="" tgtFrame="" tooltip="" history="1" highlightClick="0" endSnd="0"/>
              </a:rPr>
              <a:t>Create a cloud-based roadmap in Aha! Roadmaps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