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ignup/?utm_source=web&amp;utm_medium=guide&amp;utm_campaign=guide_template&amp;utm_content=competitors+SWOT+template+PP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2"/>
          <p:cNvGrpSpPr/>
          <p:nvPr/>
        </p:nvGrpSpPr>
        <p:grpSpPr>
          <a:xfrm>
            <a:off x="1892085" y="466559"/>
            <a:ext cx="1546503" cy="1391042"/>
            <a:chOff x="-1" y="0"/>
            <a:chExt cx="1546502" cy="1391041"/>
          </a:xfrm>
        </p:grpSpPr>
        <p:sp>
          <p:nvSpPr>
            <p:cNvPr id="94" name="Rectangle"/>
            <p:cNvSpPr/>
            <p:nvPr/>
          </p:nvSpPr>
          <p:spPr>
            <a:xfrm>
              <a:off x="-2" y="-1"/>
              <a:ext cx="1546503" cy="1391043"/>
            </a:xfrm>
            <a:prstGeom prst="rect">
              <a:avLst/>
            </a:prstGeom>
            <a:solidFill>
              <a:srgbClr val="16353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95" name="S"/>
            <p:cNvSpPr txBox="1"/>
            <p:nvPr/>
          </p:nvSpPr>
          <p:spPr>
            <a:xfrm>
              <a:off x="45718" y="310521"/>
              <a:ext cx="1455064" cy="7699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4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</a:t>
              </a:r>
            </a:p>
          </p:txBody>
        </p:sp>
      </p:grpSp>
      <p:grpSp>
        <p:nvGrpSpPr>
          <p:cNvPr id="99" name="Rectangle 5"/>
          <p:cNvGrpSpPr/>
          <p:nvPr/>
        </p:nvGrpSpPr>
        <p:grpSpPr>
          <a:xfrm>
            <a:off x="3634181" y="466559"/>
            <a:ext cx="1546503" cy="1391042"/>
            <a:chOff x="-1" y="0"/>
            <a:chExt cx="1546502" cy="1391041"/>
          </a:xfrm>
        </p:grpSpPr>
        <p:sp>
          <p:nvSpPr>
            <p:cNvPr id="97" name="Rectangle"/>
            <p:cNvSpPr/>
            <p:nvPr/>
          </p:nvSpPr>
          <p:spPr>
            <a:xfrm>
              <a:off x="-2" y="-1"/>
              <a:ext cx="1546503" cy="1391043"/>
            </a:xfrm>
            <a:prstGeom prst="rect">
              <a:avLst/>
            </a:prstGeom>
            <a:solidFill>
              <a:srgbClr val="D1832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98" name="W"/>
            <p:cNvSpPr txBox="1"/>
            <p:nvPr/>
          </p:nvSpPr>
          <p:spPr>
            <a:xfrm>
              <a:off x="45718" y="310521"/>
              <a:ext cx="1455064" cy="7699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4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</a:t>
              </a:r>
            </a:p>
          </p:txBody>
        </p:sp>
      </p:grpSp>
      <p:grpSp>
        <p:nvGrpSpPr>
          <p:cNvPr id="102" name="Rectangle 6"/>
          <p:cNvGrpSpPr/>
          <p:nvPr/>
        </p:nvGrpSpPr>
        <p:grpSpPr>
          <a:xfrm>
            <a:off x="5353474" y="466559"/>
            <a:ext cx="1546503" cy="1391042"/>
            <a:chOff x="-1" y="0"/>
            <a:chExt cx="1546502" cy="1391041"/>
          </a:xfrm>
        </p:grpSpPr>
        <p:sp>
          <p:nvSpPr>
            <p:cNvPr id="100" name="Rectangle"/>
            <p:cNvSpPr/>
            <p:nvPr/>
          </p:nvSpPr>
          <p:spPr>
            <a:xfrm>
              <a:off x="-2" y="-1"/>
              <a:ext cx="1546503" cy="1391043"/>
            </a:xfrm>
            <a:prstGeom prst="rect">
              <a:avLst/>
            </a:prstGeom>
            <a:solidFill>
              <a:srgbClr val="3F651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01" name="O"/>
            <p:cNvSpPr txBox="1"/>
            <p:nvPr/>
          </p:nvSpPr>
          <p:spPr>
            <a:xfrm>
              <a:off x="45718" y="310521"/>
              <a:ext cx="1455064" cy="7699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4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</a:t>
              </a:r>
            </a:p>
          </p:txBody>
        </p:sp>
      </p:grpSp>
      <p:grpSp>
        <p:nvGrpSpPr>
          <p:cNvPr id="105" name="Rectangle 8"/>
          <p:cNvGrpSpPr/>
          <p:nvPr/>
        </p:nvGrpSpPr>
        <p:grpSpPr>
          <a:xfrm>
            <a:off x="7090046" y="466559"/>
            <a:ext cx="1546503" cy="1391042"/>
            <a:chOff x="-1" y="0"/>
            <a:chExt cx="1546502" cy="1391041"/>
          </a:xfrm>
        </p:grpSpPr>
        <p:sp>
          <p:nvSpPr>
            <p:cNvPr id="103" name="Rectangle"/>
            <p:cNvSpPr/>
            <p:nvPr/>
          </p:nvSpPr>
          <p:spPr>
            <a:xfrm>
              <a:off x="-2" y="-1"/>
              <a:ext cx="1546503" cy="1391043"/>
            </a:xfrm>
            <a:prstGeom prst="rect">
              <a:avLst/>
            </a:prstGeom>
            <a:solidFill>
              <a:srgbClr val="87425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04" name="T"/>
            <p:cNvSpPr txBox="1"/>
            <p:nvPr/>
          </p:nvSpPr>
          <p:spPr>
            <a:xfrm>
              <a:off x="45718" y="310521"/>
              <a:ext cx="1455064" cy="7699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4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</a:t>
              </a:r>
            </a:p>
          </p:txBody>
        </p:sp>
      </p:grpSp>
      <p:grpSp>
        <p:nvGrpSpPr>
          <p:cNvPr id="108" name="Rectangle 9"/>
          <p:cNvGrpSpPr/>
          <p:nvPr/>
        </p:nvGrpSpPr>
        <p:grpSpPr>
          <a:xfrm>
            <a:off x="1892086" y="2009999"/>
            <a:ext cx="1546501" cy="1912562"/>
            <a:chOff x="0" y="0"/>
            <a:chExt cx="1546499" cy="1912560"/>
          </a:xfrm>
        </p:grpSpPr>
        <p:sp>
          <p:nvSpPr>
            <p:cNvPr id="106" name="Rectangle"/>
            <p:cNvSpPr/>
            <p:nvPr/>
          </p:nvSpPr>
          <p:spPr>
            <a:xfrm>
              <a:off x="0" y="0"/>
              <a:ext cx="1546500" cy="1912561"/>
            </a:xfrm>
            <a:prstGeom prst="rect">
              <a:avLst/>
            </a:prstGeom>
            <a:solidFill>
              <a:srgbClr val="A9D0D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defRPr b="1"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07" name="Strengths"/>
            <p:cNvSpPr txBox="1"/>
            <p:nvPr/>
          </p:nvSpPr>
          <p:spPr>
            <a:xfrm>
              <a:off x="0" y="0"/>
              <a:ext cx="15465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>
              <a:lvl1pPr algn="ctr">
                <a:defRPr b="1"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Strengths</a:t>
              </a:r>
            </a:p>
          </p:txBody>
        </p:sp>
      </p:grpSp>
      <p:grpSp>
        <p:nvGrpSpPr>
          <p:cNvPr id="111" name="Rectangle 11"/>
          <p:cNvGrpSpPr/>
          <p:nvPr/>
        </p:nvGrpSpPr>
        <p:grpSpPr>
          <a:xfrm>
            <a:off x="3634182" y="2009999"/>
            <a:ext cx="1546501" cy="1912562"/>
            <a:chOff x="0" y="0"/>
            <a:chExt cx="1546499" cy="1912560"/>
          </a:xfrm>
        </p:grpSpPr>
        <p:sp>
          <p:nvSpPr>
            <p:cNvPr id="109" name="Rectangle"/>
            <p:cNvSpPr/>
            <p:nvPr/>
          </p:nvSpPr>
          <p:spPr>
            <a:xfrm>
              <a:off x="0" y="0"/>
              <a:ext cx="1546500" cy="1912561"/>
            </a:xfrm>
            <a:prstGeom prst="rect">
              <a:avLst/>
            </a:prstGeom>
            <a:solidFill>
              <a:srgbClr val="FEC98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defRPr b="1"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0" name="Weaknesses"/>
            <p:cNvSpPr txBox="1"/>
            <p:nvPr/>
          </p:nvSpPr>
          <p:spPr>
            <a:xfrm>
              <a:off x="0" y="0"/>
              <a:ext cx="15465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>
              <a:lvl1pPr algn="ctr">
                <a:defRPr b="1"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Weaknesses</a:t>
              </a:r>
            </a:p>
          </p:txBody>
        </p:sp>
      </p:grpSp>
      <p:grpSp>
        <p:nvGrpSpPr>
          <p:cNvPr id="114" name="Rectangle 13"/>
          <p:cNvGrpSpPr/>
          <p:nvPr/>
        </p:nvGrpSpPr>
        <p:grpSpPr>
          <a:xfrm>
            <a:off x="5353475" y="2009999"/>
            <a:ext cx="1546501" cy="1912562"/>
            <a:chOff x="0" y="0"/>
            <a:chExt cx="1546499" cy="1912560"/>
          </a:xfrm>
        </p:grpSpPr>
        <p:sp>
          <p:nvSpPr>
            <p:cNvPr id="112" name="Rectangle"/>
            <p:cNvSpPr/>
            <p:nvPr/>
          </p:nvSpPr>
          <p:spPr>
            <a:xfrm>
              <a:off x="0" y="0"/>
              <a:ext cx="1546500" cy="1912561"/>
            </a:xfrm>
            <a:prstGeom prst="rect">
              <a:avLst/>
            </a:prstGeom>
            <a:solidFill>
              <a:srgbClr val="C8DBA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defRPr b="1"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3" name="Opportunities"/>
            <p:cNvSpPr txBox="1"/>
            <p:nvPr/>
          </p:nvSpPr>
          <p:spPr>
            <a:xfrm>
              <a:off x="0" y="0"/>
              <a:ext cx="15465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>
              <a:lvl1pPr algn="ctr">
                <a:defRPr b="1"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Opportunities</a:t>
              </a:r>
            </a:p>
          </p:txBody>
        </p:sp>
      </p:grpSp>
      <p:grpSp>
        <p:nvGrpSpPr>
          <p:cNvPr id="117" name="Rectangle 15"/>
          <p:cNvGrpSpPr/>
          <p:nvPr/>
        </p:nvGrpSpPr>
        <p:grpSpPr>
          <a:xfrm>
            <a:off x="7090047" y="2009999"/>
            <a:ext cx="1546501" cy="1912562"/>
            <a:chOff x="0" y="0"/>
            <a:chExt cx="1546499" cy="1912560"/>
          </a:xfrm>
        </p:grpSpPr>
        <p:sp>
          <p:nvSpPr>
            <p:cNvPr id="115" name="Rectangle"/>
            <p:cNvSpPr/>
            <p:nvPr/>
          </p:nvSpPr>
          <p:spPr>
            <a:xfrm>
              <a:off x="0" y="0"/>
              <a:ext cx="1546500" cy="1912561"/>
            </a:xfrm>
            <a:prstGeom prst="rect">
              <a:avLst/>
            </a:prstGeom>
            <a:solidFill>
              <a:srgbClr val="BA809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defRPr b="1"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6" name="Threats"/>
            <p:cNvSpPr txBox="1"/>
            <p:nvPr/>
          </p:nvSpPr>
          <p:spPr>
            <a:xfrm>
              <a:off x="0" y="0"/>
              <a:ext cx="15465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>
              <a:lvl1pPr algn="ctr">
                <a:defRPr b="1"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Threats</a:t>
              </a:r>
            </a:p>
          </p:txBody>
        </p:sp>
      </p:grpSp>
      <p:grpSp>
        <p:nvGrpSpPr>
          <p:cNvPr id="120" name="Right Arrow 3"/>
          <p:cNvGrpSpPr/>
          <p:nvPr/>
        </p:nvGrpSpPr>
        <p:grpSpPr>
          <a:xfrm>
            <a:off x="207351" y="2306878"/>
            <a:ext cx="1563780" cy="1244163"/>
            <a:chOff x="0" y="0"/>
            <a:chExt cx="1563779" cy="1244161"/>
          </a:xfrm>
        </p:grpSpPr>
        <p:sp>
          <p:nvSpPr>
            <p:cNvPr id="118" name="Arrow"/>
            <p:cNvSpPr/>
            <p:nvPr/>
          </p:nvSpPr>
          <p:spPr>
            <a:xfrm>
              <a:off x="0" y="0"/>
              <a:ext cx="1563780" cy="124416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19" name="Your company"/>
            <p:cNvSpPr txBox="1"/>
            <p:nvPr/>
          </p:nvSpPr>
          <p:spPr>
            <a:xfrm>
              <a:off x="37297" y="477668"/>
              <a:ext cx="1489186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Your company</a:t>
              </a:r>
            </a:p>
          </p:txBody>
        </p:sp>
      </p:grpSp>
      <p:sp>
        <p:nvSpPr>
          <p:cNvPr id="121" name="Right Arrow 21"/>
          <p:cNvSpPr/>
          <p:nvPr/>
        </p:nvSpPr>
        <p:spPr>
          <a:xfrm>
            <a:off x="207351" y="4316879"/>
            <a:ext cx="1563779" cy="12441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999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812" y="6362065"/>
            <a:ext cx="770708" cy="385356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Shape 3"/>
          <p:cNvSpPr txBox="1"/>
          <p:nvPr/>
        </p:nvSpPr>
        <p:spPr>
          <a:xfrm>
            <a:off x="892848" y="6406791"/>
            <a:ext cx="3273060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ct val="115000"/>
              </a:lnSpc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3172C8"/>
                </a:solidFill>
              </a:defRPr>
            </a:pPr>
            <a:r>
              <a:rPr>
                <a:solidFill>
                  <a:srgbClr val="0000FF"/>
                </a:solidFill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sp>
        <p:nvSpPr>
          <p:cNvPr id="124" name="Competitor"/>
          <p:cNvSpPr txBox="1"/>
          <p:nvPr/>
        </p:nvSpPr>
        <p:spPr>
          <a:xfrm>
            <a:off x="244648" y="4794549"/>
            <a:ext cx="1489185" cy="288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Competitor</a:t>
            </a:r>
          </a:p>
        </p:txBody>
      </p:sp>
      <p:grpSp>
        <p:nvGrpSpPr>
          <p:cNvPr id="127" name="Rectangle 9"/>
          <p:cNvGrpSpPr/>
          <p:nvPr/>
        </p:nvGrpSpPr>
        <p:grpSpPr>
          <a:xfrm>
            <a:off x="1887005" y="4074959"/>
            <a:ext cx="1546501" cy="1912562"/>
            <a:chOff x="0" y="0"/>
            <a:chExt cx="1546499" cy="1912560"/>
          </a:xfrm>
        </p:grpSpPr>
        <p:sp>
          <p:nvSpPr>
            <p:cNvPr id="125" name="Rectangle"/>
            <p:cNvSpPr/>
            <p:nvPr/>
          </p:nvSpPr>
          <p:spPr>
            <a:xfrm>
              <a:off x="0" y="0"/>
              <a:ext cx="1546500" cy="1912561"/>
            </a:xfrm>
            <a:prstGeom prst="rect">
              <a:avLst/>
            </a:prstGeom>
            <a:solidFill>
              <a:srgbClr val="DFEBE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defRPr b="1"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6" name="Strengths"/>
            <p:cNvSpPr txBox="1"/>
            <p:nvPr/>
          </p:nvSpPr>
          <p:spPr>
            <a:xfrm>
              <a:off x="0" y="0"/>
              <a:ext cx="1546500" cy="298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>
              <a:lvl1pPr algn="ctr">
                <a:defRPr b="1"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Strengths</a:t>
              </a:r>
            </a:p>
          </p:txBody>
        </p:sp>
      </p:grpSp>
      <p:grpSp>
        <p:nvGrpSpPr>
          <p:cNvPr id="130" name="Rectangle 11"/>
          <p:cNvGrpSpPr/>
          <p:nvPr/>
        </p:nvGrpSpPr>
        <p:grpSpPr>
          <a:xfrm>
            <a:off x="3629102" y="4074959"/>
            <a:ext cx="1546501" cy="1912562"/>
            <a:chOff x="0" y="0"/>
            <a:chExt cx="1546499" cy="1912560"/>
          </a:xfrm>
        </p:grpSpPr>
        <p:sp>
          <p:nvSpPr>
            <p:cNvPr id="128" name="Rectangle"/>
            <p:cNvSpPr/>
            <p:nvPr/>
          </p:nvSpPr>
          <p:spPr>
            <a:xfrm>
              <a:off x="0" y="0"/>
              <a:ext cx="1546500" cy="1912561"/>
            </a:xfrm>
            <a:prstGeom prst="rect">
              <a:avLst/>
            </a:prstGeom>
            <a:solidFill>
              <a:srgbClr val="F3DFC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defRPr b="1"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9" name="Weaknesses"/>
            <p:cNvSpPr txBox="1"/>
            <p:nvPr/>
          </p:nvSpPr>
          <p:spPr>
            <a:xfrm>
              <a:off x="0" y="0"/>
              <a:ext cx="1546500" cy="298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>
              <a:lvl1pPr algn="ctr">
                <a:defRPr b="1"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Weaknesses</a:t>
              </a:r>
            </a:p>
          </p:txBody>
        </p:sp>
      </p:grpSp>
      <p:grpSp>
        <p:nvGrpSpPr>
          <p:cNvPr id="133" name="Rectangle 13"/>
          <p:cNvGrpSpPr/>
          <p:nvPr/>
        </p:nvGrpSpPr>
        <p:grpSpPr>
          <a:xfrm>
            <a:off x="5348394" y="4074959"/>
            <a:ext cx="1546501" cy="1912562"/>
            <a:chOff x="0" y="0"/>
            <a:chExt cx="1546499" cy="1912560"/>
          </a:xfrm>
        </p:grpSpPr>
        <p:sp>
          <p:nvSpPr>
            <p:cNvPr id="131" name="Rectangle"/>
            <p:cNvSpPr/>
            <p:nvPr/>
          </p:nvSpPr>
          <p:spPr>
            <a:xfrm>
              <a:off x="0" y="0"/>
              <a:ext cx="1546500" cy="1912561"/>
            </a:xfrm>
            <a:prstGeom prst="rect">
              <a:avLst/>
            </a:prstGeom>
            <a:solidFill>
              <a:srgbClr val="DBE5C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defRPr b="1"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2" name="Opportunities"/>
            <p:cNvSpPr txBox="1"/>
            <p:nvPr/>
          </p:nvSpPr>
          <p:spPr>
            <a:xfrm>
              <a:off x="0" y="0"/>
              <a:ext cx="1546500" cy="298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>
              <a:lvl1pPr algn="ctr">
                <a:defRPr b="1"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Opportunities</a:t>
              </a:r>
            </a:p>
          </p:txBody>
        </p:sp>
      </p:grpSp>
      <p:grpSp>
        <p:nvGrpSpPr>
          <p:cNvPr id="136" name="Rectangle 15"/>
          <p:cNvGrpSpPr/>
          <p:nvPr/>
        </p:nvGrpSpPr>
        <p:grpSpPr>
          <a:xfrm>
            <a:off x="7084966" y="4074959"/>
            <a:ext cx="1546501" cy="1912562"/>
            <a:chOff x="0" y="0"/>
            <a:chExt cx="1546499" cy="1912560"/>
          </a:xfrm>
        </p:grpSpPr>
        <p:sp>
          <p:nvSpPr>
            <p:cNvPr id="134" name="Rectangle"/>
            <p:cNvSpPr/>
            <p:nvPr/>
          </p:nvSpPr>
          <p:spPr>
            <a:xfrm>
              <a:off x="0" y="0"/>
              <a:ext cx="1546500" cy="1912561"/>
            </a:xfrm>
            <a:prstGeom prst="rect">
              <a:avLst/>
            </a:prstGeom>
            <a:solidFill>
              <a:srgbClr val="F1DDE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algn="ctr">
                <a:defRPr b="1"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5" name="Threats"/>
            <p:cNvSpPr txBox="1"/>
            <p:nvPr/>
          </p:nvSpPr>
          <p:spPr>
            <a:xfrm>
              <a:off x="0" y="0"/>
              <a:ext cx="1546500" cy="2989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>
              <a:lvl1pPr algn="ctr">
                <a:defRPr b="1"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Threats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