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4"/>
          <p:cNvSpPr txBox="1"/>
          <p:nvPr/>
        </p:nvSpPr>
        <p:spPr>
          <a:xfrm>
            <a:off x="470832" y="142383"/>
            <a:ext cx="5251964" cy="818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>
              <a:defRPr b="1" sz="2400">
                <a:solidFill>
                  <a:srgbClr val="15345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Release Requirements Template</a:t>
            </a:r>
          </a:p>
        </p:txBody>
      </p:sp>
      <p:pic>
        <p:nvPicPr>
          <p:cNvPr id="9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259" y="6363587"/>
            <a:ext cx="701321" cy="35066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3"/>
          <p:cNvSpPr txBox="1"/>
          <p:nvPr/>
        </p:nvSpPr>
        <p:spPr>
          <a:xfrm>
            <a:off x="1305585" y="1217737"/>
            <a:ext cx="815277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Future</a:t>
            </a:r>
          </a:p>
        </p:txBody>
      </p:sp>
      <p:sp>
        <p:nvSpPr>
          <p:cNvPr id="97" name="TextBox 56"/>
          <p:cNvSpPr txBox="1"/>
          <p:nvPr/>
        </p:nvSpPr>
        <p:spPr>
          <a:xfrm>
            <a:off x="7056815" y="1217737"/>
            <a:ext cx="11456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sp>
        <p:nvSpPr>
          <p:cNvPr id="98" name="Shape 3"/>
          <p:cNvSpPr txBox="1"/>
          <p:nvPr/>
        </p:nvSpPr>
        <p:spPr>
          <a:xfrm>
            <a:off x="892848" y="6406792"/>
            <a:ext cx="3273060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3172C8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uFill>
                  <a:solidFill>
                    <a:srgbClr val="1155CC"/>
                  </a:solidFill>
                </a:uFill>
              </a:defRPr>
            </a:pPr>
            <a:r>
              <a:rPr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aphicFrame>
        <p:nvGraphicFramePr>
          <p:cNvPr id="99" name="Table"/>
          <p:cNvGraphicFramePr/>
          <p:nvPr/>
        </p:nvGraphicFramePr>
        <p:xfrm>
          <a:off x="515290" y="1101907"/>
          <a:ext cx="4148826" cy="5007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09833"/>
                <a:gridCol w="583512"/>
                <a:gridCol w="239573"/>
                <a:gridCol w="1995255"/>
              </a:tblGrid>
              <a:tr h="82729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Name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of the release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2655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Target release date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When you plan to ship the release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3522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Status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3388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Overview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 of what you hope to achieve in this epic and any background information that will help inform the team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2853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Team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List names and responsibilities of everyone involved, from designers to developers to QA to product marketers — include meeting cadence for the team as well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100" name="Table"/>
          <p:cNvGraphicFramePr/>
          <p:nvPr/>
        </p:nvGraphicFramePr>
        <p:xfrm>
          <a:off x="4670929" y="1106903"/>
          <a:ext cx="4148740" cy="496724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05305"/>
                <a:gridCol w="723135"/>
                <a:gridCol w="225082"/>
                <a:gridCol w="1874565"/>
              </a:tblGrid>
              <a:tr h="83042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Strategic alignment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Explanation of how this new customer experience supports business and product goals  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352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Link to user personas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3259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Features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List of features that will ship with this release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2983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Milestones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Cite important dates that will reflect the team's progress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2618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Dependencies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 any constraints or related work that could impact the release timing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3214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Notes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2ED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00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Open questions, additional background information, and anything else that the team may need quick access to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101" name="Not started"/>
          <p:cNvSpPr/>
          <p:nvPr/>
        </p:nvSpPr>
        <p:spPr>
          <a:xfrm>
            <a:off x="1821998" y="2837491"/>
            <a:ext cx="789880" cy="238851"/>
          </a:xfrm>
          <a:prstGeom prst="rect">
            <a:avLst/>
          </a:prstGeom>
          <a:solidFill>
            <a:srgbClr val="E1E1E1"/>
          </a:solidFill>
          <a:ln w="25400">
            <a:solidFill>
              <a:srgbClr val="66666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b="1"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Not started</a:t>
            </a:r>
          </a:p>
        </p:txBody>
      </p:sp>
      <p:sp>
        <p:nvSpPr>
          <p:cNvPr id="102" name="On track"/>
          <p:cNvSpPr/>
          <p:nvPr/>
        </p:nvSpPr>
        <p:spPr>
          <a:xfrm>
            <a:off x="2701874" y="2837491"/>
            <a:ext cx="789880" cy="238851"/>
          </a:xfrm>
          <a:prstGeom prst="rect">
            <a:avLst/>
          </a:prstGeom>
          <a:solidFill>
            <a:srgbClr val="CBDBB3"/>
          </a:solidFill>
          <a:ln w="25400">
            <a:solidFill>
              <a:srgbClr val="3F651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b="1"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On track</a:t>
            </a:r>
          </a:p>
        </p:txBody>
      </p:sp>
      <p:sp>
        <p:nvSpPr>
          <p:cNvPr id="103" name="At risk"/>
          <p:cNvSpPr/>
          <p:nvPr/>
        </p:nvSpPr>
        <p:spPr>
          <a:xfrm>
            <a:off x="3581750" y="2837491"/>
            <a:ext cx="789880" cy="238851"/>
          </a:xfrm>
          <a:prstGeom prst="rect">
            <a:avLst/>
          </a:prstGeom>
          <a:solidFill>
            <a:srgbClr val="F3CB95"/>
          </a:solidFill>
          <a:ln w="25400">
            <a:solidFill>
              <a:srgbClr val="D1832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b="1"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 risk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