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aha.io/?utm_campaign=Global_-_Americas_-_Gantt_Charts_-_Downloads_-_Gantt_Chart_Templates&amp;utm_content=Gantt_Charts_-_PowerPoint_-_Product_Planning&amp;utm_source=downloads&amp;utm_medium=powerpoint&amp;utm_term=product_planning_gantt_charts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aha.io/software/product-gantt-chart/?utm_campaign=Global_-_Americas_-_Gantt_Charts_-_Downloads_-_Gantt_Chart_Templates&amp;utm_content=Gantt_Charts_-_PowerPoint_-_Product_Planning&amp;utm_source=downloads&amp;utm_medium=powerpoint&amp;utm_term=product_planning_gantt_chart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17603" y="6278595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Rectangle 9"/>
          <p:cNvGrpSpPr/>
          <p:nvPr/>
        </p:nvGrpSpPr>
        <p:grpSpPr>
          <a:xfrm>
            <a:off x="50800" y="6250458"/>
            <a:ext cx="7488136" cy="608572"/>
            <a:chOff x="0" y="0"/>
            <a:chExt cx="7488135" cy="608570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7488136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0073CF"/>
                  </a:solidFill>
                </a:defRPr>
              </a:pPr>
            </a:p>
          </p:txBody>
        </p:sp>
        <p:sp>
          <p:nvSpPr>
            <p:cNvPr id="96" name="Explore a wide variety of strategy and planning templates in Aha! free for 30-days."/>
            <p:cNvSpPr txBox="1"/>
            <p:nvPr/>
          </p:nvSpPr>
          <p:spPr>
            <a:xfrm>
              <a:off x="45720" y="172158"/>
              <a:ext cx="7396696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1200"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0073CF"/>
                  </a:solidFill>
                  <a:uFillTx/>
                </a:defRPr>
              </a:pPr>
              <a:r>
                <a:rPr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rPr>
                <a:t>Explore a wide variety of strategy and planning templates in Aha! free for 30-days.</a:t>
              </a:r>
            </a:p>
          </p:txBody>
        </p:sp>
      </p:grpSp>
      <p:sp>
        <p:nvSpPr>
          <p:cNvPr id="98" name="Straight Connector 28"/>
          <p:cNvSpPr/>
          <p:nvPr/>
        </p:nvSpPr>
        <p:spPr>
          <a:xfrm>
            <a:off x="861321" y="2843850"/>
            <a:ext cx="7772401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9" name="Straight Connector 31"/>
          <p:cNvSpPr/>
          <p:nvPr/>
        </p:nvSpPr>
        <p:spPr>
          <a:xfrm flipH="1">
            <a:off x="4744277" y="409017"/>
            <a:ext cx="1" cy="489189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graphicFrame>
        <p:nvGraphicFramePr>
          <p:cNvPr id="100" name="Table 22"/>
          <p:cNvGraphicFramePr/>
          <p:nvPr/>
        </p:nvGraphicFramePr>
        <p:xfrm>
          <a:off x="181433" y="238078"/>
          <a:ext cx="8287982" cy="588987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62464"/>
                <a:gridCol w="1176048"/>
                <a:gridCol w="738042"/>
                <a:gridCol w="467619"/>
                <a:gridCol w="467619"/>
                <a:gridCol w="467619"/>
                <a:gridCol w="467619"/>
                <a:gridCol w="467619"/>
                <a:gridCol w="467619"/>
                <a:gridCol w="467619"/>
                <a:gridCol w="467619"/>
                <a:gridCol w="467619"/>
                <a:gridCol w="467619"/>
                <a:gridCol w="467619"/>
                <a:gridCol w="467619"/>
              </a:tblGrid>
              <a:tr h="36576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Releases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Start – End Dates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Status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Jan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Feb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Mar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Apr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May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Jun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Jul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Aug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Sep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Oct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Nov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Dec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 w="19050">
                      <a:solidFill>
                        <a:srgbClr val="000000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15345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Release 1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70%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800"/>
                        <a:t>Define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>
                          <a:solidFill>
                            <a:srgbClr val="3F651A"/>
                          </a:solidFill>
                        </a:rPr>
                        <a:t>Done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Design 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>
                          <a:solidFill>
                            <a:srgbClr val="3F651A"/>
                          </a:solidFill>
                        </a:rPr>
                        <a:t>Done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Develop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>
                          <a:solidFill>
                            <a:srgbClr val="3F651A"/>
                          </a:solidFill>
                        </a:rPr>
                        <a:t>Done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Test 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>
                          <a:solidFill>
                            <a:srgbClr val="F0AC56"/>
                          </a:solidFill>
                        </a:rPr>
                        <a:t>In progress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Launch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000">
                          <a:solidFill>
                            <a:srgbClr val="15345E"/>
                          </a:solidFill>
                        </a:rPr>
                        <a:t>Not started</a:t>
                      </a: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Release 2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solidFill>
                            <a:srgbClr val="3F651A"/>
                          </a:solidFill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800"/>
                        <a:t>Define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Design 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Develop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Test 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Launch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solidFill>
                            <a:srgbClr val="15345E"/>
                          </a:solidFill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2700">
                      <a:solidFill>
                        <a:srgbClr val="A6A6A6"/>
                      </a:solidFill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000"/>
                        <a:t>Release 3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 w="12700">
                      <a:solidFill>
                        <a:srgbClr val="A6A6A6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800"/>
                        <a:t>Define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Design 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Develop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Test 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>
                      <a:solidFill>
                        <a:srgbClr val="EEECE1"/>
                      </a:solidFill>
                    </a:lnB>
                    <a:noFill/>
                  </a:tcPr>
                </a:tc>
              </a:tr>
              <a:tr h="29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800"/>
                        <a:t>Launch</a:t>
                      </a:r>
                    </a:p>
                  </a:txBody>
                  <a:tcPr marL="42863" marR="42863" marT="42863" marB="42863" anchor="ctr" anchorCtr="0" horzOverflow="overflow">
                    <a:lnL w="19050">
                      <a:solidFill>
                        <a:srgbClr val="000000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8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000"/>
                      </a:pPr>
                    </a:p>
                  </a:txBody>
                  <a:tcPr marL="42863" marR="42863" marT="42863" marB="42863" anchor="ctr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A6A6A6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solidFill>
                      <a:srgbClr val="E1EEF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A6A6A6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>
                      <a:solidFill>
                        <a:srgbClr val="EEECE1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n w="9525" cap="flat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</a:defRPr>
                      </a:pPr>
                    </a:p>
                  </a:txBody>
                  <a:tcPr marL="42863" marR="42863" marT="42863" marB="42863" anchor="t" anchorCtr="0" horzOverflow="overflow">
                    <a:lnL>
                      <a:solidFill>
                        <a:srgbClr val="EEECE1"/>
                      </a:solidFill>
                    </a:lnL>
                    <a:lnR w="19050">
                      <a:solidFill>
                        <a:srgbClr val="000000"/>
                      </a:solidFill>
                    </a:lnR>
                    <a:lnT>
                      <a:solidFill>
                        <a:srgbClr val="EEECE1"/>
                      </a:solidFill>
                    </a:lnT>
                    <a:lnB w="190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1" name="Rectangle 65"/>
          <p:cNvSpPr/>
          <p:nvPr/>
        </p:nvSpPr>
        <p:spPr>
          <a:xfrm>
            <a:off x="3159883" y="1082316"/>
            <a:ext cx="213742" cy="113288"/>
          </a:xfrm>
          <a:prstGeom prst="rect">
            <a:avLst/>
          </a:prstGeom>
          <a:solidFill>
            <a:srgbClr val="6DA3D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Rectangle 65"/>
          <p:cNvSpPr/>
          <p:nvPr/>
        </p:nvSpPr>
        <p:spPr>
          <a:xfrm>
            <a:off x="3362588" y="1356514"/>
            <a:ext cx="650088" cy="113288"/>
          </a:xfrm>
          <a:prstGeom prst="rect">
            <a:avLst/>
          </a:prstGeom>
          <a:solidFill>
            <a:srgbClr val="6DA3D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Rectangle 65"/>
          <p:cNvSpPr/>
          <p:nvPr/>
        </p:nvSpPr>
        <p:spPr>
          <a:xfrm>
            <a:off x="3043783" y="706552"/>
            <a:ext cx="2361507" cy="147626"/>
          </a:xfrm>
          <a:prstGeom prst="rect">
            <a:avLst/>
          </a:prstGeom>
          <a:solidFill>
            <a:srgbClr val="3172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" name="Rectangle 65"/>
          <p:cNvSpPr/>
          <p:nvPr/>
        </p:nvSpPr>
        <p:spPr>
          <a:xfrm>
            <a:off x="4844643" y="4418205"/>
            <a:ext cx="3446031" cy="147626"/>
          </a:xfrm>
          <a:prstGeom prst="rect">
            <a:avLst/>
          </a:prstGeom>
          <a:solidFill>
            <a:srgbClr val="3F651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65"/>
          <p:cNvSpPr/>
          <p:nvPr/>
        </p:nvSpPr>
        <p:spPr>
          <a:xfrm>
            <a:off x="4632850" y="2549950"/>
            <a:ext cx="2906086" cy="147626"/>
          </a:xfrm>
          <a:prstGeom prst="rect">
            <a:avLst/>
          </a:prstGeom>
          <a:solidFill>
            <a:srgbClr val="FCA84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65"/>
          <p:cNvSpPr/>
          <p:nvPr/>
        </p:nvSpPr>
        <p:spPr>
          <a:xfrm>
            <a:off x="3687631" y="1652598"/>
            <a:ext cx="1252992" cy="112226"/>
          </a:xfrm>
          <a:prstGeom prst="rect">
            <a:avLst/>
          </a:prstGeom>
          <a:solidFill>
            <a:srgbClr val="6DA3D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Rectangle 65"/>
          <p:cNvSpPr/>
          <p:nvPr/>
        </p:nvSpPr>
        <p:spPr>
          <a:xfrm>
            <a:off x="4533917" y="1912896"/>
            <a:ext cx="650088" cy="113289"/>
          </a:xfrm>
          <a:prstGeom prst="rect">
            <a:avLst/>
          </a:prstGeom>
          <a:solidFill>
            <a:srgbClr val="6DA3D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Rectangle 65"/>
          <p:cNvSpPr/>
          <p:nvPr/>
        </p:nvSpPr>
        <p:spPr>
          <a:xfrm>
            <a:off x="4686868" y="2908740"/>
            <a:ext cx="213742" cy="113288"/>
          </a:xfrm>
          <a:prstGeom prst="rect">
            <a:avLst/>
          </a:prstGeom>
          <a:solidFill>
            <a:srgbClr val="F3CB9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65"/>
          <p:cNvSpPr/>
          <p:nvPr/>
        </p:nvSpPr>
        <p:spPr>
          <a:xfrm>
            <a:off x="4757266" y="3212737"/>
            <a:ext cx="1030457" cy="113288"/>
          </a:xfrm>
          <a:prstGeom prst="rect">
            <a:avLst/>
          </a:prstGeom>
          <a:solidFill>
            <a:srgbClr val="F3CB9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Rectangle 65"/>
          <p:cNvSpPr/>
          <p:nvPr/>
        </p:nvSpPr>
        <p:spPr>
          <a:xfrm>
            <a:off x="5119939" y="3496943"/>
            <a:ext cx="1931905" cy="110750"/>
          </a:xfrm>
          <a:prstGeom prst="rect">
            <a:avLst/>
          </a:prstGeom>
          <a:solidFill>
            <a:srgbClr val="F3CB9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Rectangle 65"/>
          <p:cNvSpPr/>
          <p:nvPr/>
        </p:nvSpPr>
        <p:spPr>
          <a:xfrm>
            <a:off x="6824663" y="3806730"/>
            <a:ext cx="650088" cy="113288"/>
          </a:xfrm>
          <a:prstGeom prst="rect">
            <a:avLst/>
          </a:prstGeom>
          <a:solidFill>
            <a:srgbClr val="F3CB9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Rectangle 65"/>
          <p:cNvSpPr/>
          <p:nvPr/>
        </p:nvSpPr>
        <p:spPr>
          <a:xfrm>
            <a:off x="7051843" y="5625260"/>
            <a:ext cx="1186792" cy="116480"/>
          </a:xfrm>
          <a:prstGeom prst="rect">
            <a:avLst/>
          </a:prstGeom>
          <a:solidFill>
            <a:srgbClr val="CBDBB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3" name="Rectangle 65"/>
          <p:cNvSpPr/>
          <p:nvPr/>
        </p:nvSpPr>
        <p:spPr>
          <a:xfrm>
            <a:off x="5953721" y="5333846"/>
            <a:ext cx="1744936" cy="115777"/>
          </a:xfrm>
          <a:prstGeom prst="rect">
            <a:avLst/>
          </a:prstGeom>
          <a:solidFill>
            <a:srgbClr val="CBDBB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4" name="Rectangle 65"/>
          <p:cNvSpPr/>
          <p:nvPr/>
        </p:nvSpPr>
        <p:spPr>
          <a:xfrm>
            <a:off x="4940622" y="4764511"/>
            <a:ext cx="408467" cy="122985"/>
          </a:xfrm>
          <a:prstGeom prst="rect">
            <a:avLst/>
          </a:prstGeom>
          <a:solidFill>
            <a:srgbClr val="CBDBB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" name="Rectangle 65"/>
          <p:cNvSpPr/>
          <p:nvPr/>
        </p:nvSpPr>
        <p:spPr>
          <a:xfrm>
            <a:off x="5349090" y="5069913"/>
            <a:ext cx="1030457" cy="113288"/>
          </a:xfrm>
          <a:prstGeom prst="rect">
            <a:avLst/>
          </a:prstGeom>
          <a:solidFill>
            <a:srgbClr val="CBDBB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lnSpc>
                <a:spcPct val="85000"/>
              </a:lnSpc>
              <a:spcBef>
                <a:spcPts val="400"/>
              </a:spcBef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Diamond 44"/>
          <p:cNvSpPr/>
          <p:nvPr/>
        </p:nvSpPr>
        <p:spPr>
          <a:xfrm>
            <a:off x="5203195" y="2184177"/>
            <a:ext cx="213742" cy="201052"/>
          </a:xfrm>
          <a:prstGeom prst="diamond">
            <a:avLst/>
          </a:prstGeom>
          <a:solidFill>
            <a:srgbClr val="6DA3D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100">
                <a:solidFill>
                  <a:srgbClr val="FFFFFF"/>
                </a:solidFill>
              </a:defRPr>
            </a:pPr>
          </a:p>
        </p:txBody>
      </p:sp>
      <p:sp>
        <p:nvSpPr>
          <p:cNvPr id="117" name="Diamond 44"/>
          <p:cNvSpPr/>
          <p:nvPr/>
        </p:nvSpPr>
        <p:spPr>
          <a:xfrm>
            <a:off x="7538368" y="3992291"/>
            <a:ext cx="213742" cy="201052"/>
          </a:xfrm>
          <a:prstGeom prst="diamond">
            <a:avLst/>
          </a:prstGeom>
          <a:solidFill>
            <a:srgbClr val="F3CB9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100">
                <a:solidFill>
                  <a:srgbClr val="FFFFFF"/>
                </a:solidFill>
              </a:defRPr>
            </a:pPr>
          </a:p>
        </p:txBody>
      </p:sp>
      <p:sp>
        <p:nvSpPr>
          <p:cNvPr id="118" name="Diamond 44"/>
          <p:cNvSpPr/>
          <p:nvPr/>
        </p:nvSpPr>
        <p:spPr>
          <a:xfrm>
            <a:off x="8232065" y="5841688"/>
            <a:ext cx="213742" cy="201052"/>
          </a:xfrm>
          <a:prstGeom prst="diamond">
            <a:avLst/>
          </a:prstGeom>
          <a:solidFill>
            <a:srgbClr val="CBDBB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1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