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www.aha.io/templates/product-roadmaps" TargetMode="External"/><Relationship Id="rId4" Type="http://schemas.openxmlformats.org/officeDocument/2006/relationships/hyperlink" Target="https://www.aha.io/software/product-roadmap?utm_campaign=Global_-_Americas_-_Business_Plan_-_Downloads_-_Product_Roadmap_Templates&amp;utm_content=Product_Roadmap_Templates_-_PPT_-_Release_Roadmap_Templates&amp;utm_source=downloads&amp;utm_medium=powerpoint&amp;utm_term=release_roadmap_templat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221938" y="218395"/>
            <a:ext cx="3471176" cy="608572"/>
            <a:chOff x="0" y="0"/>
            <a:chExt cx="3471174" cy="608570"/>
          </a:xfrm>
        </p:grpSpPr>
        <p:sp>
          <p:nvSpPr>
            <p:cNvPr id="94" name="Rectangle"/>
            <p:cNvSpPr/>
            <p:nvPr/>
          </p:nvSpPr>
          <p:spPr>
            <a:xfrm>
              <a:off x="-1" y="0"/>
              <a:ext cx="3471176" cy="60857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1" sz="2000">
                  <a:solidFill>
                    <a:srgbClr val="0A52BC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95" name="Features Roadmap"/>
            <p:cNvSpPr txBox="1"/>
            <p:nvPr/>
          </p:nvSpPr>
          <p:spPr>
            <a:xfrm>
              <a:off x="45718" y="116670"/>
              <a:ext cx="3379736" cy="3752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2000">
                  <a:solidFill>
                    <a:srgbClr val="0A52BC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Features Roadmap</a:t>
              </a:r>
            </a:p>
          </p:txBody>
        </p:sp>
      </p:grp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409" y="6186720"/>
            <a:ext cx="1004080" cy="50204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2" name="Diagram 3"/>
          <p:cNvGrpSpPr/>
          <p:nvPr/>
        </p:nvGrpSpPr>
        <p:grpSpPr>
          <a:xfrm>
            <a:off x="334450" y="1215335"/>
            <a:ext cx="8475100" cy="4641240"/>
            <a:chOff x="0" y="0"/>
            <a:chExt cx="8475098" cy="4641239"/>
          </a:xfrm>
        </p:grpSpPr>
        <p:grpSp>
          <p:nvGrpSpPr>
            <p:cNvPr id="100" name="Group"/>
            <p:cNvGrpSpPr/>
            <p:nvPr/>
          </p:nvGrpSpPr>
          <p:grpSpPr>
            <a:xfrm>
              <a:off x="2" y="12972"/>
              <a:ext cx="1916723" cy="766691"/>
              <a:chOff x="0" y="0"/>
              <a:chExt cx="1916721" cy="766690"/>
            </a:xfrm>
          </p:grpSpPr>
          <p:sp>
            <p:nvSpPr>
              <p:cNvPr id="98" name="Rectangle"/>
              <p:cNvSpPr/>
              <p:nvPr/>
            </p:nvSpPr>
            <p:spPr>
              <a:xfrm>
                <a:off x="0" y="0"/>
                <a:ext cx="1916722" cy="766691"/>
              </a:xfrm>
              <a:prstGeom prst="rect">
                <a:avLst/>
              </a:prstGeom>
              <a:solidFill>
                <a:srgbClr val="3172C8"/>
              </a:solidFill>
              <a:ln w="25400" cap="flat">
                <a:solidFill>
                  <a:srgbClr val="5CA5E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99" name="Month 1"/>
              <p:cNvSpPr txBox="1"/>
              <p:nvPr/>
            </p:nvSpPr>
            <p:spPr>
              <a:xfrm>
                <a:off x="98949" y="143914"/>
                <a:ext cx="1718824" cy="4788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4" tIns="97534" rIns="97534" bIns="97534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b="1" sz="20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Month 1</a:t>
                </a:r>
              </a:p>
            </p:txBody>
          </p:sp>
        </p:grpSp>
        <p:grpSp>
          <p:nvGrpSpPr>
            <p:cNvPr id="103" name="Group"/>
            <p:cNvGrpSpPr/>
            <p:nvPr/>
          </p:nvGrpSpPr>
          <p:grpSpPr>
            <a:xfrm>
              <a:off x="0" y="779660"/>
              <a:ext cx="1916725" cy="3861579"/>
              <a:chOff x="0" y="0"/>
              <a:chExt cx="1916724" cy="3861578"/>
            </a:xfrm>
          </p:grpSpPr>
          <p:sp>
            <p:nvSpPr>
              <p:cNvPr id="101" name="Rectangle"/>
              <p:cNvSpPr/>
              <p:nvPr/>
            </p:nvSpPr>
            <p:spPr>
              <a:xfrm>
                <a:off x="0" y="0"/>
                <a:ext cx="1916725" cy="3861579"/>
              </a:xfrm>
              <a:prstGeom prst="rect">
                <a:avLst/>
              </a:prstGeom>
              <a:solidFill>
                <a:srgbClr val="E1EEFA"/>
              </a:solidFill>
              <a:ln w="25400" cap="flat">
                <a:solidFill>
                  <a:srgbClr val="5CA5E0">
                    <a:alpha val="9000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02" name="Feature 1…"/>
              <p:cNvSpPr txBox="1"/>
              <p:nvPr/>
            </p:nvSpPr>
            <p:spPr>
              <a:xfrm>
                <a:off x="0" y="0"/>
                <a:ext cx="1878244" cy="1122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2" tIns="85342" rIns="85342" bIns="85342" numCol="1" anchor="t">
                <a:spAutoFit/>
              </a:bodyPr>
              <a:lstStyle/>
              <a:p>
                <a:pPr lvl="1" marL="171450" indent="-171450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1</a:t>
                </a:r>
              </a:p>
              <a:p>
                <a:pPr lvl="1" marL="171450" indent="-171450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2</a:t>
                </a:r>
              </a:p>
              <a:p>
                <a:pPr lvl="1" marL="171450" indent="-171450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3</a:t>
                </a:r>
              </a:p>
            </p:txBody>
          </p:sp>
        </p:grpSp>
        <p:grpSp>
          <p:nvGrpSpPr>
            <p:cNvPr id="106" name="Group"/>
            <p:cNvGrpSpPr/>
            <p:nvPr/>
          </p:nvGrpSpPr>
          <p:grpSpPr>
            <a:xfrm>
              <a:off x="2185064" y="12972"/>
              <a:ext cx="1916723" cy="766691"/>
              <a:chOff x="0" y="0"/>
              <a:chExt cx="1916721" cy="766690"/>
            </a:xfrm>
          </p:grpSpPr>
          <p:sp>
            <p:nvSpPr>
              <p:cNvPr id="104" name="Rectangle"/>
              <p:cNvSpPr/>
              <p:nvPr/>
            </p:nvSpPr>
            <p:spPr>
              <a:xfrm>
                <a:off x="0" y="0"/>
                <a:ext cx="1916722" cy="766691"/>
              </a:xfrm>
              <a:prstGeom prst="rect">
                <a:avLst/>
              </a:prstGeom>
              <a:solidFill>
                <a:srgbClr val="EB983D"/>
              </a:solidFill>
              <a:ln w="25400" cap="flat">
                <a:solidFill>
                  <a:srgbClr val="F0AC56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05" name="Month 2"/>
              <p:cNvSpPr txBox="1"/>
              <p:nvPr/>
            </p:nvSpPr>
            <p:spPr>
              <a:xfrm>
                <a:off x="98949" y="143914"/>
                <a:ext cx="1718824" cy="4788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4" tIns="97534" rIns="97534" bIns="97534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b="1" sz="20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Month 2</a:t>
                </a:r>
              </a:p>
            </p:txBody>
          </p:sp>
        </p:grpSp>
        <p:grpSp>
          <p:nvGrpSpPr>
            <p:cNvPr id="109" name="Group"/>
            <p:cNvGrpSpPr/>
            <p:nvPr/>
          </p:nvGrpSpPr>
          <p:grpSpPr>
            <a:xfrm>
              <a:off x="2185063" y="779660"/>
              <a:ext cx="1916724" cy="3861580"/>
              <a:chOff x="-1" y="0"/>
              <a:chExt cx="1916723" cy="3861579"/>
            </a:xfrm>
          </p:grpSpPr>
          <p:sp>
            <p:nvSpPr>
              <p:cNvPr id="107" name="Rectangle"/>
              <p:cNvSpPr/>
              <p:nvPr/>
            </p:nvSpPr>
            <p:spPr>
              <a:xfrm>
                <a:off x="-2" y="-1"/>
                <a:ext cx="1916724" cy="3861580"/>
              </a:xfrm>
              <a:prstGeom prst="rect">
                <a:avLst/>
              </a:prstGeom>
              <a:solidFill>
                <a:srgbClr val="F3DFC2"/>
              </a:solidFill>
              <a:ln w="25400" cap="flat">
                <a:solidFill>
                  <a:srgbClr val="F0AC56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ts val="300"/>
                  </a:spcBef>
                  <a:defRPr sz="1600"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08" name="Feature 1…"/>
              <p:cNvSpPr txBox="1"/>
              <p:nvPr/>
            </p:nvSpPr>
            <p:spPr>
              <a:xfrm>
                <a:off x="-1" y="0"/>
                <a:ext cx="1878242" cy="1122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2" tIns="85342" rIns="85342" bIns="85342" numCol="1" anchor="t">
                <a:spAutoFit/>
              </a:bodyPr>
              <a:lstStyle/>
              <a:p>
                <a:pPr lvl="1" marL="228600" indent="-228600" defTabSz="10668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1</a:t>
                </a:r>
              </a:p>
              <a:p>
                <a:pPr lvl="1" marL="228600" indent="-228600" defTabSz="10668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2</a:t>
                </a:r>
              </a:p>
              <a:p>
                <a:pPr lvl="1" marL="228600" indent="-228600" defTabSz="10668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3</a:t>
                </a:r>
              </a:p>
            </p:txBody>
          </p:sp>
        </p:grpSp>
        <p:grpSp>
          <p:nvGrpSpPr>
            <p:cNvPr id="112" name="Group"/>
            <p:cNvGrpSpPr/>
            <p:nvPr/>
          </p:nvGrpSpPr>
          <p:grpSpPr>
            <a:xfrm>
              <a:off x="4370126" y="12972"/>
              <a:ext cx="1916724" cy="766691"/>
              <a:chOff x="0" y="0"/>
              <a:chExt cx="1916723" cy="766690"/>
            </a:xfrm>
          </p:grpSpPr>
          <p:sp>
            <p:nvSpPr>
              <p:cNvPr id="110" name="Rectangle"/>
              <p:cNvSpPr/>
              <p:nvPr/>
            </p:nvSpPr>
            <p:spPr>
              <a:xfrm>
                <a:off x="-1" y="0"/>
                <a:ext cx="1916725" cy="766691"/>
              </a:xfrm>
              <a:prstGeom prst="rect">
                <a:avLst/>
              </a:prstGeom>
              <a:solidFill>
                <a:srgbClr val="89B84B"/>
              </a:solidFill>
              <a:ln w="25400" cap="flat">
                <a:solidFill>
                  <a:srgbClr val="CBDBB3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28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11" name="Month 3"/>
              <p:cNvSpPr txBox="1"/>
              <p:nvPr/>
            </p:nvSpPr>
            <p:spPr>
              <a:xfrm>
                <a:off x="98949" y="143914"/>
                <a:ext cx="1718825" cy="4788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4" tIns="97534" rIns="97534" bIns="97534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b="1" sz="20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Month 3</a:t>
                </a:r>
              </a:p>
            </p:txBody>
          </p:sp>
        </p:grpSp>
        <p:grpSp>
          <p:nvGrpSpPr>
            <p:cNvPr id="115" name="Group"/>
            <p:cNvGrpSpPr/>
            <p:nvPr/>
          </p:nvGrpSpPr>
          <p:grpSpPr>
            <a:xfrm>
              <a:off x="4370125" y="779660"/>
              <a:ext cx="1916725" cy="3861580"/>
              <a:chOff x="-1" y="0"/>
              <a:chExt cx="1916724" cy="3861579"/>
            </a:xfrm>
          </p:grpSpPr>
          <p:sp>
            <p:nvSpPr>
              <p:cNvPr id="113" name="Rectangle"/>
              <p:cNvSpPr/>
              <p:nvPr/>
            </p:nvSpPr>
            <p:spPr>
              <a:xfrm>
                <a:off x="-2" y="-1"/>
                <a:ext cx="1916726" cy="3861580"/>
              </a:xfrm>
              <a:prstGeom prst="rect">
                <a:avLst/>
              </a:prstGeom>
              <a:solidFill>
                <a:srgbClr val="E7F2D8"/>
              </a:solidFill>
              <a:ln w="25400" cap="flat">
                <a:solidFill>
                  <a:srgbClr val="CBDBB3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14" name="Feature 1…"/>
              <p:cNvSpPr txBox="1"/>
              <p:nvPr/>
            </p:nvSpPr>
            <p:spPr>
              <a:xfrm>
                <a:off x="-2" y="0"/>
                <a:ext cx="1878245" cy="1122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2" tIns="85342" rIns="85342" bIns="85342" numCol="1" anchor="t">
                <a:spAutoFit/>
              </a:bodyPr>
              <a:lstStyle/>
              <a:p>
                <a:pPr lvl="1" marL="171450" indent="-171450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1</a:t>
                </a:r>
              </a:p>
              <a:p>
                <a:pPr lvl="1" marL="171450" indent="-171450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2 </a:t>
                </a:r>
              </a:p>
              <a:p>
                <a:pPr lvl="1" marL="171450" indent="-171450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3</a:t>
                </a:r>
              </a:p>
            </p:txBody>
          </p:sp>
        </p:grpSp>
        <p:grpSp>
          <p:nvGrpSpPr>
            <p:cNvPr id="118" name="Group"/>
            <p:cNvGrpSpPr/>
            <p:nvPr/>
          </p:nvGrpSpPr>
          <p:grpSpPr>
            <a:xfrm>
              <a:off x="6558376" y="0"/>
              <a:ext cx="1916723" cy="766691"/>
              <a:chOff x="0" y="0"/>
              <a:chExt cx="1916721" cy="766690"/>
            </a:xfrm>
          </p:grpSpPr>
          <p:sp>
            <p:nvSpPr>
              <p:cNvPr id="116" name="Rectangle"/>
              <p:cNvSpPr/>
              <p:nvPr/>
            </p:nvSpPr>
            <p:spPr>
              <a:xfrm>
                <a:off x="0" y="0"/>
                <a:ext cx="1916722" cy="766691"/>
              </a:xfrm>
              <a:prstGeom prst="rect">
                <a:avLst/>
              </a:prstGeom>
              <a:solidFill>
                <a:srgbClr val="7AA4A8"/>
              </a:solidFill>
              <a:ln w="25400" cap="flat">
                <a:solidFill>
                  <a:srgbClr val="B0CFD9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17" name="Month 4"/>
              <p:cNvSpPr txBox="1"/>
              <p:nvPr/>
            </p:nvSpPr>
            <p:spPr>
              <a:xfrm>
                <a:off x="98949" y="143914"/>
                <a:ext cx="1718824" cy="4788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97534" tIns="97534" rIns="97534" bIns="97534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b="1" sz="20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Month 4</a:t>
                </a:r>
              </a:p>
            </p:txBody>
          </p:sp>
        </p:grpSp>
        <p:grpSp>
          <p:nvGrpSpPr>
            <p:cNvPr id="121" name="Group"/>
            <p:cNvGrpSpPr/>
            <p:nvPr/>
          </p:nvGrpSpPr>
          <p:grpSpPr>
            <a:xfrm>
              <a:off x="6555187" y="779660"/>
              <a:ext cx="1916726" cy="3861580"/>
              <a:chOff x="-1" y="0"/>
              <a:chExt cx="1916724" cy="3861579"/>
            </a:xfrm>
          </p:grpSpPr>
          <p:sp>
            <p:nvSpPr>
              <p:cNvPr id="119" name="Rectangle"/>
              <p:cNvSpPr/>
              <p:nvPr/>
            </p:nvSpPr>
            <p:spPr>
              <a:xfrm>
                <a:off x="-2" y="-1"/>
                <a:ext cx="1916726" cy="3861580"/>
              </a:xfrm>
              <a:prstGeom prst="rect">
                <a:avLst/>
              </a:prstGeom>
              <a:solidFill>
                <a:srgbClr val="DFEBEF"/>
              </a:solidFill>
              <a:ln w="25400" cap="flat">
                <a:solidFill>
                  <a:srgbClr val="B0CFD9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</a:p>
            </p:txBody>
          </p:sp>
          <p:sp>
            <p:nvSpPr>
              <p:cNvPr id="120" name="Feature 1…"/>
              <p:cNvSpPr txBox="1"/>
              <p:nvPr/>
            </p:nvSpPr>
            <p:spPr>
              <a:xfrm>
                <a:off x="-2" y="0"/>
                <a:ext cx="1878245" cy="1122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5342" tIns="85342" rIns="85342" bIns="85342" numCol="1" anchor="t">
                <a:spAutoFit/>
              </a:bodyPr>
              <a:lstStyle/>
              <a:p>
                <a:pPr lvl="1" marL="171450" indent="-171450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1</a:t>
                </a:r>
              </a:p>
              <a:p>
                <a:pPr lvl="1" marL="171450" indent="-171450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2</a:t>
                </a:r>
              </a:p>
              <a:p>
                <a:pPr lvl="1" marL="171450" indent="-171450" defTabSz="711200">
                  <a:lnSpc>
                    <a:spcPct val="150000"/>
                  </a:lnSpc>
                  <a:spcBef>
                    <a:spcPts val="200"/>
                  </a:spcBef>
                  <a:buSzPct val="100000"/>
                  <a:buChar char="•"/>
                  <a:defRPr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Feature 3</a:t>
                </a:r>
              </a:p>
            </p:txBody>
          </p:sp>
        </p:grpSp>
      </p:grpSp>
      <p:grpSp>
        <p:nvGrpSpPr>
          <p:cNvPr id="125" name="Rectangle 5"/>
          <p:cNvGrpSpPr/>
          <p:nvPr/>
        </p:nvGrpSpPr>
        <p:grpSpPr>
          <a:xfrm>
            <a:off x="1556426" y="6125320"/>
            <a:ext cx="7587576" cy="624839"/>
            <a:chOff x="0" y="-1"/>
            <a:chExt cx="7587574" cy="624838"/>
          </a:xfrm>
        </p:grpSpPr>
        <p:sp>
          <p:nvSpPr>
            <p:cNvPr id="123" name="Rectangle"/>
            <p:cNvSpPr/>
            <p:nvPr/>
          </p:nvSpPr>
          <p:spPr>
            <a:xfrm>
              <a:off x="0" y="8134"/>
              <a:ext cx="7587576" cy="60857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1">
                  <a:solidFill>
                    <a:srgbClr val="0767C7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24" name="Click here to explore 100s of roadmap templates in Aha! FREE for 30 days."/>
            <p:cNvSpPr txBox="1"/>
            <p:nvPr/>
          </p:nvSpPr>
          <p:spPr>
            <a:xfrm>
              <a:off x="45718" y="-2"/>
              <a:ext cx="7496137" cy="624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u="sng"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latin typeface="+mn-lt"/>
                  <a:ea typeface="+mn-ea"/>
                  <a:cs typeface="+mn-cs"/>
                  <a:sym typeface="Calibri"/>
                  <a:hlinkClick r:id="rId3" invalidUrl="" action="" tgtFrame="" tooltip="" history="1" highlightClick="0" endSnd="0"/>
                </a:defRPr>
              </a:lvl1pPr>
            </a:lstStyle>
            <a:p>
              <a:pPr>
                <a:defRPr>
                  <a:solidFill>
                    <a:srgbClr val="1849A8"/>
                  </a:solidFill>
                  <a:uFill>
                    <a:solidFill>
                      <a:srgbClr val="1849A8"/>
                    </a:solidFill>
                  </a:uFill>
                </a:defRPr>
              </a:pPr>
              <a:r>
                <a:rPr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hlinkClick r:id="rId3" invalidUrl="" action="" tgtFrame="" tooltip="" history="1" highlightClick="0" endSnd="0"/>
                </a:rPr>
                <a:t>Click here to explore 100s of roadmap templates in Aha! FREE for 30 days.</a:t>
              </a:r>
            </a:p>
          </p:txBody>
        </p:sp>
      </p:grpSp>
      <p:grpSp>
        <p:nvGrpSpPr>
          <p:cNvPr id="128" name="Rectangle 6"/>
          <p:cNvGrpSpPr/>
          <p:nvPr/>
        </p:nvGrpSpPr>
        <p:grpSpPr>
          <a:xfrm>
            <a:off x="1167977" y="6180640"/>
            <a:ext cx="7851738" cy="608574"/>
            <a:chOff x="0" y="0"/>
            <a:chExt cx="7851737" cy="608573"/>
          </a:xfrm>
        </p:grpSpPr>
        <p:sp>
          <p:nvSpPr>
            <p:cNvPr id="126" name="Rectangle"/>
            <p:cNvSpPr/>
            <p:nvPr/>
          </p:nvSpPr>
          <p:spPr>
            <a:xfrm>
              <a:off x="264160" y="0"/>
              <a:ext cx="7587578" cy="60857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1">
                  <a:solidFill>
                    <a:srgbClr val="0767C7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127" name="Rectangle 27"/>
            <p:cNvSpPr/>
            <p:nvPr/>
          </p:nvSpPr>
          <p:spPr>
            <a:xfrm>
              <a:off x="0" y="340443"/>
              <a:ext cx="58363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1200" u="sng"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latin typeface="Arial"/>
                  <a:ea typeface="Arial"/>
                  <a:cs typeface="Arial"/>
                  <a:sym typeface="Arial"/>
                  <a:hlinkClick r:id="rId4" invalidUrl="" action="" tgtFrame="" tooltip="" history="1" highlightClick="0" endSnd="0"/>
                </a:defRPr>
              </a:lvl1pPr>
            </a:lstStyle>
            <a:p>
              <a:pPr>
                <a:defRPr>
                  <a:solidFill>
                    <a:srgbClr val="1B54B5"/>
                  </a:solidFill>
                  <a:uFill>
                    <a:solidFill>
                      <a:srgbClr val="1B54B5"/>
                    </a:solidFill>
                  </a:uFill>
                </a:defRPr>
              </a:pPr>
              <a:r>
                <a:rPr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hlinkClick r:id="rId4" invalidUrl="" action="" tgtFrame="" tooltip="" history="1" highlightClick="0" endSnd="0"/>
                </a:rPr>
                <a:t>Create a cloud-based roadmap in Aha! Roadmaps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