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oftware/product-roadmap?utm_campaign=Global_-_Americas_-_Business_Plan_-_Downloads_-_Product_Roadmap_Templates&amp;utm_content=Product_Roadmap_Templates_-_PPT_-_Epics_Roadmap_Templates&amp;utm_source=downloads&amp;utm_medium=powerpoint&amp;utm_term=epics_roadmap_templat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180331" y="112298"/>
            <a:ext cx="2900219" cy="608572"/>
            <a:chOff x="0" y="0"/>
            <a:chExt cx="2900218" cy="608570"/>
          </a:xfrm>
        </p:grpSpPr>
        <p:sp>
          <p:nvSpPr>
            <p:cNvPr id="94" name="Rectangle"/>
            <p:cNvSpPr/>
            <p:nvPr/>
          </p:nvSpPr>
          <p:spPr>
            <a:xfrm>
              <a:off x="0" y="0"/>
              <a:ext cx="2900219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Epics Roadmap"/>
            <p:cNvSpPr txBox="1"/>
            <p:nvPr/>
          </p:nvSpPr>
          <p:spPr>
            <a:xfrm>
              <a:off x="45720" y="116670"/>
              <a:ext cx="2808779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000">
                  <a:solidFill>
                    <a:srgbClr val="0A52B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Epics Roadmap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330" y="6241158"/>
            <a:ext cx="885071" cy="44253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" name="Diagram 3"/>
          <p:cNvGrpSpPr/>
          <p:nvPr/>
        </p:nvGrpSpPr>
        <p:grpSpPr>
          <a:xfrm>
            <a:off x="359449" y="962408"/>
            <a:ext cx="8425102" cy="4613859"/>
            <a:chOff x="0" y="0"/>
            <a:chExt cx="8425101" cy="4613858"/>
          </a:xfrm>
        </p:grpSpPr>
        <p:grpSp>
          <p:nvGrpSpPr>
            <p:cNvPr id="100" name="Group"/>
            <p:cNvGrpSpPr/>
            <p:nvPr/>
          </p:nvGrpSpPr>
          <p:grpSpPr>
            <a:xfrm>
              <a:off x="0" y="12895"/>
              <a:ext cx="1905415" cy="762167"/>
              <a:chOff x="0" y="0"/>
              <a:chExt cx="1905414" cy="762165"/>
            </a:xfrm>
          </p:grpSpPr>
          <p:sp>
            <p:nvSpPr>
              <p:cNvPr id="98" name="Rectangle"/>
              <p:cNvSpPr/>
              <p:nvPr/>
            </p:nvSpPr>
            <p:spPr>
              <a:xfrm>
                <a:off x="-1" y="0"/>
                <a:ext cx="1905416" cy="762166"/>
              </a:xfrm>
              <a:prstGeom prst="rect">
                <a:avLst/>
              </a:prstGeom>
              <a:solidFill>
                <a:srgbClr val="15345E"/>
              </a:solidFill>
              <a:ln w="25400" cap="flat">
                <a:solidFill>
                  <a:srgbClr val="15345E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9" name="Q1"/>
              <p:cNvSpPr txBox="1"/>
              <p:nvPr/>
            </p:nvSpPr>
            <p:spPr>
              <a:xfrm>
                <a:off x="98366" y="17547"/>
                <a:ext cx="1708683" cy="7270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5" tIns="97535" rIns="97535" bIns="97535" numCol="1" anchor="ctr">
                <a:no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Q1</a:t>
                </a:r>
              </a:p>
            </p:txBody>
          </p:sp>
        </p:grpSp>
        <p:grpSp>
          <p:nvGrpSpPr>
            <p:cNvPr id="103" name="Group"/>
            <p:cNvGrpSpPr/>
            <p:nvPr/>
          </p:nvGrpSpPr>
          <p:grpSpPr>
            <a:xfrm>
              <a:off x="0" y="775061"/>
              <a:ext cx="1905415" cy="3838798"/>
              <a:chOff x="0" y="0"/>
              <a:chExt cx="1905414" cy="3838797"/>
            </a:xfrm>
          </p:grpSpPr>
          <p:sp>
            <p:nvSpPr>
              <p:cNvPr id="101" name="Rectangle"/>
              <p:cNvSpPr/>
              <p:nvPr/>
            </p:nvSpPr>
            <p:spPr>
              <a:xfrm>
                <a:off x="-1" y="0"/>
                <a:ext cx="1905416" cy="3838798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15345E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911350">
                  <a:lnSpc>
                    <a:spcPct val="90000"/>
                  </a:lnSpc>
                  <a:spcBef>
                    <a:spcPts val="300"/>
                  </a:spcBef>
                  <a:defRPr sz="4300"/>
                </a:pPr>
              </a:p>
            </p:txBody>
          </p:sp>
          <p:sp>
            <p:nvSpPr>
              <p:cNvPr id="102" name="Epic 1…"/>
              <p:cNvSpPr txBox="1"/>
              <p:nvPr/>
            </p:nvSpPr>
            <p:spPr>
              <a:xfrm>
                <a:off x="0" y="0"/>
                <a:ext cx="1867161" cy="20224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3" tIns="85343" rIns="85343" bIns="85343" numCol="1" anchor="t">
                <a:noAutofit/>
              </a:bodyPr>
              <a:lstStyle/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1</a:t>
                </a:r>
              </a:p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2</a:t>
                </a:r>
              </a:p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3</a:t>
                </a:r>
              </a:p>
            </p:txBody>
          </p:sp>
        </p:grpSp>
        <p:grpSp>
          <p:nvGrpSpPr>
            <p:cNvPr id="106" name="Group"/>
            <p:cNvGrpSpPr/>
            <p:nvPr/>
          </p:nvGrpSpPr>
          <p:grpSpPr>
            <a:xfrm>
              <a:off x="2172173" y="12895"/>
              <a:ext cx="1905415" cy="762167"/>
              <a:chOff x="0" y="0"/>
              <a:chExt cx="1905414" cy="762165"/>
            </a:xfrm>
          </p:grpSpPr>
          <p:sp>
            <p:nvSpPr>
              <p:cNvPr id="104" name="Rectangle"/>
              <p:cNvSpPr/>
              <p:nvPr/>
            </p:nvSpPr>
            <p:spPr>
              <a:xfrm>
                <a:off x="-1" y="0"/>
                <a:ext cx="1905416" cy="762166"/>
              </a:xfrm>
              <a:prstGeom prst="rect">
                <a:avLst/>
              </a:prstGeom>
              <a:solidFill>
                <a:srgbClr val="D1832F"/>
              </a:solidFill>
              <a:ln w="25400" cap="flat">
                <a:solidFill>
                  <a:srgbClr val="D1832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" name="Q2"/>
              <p:cNvSpPr txBox="1"/>
              <p:nvPr/>
            </p:nvSpPr>
            <p:spPr>
              <a:xfrm>
                <a:off x="98366" y="17547"/>
                <a:ext cx="1708683" cy="7270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5" tIns="97535" rIns="97535" bIns="97535" numCol="1" anchor="ctr">
                <a:no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Q2</a:t>
                </a:r>
              </a:p>
            </p:txBody>
          </p:sp>
        </p:grpSp>
        <p:grpSp>
          <p:nvGrpSpPr>
            <p:cNvPr id="109" name="Group"/>
            <p:cNvGrpSpPr/>
            <p:nvPr/>
          </p:nvGrpSpPr>
          <p:grpSpPr>
            <a:xfrm>
              <a:off x="2172173" y="775061"/>
              <a:ext cx="1905415" cy="3838798"/>
              <a:chOff x="0" y="0"/>
              <a:chExt cx="1905414" cy="3838797"/>
            </a:xfrm>
          </p:grpSpPr>
          <p:sp>
            <p:nvSpPr>
              <p:cNvPr id="107" name="Rectangle"/>
              <p:cNvSpPr/>
              <p:nvPr/>
            </p:nvSpPr>
            <p:spPr>
              <a:xfrm>
                <a:off x="-1" y="0"/>
                <a:ext cx="1905416" cy="3838798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D1832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300"/>
                  </a:spcBef>
                  <a:defRPr sz="1600"/>
                </a:pPr>
              </a:p>
            </p:txBody>
          </p:sp>
          <p:sp>
            <p:nvSpPr>
              <p:cNvPr id="108" name="Epic 1…"/>
              <p:cNvSpPr txBox="1"/>
              <p:nvPr/>
            </p:nvSpPr>
            <p:spPr>
              <a:xfrm>
                <a:off x="0" y="0"/>
                <a:ext cx="1867161" cy="1181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3" tIns="85343" rIns="85343" bIns="85343" numCol="1" anchor="t">
                <a:noAutofit/>
              </a:bodyPr>
              <a:lstStyle/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1</a:t>
                </a:r>
              </a:p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2</a:t>
                </a:r>
              </a:p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3</a:t>
                </a:r>
              </a:p>
            </p:txBody>
          </p:sp>
        </p:grpSp>
        <p:grpSp>
          <p:nvGrpSpPr>
            <p:cNvPr id="112" name="Group"/>
            <p:cNvGrpSpPr/>
            <p:nvPr/>
          </p:nvGrpSpPr>
          <p:grpSpPr>
            <a:xfrm>
              <a:off x="4344345" y="12895"/>
              <a:ext cx="1905415" cy="762167"/>
              <a:chOff x="0" y="0"/>
              <a:chExt cx="1905414" cy="762165"/>
            </a:xfrm>
          </p:grpSpPr>
          <p:sp>
            <p:nvSpPr>
              <p:cNvPr id="110" name="Rectangle"/>
              <p:cNvSpPr/>
              <p:nvPr/>
            </p:nvSpPr>
            <p:spPr>
              <a:xfrm>
                <a:off x="-1" y="0"/>
                <a:ext cx="1905416" cy="762166"/>
              </a:xfrm>
              <a:prstGeom prst="rect">
                <a:avLst/>
              </a:prstGeom>
              <a:solidFill>
                <a:srgbClr val="3F651A"/>
              </a:solidFill>
              <a:ln w="25400" cap="flat">
                <a:solidFill>
                  <a:srgbClr val="3F651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8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" name="Q3"/>
              <p:cNvSpPr txBox="1"/>
              <p:nvPr/>
            </p:nvSpPr>
            <p:spPr>
              <a:xfrm>
                <a:off x="98366" y="17547"/>
                <a:ext cx="1708683" cy="7270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5" tIns="97535" rIns="97535" bIns="97535" numCol="1" anchor="ctr">
                <a:no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Q3</a:t>
                </a:r>
              </a:p>
            </p:txBody>
          </p:sp>
        </p:grpSp>
        <p:grpSp>
          <p:nvGrpSpPr>
            <p:cNvPr id="115" name="Group"/>
            <p:cNvGrpSpPr/>
            <p:nvPr/>
          </p:nvGrpSpPr>
          <p:grpSpPr>
            <a:xfrm>
              <a:off x="4344345" y="775061"/>
              <a:ext cx="1905415" cy="3838798"/>
              <a:chOff x="0" y="0"/>
              <a:chExt cx="1905414" cy="3838797"/>
            </a:xfrm>
          </p:grpSpPr>
          <p:sp>
            <p:nvSpPr>
              <p:cNvPr id="113" name="Rectangle"/>
              <p:cNvSpPr/>
              <p:nvPr/>
            </p:nvSpPr>
            <p:spPr>
              <a:xfrm>
                <a:off x="-1" y="0"/>
                <a:ext cx="1905416" cy="3838798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3F651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</a:pPr>
              </a:p>
            </p:txBody>
          </p:sp>
          <p:sp>
            <p:nvSpPr>
              <p:cNvPr id="114" name="Epic 1…"/>
              <p:cNvSpPr txBox="1"/>
              <p:nvPr/>
            </p:nvSpPr>
            <p:spPr>
              <a:xfrm>
                <a:off x="0" y="0"/>
                <a:ext cx="1867161" cy="1181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3" tIns="85343" rIns="85343" bIns="85343" numCol="1" anchor="t">
                <a:noAutofit/>
              </a:bodyPr>
              <a:lstStyle/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1</a:t>
                </a:r>
              </a:p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2</a:t>
                </a:r>
              </a:p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3</a:t>
                </a:r>
              </a:p>
            </p:txBody>
          </p:sp>
        </p:grpSp>
        <p:grpSp>
          <p:nvGrpSpPr>
            <p:cNvPr id="118" name="Group"/>
            <p:cNvGrpSpPr/>
            <p:nvPr/>
          </p:nvGrpSpPr>
          <p:grpSpPr>
            <a:xfrm>
              <a:off x="6519687" y="0"/>
              <a:ext cx="1905415" cy="762166"/>
              <a:chOff x="0" y="0"/>
              <a:chExt cx="1905414" cy="762165"/>
            </a:xfrm>
          </p:grpSpPr>
          <p:sp>
            <p:nvSpPr>
              <p:cNvPr id="116" name="Rectangle"/>
              <p:cNvSpPr/>
              <p:nvPr/>
            </p:nvSpPr>
            <p:spPr>
              <a:xfrm>
                <a:off x="-1" y="0"/>
                <a:ext cx="1905416" cy="762166"/>
              </a:xfrm>
              <a:prstGeom prst="rect">
                <a:avLst/>
              </a:prstGeom>
              <a:solidFill>
                <a:srgbClr val="29555B"/>
              </a:solidFill>
              <a:ln w="25400" cap="flat">
                <a:solidFill>
                  <a:srgbClr val="29555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7" name="Q4"/>
              <p:cNvSpPr txBox="1"/>
              <p:nvPr/>
            </p:nvSpPr>
            <p:spPr>
              <a:xfrm>
                <a:off x="98366" y="17547"/>
                <a:ext cx="1708683" cy="7270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5" tIns="97535" rIns="97535" bIns="97535" numCol="1" anchor="ctr">
                <a:no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Q4</a:t>
                </a:r>
              </a:p>
            </p:txBody>
          </p:sp>
        </p:grpSp>
        <p:grpSp>
          <p:nvGrpSpPr>
            <p:cNvPr id="121" name="Group"/>
            <p:cNvGrpSpPr/>
            <p:nvPr/>
          </p:nvGrpSpPr>
          <p:grpSpPr>
            <a:xfrm>
              <a:off x="6516519" y="775061"/>
              <a:ext cx="1905415" cy="3838798"/>
              <a:chOff x="0" y="0"/>
              <a:chExt cx="1905414" cy="3838797"/>
            </a:xfrm>
          </p:grpSpPr>
          <p:sp>
            <p:nvSpPr>
              <p:cNvPr id="119" name="Rectangle"/>
              <p:cNvSpPr/>
              <p:nvPr/>
            </p:nvSpPr>
            <p:spPr>
              <a:xfrm>
                <a:off x="-1" y="0"/>
                <a:ext cx="1905416" cy="3838798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29555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</a:pPr>
              </a:p>
            </p:txBody>
          </p:sp>
          <p:sp>
            <p:nvSpPr>
              <p:cNvPr id="120" name="Epic 1…"/>
              <p:cNvSpPr txBox="1"/>
              <p:nvPr/>
            </p:nvSpPr>
            <p:spPr>
              <a:xfrm>
                <a:off x="0" y="0"/>
                <a:ext cx="1867161" cy="1181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3" tIns="85343" rIns="85343" bIns="85343" numCol="1" anchor="t">
                <a:noAutofit/>
              </a:bodyPr>
              <a:lstStyle/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1</a:t>
                </a:r>
              </a:p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2</a:t>
                </a:r>
              </a:p>
              <a:p>
                <a:pPr lvl="1" marL="171449" indent="-171449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3</a:t>
                </a:r>
              </a:p>
            </p:txBody>
          </p:sp>
        </p:grpSp>
      </p:grpSp>
      <p:grpSp>
        <p:nvGrpSpPr>
          <p:cNvPr id="125" name="Rectangle 5"/>
          <p:cNvGrpSpPr/>
          <p:nvPr/>
        </p:nvGrpSpPr>
        <p:grpSpPr>
          <a:xfrm>
            <a:off x="1556425" y="6133455"/>
            <a:ext cx="7587576" cy="608572"/>
            <a:chOff x="0" y="0"/>
            <a:chExt cx="7587574" cy="608570"/>
          </a:xfrm>
        </p:grpSpPr>
        <p:sp>
          <p:nvSpPr>
            <p:cNvPr id="123" name="Rectangle"/>
            <p:cNvSpPr/>
            <p:nvPr/>
          </p:nvSpPr>
          <p:spPr>
            <a:xfrm>
              <a:off x="-1" y="0"/>
              <a:ext cx="7587576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767C7"/>
                  </a:solidFill>
                </a:defRPr>
              </a:pPr>
            </a:p>
          </p:txBody>
        </p:sp>
        <p:sp>
          <p:nvSpPr>
            <p:cNvPr id="124" name="Click here to create a cloud-based roadmap template in Aha!"/>
            <p:cNvSpPr txBox="1"/>
            <p:nvPr/>
          </p:nvSpPr>
          <p:spPr>
            <a:xfrm>
              <a:off x="45719" y="159873"/>
              <a:ext cx="7496135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1400" u="sng">
                  <a:solidFill>
                    <a:srgbClr val="3172C8"/>
                  </a:solidFill>
                  <a:uFill>
                    <a:solidFill>
                      <a:srgbClr val="1A52B1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3" invalidUrl="" action="" tgtFrame="" tooltip="" history="1" highlightClick="0" endSnd="0"/>
                </a:defRPr>
              </a:lvl1pPr>
            </a:lstStyle>
            <a:p>
              <a:pPr>
                <a:defRPr u="none">
                  <a:uFillTx/>
                </a:defRPr>
              </a:pPr>
              <a:r>
                <a:rPr u="sng">
                  <a:uFill>
                    <a:solidFill>
                      <a:srgbClr val="1A52B1"/>
                    </a:solidFill>
                  </a:uFill>
                  <a:hlinkClick r:id="rId3" invalidUrl="" action="" tgtFrame="" tooltip="" history="1" highlightClick="0" endSnd="0"/>
                </a:rPr>
                <a:t>Click here to create a cloud-based roadmap template in Aha!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