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73" r:id="rId4"/>
    <p:sldId id="274" r:id="rId5"/>
    <p:sldId id="275" r:id="rId6"/>
    <p:sldId id="276" r:id="rId7"/>
    <p:sldId id="268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1D02F-7F51-4BCD-8DEF-228BF72A2810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219F7-2D6D-47F9-83D7-C701D6CF4A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857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207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77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29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298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95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33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617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7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62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553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29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58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48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67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DA55-6E7E-4329-B30C-1D716C0AC451}" type="datetimeFigureOut">
              <a:rPr lang="es-CL" smtClean="0"/>
              <a:t>09-09-2021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56AA-6E83-45BB-B084-1183496912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605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.aml@gesintel.cl" TargetMode="External"/><Relationship Id="rId2" Type="http://schemas.openxmlformats.org/officeDocument/2006/relationships/hyperlink" Target="https://new.amlupdate.com/portal/cd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olis@smu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3" y="1536879"/>
            <a:ext cx="4918641" cy="5321121"/>
          </a:xfrm>
          <a:prstGeom prst="rect">
            <a:avLst/>
          </a:prstGeom>
        </p:spPr>
      </p:pic>
      <p:sp>
        <p:nvSpPr>
          <p:cNvPr id="6" name="Google Shape;187;p7"/>
          <p:cNvSpPr/>
          <p:nvPr/>
        </p:nvSpPr>
        <p:spPr>
          <a:xfrm>
            <a:off x="1051111" y="281190"/>
            <a:ext cx="10240939" cy="203700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b="1" dirty="0">
                <a:solidFill>
                  <a:schemeClr val="lt1"/>
                </a:solidFill>
              </a:rPr>
              <a:t>PLATAFORMA CONFLICTOS DE INTERÉS </a:t>
            </a:r>
          </a:p>
          <a:p>
            <a:pPr lvl="0" algn="ctr"/>
            <a:endParaRPr lang="es-ES" sz="2400" b="1" dirty="0">
              <a:solidFill>
                <a:schemeClr val="lt1"/>
              </a:solidFill>
            </a:endParaRPr>
          </a:p>
          <a:p>
            <a:pPr lvl="0" algn="ctr"/>
            <a:r>
              <a:rPr lang="es-ES" sz="2400" b="1" dirty="0">
                <a:solidFill>
                  <a:schemeClr val="lt1"/>
                </a:solidFill>
              </a:rPr>
              <a:t>Portal de Usuarios Proveedores</a:t>
            </a:r>
          </a:p>
        </p:txBody>
      </p:sp>
    </p:spTree>
    <p:extLst>
      <p:ext uri="{BB962C8B-B14F-4D97-AF65-F5344CB8AC3E}">
        <p14:creationId xmlns:p14="http://schemas.microsoft.com/office/powerpoint/2010/main" val="309577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344" t="9095" r="1819" b="14599"/>
          <a:stretch/>
        </p:blipFill>
        <p:spPr>
          <a:xfrm>
            <a:off x="1137035" y="1256050"/>
            <a:ext cx="10604311" cy="5008272"/>
          </a:xfrm>
          <a:prstGeom prst="rect">
            <a:avLst/>
          </a:prstGeom>
        </p:spPr>
      </p:pic>
      <p:sp>
        <p:nvSpPr>
          <p:cNvPr id="187" name="Google Shape;187;p7"/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188" name="Google Shape;188;p7" descr="https://lh3.googleusercontent.com/1e2ytaSUYKqEEY_JjNkbRaEuGEQyIURSi-yURabNwOMVThRGUjE8PP-D22v9d-wWkXPj5hew1VZucTyE3dl6CHGZIAggB9ct47ig8BLkiNoeYbRy6NZ4Kh5TtE7fDyeYa5rkZrRo_zPTRSaGV9ieA9U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sp>
        <p:nvSpPr>
          <p:cNvPr id="8" name="Llamada con línea 1 7"/>
          <p:cNvSpPr/>
          <p:nvPr/>
        </p:nvSpPr>
        <p:spPr>
          <a:xfrm>
            <a:off x="4500253" y="3760186"/>
            <a:ext cx="1938937" cy="2130697"/>
          </a:xfrm>
          <a:prstGeom prst="borderCallout1">
            <a:avLst>
              <a:gd name="adj1" fmla="val 6701"/>
              <a:gd name="adj2" fmla="val -5356"/>
              <a:gd name="adj3" fmla="val 5350"/>
              <a:gd name="adj4" fmla="val -629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Reportes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usuario tiene a disposición reportes de las declaraciones o formularios pendientes de completar y completados, información que se puede descargar en formato </a:t>
            </a:r>
            <a:r>
              <a:rPr lang="es-CL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87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p7"/>
          <p:cNvSpPr/>
          <p:nvPr/>
        </p:nvSpPr>
        <p:spPr>
          <a:xfrm>
            <a:off x="949191" y="358462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b="1" dirty="0">
                <a:solidFill>
                  <a:schemeClr val="lt1"/>
                </a:solidFill>
              </a:rPr>
              <a:t>¿Cómo ingresar?</a:t>
            </a:r>
            <a:endParaRPr lang="es-CL" sz="2400" b="1" dirty="0">
              <a:solidFill>
                <a:schemeClr val="lt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49191" y="1936636"/>
            <a:ext cx="10222173" cy="37087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AutoNum type="arabicPeriod"/>
            </a:pPr>
            <a:r>
              <a:rPr lang="es-CL" sz="2400" b="1" dirty="0"/>
              <a:t>Ingresa directamente al link de la plataforma que se te enviará por correo electrónico y sigue los pasos para activar tu usuario y clave.</a:t>
            </a:r>
          </a:p>
          <a:p>
            <a:pPr lvl="1"/>
            <a:endParaRPr lang="es-CL" sz="2400" b="1" dirty="0"/>
          </a:p>
          <a:p>
            <a:pPr marL="914400" lvl="1" indent="-457200">
              <a:buAutoNum type="arabicPeriod" startAt="2"/>
            </a:pPr>
            <a:r>
              <a:rPr lang="es-CL" sz="2400" b="1" dirty="0"/>
              <a:t>Accede directamente al link</a:t>
            </a:r>
            <a:r>
              <a:rPr lang="es-CL" sz="2800" b="1" dirty="0"/>
              <a:t>: </a:t>
            </a:r>
            <a:r>
              <a:rPr lang="es-CL" sz="20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https://new.amlupdate.com/portal/cdi</a:t>
            </a:r>
            <a:r>
              <a:rPr lang="es-C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 lvl="1"/>
            <a:endParaRPr lang="es-CL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s-C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s-CL" sz="1100" b="1" dirty="0"/>
              <a:t>* La plataforma es compatible con los siguientes navegadores: Edge, FireFox, Chrome y Safari</a:t>
            </a:r>
          </a:p>
          <a:p>
            <a:pPr lvl="1"/>
            <a:endParaRPr lang="es-CL" sz="1100" b="1" dirty="0"/>
          </a:p>
          <a:p>
            <a:pPr lvl="1"/>
            <a:r>
              <a:rPr lang="es-CL" sz="1100" b="1" dirty="0"/>
              <a:t>* En caso de dudas contáctate con </a:t>
            </a:r>
            <a:r>
              <a:rPr lang="es-CL" sz="1100" b="1" dirty="0">
                <a:hlinkClick r:id="rId3"/>
              </a:rPr>
              <a:t>soporte.aml@gesintel.cl</a:t>
            </a:r>
            <a:r>
              <a:rPr lang="es-CL" sz="1100" b="1" dirty="0"/>
              <a:t>  o con Karina Solis en </a:t>
            </a:r>
            <a:r>
              <a:rPr lang="es-CL" sz="1100" b="1" dirty="0">
                <a:hlinkClick r:id="rId4"/>
              </a:rPr>
              <a:t>ksolis@smu.cl</a:t>
            </a:r>
            <a:r>
              <a:rPr lang="es-CL" sz="11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588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p7">
            <a:extLst>
              <a:ext uri="{FF2B5EF4-FFF2-40B4-BE49-F238E27FC236}">
                <a16:creationId xmlns:a16="http://schemas.microsoft.com/office/drawing/2014/main" id="{3A9118E9-0F78-4970-AD59-102DAF151C4E}"/>
              </a:ext>
            </a:extLst>
          </p:cNvPr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5" name="Google Shape;188;p7" descr="https://lh3.googleusercontent.com/1e2ytaSUYKqEEY_JjNkbRaEuGEQyIURSi-yURabNwOMVThRGUjE8PP-D22v9d-wWkXPj5hew1VZucTyE3dl6CHGZIAggB9ct47ig8BLkiNoeYbRy6NZ4Kh5TtE7fDyeYa5rkZrRo_zPTRSaGV9ieA9U">
            <a:extLst>
              <a:ext uri="{FF2B5EF4-FFF2-40B4-BE49-F238E27FC236}">
                <a16:creationId xmlns:a16="http://schemas.microsoft.com/office/drawing/2014/main" id="{484B4EDE-4C5E-4512-B8B2-877A302720BE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089828-C51F-4A30-AABC-0C09850FB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5" t="20293" r="13808" b="12186"/>
          <a:stretch/>
        </p:blipFill>
        <p:spPr>
          <a:xfrm>
            <a:off x="1505243" y="1524882"/>
            <a:ext cx="9719159" cy="4965222"/>
          </a:xfrm>
          <a:prstGeom prst="rect">
            <a:avLst/>
          </a:prstGeom>
        </p:spPr>
      </p:pic>
      <p:sp>
        <p:nvSpPr>
          <p:cNvPr id="8" name="Llamada con línea 1 5">
            <a:extLst>
              <a:ext uri="{FF2B5EF4-FFF2-40B4-BE49-F238E27FC236}">
                <a16:creationId xmlns:a16="http://schemas.microsoft.com/office/drawing/2014/main" id="{4B0E98C0-9639-4627-B66D-9F8520B2565B}"/>
              </a:ext>
            </a:extLst>
          </p:cNvPr>
          <p:cNvSpPr/>
          <p:nvPr/>
        </p:nvSpPr>
        <p:spPr>
          <a:xfrm>
            <a:off x="1704288" y="3740543"/>
            <a:ext cx="3021341" cy="2008943"/>
          </a:xfrm>
          <a:prstGeom prst="borderCallout1">
            <a:avLst>
              <a:gd name="adj1" fmla="val -3270"/>
              <a:gd name="adj2" fmla="val 15874"/>
              <a:gd name="adj3" fmla="val -45106"/>
              <a:gd name="adj4" fmla="val 1116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 de Usuarios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Herramienta que permite a los Proveedores gestionar las declaraciones de conflicto de interés.</a:t>
            </a:r>
          </a:p>
        </p:txBody>
      </p:sp>
    </p:spTree>
    <p:extLst>
      <p:ext uri="{BB962C8B-B14F-4D97-AF65-F5344CB8AC3E}">
        <p14:creationId xmlns:p14="http://schemas.microsoft.com/office/powerpoint/2010/main" val="127699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p7">
            <a:extLst>
              <a:ext uri="{FF2B5EF4-FFF2-40B4-BE49-F238E27FC236}">
                <a16:creationId xmlns:a16="http://schemas.microsoft.com/office/drawing/2014/main" id="{43E27179-C2EE-4F2E-831A-1876DC80C0A0}"/>
              </a:ext>
            </a:extLst>
          </p:cNvPr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5" name="Google Shape;188;p7" descr="https://lh3.googleusercontent.com/1e2ytaSUYKqEEY_JjNkbRaEuGEQyIURSi-yURabNwOMVThRGUjE8PP-D22v9d-wWkXPj5hew1VZucTyE3dl6CHGZIAggB9ct47ig8BLkiNoeYbRy6NZ4Kh5TtE7fDyeYa5rkZrRo_zPTRSaGV9ieA9U">
            <a:extLst>
              <a:ext uri="{FF2B5EF4-FFF2-40B4-BE49-F238E27FC236}">
                <a16:creationId xmlns:a16="http://schemas.microsoft.com/office/drawing/2014/main" id="{F5525DAC-D951-4F4C-A8D9-1C26BE41A15D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5D78056-8C30-4CC7-960B-902B0D0D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6" t="21730" r="6657" b="15676"/>
          <a:stretch/>
        </p:blipFill>
        <p:spPr>
          <a:xfrm>
            <a:off x="1139482" y="1491175"/>
            <a:ext cx="10240939" cy="4656407"/>
          </a:xfrm>
          <a:prstGeom prst="rect">
            <a:avLst/>
          </a:prstGeom>
        </p:spPr>
      </p:pic>
      <p:sp>
        <p:nvSpPr>
          <p:cNvPr id="9" name="Llamada con línea 1 5">
            <a:extLst>
              <a:ext uri="{FF2B5EF4-FFF2-40B4-BE49-F238E27FC236}">
                <a16:creationId xmlns:a16="http://schemas.microsoft.com/office/drawing/2014/main" id="{A42EA82A-98EC-402B-B527-6476568DE879}"/>
              </a:ext>
            </a:extLst>
          </p:cNvPr>
          <p:cNvSpPr/>
          <p:nvPr/>
        </p:nvSpPr>
        <p:spPr>
          <a:xfrm>
            <a:off x="1691552" y="4669002"/>
            <a:ext cx="3021341" cy="1419367"/>
          </a:xfrm>
          <a:prstGeom prst="borderCallout1">
            <a:avLst>
              <a:gd name="adj1" fmla="val 26538"/>
              <a:gd name="adj2" fmla="val 102151"/>
              <a:gd name="adj3" fmla="val 6107"/>
              <a:gd name="adj4" fmla="val 1256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 por primera vez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usuario deberá ingresar el Rut (el sistema requiere que el usuario se encuentre previamente registrado) y, posteriormente, seleccionar la opción </a:t>
            </a:r>
            <a:r>
              <a:rPr lang="es-CL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Solicitar contraseña</a:t>
            </a:r>
          </a:p>
        </p:txBody>
      </p:sp>
    </p:spTree>
    <p:extLst>
      <p:ext uri="{BB962C8B-B14F-4D97-AF65-F5344CB8AC3E}">
        <p14:creationId xmlns:p14="http://schemas.microsoft.com/office/powerpoint/2010/main" val="368844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p7">
            <a:extLst>
              <a:ext uri="{FF2B5EF4-FFF2-40B4-BE49-F238E27FC236}">
                <a16:creationId xmlns:a16="http://schemas.microsoft.com/office/drawing/2014/main" id="{2A866EB0-1908-444B-933F-CF0772EE9820}"/>
              </a:ext>
            </a:extLst>
          </p:cNvPr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5" name="Google Shape;188;p7" descr="https://lh3.googleusercontent.com/1e2ytaSUYKqEEY_JjNkbRaEuGEQyIURSi-yURabNwOMVThRGUjE8PP-D22v9d-wWkXPj5hew1VZucTyE3dl6CHGZIAggB9ct47ig8BLkiNoeYbRy6NZ4Kh5TtE7fDyeYa5rkZrRo_zPTRSaGV9ieA9U">
            <a:extLst>
              <a:ext uri="{FF2B5EF4-FFF2-40B4-BE49-F238E27FC236}">
                <a16:creationId xmlns:a16="http://schemas.microsoft.com/office/drawing/2014/main" id="{606793ED-D5EB-404A-8E19-E97BDE735761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8E6C452-3B85-4927-AF0A-F26CB5B6F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4" t="26749" r="33347" b="31418"/>
          <a:stretch/>
        </p:blipFill>
        <p:spPr>
          <a:xfrm>
            <a:off x="3516923" y="1181685"/>
            <a:ext cx="3771127" cy="2686929"/>
          </a:xfrm>
          <a:prstGeom prst="rect">
            <a:avLst/>
          </a:prstGeom>
        </p:spPr>
      </p:pic>
      <p:sp>
        <p:nvSpPr>
          <p:cNvPr id="12" name="Llamada con línea 1 5">
            <a:extLst>
              <a:ext uri="{FF2B5EF4-FFF2-40B4-BE49-F238E27FC236}">
                <a16:creationId xmlns:a16="http://schemas.microsoft.com/office/drawing/2014/main" id="{C2548C40-C12C-4740-AD7A-BEF689AC3B41}"/>
              </a:ext>
            </a:extLst>
          </p:cNvPr>
          <p:cNvSpPr/>
          <p:nvPr/>
        </p:nvSpPr>
        <p:spPr>
          <a:xfrm>
            <a:off x="377820" y="2881265"/>
            <a:ext cx="3021341" cy="1419367"/>
          </a:xfrm>
          <a:prstGeom prst="borderCallout1">
            <a:avLst>
              <a:gd name="adj1" fmla="val 26538"/>
              <a:gd name="adj2" fmla="val 102151"/>
              <a:gd name="adj3" fmla="val 6107"/>
              <a:gd name="adj4" fmla="val 1256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Solicitar contraseña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usuario se deberá validar pinchando la opción </a:t>
            </a:r>
            <a:r>
              <a:rPr lang="es-CL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soy un robot</a:t>
            </a:r>
          </a:p>
          <a:p>
            <a:pPr>
              <a:spcBef>
                <a:spcPts val="800"/>
              </a:spcBef>
            </a:pPr>
            <a:br>
              <a:rPr lang="es-CL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desplegará una selección que el usuario debe completar y verificar.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0CBF3D-8DBB-4978-BC82-B8D27408419F}"/>
              </a:ext>
            </a:extLst>
          </p:cNvPr>
          <p:cNvPicPr/>
          <p:nvPr/>
        </p:nvPicPr>
        <p:blipFill rotWithShape="1">
          <a:blip r:embed="rId4"/>
          <a:srcRect l="42431" t="17810" r="28207" b="7929"/>
          <a:stretch/>
        </p:blipFill>
        <p:spPr bwMode="auto">
          <a:xfrm>
            <a:off x="7405811" y="1406715"/>
            <a:ext cx="3341905" cy="4797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912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F84C823-85E4-41B5-A664-414D1BBC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3" t="21319" r="19346" b="21422"/>
          <a:stretch/>
        </p:blipFill>
        <p:spPr>
          <a:xfrm>
            <a:off x="1760560" y="1631851"/>
            <a:ext cx="8330796" cy="4241409"/>
          </a:xfrm>
          <a:prstGeom prst="rect">
            <a:avLst/>
          </a:prstGeom>
        </p:spPr>
      </p:pic>
      <p:sp>
        <p:nvSpPr>
          <p:cNvPr id="6" name="Google Shape;187;p7">
            <a:extLst>
              <a:ext uri="{FF2B5EF4-FFF2-40B4-BE49-F238E27FC236}">
                <a16:creationId xmlns:a16="http://schemas.microsoft.com/office/drawing/2014/main" id="{5C034EA0-C720-4D38-9028-B215448A636C}"/>
              </a:ext>
            </a:extLst>
          </p:cNvPr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7" name="Google Shape;188;p7" descr="https://lh3.googleusercontent.com/1e2ytaSUYKqEEY_JjNkbRaEuGEQyIURSi-yURabNwOMVThRGUjE8PP-D22v9d-wWkXPj5hew1VZucTyE3dl6CHGZIAggB9ct47ig8BLkiNoeYbRy6NZ4Kh5TtE7fDyeYa5rkZrRo_zPTRSaGV9ieA9U">
            <a:extLst>
              <a:ext uri="{FF2B5EF4-FFF2-40B4-BE49-F238E27FC236}">
                <a16:creationId xmlns:a16="http://schemas.microsoft.com/office/drawing/2014/main" id="{3E3E7B17-BD34-4F75-A2EC-7768173E438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sp>
        <p:nvSpPr>
          <p:cNvPr id="8" name="Llamada con línea 1 5">
            <a:extLst>
              <a:ext uri="{FF2B5EF4-FFF2-40B4-BE49-F238E27FC236}">
                <a16:creationId xmlns:a16="http://schemas.microsoft.com/office/drawing/2014/main" id="{3D18EDAE-758A-4C60-9441-DA2933E0B2C0}"/>
              </a:ext>
            </a:extLst>
          </p:cNvPr>
          <p:cNvSpPr/>
          <p:nvPr/>
        </p:nvSpPr>
        <p:spPr>
          <a:xfrm>
            <a:off x="954599" y="3781597"/>
            <a:ext cx="3195370" cy="2091663"/>
          </a:xfrm>
          <a:prstGeom prst="borderCallout1">
            <a:avLst>
              <a:gd name="adj1" fmla="val 26538"/>
              <a:gd name="adj2" fmla="val 102151"/>
              <a:gd name="adj3" fmla="val -2813"/>
              <a:gd name="adj4" fmla="val 1433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Solicitar contraseña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vez validado el Rut se presionará el botón “Enviar” y desplegará un mensaje indicando que se envió la clave de acceso al correo registrado en el sistema.</a:t>
            </a:r>
            <a:b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el usuario ya estuviese activado o no se encontrará registrado el sistema alertará de esta situación con un mensaje correspondiente.</a:t>
            </a:r>
          </a:p>
        </p:txBody>
      </p:sp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4F76F5D-A2D4-4530-9284-C52BBA81D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54" t="16804" r="2499" b="70882"/>
          <a:stretch/>
        </p:blipFill>
        <p:spPr>
          <a:xfrm>
            <a:off x="8243663" y="1463039"/>
            <a:ext cx="3334043" cy="8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3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0A5300-E6B9-4047-BEC9-6E1EEC6A8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7" t="5751"/>
          <a:stretch/>
        </p:blipFill>
        <p:spPr>
          <a:xfrm>
            <a:off x="5866228" y="1195754"/>
            <a:ext cx="3318515" cy="5266820"/>
          </a:xfrm>
          <a:prstGeom prst="rect">
            <a:avLst/>
          </a:prstGeom>
        </p:spPr>
      </p:pic>
      <p:sp>
        <p:nvSpPr>
          <p:cNvPr id="6" name="Google Shape;187;p7">
            <a:extLst>
              <a:ext uri="{FF2B5EF4-FFF2-40B4-BE49-F238E27FC236}">
                <a16:creationId xmlns:a16="http://schemas.microsoft.com/office/drawing/2014/main" id="{40F3ADF7-DD3E-48FD-9D0F-F3B8D85F6B55}"/>
              </a:ext>
            </a:extLst>
          </p:cNvPr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7" name="Google Shape;188;p7" descr="https://lh3.googleusercontent.com/1e2ytaSUYKqEEY_JjNkbRaEuGEQyIURSi-yURabNwOMVThRGUjE8PP-D22v9d-wWkXPj5hew1VZucTyE3dl6CHGZIAggB9ct47ig8BLkiNoeYbRy6NZ4Kh5TtE7fDyeYa5rkZrRo_zPTRSaGV9ieA9U">
            <a:extLst>
              <a:ext uri="{FF2B5EF4-FFF2-40B4-BE49-F238E27FC236}">
                <a16:creationId xmlns:a16="http://schemas.microsoft.com/office/drawing/2014/main" id="{53C73687-A4B8-4239-8C03-3801674206A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sp>
        <p:nvSpPr>
          <p:cNvPr id="8" name="Llamada con línea 1 5">
            <a:extLst>
              <a:ext uri="{FF2B5EF4-FFF2-40B4-BE49-F238E27FC236}">
                <a16:creationId xmlns:a16="http://schemas.microsoft.com/office/drawing/2014/main" id="{69FCEDB4-727D-486B-9C5E-EDA102BFEC53}"/>
              </a:ext>
            </a:extLst>
          </p:cNvPr>
          <p:cNvSpPr/>
          <p:nvPr/>
        </p:nvSpPr>
        <p:spPr>
          <a:xfrm>
            <a:off x="1137035" y="3429000"/>
            <a:ext cx="3021341" cy="2697570"/>
          </a:xfrm>
          <a:prstGeom prst="borderCallout1">
            <a:avLst>
              <a:gd name="adj1" fmla="val 26538"/>
              <a:gd name="adj2" fmla="val 102151"/>
              <a:gd name="adj3" fmla="val -23743"/>
              <a:gd name="adj4" fmla="val 2295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vez que entres al portal con la contraseña que se envió al correo electrónico registrado, la plataforma pedirá cambiar tu clave, a una personal, secreta e intransferible.</a:t>
            </a:r>
          </a:p>
          <a:p>
            <a:pPr>
              <a:spcBef>
                <a:spcPts val="800"/>
              </a:spcBef>
            </a:pP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nueva contraseña debe contener entre 8 y 20 caracteres y al menos una letra mayúscula y una minúscula.</a:t>
            </a:r>
          </a:p>
        </p:txBody>
      </p:sp>
    </p:spTree>
    <p:extLst>
      <p:ext uri="{BB962C8B-B14F-4D97-AF65-F5344CB8AC3E}">
        <p14:creationId xmlns:p14="http://schemas.microsoft.com/office/powerpoint/2010/main" val="341014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259" t="15065" r="16294" b="10495"/>
          <a:stretch/>
        </p:blipFill>
        <p:spPr>
          <a:xfrm>
            <a:off x="1351127" y="1201002"/>
            <a:ext cx="8775511" cy="5445457"/>
          </a:xfrm>
          <a:prstGeom prst="rect">
            <a:avLst/>
          </a:prstGeom>
        </p:spPr>
      </p:pic>
      <p:sp>
        <p:nvSpPr>
          <p:cNvPr id="187" name="Google Shape;187;p7"/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188" name="Google Shape;188;p7" descr="https://lh3.googleusercontent.com/1e2ytaSUYKqEEY_JjNkbRaEuGEQyIURSi-yURabNwOMVThRGUjE8PP-D22v9d-wWkXPj5hew1VZucTyE3dl6CHGZIAggB9ct47ig8BLkiNoeYbRy6NZ4Kh5TtE7fDyeYa5rkZrRo_zPTRSaGV9ieA9U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sp>
        <p:nvSpPr>
          <p:cNvPr id="9" name="Llamada con línea 1 8"/>
          <p:cNvSpPr/>
          <p:nvPr/>
        </p:nvSpPr>
        <p:spPr>
          <a:xfrm>
            <a:off x="6777751" y="2893324"/>
            <a:ext cx="3021341" cy="2310951"/>
          </a:xfrm>
          <a:prstGeom prst="borderCallout1">
            <a:avLst>
              <a:gd name="adj1" fmla="val 63471"/>
              <a:gd name="adj2" fmla="val -5356"/>
              <a:gd name="adj3" fmla="val -11437"/>
              <a:gd name="adj4" fmla="val -1250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Declaraciones y Formularios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usuario tiene a disposición las declaraciones o formularios para que sean completados cuando lo disponga.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 enviar tantos documentos como crea sean necesarios.</a:t>
            </a:r>
          </a:p>
        </p:txBody>
      </p:sp>
    </p:spTree>
    <p:extLst>
      <p:ext uri="{BB962C8B-B14F-4D97-AF65-F5344CB8AC3E}">
        <p14:creationId xmlns:p14="http://schemas.microsoft.com/office/powerpoint/2010/main" val="277663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6259" t="15998" r="16399" b="13667"/>
          <a:stretch/>
        </p:blipFill>
        <p:spPr>
          <a:xfrm>
            <a:off x="1692321" y="1255594"/>
            <a:ext cx="8761863" cy="5145205"/>
          </a:xfrm>
          <a:prstGeom prst="rect">
            <a:avLst/>
          </a:prstGeom>
        </p:spPr>
      </p:pic>
      <p:sp>
        <p:nvSpPr>
          <p:cNvPr id="187" name="Google Shape;187;p7"/>
          <p:cNvSpPr/>
          <p:nvPr/>
        </p:nvSpPr>
        <p:spPr>
          <a:xfrm>
            <a:off x="1760560" y="152400"/>
            <a:ext cx="10240939" cy="792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b="1" dirty="0">
                <a:solidFill>
                  <a:schemeClr val="lt1"/>
                </a:solidFill>
              </a:rPr>
              <a:t>Portal de Usuarios - Proveedores</a:t>
            </a:r>
            <a:endParaRPr lang="es-CL" sz="2400" b="1" dirty="0">
              <a:solidFill>
                <a:schemeClr val="lt1"/>
              </a:solidFill>
            </a:endParaRPr>
          </a:p>
        </p:txBody>
      </p:sp>
      <p:pic>
        <p:nvPicPr>
          <p:cNvPr id="188" name="Google Shape;188;p7" descr="https://lh3.googleusercontent.com/1e2ytaSUYKqEEY_JjNkbRaEuGEQyIURSi-yURabNwOMVThRGUjE8PP-D22v9d-wWkXPj5hew1VZucTyE3dl6CHGZIAggB9ct47ig8BLkiNoeYbRy6NZ4Kh5TtE7fDyeYa5rkZrRo_zPTRSaGV9ieA9U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35" y="278400"/>
            <a:ext cx="1728000" cy="54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</p:pic>
      <p:sp>
        <p:nvSpPr>
          <p:cNvPr id="8" name="Llamada con línea 1 7"/>
          <p:cNvSpPr/>
          <p:nvPr/>
        </p:nvSpPr>
        <p:spPr>
          <a:xfrm>
            <a:off x="4448215" y="3289831"/>
            <a:ext cx="1938937" cy="2130697"/>
          </a:xfrm>
          <a:prstGeom prst="borderCallout1">
            <a:avLst>
              <a:gd name="adj1" fmla="val -3548"/>
              <a:gd name="adj2" fmla="val 17872"/>
              <a:gd name="adj3" fmla="val -18350"/>
              <a:gd name="adj4" fmla="val -517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es-CL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Historial</a:t>
            </a:r>
          </a:p>
          <a:p>
            <a:pPr>
              <a:spcBef>
                <a:spcPts val="800"/>
              </a:spcBef>
            </a:pPr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usuario tiene a disposición las declaraciones o formularios pendientes de completar y completados.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2605" t="39847" r="37081" b="26858"/>
          <a:stretch/>
        </p:blipFill>
        <p:spPr>
          <a:xfrm>
            <a:off x="3780428" y="5581934"/>
            <a:ext cx="6408000" cy="800855"/>
          </a:xfrm>
          <a:prstGeom prst="rect">
            <a:avLst/>
          </a:prstGeom>
          <a:solidFill>
            <a:srgbClr val="ECEBEB"/>
          </a:solidFill>
        </p:spPr>
      </p:pic>
    </p:spTree>
    <p:extLst>
      <p:ext uri="{BB962C8B-B14F-4D97-AF65-F5344CB8AC3E}">
        <p14:creationId xmlns:p14="http://schemas.microsoft.com/office/powerpoint/2010/main" val="4273857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390</Words>
  <Application>Microsoft Office PowerPoint</Application>
  <PresentationFormat>Panorámica</PresentationFormat>
  <Paragraphs>39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Marsalli San Martin</dc:creator>
  <cp:lastModifiedBy>Francis Araneda Maureira</cp:lastModifiedBy>
  <cp:revision>13</cp:revision>
  <dcterms:created xsi:type="dcterms:W3CDTF">2020-07-14T18:51:57Z</dcterms:created>
  <dcterms:modified xsi:type="dcterms:W3CDTF">2021-09-09T15:59:56Z</dcterms:modified>
</cp:coreProperties>
</file>