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58" r:id="rId4"/>
    <p:sldId id="261" r:id="rId5"/>
    <p:sldId id="259" r:id="rId6"/>
    <p:sldId id="260" r:id="rId7"/>
  </p:sldIdLst>
  <p:sldSz cx="9144000" cy="6858000" type="screen4x3"/>
  <p:notesSz cx="6858000" cy="9144000"/>
  <p:embeddedFontLst>
    <p:embeddedFont>
      <p:font typeface="Poppins" panose="020B0604020202020204" charset="0"/>
      <p:regular r:id="rId9"/>
      <p:bold r:id="rId10"/>
      <p:italic r:id="rId11"/>
      <p:boldItalic r:id="rId12"/>
    </p:embeddedFont>
    <p:embeddedFont>
      <p:font typeface="Ubuntu Light" panose="020B0604020202020204" charset="0"/>
      <p:regular r:id="rId13"/>
      <p:bold r:id="rId14"/>
      <p:italic r:id="rId15"/>
      <p:boldItalic r:id="rId16"/>
    </p:embeddedFont>
    <p:embeddedFont>
      <p:font typeface="Libre Baskerville" panose="020B0604020202020204" charset="0"/>
      <p:regular r:id="rId17"/>
      <p:bold r:id="rId18"/>
      <p:italic r:id="rId19"/>
    </p:embeddedFon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clQ1+fsgnh4QzQ1F6loSbknl3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02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tableStyles" Target="tableStyle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16" name="Google Shape;11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1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Google Shape;31;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 name="Google Shape;37;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1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5"/>
          <p:cNvSpPr>
            <a:spLocks noGrp="1"/>
          </p:cNvSpPr>
          <p:nvPr>
            <p:ph type="pic" idx="2"/>
          </p:nvPr>
        </p:nvSpPr>
        <p:spPr>
          <a:xfrm>
            <a:off x="1792288" y="612775"/>
            <a:ext cx="5486400" cy="4114800"/>
          </a:xfrm>
          <a:prstGeom prst="rect">
            <a:avLst/>
          </a:prstGeom>
          <a:noFill/>
          <a:ln>
            <a:noFill/>
          </a:ln>
        </p:spPr>
      </p:sp>
      <p:sp>
        <p:nvSpPr>
          <p:cNvPr id="70" name="Google Shape;70;p1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3" name="Google Shape;13;p6"/>
          <p:cNvSpPr/>
          <p:nvPr/>
        </p:nvSpPr>
        <p:spPr>
          <a:xfrm>
            <a:off x="3836351" y="6349809"/>
            <a:ext cx="147129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b="0" i="0" u="none" strike="noStrike" cap="none">
                <a:solidFill>
                  <a:srgbClr val="A7A5A4"/>
                </a:solidFill>
                <a:latin typeface="Poppins"/>
                <a:ea typeface="Poppins"/>
                <a:cs typeface="Poppins"/>
                <a:sym typeface="Poppins"/>
              </a:rPr>
              <a:t>ATLANTIS-PRESS.COM</a:t>
            </a:r>
            <a:endParaRPr sz="1000">
              <a:solidFill>
                <a:srgbClr val="A7A5A4"/>
              </a:solidFill>
              <a:latin typeface="Poppins"/>
              <a:ea typeface="Poppins"/>
              <a:cs typeface="Poppins"/>
              <a:sym typeface="Poppins"/>
            </a:endParaRPr>
          </a:p>
        </p:txBody>
      </p:sp>
      <p:sp>
        <p:nvSpPr>
          <p:cNvPr id="14" name="Google Shape;14;p6"/>
          <p:cNvSpPr/>
          <p:nvPr/>
        </p:nvSpPr>
        <p:spPr>
          <a:xfrm>
            <a:off x="-80815" y="0"/>
            <a:ext cx="9344470" cy="672312"/>
          </a:xfrm>
          <a:prstGeom prst="rect">
            <a:avLst/>
          </a:prstGeom>
          <a:solidFill>
            <a:srgbClr val="CE53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 name="Google Shape;15;p6" descr="Untitled-1.png"/>
          <p:cNvPicPr preferRelativeResize="0"/>
          <p:nvPr/>
        </p:nvPicPr>
        <p:blipFill rotWithShape="1">
          <a:blip r:embed="rId13">
            <a:alphaModFix/>
          </a:blip>
          <a:srcRect/>
          <a:stretch/>
        </p:blipFill>
        <p:spPr>
          <a:xfrm>
            <a:off x="521348" y="-75410"/>
            <a:ext cx="1221185" cy="814123"/>
          </a:xfrm>
          <a:prstGeom prst="rect">
            <a:avLst/>
          </a:prstGeom>
          <a:noFill/>
          <a:ln>
            <a:noFill/>
          </a:ln>
        </p:spPr>
      </p:pic>
      <p:sp>
        <p:nvSpPr>
          <p:cNvPr id="16" name="Google Shape;16;p6"/>
          <p:cNvSpPr/>
          <p:nvPr/>
        </p:nvSpPr>
        <p:spPr>
          <a:xfrm>
            <a:off x="-80815" y="672312"/>
            <a:ext cx="9344469" cy="189863"/>
          </a:xfrm>
          <a:prstGeom prst="rect">
            <a:avLst/>
          </a:prstGeom>
          <a:solidFill>
            <a:srgbClr val="ECEA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springernature.com/gp/policies/editorial-policies/third-party-permissions" TargetMode="External"/><Relationship Id="rId3" Type="http://schemas.openxmlformats.org/officeDocument/2006/relationships/image" Target="../media/image1.png"/><Relationship Id="rId7" Type="http://schemas.openxmlformats.org/officeDocument/2006/relationships/hyperlink" Target="https://assets.ctfassets.net/b4d0t67iwrjs/61D4gQKQaJuqyRIB8i5h8h/0e1b497360ae6c6d0e04fdf5d776a9e2/Word_Template.z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ssets.ctfassets.net/b4d0t67iwrjs/6HjuuxMB8tryYfLtWhcT3a/715489d26bdf68def035a1e24f67e2d0/LaTex_Package.zip" TargetMode="External"/><Relationship Id="rId5" Type="http://schemas.openxmlformats.org/officeDocument/2006/relationships/hyperlink" Target="https://assets.ctfassets.net/b4d0t67iwrjs/3Vx0uCBtz28cZaQxz2ToON/f287dd9080dc63e619d20d8aa089d941/Proceedings_-_Author_guidelines.pdf" TargetMode="External"/><Relationship Id="rId4" Type="http://schemas.openxmlformats.org/officeDocument/2006/relationships/hyperlink" Target="https://www.atlantis-press.com/policies" TargetMode="External"/><Relationship Id="rId9" Type="http://schemas.openxmlformats.org/officeDocument/2006/relationships/hyperlink" Target="https://www.springernature.com/gp/authors/book-authors-code-of-condu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assets.ctfassets.net/b4d0t67iwrjs/4xC7RAGv7gJfKnoTKjvhHt/0c2d2d5178133ae8be3db2733bddaf94/proceedings_papers-metadata.xlsx" TargetMode="External"/><Relationship Id="rId5" Type="http://schemas.openxmlformats.org/officeDocument/2006/relationships/hyperlink" Target="https://assets.ctfassets.net/b4d0t67iwrjs/2cnDL0q9V5jdp5IOcT7BTk/cfae9b8741cfb57e5a3ce741a920eef5/Atlantis_Press_Peer-Review_Ethics__Template.docx" TargetMode="External"/><Relationship Id="rId4" Type="http://schemas.openxmlformats.org/officeDocument/2006/relationships/hyperlink" Target="https://assets.ctfassets.net/b4d0t67iwrjs/3O7j0lxvCJIcKOG3X7w355/8c563ca6f191cb01bf20b235573592b8/New_Proceedings_committees___Volume_Editors-metadata_15Jan2024.xls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contact@atlantis-press.com"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Google Shape;90;p1"/>
          <p:cNvSpPr/>
          <p:nvPr/>
        </p:nvSpPr>
        <p:spPr>
          <a:xfrm>
            <a:off x="2555776" y="0"/>
            <a:ext cx="6588224" cy="6858000"/>
          </a:xfrm>
          <a:prstGeom prst="rect">
            <a:avLst/>
          </a:prstGeom>
          <a:solidFill>
            <a:srgbClr val="EDEDED"/>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914400" marR="0" lvl="2" indent="0" algn="l" rtl="0">
              <a:spcBef>
                <a:spcPts val="0"/>
              </a:spcBef>
              <a:spcAft>
                <a:spcPts val="0"/>
              </a:spcAft>
              <a:buNone/>
            </a:pPr>
            <a:endParaRPr sz="1800" b="0" i="0" u="none" strike="noStrike" cap="none" dirty="0">
              <a:solidFill>
                <a:schemeClr val="lt1"/>
              </a:solidFill>
              <a:latin typeface="Calibri"/>
              <a:ea typeface="Calibri"/>
              <a:cs typeface="Calibri"/>
              <a:sym typeface="Calibri"/>
            </a:endParaRPr>
          </a:p>
          <a:p>
            <a:pPr marL="914400" marR="0" lvl="2" indent="0" algn="l" rtl="0">
              <a:spcBef>
                <a:spcPts val="0"/>
              </a:spcBef>
              <a:spcAft>
                <a:spcPts val="0"/>
              </a:spcAft>
              <a:buNone/>
            </a:pPr>
            <a:r>
              <a:rPr lang="en-GB" sz="1800" b="1" i="0" u="none" strike="noStrike" cap="none" dirty="0">
                <a:solidFill>
                  <a:schemeClr val="dk1"/>
                </a:solidFill>
                <a:latin typeface="Calibri"/>
                <a:ea typeface="Calibri"/>
                <a:cs typeface="Calibri"/>
                <a:sym typeface="Calibri"/>
              </a:rPr>
              <a:t>Dear Organisers and Editors,</a:t>
            </a:r>
            <a:endParaRPr sz="1800" b="1"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Many thanks for publishing with Atlantis Press! </a:t>
            </a:r>
            <a:endParaRPr dirty="0"/>
          </a:p>
          <a:p>
            <a:pPr marL="914400" marR="0" lvl="2"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This guide explains the publication process of your proceedings volume.</a:t>
            </a:r>
            <a:endParaRPr dirty="0"/>
          </a:p>
          <a:p>
            <a:pPr marL="914400" marR="0" lvl="2"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914400" marR="0" lvl="2" indent="0" algn="l" rtl="0">
              <a:spcBef>
                <a:spcPts val="0"/>
              </a:spcBef>
              <a:spcAft>
                <a:spcPts val="0"/>
              </a:spcAft>
              <a:buNone/>
            </a:pPr>
            <a:r>
              <a:rPr lang="en-GB" sz="1800" b="0" i="0" u="none" strike="noStrike" cap="none" dirty="0">
                <a:solidFill>
                  <a:schemeClr val="dk1"/>
                </a:solidFill>
                <a:latin typeface="Calibri"/>
                <a:ea typeface="Calibri"/>
                <a:cs typeface="Calibri"/>
                <a:sym typeface="Calibri"/>
              </a:rPr>
              <a:t>It is carefully designed to</a:t>
            </a:r>
            <a:endParaRPr dirty="0"/>
          </a:p>
          <a:p>
            <a:pPr marL="1085850" marR="0" lvl="2" indent="-171450" algn="l" rtl="0">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improve your content</a:t>
            </a:r>
            <a:endParaRPr dirty="0"/>
          </a:p>
          <a:p>
            <a:pPr marL="1085850" marR="0" lvl="2" indent="-171450" algn="l" rtl="0">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speed up the publication process</a:t>
            </a:r>
            <a:endParaRPr dirty="0"/>
          </a:p>
          <a:p>
            <a:pPr marL="1085850" marR="0" lvl="2" indent="-171450" algn="l" rtl="0">
              <a:spcBef>
                <a:spcPts val="0"/>
              </a:spcBef>
              <a:spcAft>
                <a:spcPts val="0"/>
              </a:spcAft>
              <a:buClr>
                <a:schemeClr val="dk1"/>
              </a:buClr>
              <a:buSzPts val="1800"/>
              <a:buFont typeface="Arial"/>
              <a:buChar char="•"/>
            </a:pPr>
            <a:r>
              <a:rPr lang="en-GB" sz="1800" b="0" i="0" u="none" strike="noStrike" cap="none" dirty="0">
                <a:solidFill>
                  <a:schemeClr val="dk1"/>
                </a:solidFill>
                <a:latin typeface="Calibri"/>
                <a:ea typeface="Calibri"/>
                <a:cs typeface="Calibri"/>
                <a:sym typeface="Calibri"/>
              </a:rPr>
              <a:t>reduce issues with indexation</a:t>
            </a:r>
            <a:endParaRPr dirty="0"/>
          </a:p>
        </p:txBody>
      </p:sp>
      <p:sp>
        <p:nvSpPr>
          <p:cNvPr id="91" name="Google Shape;91;p1"/>
          <p:cNvSpPr/>
          <p:nvPr/>
        </p:nvSpPr>
        <p:spPr>
          <a:xfrm>
            <a:off x="0" y="0"/>
            <a:ext cx="2577630" cy="6858000"/>
          </a:xfrm>
          <a:prstGeom prst="rect">
            <a:avLst/>
          </a:prstGeom>
          <a:solidFill>
            <a:srgbClr val="CE5359"/>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alibri"/>
                <a:ea typeface="Calibri"/>
                <a:cs typeface="Calibri"/>
                <a:sym typeface="Calibri"/>
              </a:rPr>
              <a:t> </a:t>
            </a:r>
            <a:endParaRPr sz="1800">
              <a:solidFill>
                <a:schemeClr val="lt1"/>
              </a:solidFill>
              <a:latin typeface="Calibri"/>
              <a:ea typeface="Calibri"/>
              <a:cs typeface="Calibri"/>
              <a:sym typeface="Calibri"/>
            </a:endParaRPr>
          </a:p>
        </p:txBody>
      </p:sp>
      <p:pic>
        <p:nvPicPr>
          <p:cNvPr id="92" name="Google Shape;92;p1" descr="Untitled-1.png"/>
          <p:cNvPicPr preferRelativeResize="0"/>
          <p:nvPr/>
        </p:nvPicPr>
        <p:blipFill rotWithShape="1">
          <a:blip r:embed="rId3">
            <a:alphaModFix/>
          </a:blip>
          <a:srcRect/>
          <a:stretch/>
        </p:blipFill>
        <p:spPr>
          <a:xfrm>
            <a:off x="266381" y="269403"/>
            <a:ext cx="2046592" cy="1364394"/>
          </a:xfrm>
          <a:prstGeom prst="rect">
            <a:avLst/>
          </a:prstGeom>
          <a:noFill/>
          <a:ln>
            <a:noFill/>
          </a:ln>
        </p:spPr>
      </p:pic>
      <p:sp>
        <p:nvSpPr>
          <p:cNvPr id="93" name="Google Shape;93;p1"/>
          <p:cNvSpPr txBox="1"/>
          <p:nvPr/>
        </p:nvSpPr>
        <p:spPr>
          <a:xfrm>
            <a:off x="2801736" y="605181"/>
            <a:ext cx="579663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a:solidFill>
                  <a:srgbClr val="CE5359"/>
                </a:solidFill>
                <a:latin typeface="Libre Baskerville"/>
                <a:ea typeface="Libre Baskerville"/>
                <a:cs typeface="Libre Baskerville"/>
                <a:sym typeface="Libre Baskerville"/>
              </a:rPr>
              <a:t>Organiser Guidelines for Proceedings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80815" y="0"/>
            <a:ext cx="9344470" cy="672312"/>
          </a:xfrm>
          <a:prstGeom prst="rect">
            <a:avLst/>
          </a:prstGeom>
          <a:solidFill>
            <a:srgbClr val="CE53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0" name="Google Shape;100;p2" descr="Untitled-1.png"/>
          <p:cNvPicPr preferRelativeResize="0"/>
          <p:nvPr/>
        </p:nvPicPr>
        <p:blipFill rotWithShape="1">
          <a:blip r:embed="rId3">
            <a:alphaModFix/>
          </a:blip>
          <a:srcRect/>
          <a:stretch/>
        </p:blipFill>
        <p:spPr>
          <a:xfrm>
            <a:off x="521348" y="-75410"/>
            <a:ext cx="1221185" cy="814123"/>
          </a:xfrm>
          <a:prstGeom prst="rect">
            <a:avLst/>
          </a:prstGeom>
          <a:noFill/>
          <a:ln>
            <a:noFill/>
          </a:ln>
        </p:spPr>
      </p:pic>
      <p:sp>
        <p:nvSpPr>
          <p:cNvPr id="101" name="Google Shape;101;p2"/>
          <p:cNvSpPr/>
          <p:nvPr/>
        </p:nvSpPr>
        <p:spPr>
          <a:xfrm>
            <a:off x="-80815" y="672312"/>
            <a:ext cx="9344469" cy="189863"/>
          </a:xfrm>
          <a:prstGeom prst="rect">
            <a:avLst/>
          </a:prstGeom>
          <a:solidFill>
            <a:srgbClr val="ECEA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txBox="1"/>
          <p:nvPr/>
        </p:nvSpPr>
        <p:spPr>
          <a:xfrm>
            <a:off x="389466" y="862175"/>
            <a:ext cx="8458201" cy="5663048"/>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b="1" dirty="0">
                <a:solidFill>
                  <a:srgbClr val="CE5359"/>
                </a:solidFill>
                <a:latin typeface="Libre Baskerville"/>
                <a:ea typeface="Libre Baskerville"/>
                <a:cs typeface="Libre Baskerville"/>
                <a:sym typeface="Libre Baskerville"/>
              </a:rPr>
              <a:t>Step 1  Author Submissions</a:t>
            </a:r>
            <a:endParaRPr sz="1200" dirty="0">
              <a:solidFill>
                <a:schemeClr val="dk1"/>
              </a:solidFill>
              <a:latin typeface="Calibri"/>
              <a:ea typeface="Calibri"/>
              <a:cs typeface="Calibri"/>
              <a:sym typeface="Calibri"/>
            </a:endParaRPr>
          </a:p>
          <a:p>
            <a:pPr marL="285750" marR="0" lvl="0" indent="-20955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200"/>
              <a:buFont typeface="Calibri"/>
              <a:buAutoNum type="arabicPeriod"/>
            </a:pPr>
            <a:r>
              <a:rPr lang="en-GB" b="1" dirty="0">
                <a:solidFill>
                  <a:schemeClr val="dk1"/>
                </a:solidFill>
                <a:latin typeface="Calibri"/>
                <a:ea typeface="Calibri"/>
                <a:cs typeface="Calibri"/>
                <a:sym typeface="Calibri"/>
              </a:rPr>
              <a:t>Try to attract diverse, international and highly-cited authors</a:t>
            </a:r>
            <a:endParaRPr dirty="0"/>
          </a:p>
          <a:p>
            <a:pPr marL="342900" lvl="0" indent="-342900">
              <a:buClr>
                <a:schemeClr val="dk1"/>
              </a:buClr>
              <a:buSzPts val="1200"/>
              <a:buFont typeface="Calibri"/>
              <a:buAutoNum type="arabicPeriod"/>
            </a:pPr>
            <a:r>
              <a:rPr lang="en-GB" b="1" dirty="0">
                <a:solidFill>
                  <a:schemeClr val="dk1"/>
                </a:solidFill>
                <a:latin typeface="Calibri"/>
                <a:ea typeface="Calibri"/>
                <a:cs typeface="Calibri"/>
                <a:sym typeface="Calibri"/>
              </a:rPr>
              <a:t>Forward the </a:t>
            </a:r>
            <a:r>
              <a:rPr lang="en-GB" b="1" dirty="0">
                <a:solidFill>
                  <a:schemeClr val="dk1"/>
                </a:solidFill>
                <a:latin typeface="Calibri"/>
                <a:ea typeface="Calibri"/>
                <a:cs typeface="Calibri"/>
                <a:sym typeface="Calibri"/>
                <a:hlinkClick r:id="rId4"/>
              </a:rPr>
              <a:t>Guidelines Links </a:t>
            </a:r>
            <a:r>
              <a:rPr lang="en-GB" b="1" dirty="0">
                <a:solidFill>
                  <a:schemeClr val="dk1"/>
                </a:solidFill>
                <a:latin typeface="Calibri"/>
                <a:ea typeface="Calibri"/>
                <a:cs typeface="Calibri"/>
                <a:sym typeface="Calibri"/>
              </a:rPr>
              <a:t>for conference paper authors including </a:t>
            </a:r>
            <a:r>
              <a:rPr lang="en-GB" b="1" u="sng" dirty="0">
                <a:solidFill>
                  <a:schemeClr val="dk1"/>
                </a:solidFill>
                <a:latin typeface="Calibri"/>
                <a:ea typeface="Calibri"/>
                <a:cs typeface="Calibri"/>
                <a:sym typeface="Calibri"/>
                <a:hlinkClick r:id="rId5"/>
              </a:rPr>
              <a:t>author guidelines</a:t>
            </a:r>
            <a:r>
              <a:rPr lang="en-GB" b="1" u="sng" dirty="0">
                <a:solidFill>
                  <a:schemeClr val="dk1"/>
                </a:solidFill>
                <a:latin typeface="Calibri"/>
                <a:ea typeface="Calibri"/>
                <a:cs typeface="Calibri"/>
                <a:sym typeface="Calibri"/>
              </a:rPr>
              <a:t> </a:t>
            </a:r>
            <a:r>
              <a:rPr lang="en-GB" b="1" dirty="0">
                <a:solidFill>
                  <a:schemeClr val="dk1"/>
                </a:solidFill>
                <a:latin typeface="Calibri"/>
                <a:ea typeface="Calibri"/>
                <a:cs typeface="Calibri"/>
                <a:sym typeface="Calibri"/>
              </a:rPr>
              <a:t>and templates (download </a:t>
            </a:r>
            <a:r>
              <a:rPr lang="en-GB" b="1" u="sng" dirty="0" smtClean="0">
                <a:solidFill>
                  <a:schemeClr val="dk1"/>
                </a:solidFill>
                <a:latin typeface="Calibri"/>
                <a:ea typeface="Calibri"/>
                <a:cs typeface="Calibri"/>
                <a:sym typeface="Calibri"/>
                <a:hlinkClick r:id="rId6"/>
              </a:rPr>
              <a:t>LaTex </a:t>
            </a:r>
            <a:r>
              <a:rPr lang="en-GB" b="1" u="sng" dirty="0" smtClean="0">
                <a:solidFill>
                  <a:schemeClr val="dk1"/>
                </a:solidFill>
                <a:latin typeface="Calibri"/>
                <a:ea typeface="Calibri"/>
                <a:cs typeface="Calibri"/>
                <a:sym typeface="Calibri"/>
                <a:hlinkClick r:id="rId7"/>
              </a:rPr>
              <a:t>Package/Word Template</a:t>
            </a:r>
            <a:r>
              <a:rPr lang="en-GB" b="1" u="sng" dirty="0" smtClean="0">
                <a:solidFill>
                  <a:schemeClr val="dk1"/>
                </a:solidFill>
                <a:latin typeface="Calibri"/>
                <a:ea typeface="Calibri"/>
                <a:cs typeface="Calibri"/>
                <a:sym typeface="Calibri"/>
              </a:rPr>
              <a:t>)</a:t>
            </a:r>
            <a:r>
              <a:rPr lang="en-GB" b="1" dirty="0" smtClean="0">
                <a:solidFill>
                  <a:schemeClr val="dk1"/>
                </a:solidFill>
                <a:latin typeface="Calibri"/>
                <a:ea typeface="Calibri"/>
                <a:cs typeface="Calibri"/>
                <a:sym typeface="Calibri"/>
              </a:rPr>
              <a:t>, </a:t>
            </a:r>
            <a:r>
              <a:rPr lang="en-GB" b="1" u="sng" dirty="0">
                <a:solidFill>
                  <a:schemeClr val="dk1"/>
                </a:solidFill>
                <a:latin typeface="Calibri"/>
                <a:ea typeface="Calibri"/>
                <a:cs typeface="Calibri"/>
                <a:sym typeface="Calibri"/>
                <a:hlinkClick r:id="rId8"/>
              </a:rPr>
              <a:t>information on third party material</a:t>
            </a:r>
            <a:r>
              <a:rPr lang="en-GB" b="1" dirty="0">
                <a:solidFill>
                  <a:schemeClr val="dk1"/>
                </a:solidFill>
                <a:latin typeface="Calibri"/>
                <a:ea typeface="Calibri"/>
                <a:cs typeface="Calibri"/>
                <a:sym typeface="Calibri"/>
              </a:rPr>
              <a:t> and </a:t>
            </a:r>
            <a:r>
              <a:rPr lang="en-GB" b="1" u="sng" dirty="0">
                <a:solidFill>
                  <a:schemeClr val="dk1"/>
                </a:solidFill>
                <a:latin typeface="Calibri"/>
                <a:ea typeface="Calibri"/>
                <a:cs typeface="Calibri"/>
                <a:sym typeface="Calibri"/>
                <a:hlinkClick r:id="rId9">
                  <a:extLst>
                    <a:ext uri="{A12FA001-AC4F-418D-AE19-62706E023703}">
                      <ahyp:hlinkClr xmlns:ahyp="http://schemas.microsoft.com/office/drawing/2018/hyperlinkcolor" xmlns="" val="tx"/>
                    </a:ext>
                  </a:extLst>
                </a:hlinkClick>
              </a:rPr>
              <a:t>code of conduct </a:t>
            </a:r>
            <a:r>
              <a:rPr lang="en-GB" b="1" dirty="0">
                <a:solidFill>
                  <a:schemeClr val="dk1"/>
                </a:solidFill>
                <a:latin typeface="Calibri"/>
                <a:ea typeface="Calibri"/>
                <a:cs typeface="Calibri"/>
                <a:sym typeface="Calibri"/>
              </a:rPr>
              <a:t>to authors</a:t>
            </a:r>
            <a:endParaRPr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600" b="1" dirty="0">
                <a:solidFill>
                  <a:srgbClr val="CE5359"/>
                </a:solidFill>
                <a:latin typeface="Libre Baskerville"/>
                <a:ea typeface="Libre Baskerville"/>
                <a:cs typeface="Libre Baskerville"/>
                <a:sym typeface="Libre Baskerville"/>
              </a:rPr>
              <a:t>Step 2  Peer Review</a:t>
            </a:r>
            <a:endParaRPr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200"/>
              <a:buFont typeface="Calibri"/>
              <a:buAutoNum type="arabicPeriod"/>
            </a:pPr>
            <a:r>
              <a:rPr lang="en-GB" sz="1200" b="1" dirty="0">
                <a:solidFill>
                  <a:schemeClr val="dk1"/>
                </a:solidFill>
                <a:latin typeface="Calibri"/>
                <a:ea typeface="Calibri"/>
                <a:cs typeface="Calibri"/>
                <a:sym typeface="Calibri"/>
              </a:rPr>
              <a:t>Consider screening submissions for plagiarism because</a:t>
            </a:r>
            <a:endParaRPr dirty="0"/>
          </a:p>
          <a:p>
            <a:pPr marL="800100" marR="0" lvl="1" indent="-342900" algn="l" rtl="0">
              <a:spcBef>
                <a:spcPts val="0"/>
              </a:spcBef>
              <a:spcAft>
                <a:spcPts val="0"/>
              </a:spcAft>
              <a:buClr>
                <a:schemeClr val="dk1"/>
              </a:buClr>
              <a:buSzPts val="1200"/>
              <a:buFont typeface="Calibri"/>
              <a:buAutoNum type="alphaLcPeriod"/>
            </a:pPr>
            <a:r>
              <a:rPr lang="en-GB" sz="1200" b="0" i="0" u="none" strike="noStrike" cap="none" dirty="0">
                <a:solidFill>
                  <a:schemeClr val="dk1"/>
                </a:solidFill>
                <a:latin typeface="Calibri"/>
                <a:ea typeface="Calibri"/>
                <a:cs typeface="Calibri"/>
                <a:sym typeface="Calibri"/>
              </a:rPr>
              <a:t>reviewers don’t waste time on plagiarised and therefore unacceptable submissions and</a:t>
            </a:r>
            <a:endParaRPr dirty="0"/>
          </a:p>
          <a:p>
            <a:pPr marL="800100" marR="0" lvl="1" indent="-342900" algn="l" rtl="0">
              <a:spcBef>
                <a:spcPts val="0"/>
              </a:spcBef>
              <a:spcAft>
                <a:spcPts val="0"/>
              </a:spcAft>
              <a:buClr>
                <a:schemeClr val="dk1"/>
              </a:buClr>
              <a:buSzPts val="1200"/>
              <a:buFont typeface="Calibri"/>
              <a:buAutoNum type="alphaLcPeriod"/>
            </a:pPr>
            <a:r>
              <a:rPr lang="en-GB" sz="1200" b="0" i="0" u="none" strike="noStrike" cap="none" dirty="0">
                <a:solidFill>
                  <a:schemeClr val="dk1"/>
                </a:solidFill>
                <a:latin typeface="Calibri"/>
                <a:ea typeface="Calibri"/>
                <a:cs typeface="Calibri"/>
                <a:sym typeface="Calibri"/>
              </a:rPr>
              <a:t>you avoid delays and fees during our own plagiarism checks (see step 4)</a:t>
            </a:r>
            <a:endParaRPr dirty="0"/>
          </a:p>
          <a:p>
            <a:pPr marL="457200" marR="0" lvl="1" indent="0" algn="l" rtl="0">
              <a:spcBef>
                <a:spcPts val="0"/>
              </a:spcBef>
              <a:spcAft>
                <a:spcPts val="0"/>
              </a:spcAft>
              <a:buNone/>
            </a:pPr>
            <a:r>
              <a:rPr lang="en-GB" sz="1200" b="0" i="0" u="none" strike="noStrike" cap="none" dirty="0">
                <a:solidFill>
                  <a:schemeClr val="dk1"/>
                </a:solidFill>
                <a:latin typeface="Calibri"/>
                <a:ea typeface="Calibri"/>
                <a:cs typeface="Calibri"/>
                <a:sym typeface="Calibri"/>
              </a:rPr>
              <a:t>We can give you access to our anti-plagiarism portal (€100 for set-up and €5 per paper). </a:t>
            </a:r>
            <a:endParaRPr dirty="0"/>
          </a:p>
          <a:p>
            <a:pPr marL="342900" marR="0" lvl="0" indent="-342900" algn="l" rtl="0">
              <a:spcBef>
                <a:spcPts val="0"/>
              </a:spcBef>
              <a:spcAft>
                <a:spcPts val="0"/>
              </a:spcAft>
              <a:buClr>
                <a:schemeClr val="dk1"/>
              </a:buClr>
              <a:buSzPts val="1200"/>
              <a:buFont typeface="Calibri"/>
              <a:buAutoNum type="arabicPeriod"/>
            </a:pPr>
            <a:r>
              <a:rPr lang="en-GB" sz="1200" b="1" dirty="0">
                <a:solidFill>
                  <a:schemeClr val="dk1"/>
                </a:solidFill>
                <a:latin typeface="Calibri"/>
                <a:ea typeface="Calibri"/>
                <a:cs typeface="Calibri"/>
                <a:sym typeface="Calibri"/>
              </a:rPr>
              <a:t>Ensure a diverse and international editorial board with experts in the field and list the members on the conference website</a:t>
            </a:r>
            <a:endParaRPr dirty="0"/>
          </a:p>
          <a:p>
            <a:pPr marL="342900" marR="0" lvl="0" indent="-342900" algn="l" rtl="0">
              <a:spcBef>
                <a:spcPts val="0"/>
              </a:spcBef>
              <a:spcAft>
                <a:spcPts val="0"/>
              </a:spcAft>
              <a:buClr>
                <a:schemeClr val="dk1"/>
              </a:buClr>
              <a:buSzPts val="1200"/>
              <a:buFont typeface="Calibri"/>
              <a:buAutoNum type="arabicPeriod"/>
            </a:pPr>
            <a:r>
              <a:rPr lang="en-GB" sz="1200" b="1" dirty="0">
                <a:solidFill>
                  <a:schemeClr val="dk1"/>
                </a:solidFill>
                <a:latin typeface="Calibri"/>
                <a:ea typeface="Calibri"/>
                <a:cs typeface="Calibri"/>
                <a:sym typeface="Calibri"/>
              </a:rPr>
              <a:t>Ensure that only papers that are in the scope of the conference are accepted</a:t>
            </a:r>
            <a:endParaRPr dirty="0"/>
          </a:p>
          <a:p>
            <a:pPr marL="342900" marR="0" lvl="0" indent="-342900" algn="l" rtl="0">
              <a:spcBef>
                <a:spcPts val="0"/>
              </a:spcBef>
              <a:spcAft>
                <a:spcPts val="0"/>
              </a:spcAft>
              <a:buClr>
                <a:schemeClr val="dk1"/>
              </a:buClr>
              <a:buSzPts val="1200"/>
              <a:buFont typeface="Calibri"/>
              <a:buAutoNum type="arabicPeriod"/>
            </a:pPr>
            <a:r>
              <a:rPr lang="en-GB" sz="1200" b="1" dirty="0">
                <a:solidFill>
                  <a:schemeClr val="dk1"/>
                </a:solidFill>
                <a:latin typeface="Calibri"/>
                <a:ea typeface="Calibri"/>
                <a:cs typeface="Calibri"/>
                <a:sym typeface="Calibri"/>
              </a:rPr>
              <a:t>Ensure that articles with extreme remarks or discriminatory content are not accepted </a:t>
            </a:r>
            <a:endParaRPr dirty="0"/>
          </a:p>
          <a:p>
            <a:pPr marL="342900" marR="0" lvl="0" indent="-342900" algn="l" rtl="0">
              <a:spcBef>
                <a:spcPts val="0"/>
              </a:spcBef>
              <a:spcAft>
                <a:spcPts val="0"/>
              </a:spcAft>
              <a:buClr>
                <a:schemeClr val="dk1"/>
              </a:buClr>
              <a:buSzPts val="1200"/>
              <a:buFont typeface="Calibri"/>
              <a:buAutoNum type="arabicPeriod"/>
            </a:pPr>
            <a:r>
              <a:rPr lang="en-GB" sz="1200" b="1" dirty="0">
                <a:solidFill>
                  <a:schemeClr val="dk1"/>
                </a:solidFill>
                <a:latin typeface="Calibri"/>
                <a:ea typeface="Calibri"/>
                <a:cs typeface="Calibri"/>
                <a:sym typeface="Calibri"/>
              </a:rPr>
              <a:t>Consider using a submission and reviewing system (</a:t>
            </a:r>
            <a:r>
              <a:rPr lang="en-GB" sz="1200" b="1" dirty="0" err="1">
                <a:solidFill>
                  <a:schemeClr val="dk1"/>
                </a:solidFill>
                <a:latin typeface="Calibri"/>
                <a:ea typeface="Calibri"/>
                <a:cs typeface="Calibri"/>
                <a:sym typeface="Calibri"/>
              </a:rPr>
              <a:t>eg.</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EquinOCS</a:t>
            </a:r>
            <a:r>
              <a:rPr lang="en-GB" sz="1200" b="1" dirty="0">
                <a:solidFill>
                  <a:schemeClr val="dk1"/>
                </a:solidFill>
                <a:latin typeface="Calibri"/>
                <a:ea typeface="Calibri"/>
                <a:cs typeface="Calibri"/>
                <a:sym typeface="Calibri"/>
              </a:rPr>
              <a:t>, Easy Chair, Editorial Manager, etc.)</a:t>
            </a:r>
            <a:endParaRPr sz="1200" b="1" dirty="0">
              <a:solidFill>
                <a:srgbClr val="FF9900"/>
              </a:solidFill>
              <a:latin typeface="Calibri"/>
              <a:ea typeface="Calibri"/>
              <a:cs typeface="Calibri"/>
              <a:sym typeface="Calibri"/>
            </a:endParaRPr>
          </a:p>
          <a:p>
            <a:pPr marL="342900" marR="0" lvl="0" indent="-266700" algn="l" rtl="0">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600" b="1" dirty="0">
                <a:solidFill>
                  <a:srgbClr val="CE5359"/>
                </a:solidFill>
                <a:latin typeface="Libre Baskerville"/>
                <a:ea typeface="Libre Baskerville"/>
                <a:cs typeface="Libre Baskerville"/>
                <a:sym typeface="Libre Baskerville"/>
              </a:rPr>
              <a:t>Step 3: Write a Preface</a:t>
            </a:r>
            <a:endParaRPr sz="1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b="1" dirty="0">
                <a:solidFill>
                  <a:schemeClr val="dk1"/>
                </a:solidFill>
                <a:latin typeface="Calibri"/>
                <a:ea typeface="Calibri"/>
                <a:cs typeface="Calibri"/>
                <a:sym typeface="Calibri"/>
              </a:rPr>
              <a:t> </a:t>
            </a:r>
            <a:endParaRPr dirty="0"/>
          </a:p>
          <a:p>
            <a:pPr marL="228600" marR="0" lvl="0" indent="-228600" algn="l" rtl="0">
              <a:spcBef>
                <a:spcPts val="0"/>
              </a:spcBef>
              <a:spcAft>
                <a:spcPts val="0"/>
              </a:spcAft>
              <a:buClr>
                <a:schemeClr val="dk1"/>
              </a:buClr>
              <a:buSzPts val="1200"/>
              <a:buFont typeface="Calibri"/>
              <a:buAutoNum type="arabicPeriod"/>
            </a:pPr>
            <a:r>
              <a:rPr lang="en-GB" sz="1200" b="1" dirty="0">
                <a:solidFill>
                  <a:schemeClr val="dk1"/>
                </a:solidFill>
                <a:latin typeface="Calibri"/>
                <a:ea typeface="Calibri"/>
                <a:cs typeface="Calibri"/>
                <a:sym typeface="Calibri"/>
              </a:rPr>
              <a:t>You are free to write a nice preface to explain the context and contents of the conference and proceedings volume</a:t>
            </a:r>
            <a:endParaRPr dirty="0"/>
          </a:p>
          <a:p>
            <a:pPr marL="228600" marR="0" lvl="0" indent="-228600" algn="l" rtl="0">
              <a:spcBef>
                <a:spcPts val="0"/>
              </a:spcBef>
              <a:spcAft>
                <a:spcPts val="0"/>
              </a:spcAft>
              <a:buClr>
                <a:schemeClr val="dk1"/>
              </a:buClr>
              <a:buSzPts val="1200"/>
              <a:buFont typeface="Calibri"/>
              <a:buAutoNum type="arabicPeriod"/>
            </a:pPr>
            <a:r>
              <a:rPr lang="en-GB" sz="1200" b="1" dirty="0">
                <a:solidFill>
                  <a:schemeClr val="dk1"/>
                </a:solidFill>
                <a:latin typeface="Calibri"/>
                <a:ea typeface="Calibri"/>
                <a:cs typeface="Calibri"/>
                <a:sym typeface="Calibri"/>
              </a:rPr>
              <a:t>It is however essential that the first two paragraphs include the following information:</a:t>
            </a:r>
            <a:endParaRPr dirty="0"/>
          </a:p>
          <a:p>
            <a:pPr marL="685800" marR="0" lvl="1" indent="-228600" algn="l" rtl="0">
              <a:spcBef>
                <a:spcPts val="0"/>
              </a:spcBef>
              <a:spcAft>
                <a:spcPts val="0"/>
              </a:spcAft>
              <a:buClr>
                <a:schemeClr val="dk1"/>
              </a:buClr>
              <a:buSzPts val="1200"/>
              <a:buFont typeface="Calibri"/>
              <a:buAutoNum type="alphaLcPeriod"/>
            </a:pPr>
            <a:r>
              <a:rPr lang="en-GB" sz="1200" b="0" i="0" u="none" strike="noStrike" cap="none" dirty="0">
                <a:solidFill>
                  <a:schemeClr val="dk1"/>
                </a:solidFill>
                <a:latin typeface="Calibri"/>
                <a:ea typeface="Calibri"/>
                <a:cs typeface="Calibri"/>
                <a:sym typeface="Calibri"/>
              </a:rPr>
              <a:t>Time, date and place of the </a:t>
            </a:r>
            <a:r>
              <a:rPr lang="en-GB" sz="1200" dirty="0">
                <a:solidFill>
                  <a:schemeClr val="dk1"/>
                </a:solidFill>
                <a:latin typeface="Calibri"/>
                <a:ea typeface="Calibri"/>
                <a:cs typeface="Calibri"/>
                <a:sym typeface="Calibri"/>
              </a:rPr>
              <a:t>conference and the acronym of the conference mentioned in the conference website.</a:t>
            </a:r>
            <a:endParaRPr sz="1200" dirty="0">
              <a:solidFill>
                <a:schemeClr val="dk1"/>
              </a:solidFill>
              <a:latin typeface="Calibri"/>
              <a:ea typeface="Calibri"/>
              <a:cs typeface="Calibri"/>
            </a:endParaRPr>
          </a:p>
          <a:p>
            <a:pPr marL="685800" marR="0" lvl="1" indent="-228600" algn="l" rtl="0">
              <a:spcBef>
                <a:spcPts val="0"/>
              </a:spcBef>
              <a:spcAft>
                <a:spcPts val="0"/>
              </a:spcAft>
              <a:buClr>
                <a:schemeClr val="dk1"/>
              </a:buClr>
              <a:buSzPts val="1200"/>
              <a:buFont typeface="Calibri"/>
              <a:buAutoNum type="alphaLcPeriod"/>
            </a:pPr>
            <a:r>
              <a:rPr lang="en-GB" sz="1200" b="0" i="0" u="none" strike="noStrike" cap="none" dirty="0">
                <a:solidFill>
                  <a:schemeClr val="dk1"/>
                </a:solidFill>
                <a:latin typeface="Calibri"/>
                <a:ea typeface="Calibri"/>
                <a:cs typeface="Calibri"/>
                <a:sym typeface="Calibri"/>
              </a:rPr>
              <a:t>Mention if the conference was held virtually</a:t>
            </a:r>
            <a:endParaRPr dirty="0"/>
          </a:p>
          <a:p>
            <a:pPr marL="685800" marR="0" lvl="1" indent="-228600" algn="l" rtl="0">
              <a:spcBef>
                <a:spcPts val="0"/>
              </a:spcBef>
              <a:spcAft>
                <a:spcPts val="0"/>
              </a:spcAft>
              <a:buClr>
                <a:schemeClr val="dk1"/>
              </a:buClr>
              <a:buSzPts val="1200"/>
              <a:buFont typeface="Calibri"/>
              <a:buAutoNum type="alphaLcPeriod"/>
            </a:pPr>
            <a:r>
              <a:rPr lang="en-GB" sz="1200" b="0" i="0" u="none" strike="noStrike" cap="none" dirty="0">
                <a:solidFill>
                  <a:schemeClr val="dk1"/>
                </a:solidFill>
                <a:latin typeface="Calibri"/>
                <a:ea typeface="Calibri"/>
                <a:cs typeface="Calibri"/>
                <a:sym typeface="Calibri"/>
              </a:rPr>
              <a:t>Aims and scope of the </a:t>
            </a:r>
            <a:r>
              <a:rPr lang="en-GB" sz="1200" b="0" i="0" u="none" strike="noStrike" cap="none" dirty="0" smtClean="0">
                <a:solidFill>
                  <a:schemeClr val="dk1"/>
                </a:solidFill>
                <a:latin typeface="Calibri"/>
                <a:ea typeface="Calibri"/>
                <a:cs typeface="Calibri"/>
                <a:sym typeface="Calibri"/>
              </a:rPr>
              <a:t>conference. </a:t>
            </a:r>
            <a:r>
              <a:rPr lang="en-GB" sz="1200" dirty="0" smtClean="0">
                <a:solidFill>
                  <a:schemeClr val="dk1"/>
                </a:solidFill>
                <a:latin typeface="Calibri"/>
                <a:ea typeface="Calibri"/>
                <a:cs typeface="Calibri"/>
                <a:sym typeface="Calibri"/>
              </a:rPr>
              <a:t>Please kindly note that the </a:t>
            </a:r>
            <a:r>
              <a:rPr lang="en-US" sz="1200" dirty="0" smtClean="0">
                <a:solidFill>
                  <a:schemeClr val="tx1"/>
                </a:solidFill>
                <a:latin typeface="Calibri"/>
                <a:ea typeface="Calibri"/>
                <a:cs typeface="Calibri"/>
                <a:sym typeface="Calibri"/>
              </a:rPr>
              <a:t>published </a:t>
            </a:r>
            <a:r>
              <a:rPr lang="en-US" sz="1200" dirty="0">
                <a:solidFill>
                  <a:schemeClr val="tx1"/>
                </a:solidFill>
                <a:latin typeface="Calibri"/>
                <a:ea typeface="Calibri"/>
                <a:cs typeface="Calibri"/>
                <a:sym typeface="Calibri"/>
              </a:rPr>
              <a:t>content must be consistent with the title and stated scope of the conference and show focus and coherence. </a:t>
            </a:r>
            <a:endParaRPr sz="1200" b="0" i="0" u="none" strike="noStrike" cap="none" dirty="0">
              <a:solidFill>
                <a:schemeClr val="tx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80815" y="0"/>
            <a:ext cx="9344470" cy="672312"/>
          </a:xfrm>
          <a:prstGeom prst="rect">
            <a:avLst/>
          </a:prstGeom>
          <a:solidFill>
            <a:srgbClr val="CE53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 name="Google Shape;109;p3" descr="Untitled-1.png"/>
          <p:cNvPicPr preferRelativeResize="0"/>
          <p:nvPr/>
        </p:nvPicPr>
        <p:blipFill rotWithShape="1">
          <a:blip r:embed="rId3">
            <a:alphaModFix/>
          </a:blip>
          <a:srcRect/>
          <a:stretch/>
        </p:blipFill>
        <p:spPr>
          <a:xfrm>
            <a:off x="521348" y="-75410"/>
            <a:ext cx="1221185" cy="814123"/>
          </a:xfrm>
          <a:prstGeom prst="rect">
            <a:avLst/>
          </a:prstGeom>
          <a:noFill/>
          <a:ln>
            <a:noFill/>
          </a:ln>
        </p:spPr>
      </p:pic>
      <p:sp>
        <p:nvSpPr>
          <p:cNvPr id="111" name="Google Shape;111;p3"/>
          <p:cNvSpPr/>
          <p:nvPr/>
        </p:nvSpPr>
        <p:spPr>
          <a:xfrm>
            <a:off x="-80815" y="672312"/>
            <a:ext cx="9344469" cy="189863"/>
          </a:xfrm>
          <a:prstGeom prst="rect">
            <a:avLst/>
          </a:prstGeom>
          <a:solidFill>
            <a:srgbClr val="ECEA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3"/>
          <p:cNvSpPr txBox="1"/>
          <p:nvPr/>
        </p:nvSpPr>
        <p:spPr>
          <a:xfrm>
            <a:off x="448739" y="864000"/>
            <a:ext cx="8246533" cy="547838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b="1" dirty="0">
                <a:solidFill>
                  <a:srgbClr val="CE5359"/>
                </a:solidFill>
                <a:latin typeface="Libre Baskerville"/>
                <a:ea typeface="Libre Baskerville"/>
                <a:cs typeface="Libre Baskerville"/>
                <a:sym typeface="Libre Baskerville"/>
              </a:rPr>
              <a:t>Step 4  Submit to Atlantis Press</a:t>
            </a:r>
            <a:endParaRPr dirty="0"/>
          </a:p>
          <a:p>
            <a:pPr marL="0" marR="0" lvl="0" indent="0" algn="l" rtl="0">
              <a:spcBef>
                <a:spcPts val="0"/>
              </a:spcBef>
              <a:spcAft>
                <a:spcPts val="0"/>
              </a:spcAft>
              <a:buNone/>
            </a:pPr>
            <a:endParaRPr sz="1200" b="1" dirty="0">
              <a:solidFill>
                <a:srgbClr val="CE5359"/>
              </a:solidFill>
              <a:latin typeface="Libre Baskerville"/>
              <a:ea typeface="Libre Baskerville"/>
              <a:cs typeface="Libre Baskerville"/>
              <a:sym typeface="Libre Baskerville"/>
            </a:endParaRPr>
          </a:p>
          <a:p>
            <a:pPr marR="0" lvl="0" algn="l" rtl="0">
              <a:spcBef>
                <a:spcPts val="0"/>
              </a:spcBef>
              <a:spcAft>
                <a:spcPts val="0"/>
              </a:spcAft>
              <a:buClr>
                <a:schemeClr val="dk1"/>
              </a:buClr>
              <a:buSzPts val="1200"/>
            </a:pPr>
            <a:r>
              <a:rPr lang="en-GB" sz="1300" b="1" dirty="0" smtClean="0">
                <a:solidFill>
                  <a:schemeClr val="dk1"/>
                </a:solidFill>
                <a:latin typeface="Calibri"/>
                <a:ea typeface="Calibri"/>
                <a:cs typeface="Calibri"/>
                <a:sym typeface="Calibri"/>
              </a:rPr>
              <a:t>1. Prepare </a:t>
            </a:r>
            <a:r>
              <a:rPr lang="en-GB" sz="1300" b="1" dirty="0">
                <a:solidFill>
                  <a:schemeClr val="dk1"/>
                </a:solidFill>
                <a:latin typeface="Calibri"/>
                <a:ea typeface="Calibri"/>
                <a:cs typeface="Calibri"/>
                <a:sym typeface="Calibri"/>
              </a:rPr>
              <a:t>and finalise manuscript files</a:t>
            </a:r>
            <a:endParaRPr sz="1300" dirty="0"/>
          </a:p>
          <a:p>
            <a:pPr marL="685800" marR="0" lvl="1" indent="-228600" algn="l" rtl="0">
              <a:spcBef>
                <a:spcPts val="0"/>
              </a:spcBef>
              <a:spcAft>
                <a:spcPts val="0"/>
              </a:spcAft>
              <a:buClr>
                <a:schemeClr val="dk1"/>
              </a:buClr>
              <a:buSzPts val="1200"/>
              <a:buFont typeface="Calibri"/>
              <a:buAutoNum type="alphaLcPeriod"/>
            </a:pPr>
            <a:r>
              <a:rPr lang="en-GB" sz="1300" b="0" i="0" u="none" strike="noStrike" cap="none" dirty="0">
                <a:solidFill>
                  <a:schemeClr val="dk1"/>
                </a:solidFill>
                <a:latin typeface="Calibri"/>
                <a:ea typeface="Calibri"/>
                <a:cs typeface="Calibri"/>
                <a:sym typeface="Calibri"/>
              </a:rPr>
              <a:t>Provide the source files (Word or </a:t>
            </a:r>
            <a:r>
              <a:rPr lang="en-GB" sz="1300" b="0" i="0" u="none" strike="noStrike" cap="none" dirty="0" err="1">
                <a:solidFill>
                  <a:schemeClr val="dk1"/>
                </a:solidFill>
                <a:latin typeface="Calibri"/>
                <a:ea typeface="Calibri"/>
                <a:cs typeface="Calibri"/>
                <a:sym typeface="Calibri"/>
              </a:rPr>
              <a:t>LaTeX</a:t>
            </a:r>
            <a:r>
              <a:rPr lang="en-GB" sz="1300" b="0" i="0" u="none" strike="noStrike" cap="none" dirty="0">
                <a:solidFill>
                  <a:schemeClr val="dk1"/>
                </a:solidFill>
                <a:latin typeface="Calibri"/>
                <a:ea typeface="Calibri"/>
                <a:cs typeface="Calibri"/>
                <a:sym typeface="Calibri"/>
              </a:rPr>
              <a:t>) and a PDF for each </a:t>
            </a:r>
            <a:r>
              <a:rPr lang="en-GB" sz="1300" b="0" i="0" u="none" strike="noStrike" cap="none" dirty="0" smtClean="0">
                <a:solidFill>
                  <a:schemeClr val="dk1"/>
                </a:solidFill>
                <a:latin typeface="Calibri"/>
                <a:ea typeface="Calibri"/>
                <a:cs typeface="Calibri"/>
                <a:sym typeface="Calibri"/>
              </a:rPr>
              <a:t>paper.</a:t>
            </a:r>
            <a:endParaRPr sz="1300" dirty="0"/>
          </a:p>
          <a:p>
            <a:pPr marL="685800" marR="0" lvl="1" indent="-228600" algn="l" rtl="0">
              <a:spcBef>
                <a:spcPts val="0"/>
              </a:spcBef>
              <a:spcAft>
                <a:spcPts val="0"/>
              </a:spcAft>
              <a:buClr>
                <a:schemeClr val="dk1"/>
              </a:buClr>
              <a:buSzPts val="1200"/>
              <a:buFont typeface="Calibri"/>
              <a:buAutoNum type="alphaLcPeriod"/>
            </a:pPr>
            <a:r>
              <a:rPr lang="en-US" sz="1300" dirty="0">
                <a:solidFill>
                  <a:schemeClr val="dk1"/>
                </a:solidFill>
                <a:latin typeface="Calibri"/>
                <a:ea typeface="Calibri"/>
                <a:cs typeface="Calibri"/>
              </a:rPr>
              <a:t>Make sure all papers are in their final accepted, complete, and camera ready version.</a:t>
            </a:r>
          </a:p>
          <a:p>
            <a:pPr marL="685800" marR="0" lvl="1" indent="-228600" algn="l" rtl="0">
              <a:spcBef>
                <a:spcPts val="0"/>
              </a:spcBef>
              <a:spcAft>
                <a:spcPts val="0"/>
              </a:spcAft>
              <a:buClr>
                <a:schemeClr val="dk1"/>
              </a:buClr>
              <a:buSzPts val="1200"/>
              <a:buFont typeface="Calibri"/>
              <a:buAutoNum type="alphaLcPeriod"/>
            </a:pPr>
            <a:r>
              <a:rPr lang="en-US" sz="1300" dirty="0">
                <a:solidFill>
                  <a:schemeClr val="dk1"/>
                </a:solidFill>
                <a:latin typeface="Calibri"/>
                <a:ea typeface="Calibri"/>
                <a:cs typeface="Calibri"/>
              </a:rPr>
              <a:t>The order provided in the paper metadata can be taken as final.</a:t>
            </a:r>
          </a:p>
          <a:p>
            <a:pPr marL="685800" marR="0" lvl="1" indent="-228600" algn="l" rtl="0">
              <a:spcBef>
                <a:spcPts val="0"/>
              </a:spcBef>
              <a:spcAft>
                <a:spcPts val="0"/>
              </a:spcAft>
              <a:buClr>
                <a:schemeClr val="dk1"/>
              </a:buClr>
              <a:buSzPts val="1200"/>
              <a:buFont typeface="Calibri"/>
              <a:buAutoNum type="alphaLcPeriod"/>
            </a:pPr>
            <a:r>
              <a:rPr lang="en-GB" sz="1300" dirty="0">
                <a:solidFill>
                  <a:schemeClr val="dk1"/>
                </a:solidFill>
                <a:latin typeface="Calibri"/>
                <a:ea typeface="Calibri"/>
                <a:cs typeface="Calibri"/>
                <a:sym typeface="Calibri"/>
              </a:rPr>
              <a:t>Make sure no duplicate papers are </a:t>
            </a:r>
            <a:r>
              <a:rPr lang="en-GB" sz="1300" dirty="0" smtClean="0">
                <a:solidFill>
                  <a:schemeClr val="dk1"/>
                </a:solidFill>
                <a:latin typeface="Calibri"/>
                <a:ea typeface="Calibri"/>
                <a:cs typeface="Calibri"/>
                <a:sym typeface="Calibri"/>
              </a:rPr>
              <a:t>included.</a:t>
            </a:r>
            <a:endParaRPr lang="en-GB" sz="1300" dirty="0">
              <a:solidFill>
                <a:schemeClr val="dk1"/>
              </a:solidFill>
              <a:latin typeface="Calibri"/>
              <a:ea typeface="Calibri"/>
              <a:cs typeface="Calibri"/>
            </a:endParaRPr>
          </a:p>
          <a:p>
            <a:pPr marL="685800" marR="0" lvl="1" indent="-228600" algn="l" rtl="0">
              <a:spcBef>
                <a:spcPts val="0"/>
              </a:spcBef>
              <a:spcAft>
                <a:spcPts val="0"/>
              </a:spcAft>
              <a:buClr>
                <a:schemeClr val="dk1"/>
              </a:buClr>
              <a:buSzPts val="1200"/>
              <a:buFont typeface="Calibri"/>
              <a:buAutoNum type="alphaLcPeriod"/>
            </a:pPr>
            <a:r>
              <a:rPr lang="en-GB" sz="1300" dirty="0" smtClean="0">
                <a:solidFill>
                  <a:srgbClr val="FF0000"/>
                </a:solidFill>
                <a:latin typeface="Calibri"/>
                <a:ea typeface="Calibri"/>
                <a:cs typeface="Calibri"/>
                <a:sym typeface="Calibri"/>
              </a:rPr>
              <a:t>Changes </a:t>
            </a:r>
            <a:r>
              <a:rPr lang="en-GB" sz="1300" dirty="0">
                <a:solidFill>
                  <a:srgbClr val="FF0000"/>
                </a:solidFill>
                <a:latin typeface="Calibri"/>
                <a:ea typeface="Calibri"/>
                <a:cs typeface="Calibri"/>
                <a:sym typeface="Calibri"/>
              </a:rPr>
              <a:t>after submission may be impossible!</a:t>
            </a:r>
            <a:endParaRPr sz="1300" dirty="0">
              <a:solidFill>
                <a:srgbClr val="FF0000"/>
              </a:solidFill>
              <a:latin typeface="Calibri"/>
              <a:ea typeface="Calibri"/>
              <a:cs typeface="Calibri"/>
              <a:sym typeface="Calibri"/>
            </a:endParaRPr>
          </a:p>
          <a:p>
            <a:pPr marR="0" lvl="0" algn="l" rtl="0">
              <a:spcBef>
                <a:spcPts val="0"/>
              </a:spcBef>
              <a:spcAft>
                <a:spcPts val="0"/>
              </a:spcAft>
              <a:buClr>
                <a:schemeClr val="dk1"/>
              </a:buClr>
              <a:buSzPts val="1200"/>
            </a:pPr>
            <a:endParaRPr lang="en-GB" sz="1300" b="1" dirty="0" smtClean="0">
              <a:solidFill>
                <a:schemeClr val="dk1"/>
              </a:solidFill>
              <a:latin typeface="Calibri"/>
              <a:ea typeface="Calibri"/>
              <a:cs typeface="Calibri"/>
              <a:sym typeface="Calibri"/>
            </a:endParaRPr>
          </a:p>
          <a:p>
            <a:pPr marR="0" lvl="0" algn="l" rtl="0">
              <a:spcBef>
                <a:spcPts val="0"/>
              </a:spcBef>
              <a:spcAft>
                <a:spcPts val="0"/>
              </a:spcAft>
              <a:buClr>
                <a:schemeClr val="dk1"/>
              </a:buClr>
              <a:buSzPts val="1200"/>
            </a:pPr>
            <a:r>
              <a:rPr lang="en-GB" sz="1300" b="1" dirty="0" smtClean="0">
                <a:solidFill>
                  <a:schemeClr val="dk1"/>
                </a:solidFill>
                <a:latin typeface="Calibri"/>
                <a:ea typeface="Calibri"/>
                <a:cs typeface="Calibri"/>
                <a:sym typeface="Calibri"/>
              </a:rPr>
              <a:t>2. Fill </a:t>
            </a:r>
            <a:r>
              <a:rPr lang="en-GB" sz="1300" b="1" dirty="0">
                <a:solidFill>
                  <a:schemeClr val="dk1"/>
                </a:solidFill>
                <a:latin typeface="Calibri"/>
                <a:ea typeface="Calibri"/>
                <a:cs typeface="Calibri"/>
                <a:sym typeface="Calibri"/>
              </a:rPr>
              <a:t>out the organiser and editor list</a:t>
            </a:r>
            <a:r>
              <a:rPr lang="en-GB" sz="1300" dirty="0">
                <a:solidFill>
                  <a:schemeClr val="dk1"/>
                </a:solidFill>
                <a:latin typeface="Calibri"/>
                <a:ea typeface="Calibri"/>
                <a:cs typeface="Calibri"/>
                <a:sym typeface="Calibri"/>
              </a:rPr>
              <a:t>: please use our the </a:t>
            </a:r>
            <a:r>
              <a:rPr lang="en-GB" sz="1300" u="sng" dirty="0">
                <a:solidFill>
                  <a:schemeClr val="dk1"/>
                </a:solidFill>
                <a:latin typeface="Calibri"/>
                <a:ea typeface="Calibri"/>
                <a:cs typeface="Calibri"/>
                <a:sym typeface="Calibri"/>
                <a:hlinkClick r:id="rId4"/>
              </a:rPr>
              <a:t>Excel </a:t>
            </a:r>
            <a:r>
              <a:rPr lang="en-GB" sz="1300" u="sng" dirty="0" smtClean="0">
                <a:solidFill>
                  <a:schemeClr val="dk1"/>
                </a:solidFill>
                <a:latin typeface="Calibri"/>
                <a:ea typeface="Calibri"/>
                <a:cs typeface="Calibri"/>
                <a:sym typeface="Calibri"/>
                <a:hlinkClick r:id="rId4"/>
              </a:rPr>
              <a:t>template</a:t>
            </a:r>
            <a:endParaRPr lang="en-GB" sz="1300" u="sng" dirty="0">
              <a:solidFill>
                <a:schemeClr val="dk1"/>
              </a:solidFill>
              <a:latin typeface="Calibri"/>
              <a:ea typeface="Calibri"/>
              <a:cs typeface="Calibri"/>
              <a:sym typeface="Calibri"/>
            </a:endParaRPr>
          </a:p>
          <a:p>
            <a:pPr marL="685800" lvl="1" indent="-228600">
              <a:buClr>
                <a:schemeClr val="dk1"/>
              </a:buClr>
              <a:buSzPts val="1200"/>
              <a:buFont typeface="Calibri"/>
              <a:buAutoNum type="alphaLcPeriod"/>
            </a:pPr>
            <a:r>
              <a:rPr lang="en-US" sz="1300" dirty="0" smtClean="0">
                <a:solidFill>
                  <a:schemeClr val="dk1"/>
                </a:solidFill>
                <a:latin typeface="Calibri"/>
                <a:ea typeface="Calibri"/>
                <a:cs typeface="Calibri"/>
              </a:rPr>
              <a:t>Sheet </a:t>
            </a:r>
            <a:r>
              <a:rPr lang="en-US" sz="1300" dirty="0">
                <a:solidFill>
                  <a:schemeClr val="dk1"/>
                </a:solidFill>
                <a:latin typeface="Calibri"/>
                <a:ea typeface="Calibri"/>
                <a:cs typeface="Calibri"/>
              </a:rPr>
              <a:t>1: Heading "Editors" is mandatory. Editors in Sheet 1 and Sheet 2 should match in name, sequence and number.</a:t>
            </a:r>
          </a:p>
          <a:p>
            <a:pPr marL="685800" lvl="1" indent="-228600">
              <a:buClr>
                <a:schemeClr val="dk1"/>
              </a:buClr>
              <a:buSzPts val="1200"/>
              <a:buFont typeface="Calibri"/>
              <a:buAutoNum type="alphaLcPeriod"/>
            </a:pPr>
            <a:r>
              <a:rPr lang="en-US" sz="1300" dirty="0" smtClean="0">
                <a:solidFill>
                  <a:schemeClr val="dk1"/>
                </a:solidFill>
                <a:latin typeface="Calibri"/>
                <a:ea typeface="Calibri"/>
                <a:cs typeface="Calibri"/>
              </a:rPr>
              <a:t>Academic </a:t>
            </a:r>
            <a:r>
              <a:rPr lang="en-US" sz="1300" dirty="0">
                <a:solidFill>
                  <a:schemeClr val="dk1"/>
                </a:solidFill>
                <a:latin typeface="Calibri"/>
                <a:ea typeface="Calibri"/>
                <a:cs typeface="Calibri"/>
              </a:rPr>
              <a:t>titles/roles/degrees should not be used for the committee member names/editor(s).</a:t>
            </a:r>
          </a:p>
          <a:p>
            <a:pPr marL="685800" lvl="1" indent="-228600">
              <a:buClr>
                <a:schemeClr val="dk1"/>
              </a:buClr>
              <a:buSzPts val="1200"/>
              <a:buFont typeface="Calibri"/>
              <a:buAutoNum type="alphaLcPeriod"/>
            </a:pPr>
            <a:r>
              <a:rPr lang="en-US" sz="1300" dirty="0" smtClean="0">
                <a:solidFill>
                  <a:schemeClr val="dk1"/>
                </a:solidFill>
                <a:latin typeface="Calibri"/>
                <a:ea typeface="Calibri"/>
                <a:cs typeface="Calibri"/>
              </a:rPr>
              <a:t>The </a:t>
            </a:r>
            <a:r>
              <a:rPr lang="en-US" sz="1300" dirty="0">
                <a:solidFill>
                  <a:schemeClr val="dk1"/>
                </a:solidFill>
                <a:latin typeface="Calibri"/>
                <a:ea typeface="Calibri"/>
                <a:cs typeface="Calibri"/>
              </a:rPr>
              <a:t>Volume editor’s count are exceeding the restricted count (allowed Volume editor’s count need to be defined).</a:t>
            </a:r>
          </a:p>
          <a:p>
            <a:pPr marL="685800" lvl="1" indent="-228600">
              <a:buClr>
                <a:schemeClr val="dk1"/>
              </a:buClr>
              <a:buSzPts val="1200"/>
              <a:buFont typeface="Calibri"/>
              <a:buAutoNum type="alphaLcPeriod"/>
            </a:pPr>
            <a:r>
              <a:rPr lang="en-US" sz="1300" dirty="0" smtClean="0">
                <a:solidFill>
                  <a:schemeClr val="dk1"/>
                </a:solidFill>
                <a:latin typeface="Calibri"/>
                <a:ea typeface="Calibri"/>
                <a:cs typeface="Calibri"/>
              </a:rPr>
              <a:t>We </a:t>
            </a:r>
            <a:r>
              <a:rPr lang="en-US" sz="1300" dirty="0">
                <a:solidFill>
                  <a:schemeClr val="dk1"/>
                </a:solidFill>
                <a:latin typeface="Calibri"/>
                <a:ea typeface="Calibri"/>
                <a:cs typeface="Calibri"/>
              </a:rPr>
              <a:t>recommend you clearly state the conference’s corporate and institutional sponsors, if any, and ensure the same information on the conference website.</a:t>
            </a:r>
          </a:p>
          <a:p>
            <a:pPr marR="0" lvl="0" algn="l" rtl="0">
              <a:spcBef>
                <a:spcPts val="0"/>
              </a:spcBef>
              <a:spcAft>
                <a:spcPts val="0"/>
              </a:spcAft>
              <a:buClr>
                <a:schemeClr val="dk1"/>
              </a:buClr>
              <a:buSzPts val="1200"/>
            </a:pPr>
            <a:endParaRPr lang="en-US" sz="1300" b="1" dirty="0" smtClean="0">
              <a:solidFill>
                <a:schemeClr val="dk1"/>
              </a:solidFill>
              <a:latin typeface="Calibri"/>
              <a:ea typeface="Calibri"/>
              <a:cs typeface="Calibri"/>
              <a:sym typeface="Calibri"/>
            </a:endParaRPr>
          </a:p>
          <a:p>
            <a:pPr marR="0" lvl="0" algn="l" rtl="0">
              <a:spcBef>
                <a:spcPts val="0"/>
              </a:spcBef>
              <a:spcAft>
                <a:spcPts val="0"/>
              </a:spcAft>
              <a:buClr>
                <a:schemeClr val="dk1"/>
              </a:buClr>
              <a:buSzPts val="1200"/>
            </a:pPr>
            <a:r>
              <a:rPr lang="en-GB" sz="1300" b="1" dirty="0" smtClean="0">
                <a:solidFill>
                  <a:schemeClr val="dk1"/>
                </a:solidFill>
                <a:latin typeface="Calibri"/>
                <a:cs typeface="Calibri"/>
                <a:sym typeface="Calibri"/>
              </a:rPr>
              <a:t>3. </a:t>
            </a:r>
            <a:r>
              <a:rPr lang="en-US" sz="1300" b="1" i="0" u="none" strike="noStrike" baseline="0" dirty="0" smtClean="0">
                <a:latin typeface="Calibri" panose="020F0502020204030204" pitchFamily="34" charset="0"/>
                <a:cs typeface="Calibri" panose="020F0502020204030204" pitchFamily="34" charset="0"/>
              </a:rPr>
              <a:t>Create </a:t>
            </a:r>
            <a:r>
              <a:rPr lang="en-US" sz="1300" b="1" i="0" u="none" strike="noStrike" baseline="0" dirty="0">
                <a:latin typeface="Calibri" panose="020F0502020204030204" pitchFamily="34" charset="0"/>
                <a:cs typeface="Calibri" panose="020F0502020204030204" pitchFamily="34" charset="0"/>
              </a:rPr>
              <a:t>a Peer </a:t>
            </a:r>
            <a:r>
              <a:rPr lang="en-US" sz="1300" b="1" i="0" u="none" strike="noStrike" baseline="0" dirty="0" smtClean="0">
                <a:latin typeface="Calibri" panose="020F0502020204030204" pitchFamily="34" charset="0"/>
                <a:cs typeface="Calibri" panose="020F0502020204030204" pitchFamily="34" charset="0"/>
              </a:rPr>
              <a:t>Review and Ethics </a:t>
            </a:r>
            <a:r>
              <a:rPr lang="en-US" sz="1300" b="1" i="0" u="none" strike="noStrike" baseline="0" dirty="0">
                <a:latin typeface="Calibri" panose="020F0502020204030204" pitchFamily="34" charset="0"/>
                <a:cs typeface="Calibri" panose="020F0502020204030204" pitchFamily="34" charset="0"/>
              </a:rPr>
              <a:t>statement: </a:t>
            </a:r>
            <a:r>
              <a:rPr lang="en-US" sz="1300" b="0" i="0" u="none" strike="noStrike" baseline="0" dirty="0">
                <a:latin typeface="Calibri" panose="020F0502020204030204" pitchFamily="34" charset="0"/>
                <a:cs typeface="Calibri" panose="020F0502020204030204" pitchFamily="34" charset="0"/>
              </a:rPr>
              <a:t>you can use and edit our </a:t>
            </a:r>
            <a:r>
              <a:rPr lang="en-US" sz="1300" b="0" i="0" u="none" strike="noStrike" baseline="0" dirty="0">
                <a:latin typeface="Calibri" panose="020F0502020204030204" pitchFamily="34" charset="0"/>
                <a:cs typeface="Calibri" panose="020F0502020204030204" pitchFamily="34" charset="0"/>
                <a:hlinkClick r:id="rId5"/>
              </a:rPr>
              <a:t>Word template</a:t>
            </a:r>
            <a:endParaRPr lang="en-US" sz="1300" b="0" i="0" u="none" strike="noStrike" baseline="0" dirty="0">
              <a:latin typeface="Calibri" panose="020F0502020204030204" pitchFamily="34" charset="0"/>
              <a:cs typeface="Calibri" panose="020F0502020204030204" pitchFamily="34" charset="0"/>
            </a:endParaRPr>
          </a:p>
          <a:p>
            <a:pPr marL="685800" lvl="1" indent="-228600">
              <a:buClr>
                <a:schemeClr val="dk1"/>
              </a:buClr>
              <a:buSzPts val="1200"/>
              <a:buFont typeface="Calibri"/>
              <a:buAutoNum type="alphaLcPeriod"/>
            </a:pPr>
            <a:r>
              <a:rPr lang="en-US" sz="1300" dirty="0" smtClean="0">
                <a:solidFill>
                  <a:schemeClr val="dk1"/>
                </a:solidFill>
                <a:latin typeface="Calibri"/>
                <a:ea typeface="Calibri"/>
                <a:cs typeface="Calibri"/>
              </a:rPr>
              <a:t>The </a:t>
            </a:r>
            <a:r>
              <a:rPr lang="en-US" sz="1300" dirty="0">
                <a:solidFill>
                  <a:schemeClr val="dk1"/>
                </a:solidFill>
                <a:latin typeface="Calibri"/>
                <a:ea typeface="Calibri"/>
                <a:cs typeface="Calibri"/>
              </a:rPr>
              <a:t>Editors listed in Peer review statement should match with the Editor names in Sheet 1 and Sheet 2 with regard to the name, sequence and number.</a:t>
            </a:r>
          </a:p>
          <a:p>
            <a:pPr marL="685800" lvl="1" indent="-228600">
              <a:buClr>
                <a:schemeClr val="dk1"/>
              </a:buClr>
              <a:buSzPts val="1200"/>
              <a:buFont typeface="Calibri"/>
              <a:buAutoNum type="alphaLcPeriod"/>
            </a:pPr>
            <a:r>
              <a:rPr lang="en-US" sz="1300" dirty="0" smtClean="0">
                <a:solidFill>
                  <a:schemeClr val="dk1"/>
                </a:solidFill>
                <a:latin typeface="Calibri"/>
                <a:ea typeface="Calibri"/>
                <a:cs typeface="Calibri"/>
              </a:rPr>
              <a:t>Volume </a:t>
            </a:r>
            <a:r>
              <a:rPr lang="en-US" sz="1300" dirty="0">
                <a:solidFill>
                  <a:schemeClr val="dk1"/>
                </a:solidFill>
                <a:latin typeface="Calibri"/>
                <a:ea typeface="Calibri"/>
                <a:cs typeface="Calibri"/>
              </a:rPr>
              <a:t>editors to ensure all the comments shared after Plagiarism check is addressed in the revised version along with the correct count of chapters in the revised Peer Review and Ethics Statement</a:t>
            </a:r>
            <a:r>
              <a:rPr lang="en-US" sz="1300" dirty="0">
                <a:solidFill>
                  <a:schemeClr val="dk1"/>
                </a:solidFill>
                <a:latin typeface="Calibri"/>
                <a:ea typeface="Calibri"/>
                <a:cs typeface="Calibri"/>
                <a:sym typeface="Calibri"/>
              </a:rPr>
              <a:t>.</a:t>
            </a:r>
          </a:p>
          <a:p>
            <a:pPr marR="0" lvl="0" algn="l" rtl="0">
              <a:spcBef>
                <a:spcPts val="0"/>
              </a:spcBef>
              <a:spcAft>
                <a:spcPts val="0"/>
              </a:spcAft>
              <a:buClr>
                <a:schemeClr val="dk1"/>
              </a:buClr>
              <a:buSzPts val="1200"/>
            </a:pPr>
            <a:endParaRPr lang="en-US" sz="1300" b="1" dirty="0">
              <a:solidFill>
                <a:schemeClr val="dk1"/>
              </a:solidFill>
              <a:latin typeface="Calibri" panose="020F0502020204030204" pitchFamily="34" charset="0"/>
              <a:ea typeface="Calibri"/>
              <a:cs typeface="Calibri" panose="020F0502020204030204" pitchFamily="34" charset="0"/>
              <a:sym typeface="Calibri"/>
            </a:endParaRPr>
          </a:p>
          <a:p>
            <a:pPr>
              <a:buClr>
                <a:schemeClr val="dk1"/>
              </a:buClr>
              <a:buSzPts val="1200"/>
            </a:pPr>
            <a:r>
              <a:rPr lang="en-US" sz="1300" b="1" dirty="0">
                <a:latin typeface="Calibri" panose="020F0502020204030204" pitchFamily="34" charset="0"/>
                <a:cs typeface="Calibri" panose="020F0502020204030204" pitchFamily="34" charset="0"/>
              </a:rPr>
              <a:t>4</a:t>
            </a:r>
            <a:r>
              <a:rPr lang="en-US" sz="1300" b="1" dirty="0" smtClean="0">
                <a:latin typeface="Calibri" panose="020F0502020204030204" pitchFamily="34" charset="0"/>
                <a:cs typeface="Calibri" panose="020F0502020204030204" pitchFamily="34" charset="0"/>
              </a:rPr>
              <a:t>. </a:t>
            </a:r>
            <a:r>
              <a:rPr lang="en-US" sz="1300" b="1" i="0" u="none" strike="noStrike" baseline="0" dirty="0" smtClean="0">
                <a:latin typeface="Calibri" panose="020F0502020204030204" pitchFamily="34" charset="0"/>
                <a:cs typeface="Calibri" panose="020F0502020204030204" pitchFamily="34" charset="0"/>
              </a:rPr>
              <a:t>Fill out the table of contents: </a:t>
            </a:r>
            <a:r>
              <a:rPr lang="en-US" sz="1300" b="0" i="0" u="none" strike="noStrike" baseline="0" dirty="0">
                <a:latin typeface="Calibri" panose="020F0502020204030204" pitchFamily="34" charset="0"/>
                <a:cs typeface="Calibri" panose="020F0502020204030204" pitchFamily="34" charset="0"/>
              </a:rPr>
              <a:t>please use our the </a:t>
            </a:r>
            <a:r>
              <a:rPr lang="en-US" sz="1300" b="0" i="0" u="none" strike="noStrike" baseline="0" dirty="0">
                <a:latin typeface="Calibri" panose="020F0502020204030204" pitchFamily="34" charset="0"/>
                <a:cs typeface="Calibri" panose="020F0502020204030204" pitchFamily="34" charset="0"/>
                <a:hlinkClick r:id="rId6"/>
              </a:rPr>
              <a:t>Excel </a:t>
            </a:r>
            <a:r>
              <a:rPr lang="en-US" sz="1300" b="0" i="0" u="none" strike="noStrike" baseline="0" dirty="0" smtClean="0">
                <a:latin typeface="Calibri" panose="020F0502020204030204" pitchFamily="34" charset="0"/>
                <a:cs typeface="Calibri" panose="020F0502020204030204" pitchFamily="34" charset="0"/>
                <a:hlinkClick r:id="rId6"/>
              </a:rPr>
              <a:t>template</a:t>
            </a:r>
            <a:r>
              <a:rPr lang="en-US" sz="1300" b="1" dirty="0" smtClean="0">
                <a:solidFill>
                  <a:schemeClr val="dk1"/>
                </a:solidFill>
                <a:latin typeface="Calibri" panose="020F0502020204030204" pitchFamily="34" charset="0"/>
                <a:ea typeface="Calibri"/>
                <a:cs typeface="Calibri" panose="020F0502020204030204" pitchFamily="34" charset="0"/>
                <a:sym typeface="Calibri"/>
              </a:rPr>
              <a:t>. </a:t>
            </a:r>
            <a:r>
              <a:rPr lang="en-US" sz="1300" dirty="0">
                <a:solidFill>
                  <a:srgbClr val="000000"/>
                </a:solidFill>
                <a:latin typeface="Calibri" panose="020F0502020204030204" pitchFamily="34" charset="0"/>
                <a:cs typeface="Calibri" panose="020F0502020204030204" pitchFamily="34" charset="0"/>
              </a:rPr>
              <a:t>If session names are available, please organize and group the sessions correctly</a:t>
            </a:r>
            <a:r>
              <a:rPr lang="en-US" sz="1300" dirty="0" smtClean="0">
                <a:solidFill>
                  <a:srgbClr val="000000"/>
                </a:solidFill>
                <a:latin typeface="Calibri" panose="020F0502020204030204" pitchFamily="34" charset="0"/>
                <a:cs typeface="Calibri" panose="020F0502020204030204" pitchFamily="34" charset="0"/>
              </a:rPr>
              <a:t>.</a:t>
            </a:r>
            <a:endParaRPr lang="en-US" sz="1300" dirty="0">
              <a:solidFill>
                <a:prstClr val="black"/>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65201"/>
            <a:ext cx="8229600" cy="5444066"/>
          </a:xfrm>
        </p:spPr>
        <p:txBody>
          <a:bodyPr>
            <a:normAutofit/>
          </a:bodyPr>
          <a:lstStyle/>
          <a:p>
            <a:pPr marL="114300" indent="0">
              <a:buClr>
                <a:schemeClr val="dk1"/>
              </a:buClr>
              <a:buSzPts val="1200"/>
              <a:buNone/>
            </a:pPr>
            <a:r>
              <a:rPr lang="en-US" sz="1300" b="1" dirty="0">
                <a:solidFill>
                  <a:prstClr val="black"/>
                </a:solidFill>
                <a:latin typeface="Calibri" panose="020F0502020204030204" pitchFamily="34" charset="0"/>
                <a:cs typeface="Calibri" panose="020F0502020204030204" pitchFamily="34" charset="0"/>
              </a:rPr>
              <a:t>5. </a:t>
            </a:r>
            <a:r>
              <a:rPr lang="en-US" sz="1300" b="1" dirty="0"/>
              <a:t>Submit</a:t>
            </a:r>
            <a:endParaRPr lang="en-US" sz="1300" dirty="0"/>
          </a:p>
          <a:p>
            <a:pPr marL="685800" lvl="1" indent="-228600">
              <a:spcBef>
                <a:spcPts val="0"/>
              </a:spcBef>
              <a:buSzPts val="1200"/>
              <a:buFont typeface="Calibri"/>
              <a:buAutoNum type="alphaLcPeriod"/>
            </a:pPr>
            <a:r>
              <a:rPr lang="en-US" sz="1300" dirty="0"/>
              <a:t>Ideally submission should not take place later than 9 months after the conference took </a:t>
            </a:r>
            <a:r>
              <a:rPr lang="en-US" sz="1300" dirty="0" smtClean="0"/>
              <a:t>place.</a:t>
            </a:r>
            <a:endParaRPr lang="en-US" sz="1300" dirty="0"/>
          </a:p>
          <a:p>
            <a:pPr marL="685800" lvl="1" indent="-228600">
              <a:spcBef>
                <a:spcPts val="0"/>
              </a:spcBef>
              <a:buSzPts val="1200"/>
              <a:buFont typeface="Calibri"/>
              <a:buAutoNum type="alphaLcPeriod"/>
            </a:pPr>
            <a:r>
              <a:rPr lang="en-US" sz="1300" dirty="0"/>
              <a:t>Our colleagues will send you a link to the Springer Nature manuscript upload portal to submit your </a:t>
            </a:r>
            <a:r>
              <a:rPr lang="en-US" sz="1300" dirty="0" smtClean="0"/>
              <a:t>manuscript.</a:t>
            </a:r>
            <a:endParaRPr lang="en-US" sz="1300" dirty="0"/>
          </a:p>
          <a:p>
            <a:pPr marL="685800" lvl="1" indent="-228600">
              <a:spcBef>
                <a:spcPts val="0"/>
              </a:spcBef>
              <a:buSzPts val="1200"/>
              <a:buFont typeface="Calibri"/>
              <a:buAutoNum type="alphaLcPeriod"/>
            </a:pPr>
            <a:r>
              <a:rPr lang="en-US" sz="1300" dirty="0"/>
              <a:t>Upload </a:t>
            </a:r>
            <a:r>
              <a:rPr lang="en-US" sz="1300" dirty="0" smtClean="0"/>
              <a:t>finalized </a:t>
            </a:r>
            <a:r>
              <a:rPr lang="en-US" sz="1300" dirty="0"/>
              <a:t>and complete files i.e.</a:t>
            </a:r>
          </a:p>
          <a:p>
            <a:pPr marL="1143000" lvl="2" indent="-228600">
              <a:spcBef>
                <a:spcPts val="0"/>
              </a:spcBef>
              <a:buSzPts val="1200"/>
              <a:buFont typeface="Calibri"/>
              <a:buAutoNum type="romanLcPeriod"/>
            </a:pPr>
            <a:r>
              <a:rPr lang="en-US" sz="1300" dirty="0"/>
              <a:t>Manuscript files (Word or </a:t>
            </a:r>
            <a:r>
              <a:rPr lang="en-US" sz="1300" dirty="0" err="1"/>
              <a:t>LaTeX</a:t>
            </a:r>
            <a:r>
              <a:rPr lang="en-US" sz="1300" dirty="0"/>
              <a:t> and PDF)</a:t>
            </a:r>
          </a:p>
          <a:p>
            <a:pPr marL="1143000" lvl="2" indent="-228600">
              <a:spcBef>
                <a:spcPts val="0"/>
              </a:spcBef>
              <a:buSzPts val="1200"/>
              <a:buFont typeface="Calibri"/>
              <a:buAutoNum type="romanLcPeriod"/>
            </a:pPr>
            <a:r>
              <a:rPr lang="en-US" sz="1300" dirty="0"/>
              <a:t>Permission forms for any third party content your authors have used. </a:t>
            </a:r>
            <a:r>
              <a:rPr lang="en-US" sz="1300" dirty="0">
                <a:solidFill>
                  <a:srgbClr val="000000"/>
                </a:solidFill>
                <a:latin typeface="Calibri" panose="020F0502020204030204" pitchFamily="34" charset="0"/>
                <a:cs typeface="Calibri" panose="020F0502020204030204" pitchFamily="34" charset="0"/>
              </a:rPr>
              <a:t>If all the work are original work of the author(s), then they can just specify this information in the email during submission.</a:t>
            </a:r>
            <a:endParaRPr lang="en-US" sz="1300" dirty="0">
              <a:latin typeface="Calibri" panose="020F0502020204030204" pitchFamily="34" charset="0"/>
              <a:cs typeface="Calibri" panose="020F0502020204030204" pitchFamily="34" charset="0"/>
            </a:endParaRPr>
          </a:p>
          <a:p>
            <a:pPr marL="1143000" lvl="2" indent="-228600">
              <a:spcBef>
                <a:spcPts val="0"/>
              </a:spcBef>
              <a:buSzPts val="1200"/>
              <a:buFont typeface="Calibri"/>
              <a:buAutoNum type="romanLcPeriod"/>
            </a:pPr>
            <a:r>
              <a:rPr lang="en-US" sz="1300" dirty="0"/>
              <a:t>The </a:t>
            </a:r>
            <a:r>
              <a:rPr lang="en-US" sz="1300" dirty="0" smtClean="0"/>
              <a:t>organizer </a:t>
            </a:r>
            <a:r>
              <a:rPr lang="en-US" sz="1300" dirty="0"/>
              <a:t>and editor list</a:t>
            </a:r>
          </a:p>
          <a:p>
            <a:pPr marL="1143000" lvl="2" indent="-228600">
              <a:spcBef>
                <a:spcPts val="0"/>
              </a:spcBef>
              <a:buSzPts val="1200"/>
              <a:buFont typeface="Calibri"/>
              <a:buAutoNum type="romanLcPeriod"/>
            </a:pPr>
            <a:r>
              <a:rPr lang="en-US" sz="1300" dirty="0"/>
              <a:t>The table of contents</a:t>
            </a:r>
          </a:p>
          <a:p>
            <a:pPr marL="1143000" lvl="2" indent="-228600">
              <a:spcBef>
                <a:spcPts val="0"/>
              </a:spcBef>
              <a:buSzPts val="1200"/>
              <a:buFont typeface="Calibri"/>
              <a:buAutoNum type="romanLcPeriod"/>
            </a:pPr>
            <a:r>
              <a:rPr lang="en-US" sz="1300" dirty="0"/>
              <a:t>Preface (see previous slide)</a:t>
            </a:r>
          </a:p>
          <a:p>
            <a:pPr marL="1143000" lvl="2" indent="-228600">
              <a:spcBef>
                <a:spcPts val="0"/>
              </a:spcBef>
              <a:buSzPts val="1200"/>
              <a:buFont typeface="Calibri"/>
              <a:buAutoNum type="romanLcPeriod"/>
            </a:pPr>
            <a:r>
              <a:rPr lang="en-US" sz="1300" dirty="0"/>
              <a:t>Peer Review and Ethics Statement (see above)</a:t>
            </a:r>
          </a:p>
          <a:p>
            <a:pPr marL="1143000" lvl="2" indent="-228600">
              <a:spcBef>
                <a:spcPts val="0"/>
              </a:spcBef>
              <a:buSzPts val="1200"/>
              <a:buFont typeface="Calibri"/>
              <a:buAutoNum type="romanLcPeriod"/>
            </a:pPr>
            <a:r>
              <a:rPr lang="en-US" sz="1300" dirty="0"/>
              <a:t>Provide title of the volume and make sure you include the terms “Proceedings”, “Meeting”, “Conference”, “Symposium”, “Seminar” or “Workshop</a:t>
            </a:r>
            <a:r>
              <a:rPr lang="en-US" sz="1300" dirty="0" smtClean="0"/>
              <a:t>”</a:t>
            </a:r>
          </a:p>
          <a:p>
            <a:pPr marL="0" lvl="0" indent="0">
              <a:spcBef>
                <a:spcPts val="0"/>
              </a:spcBef>
              <a:buNone/>
            </a:pPr>
            <a:endParaRPr lang="en-US" sz="2600" b="1" dirty="0" smtClean="0">
              <a:solidFill>
                <a:srgbClr val="CE5359"/>
              </a:solidFill>
              <a:latin typeface="Libre Baskerville"/>
              <a:ea typeface="Libre Baskerville"/>
              <a:cs typeface="Libre Baskerville"/>
              <a:sym typeface="Libre Baskerville"/>
            </a:endParaRPr>
          </a:p>
          <a:p>
            <a:pPr marL="0" lvl="0" indent="0">
              <a:spcBef>
                <a:spcPts val="0"/>
              </a:spcBef>
              <a:buNone/>
            </a:pPr>
            <a:r>
              <a:rPr lang="en-US" sz="2600" b="1" dirty="0" smtClean="0">
                <a:solidFill>
                  <a:srgbClr val="CE5359"/>
                </a:solidFill>
                <a:latin typeface="Libre Baskerville"/>
                <a:ea typeface="Libre Baskerville"/>
                <a:cs typeface="Libre Baskerville"/>
                <a:sym typeface="Libre Baskerville"/>
              </a:rPr>
              <a:t>Step </a:t>
            </a:r>
            <a:r>
              <a:rPr lang="en-US" sz="2600" b="1" dirty="0">
                <a:solidFill>
                  <a:srgbClr val="CE5359"/>
                </a:solidFill>
                <a:latin typeface="Libre Baskerville"/>
                <a:ea typeface="Libre Baskerville"/>
                <a:cs typeface="Libre Baskerville"/>
                <a:sym typeface="Libre Baskerville"/>
              </a:rPr>
              <a:t>5  Editorial Checks and Production</a:t>
            </a:r>
            <a:endParaRPr lang="en-US" dirty="0"/>
          </a:p>
          <a:p>
            <a:pPr marL="0" lvl="0" indent="0">
              <a:spcBef>
                <a:spcPts val="0"/>
              </a:spcBef>
              <a:buNone/>
            </a:pPr>
            <a:endParaRPr lang="en-US" sz="1200" b="1" dirty="0">
              <a:solidFill>
                <a:srgbClr val="CE5359"/>
              </a:solidFill>
              <a:latin typeface="Libre Baskerville"/>
              <a:ea typeface="Libre Baskerville"/>
              <a:cs typeface="Libre Baskerville"/>
              <a:sym typeface="Libre Baskerville"/>
            </a:endParaRPr>
          </a:p>
          <a:p>
            <a:pPr marL="228600" lvl="0" indent="-228600">
              <a:spcBef>
                <a:spcPts val="0"/>
              </a:spcBef>
              <a:buSzPts val="1200"/>
              <a:buFont typeface="Calibri"/>
              <a:buAutoNum type="arabicPeriod"/>
            </a:pPr>
            <a:r>
              <a:rPr lang="en-US" sz="1300" b="1" dirty="0"/>
              <a:t>What we will do: </a:t>
            </a:r>
            <a:r>
              <a:rPr lang="en-US" sz="1300" dirty="0"/>
              <a:t>We will carry out a number of checks to ensure good quality and compliance with COPE publishing ethics e.g. plagiarism and if the scope of the papers fits with the scope of the conference and our series.</a:t>
            </a:r>
          </a:p>
          <a:p>
            <a:pPr marL="228600" lvl="0" indent="-228600">
              <a:spcBef>
                <a:spcPts val="0"/>
              </a:spcBef>
              <a:buSzPts val="1200"/>
              <a:buFont typeface="Calibri"/>
              <a:buAutoNum type="arabicPeriod"/>
            </a:pPr>
            <a:r>
              <a:rPr lang="en-US" sz="1300" b="1" dirty="0"/>
              <a:t>Corrections</a:t>
            </a:r>
            <a:r>
              <a:rPr lang="en-US" sz="1300" dirty="0"/>
              <a:t>: If our editorial and production team asks you for corrections please return them as soon as possible.</a:t>
            </a:r>
          </a:p>
          <a:p>
            <a:pPr marL="228600" lvl="0" indent="-228600">
              <a:spcBef>
                <a:spcPts val="0"/>
              </a:spcBef>
              <a:buSzPts val="1200"/>
              <a:buFont typeface="Calibri"/>
              <a:buAutoNum type="arabicPeriod"/>
            </a:pPr>
            <a:r>
              <a:rPr lang="en-US" sz="1300" b="1" dirty="0"/>
              <a:t>Refusal</a:t>
            </a:r>
            <a:r>
              <a:rPr lang="en-US" sz="1300" dirty="0"/>
              <a:t>: We will not publish papers that are out of scope, contain plagiarism or violate publishing ethics principles. </a:t>
            </a:r>
            <a:r>
              <a:rPr lang="en-US" sz="1300" dirty="0">
                <a:solidFill>
                  <a:schemeClr val="tx1"/>
                </a:solidFill>
              </a:rPr>
              <a:t>We will charge half the fee for refused papers</a:t>
            </a:r>
            <a:r>
              <a:rPr lang="en-US" sz="1300" dirty="0"/>
              <a:t>. Please note that no revised papers for such criteria would be accepted.</a:t>
            </a:r>
          </a:p>
          <a:p>
            <a:pPr marL="228600" lvl="0" indent="-228600">
              <a:spcBef>
                <a:spcPts val="0"/>
              </a:spcBef>
              <a:buSzPts val="1200"/>
              <a:buFont typeface="Calibri"/>
              <a:buAutoNum type="arabicPeriod"/>
            </a:pPr>
            <a:r>
              <a:rPr lang="en-US" sz="1300" b="1" dirty="0"/>
              <a:t>Expected turn-around time: </a:t>
            </a:r>
            <a:r>
              <a:rPr lang="en-US" sz="1300" dirty="0"/>
              <a:t>generally we will return our comments of initial checks after 5-7 working days at latest. </a:t>
            </a:r>
          </a:p>
          <a:p>
            <a:pPr lvl="0" indent="0">
              <a:spcBef>
                <a:spcPts val="0"/>
              </a:spcBef>
              <a:buNone/>
            </a:pPr>
            <a:endParaRPr lang="en-US" sz="1200" dirty="0">
              <a:solidFill>
                <a:srgbClr val="FF9900"/>
              </a:solidFill>
            </a:endParaRPr>
          </a:p>
          <a:p>
            <a:pPr marL="1143000" lvl="2" indent="-228600">
              <a:spcBef>
                <a:spcPts val="0"/>
              </a:spcBef>
              <a:buSzPts val="1200"/>
              <a:buFont typeface="Calibri"/>
              <a:buAutoNum type="romanLcPeriod"/>
            </a:pPr>
            <a:endParaRPr lang="en-US" dirty="0"/>
          </a:p>
          <a:p>
            <a:pPr marL="114300" indent="0">
              <a:buNone/>
            </a:pPr>
            <a:endParaRPr lang="en-US" dirty="0"/>
          </a:p>
        </p:txBody>
      </p:sp>
    </p:spTree>
    <p:extLst>
      <p:ext uri="{BB962C8B-B14F-4D97-AF65-F5344CB8AC3E}">
        <p14:creationId xmlns:p14="http://schemas.microsoft.com/office/powerpoint/2010/main" val="2685708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
          <p:cNvSpPr/>
          <p:nvPr/>
        </p:nvSpPr>
        <p:spPr>
          <a:xfrm>
            <a:off x="-80815" y="0"/>
            <a:ext cx="9344470" cy="672312"/>
          </a:xfrm>
          <a:prstGeom prst="rect">
            <a:avLst/>
          </a:prstGeom>
          <a:solidFill>
            <a:srgbClr val="CE53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9" name="Google Shape;119;p4" descr="Untitled-1.png"/>
          <p:cNvPicPr preferRelativeResize="0"/>
          <p:nvPr/>
        </p:nvPicPr>
        <p:blipFill rotWithShape="1">
          <a:blip r:embed="rId3">
            <a:alphaModFix/>
          </a:blip>
          <a:srcRect/>
          <a:stretch/>
        </p:blipFill>
        <p:spPr>
          <a:xfrm>
            <a:off x="521348" y="-75410"/>
            <a:ext cx="1221185" cy="814123"/>
          </a:xfrm>
          <a:prstGeom prst="rect">
            <a:avLst/>
          </a:prstGeom>
          <a:noFill/>
          <a:ln>
            <a:noFill/>
          </a:ln>
        </p:spPr>
      </p:pic>
      <p:sp>
        <p:nvSpPr>
          <p:cNvPr id="120" name="Google Shape;120;p4"/>
          <p:cNvSpPr/>
          <p:nvPr/>
        </p:nvSpPr>
        <p:spPr>
          <a:xfrm>
            <a:off x="3836350" y="6349800"/>
            <a:ext cx="18216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A7A5A4"/>
                </a:solidFill>
                <a:latin typeface="Poppins"/>
                <a:ea typeface="Poppins"/>
                <a:cs typeface="Poppins"/>
                <a:sym typeface="Poppins"/>
              </a:rPr>
              <a:t>ATLANTIS-PRESS.COM</a:t>
            </a:r>
            <a:endParaRPr sz="1000">
              <a:solidFill>
                <a:srgbClr val="A7A5A4"/>
              </a:solidFill>
              <a:latin typeface="Poppins"/>
              <a:ea typeface="Poppins"/>
              <a:cs typeface="Poppins"/>
              <a:sym typeface="Poppins"/>
            </a:endParaRPr>
          </a:p>
        </p:txBody>
      </p:sp>
      <p:sp>
        <p:nvSpPr>
          <p:cNvPr id="121" name="Google Shape;121;p4"/>
          <p:cNvSpPr/>
          <p:nvPr/>
        </p:nvSpPr>
        <p:spPr>
          <a:xfrm>
            <a:off x="-80815" y="672312"/>
            <a:ext cx="9344469" cy="189863"/>
          </a:xfrm>
          <a:prstGeom prst="rect">
            <a:avLst/>
          </a:prstGeom>
          <a:solidFill>
            <a:srgbClr val="ECEAE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4"/>
          <p:cNvSpPr txBox="1"/>
          <p:nvPr/>
        </p:nvSpPr>
        <p:spPr>
          <a:xfrm>
            <a:off x="423334" y="862175"/>
            <a:ext cx="8229600" cy="5863103"/>
          </a:xfrm>
          <a:prstGeom prst="rect">
            <a:avLst/>
          </a:prstGeom>
          <a:solidFill>
            <a:schemeClr val="lt1"/>
          </a:solidFill>
          <a:ln>
            <a:noFill/>
          </a:ln>
        </p:spPr>
        <p:txBody>
          <a:bodyPr spcFirstLastPara="1" wrap="square" lIns="91425" tIns="45700" rIns="91425" bIns="45700" anchor="t" anchorCtr="0">
            <a:spAutoFit/>
          </a:bodyPr>
          <a:lstStyle/>
          <a:p>
            <a:pPr marL="228600" marR="0" lvl="0" indent="-152400" algn="l" rtl="0">
              <a:spcBef>
                <a:spcPts val="0"/>
              </a:spcBef>
              <a:spcAft>
                <a:spcPts val="0"/>
              </a:spcAft>
              <a:buClr>
                <a:schemeClr val="dk1"/>
              </a:buClr>
              <a:buSzPts val="1200"/>
              <a:buFont typeface="Calibri"/>
              <a:buNone/>
            </a:pPr>
            <a:endParaRPr sz="1200" dirty="0">
              <a:solidFill>
                <a:srgbClr val="FF0000"/>
              </a:solidFill>
              <a:latin typeface="Calibri"/>
              <a:ea typeface="Calibri"/>
              <a:cs typeface="Calibri"/>
              <a:sym typeface="Calibri"/>
            </a:endParaRPr>
          </a:p>
          <a:p>
            <a:r>
              <a:rPr lang="en-US" sz="2600" b="1" dirty="0">
                <a:solidFill>
                  <a:srgbClr val="CE5359"/>
                </a:solidFill>
                <a:latin typeface="Libre Baskerville"/>
                <a:ea typeface="Libre Baskerville"/>
                <a:cs typeface="Libre Baskerville"/>
                <a:sym typeface="Libre Baskerville"/>
              </a:rPr>
              <a:t>Step 6  </a:t>
            </a:r>
            <a:r>
              <a:rPr lang="en-US" sz="2600" b="1" dirty="0" smtClean="0">
                <a:solidFill>
                  <a:srgbClr val="CE5359"/>
                </a:solidFill>
                <a:latin typeface="Libre Baskerville"/>
                <a:ea typeface="Libre Baskerville"/>
                <a:cs typeface="Libre Baskerville"/>
                <a:sym typeface="Libre Baskerville"/>
              </a:rPr>
              <a:t>Proofs</a:t>
            </a:r>
          </a:p>
          <a:p>
            <a:endParaRPr lang="en-US" sz="1300" b="1" dirty="0">
              <a:solidFill>
                <a:srgbClr val="CE5359"/>
              </a:solidFill>
              <a:latin typeface="Libre Baskerville"/>
              <a:ea typeface="Libre Baskerville"/>
              <a:cs typeface="Libre Baskerville"/>
              <a:sym typeface="Libre Baskerville"/>
            </a:endParaRPr>
          </a:p>
          <a:p>
            <a:pPr marL="228600" indent="-228600">
              <a:buAutoNum type="arabicPeriod"/>
            </a:pPr>
            <a:r>
              <a:rPr lang="en-US" sz="1300" b="1" dirty="0" smtClean="0"/>
              <a:t>What </a:t>
            </a:r>
            <a:r>
              <a:rPr lang="en-US" sz="1300" b="1" dirty="0"/>
              <a:t>we will do: </a:t>
            </a:r>
            <a:r>
              <a:rPr lang="en-US" sz="1300" dirty="0">
                <a:latin typeface="Calibri" panose="020F0502020204030204" pitchFamily="34" charset="0"/>
                <a:cs typeface="Calibri" panose="020F0502020204030204" pitchFamily="34" charset="0"/>
              </a:rPr>
              <a:t>After we have finished editorial and production checks, camera-ready production starts. A front matter is created and minor updates to the papers are done (e.g., page numbers, source lines and license texts). We will email you proofs of the front matter for your approval.</a:t>
            </a:r>
            <a:endParaRPr lang="en-US" sz="1300" dirty="0">
              <a:solidFill>
                <a:prstClr val="black"/>
              </a:solidFill>
              <a:latin typeface="Calibri" panose="020F0502020204030204" pitchFamily="34" charset="0"/>
              <a:cs typeface="Calibri" panose="020F0502020204030204" pitchFamily="34" charset="0"/>
            </a:endParaRPr>
          </a:p>
          <a:p>
            <a:pPr marL="228600" indent="-228600">
              <a:buFont typeface="Arial"/>
              <a:buAutoNum type="arabicPeriod"/>
            </a:pPr>
            <a:r>
              <a:rPr lang="en-US" sz="1300" b="1" dirty="0"/>
              <a:t>You have now 1-2 working days for </a:t>
            </a:r>
            <a:r>
              <a:rPr lang="en-US" sz="1300" dirty="0">
                <a:latin typeface="Calibri" panose="020F0502020204030204" pitchFamily="34" charset="0"/>
                <a:cs typeface="Calibri" panose="020F0502020204030204" pitchFamily="34" charset="0"/>
              </a:rPr>
              <a:t>a final check of the front matter. Note that individual articles will NOT be sent for proofreading.</a:t>
            </a:r>
          </a:p>
          <a:p>
            <a:pPr marL="228600" indent="-228600">
              <a:buAutoNum type="arabicPeriod"/>
            </a:pPr>
            <a:r>
              <a:rPr lang="en-US" sz="1300" b="1" dirty="0">
                <a:latin typeface="Calibri" panose="020F0502020204030204" pitchFamily="34" charset="0"/>
                <a:cs typeface="Calibri" panose="020F0502020204030204" pitchFamily="34" charset="0"/>
              </a:rPr>
              <a:t>If we don’t hear from you after 5 working days </a:t>
            </a:r>
            <a:r>
              <a:rPr lang="en-US" sz="1300" dirty="0">
                <a:latin typeface="Calibri" panose="020F0502020204030204" pitchFamily="34" charset="0"/>
                <a:cs typeface="Calibri" panose="020F0502020204030204" pitchFamily="34" charset="0"/>
              </a:rPr>
              <a:t>we assume you are happy with the outcome and we will publish the whole proceedings.</a:t>
            </a:r>
          </a:p>
          <a:p>
            <a:pPr marL="228600" lvl="0" indent="-228600">
              <a:buSzPts val="1200"/>
              <a:buFont typeface="Calibri"/>
              <a:buAutoNum type="arabicPeriod"/>
            </a:pPr>
            <a:r>
              <a:rPr lang="en-US" sz="1300" b="1" dirty="0"/>
              <a:t>Corrections</a:t>
            </a:r>
            <a:r>
              <a:rPr lang="en-US" sz="1300" dirty="0"/>
              <a:t>: </a:t>
            </a:r>
            <a:r>
              <a:rPr lang="en-US" sz="1300" dirty="0">
                <a:solidFill>
                  <a:schemeClr val="tx1"/>
                </a:solidFill>
                <a:latin typeface="Calibri" panose="020F0502020204030204" pitchFamily="34" charset="0"/>
                <a:cs typeface="Calibri" panose="020F0502020204030204" pitchFamily="34" charset="0"/>
              </a:rPr>
              <a:t>This is the </a:t>
            </a:r>
            <a:r>
              <a:rPr lang="en-US" sz="1300" dirty="0">
                <a:solidFill>
                  <a:srgbClr val="FF0000"/>
                </a:solidFill>
                <a:latin typeface="Calibri" panose="020F0502020204030204" pitchFamily="34" charset="0"/>
                <a:cs typeface="Calibri" panose="020F0502020204030204" pitchFamily="34" charset="0"/>
              </a:rPr>
              <a:t>very last opportunity </a:t>
            </a:r>
            <a:r>
              <a:rPr lang="en-US" sz="1300" dirty="0">
                <a:solidFill>
                  <a:schemeClr val="tx1"/>
                </a:solidFill>
                <a:latin typeface="Calibri" panose="020F0502020204030204" pitchFamily="34" charset="0"/>
                <a:cs typeface="Calibri" panose="020F0502020204030204" pitchFamily="34" charset="0"/>
              </a:rPr>
              <a:t>for any minor changes to the front matter. Papers are taken over camera-ready. So no paper proofs are sent and no corrections are possible after manuscript submission. Make sure all papers include author names, affiliations, and paper titles are final and complete during manuscript submission.</a:t>
            </a:r>
          </a:p>
          <a:p>
            <a:pPr marL="0" marR="0" lvl="0" indent="0" algn="l" rtl="0">
              <a:spcBef>
                <a:spcPts val="0"/>
              </a:spcBef>
              <a:spcAft>
                <a:spcPts val="0"/>
              </a:spcAft>
              <a:buNone/>
            </a:pPr>
            <a:endParaRPr lang="en-GB" sz="2600" b="1" dirty="0" smtClean="0">
              <a:solidFill>
                <a:srgbClr val="CE5359"/>
              </a:solidFill>
              <a:latin typeface="Libre Baskerville"/>
              <a:ea typeface="Libre Baskerville"/>
              <a:cs typeface="Libre Baskerville"/>
              <a:sym typeface="Libre Baskerville"/>
            </a:endParaRPr>
          </a:p>
          <a:p>
            <a:pPr marL="0" marR="0" lvl="0" indent="0" algn="l" rtl="0">
              <a:spcBef>
                <a:spcPts val="0"/>
              </a:spcBef>
              <a:spcAft>
                <a:spcPts val="0"/>
              </a:spcAft>
              <a:buNone/>
            </a:pPr>
            <a:r>
              <a:rPr lang="en-GB" sz="2600" b="1" dirty="0" smtClean="0">
                <a:solidFill>
                  <a:srgbClr val="CE5359"/>
                </a:solidFill>
                <a:latin typeface="Libre Baskerville"/>
                <a:ea typeface="Libre Baskerville"/>
                <a:cs typeface="Libre Baskerville"/>
                <a:sym typeface="Libre Baskerville"/>
              </a:rPr>
              <a:t>Step 7  Publication</a:t>
            </a:r>
            <a:endParaRPr sz="1200" b="1" dirty="0" smtClean="0">
              <a:solidFill>
                <a:srgbClr val="CE5359"/>
              </a:solidFill>
              <a:latin typeface="Libre Baskerville"/>
              <a:ea typeface="Libre Baskerville"/>
              <a:cs typeface="Libre Baskerville"/>
              <a:sym typeface="Libre Baskerville"/>
            </a:endParaRPr>
          </a:p>
          <a:p>
            <a:pPr marL="228600" marR="0" lvl="0" indent="-152400" algn="l" rtl="0">
              <a:spcBef>
                <a:spcPts val="0"/>
              </a:spcBef>
              <a:spcAft>
                <a:spcPts val="0"/>
              </a:spcAft>
              <a:buClr>
                <a:schemeClr val="dk1"/>
              </a:buClr>
              <a:buSzPts val="1200"/>
              <a:buFont typeface="Calibri"/>
              <a:buNone/>
            </a:pPr>
            <a:endParaRPr sz="1300" b="1" dirty="0">
              <a:solidFill>
                <a:schemeClr val="dk1"/>
              </a:solidFill>
              <a:latin typeface="Calibri"/>
              <a:ea typeface="Calibri"/>
              <a:cs typeface="Calibri"/>
              <a:sym typeface="Calibri"/>
            </a:endParaRPr>
          </a:p>
          <a:p>
            <a:pPr marL="228600" marR="0" lvl="0" indent="-228600" algn="l" rtl="0">
              <a:spcBef>
                <a:spcPts val="0"/>
              </a:spcBef>
              <a:spcAft>
                <a:spcPts val="0"/>
              </a:spcAft>
              <a:buClr>
                <a:schemeClr val="dk1"/>
              </a:buClr>
              <a:buSzPts val="1200"/>
              <a:buFont typeface="Calibri"/>
              <a:buAutoNum type="arabicPeriod"/>
            </a:pPr>
            <a:r>
              <a:rPr lang="en-GB" sz="1300" b="1" dirty="0">
                <a:solidFill>
                  <a:schemeClr val="dk1"/>
                </a:solidFill>
                <a:latin typeface="Calibri"/>
                <a:ea typeface="Calibri"/>
                <a:cs typeface="Calibri"/>
                <a:sym typeface="Calibri"/>
              </a:rPr>
              <a:t>What we will do: </a:t>
            </a:r>
            <a:r>
              <a:rPr lang="en-GB" sz="1300" dirty="0">
                <a:solidFill>
                  <a:schemeClr val="dk1"/>
                </a:solidFill>
                <a:latin typeface="Calibri"/>
                <a:ea typeface="Calibri"/>
                <a:cs typeface="Calibri"/>
                <a:sym typeface="Calibri"/>
              </a:rPr>
              <a:t>Your proceedings volume will be published on atlantis-press.com. We register ISBNs and DOIs, list it as a published work and submit it to indexation services. Your work is now officially part of the academic literature!</a:t>
            </a:r>
            <a:endParaRPr sz="1300" dirty="0"/>
          </a:p>
          <a:p>
            <a:pPr marL="228600" marR="0" lvl="0" indent="-228600" algn="l" rtl="0">
              <a:spcBef>
                <a:spcPts val="0"/>
              </a:spcBef>
              <a:spcAft>
                <a:spcPts val="0"/>
              </a:spcAft>
              <a:buClr>
                <a:schemeClr val="dk1"/>
              </a:buClr>
              <a:buSzPts val="1200"/>
              <a:buFont typeface="Calibri"/>
              <a:buAutoNum type="arabicPeriod"/>
            </a:pPr>
            <a:r>
              <a:rPr lang="en-GB" sz="1300" b="1" dirty="0">
                <a:solidFill>
                  <a:schemeClr val="dk1"/>
                </a:solidFill>
                <a:latin typeface="Calibri"/>
                <a:ea typeface="Calibri"/>
                <a:cs typeface="Calibri"/>
                <a:sym typeface="Calibri"/>
              </a:rPr>
              <a:t>Corrections: </a:t>
            </a:r>
            <a:r>
              <a:rPr lang="en-GB" sz="1300" dirty="0">
                <a:solidFill>
                  <a:schemeClr val="tx1"/>
                </a:solidFill>
                <a:latin typeface="Calibri"/>
                <a:ea typeface="Calibri"/>
                <a:cs typeface="Calibri"/>
                <a:sym typeface="Calibri"/>
              </a:rPr>
              <a:t>The rules of academic publishing do </a:t>
            </a:r>
            <a:r>
              <a:rPr lang="en-GB" sz="1300" b="1" u="sng" dirty="0">
                <a:solidFill>
                  <a:schemeClr val="tx1"/>
                </a:solidFill>
                <a:latin typeface="Calibri"/>
                <a:ea typeface="Calibri"/>
                <a:cs typeface="Calibri"/>
                <a:sym typeface="Calibri"/>
              </a:rPr>
              <a:t>not</a:t>
            </a:r>
            <a:r>
              <a:rPr lang="en-GB" sz="1300" dirty="0">
                <a:solidFill>
                  <a:schemeClr val="tx1"/>
                </a:solidFill>
                <a:latin typeface="Calibri"/>
                <a:ea typeface="Calibri"/>
                <a:cs typeface="Calibri"/>
                <a:sym typeface="Calibri"/>
              </a:rPr>
              <a:t> allow us to make any changes or remove or add papers unless they comply with COPE guidelines. </a:t>
            </a:r>
            <a:endParaRPr sz="1300" dirty="0">
              <a:solidFill>
                <a:schemeClr val="tx1"/>
              </a:solidFill>
            </a:endParaRPr>
          </a:p>
          <a:p>
            <a:pPr marL="228600" marR="0" lvl="0" indent="-228600" algn="l" rtl="0">
              <a:spcBef>
                <a:spcPts val="0"/>
              </a:spcBef>
              <a:spcAft>
                <a:spcPts val="0"/>
              </a:spcAft>
              <a:buClr>
                <a:schemeClr val="dk1"/>
              </a:buClr>
              <a:buSzPts val="1200"/>
              <a:buFont typeface="Calibri"/>
              <a:buAutoNum type="arabicPeriod"/>
            </a:pPr>
            <a:r>
              <a:rPr lang="en-GB" sz="1300" b="1" dirty="0">
                <a:solidFill>
                  <a:schemeClr val="dk1"/>
                </a:solidFill>
                <a:latin typeface="Calibri"/>
                <a:ea typeface="Calibri"/>
                <a:cs typeface="Calibri"/>
                <a:sym typeface="Calibri"/>
              </a:rPr>
              <a:t>Invoice: </a:t>
            </a:r>
            <a:r>
              <a:rPr lang="en-GB" sz="1300" dirty="0">
                <a:solidFill>
                  <a:schemeClr val="dk1"/>
                </a:solidFill>
                <a:latin typeface="Calibri"/>
                <a:ea typeface="Calibri"/>
                <a:cs typeface="Calibri"/>
                <a:sym typeface="Calibri"/>
              </a:rPr>
              <a:t>The invoice will be sent as soon as the in-house editorial and technical check finished.</a:t>
            </a:r>
            <a:endParaRPr sz="1300" dirty="0"/>
          </a:p>
          <a:p>
            <a:pPr marL="228600" marR="0" lvl="0" indent="-228600" algn="l" rtl="0">
              <a:spcBef>
                <a:spcPts val="0"/>
              </a:spcBef>
              <a:spcAft>
                <a:spcPts val="0"/>
              </a:spcAft>
              <a:buClr>
                <a:schemeClr val="dk1"/>
              </a:buClr>
              <a:buSzPts val="1200"/>
              <a:buFont typeface="Calibri"/>
              <a:buAutoNum type="arabicPeriod"/>
            </a:pPr>
            <a:r>
              <a:rPr lang="en-GB" sz="1300" b="1" dirty="0">
                <a:solidFill>
                  <a:schemeClr val="dk1"/>
                </a:solidFill>
                <a:latin typeface="Calibri"/>
                <a:ea typeface="Calibri"/>
                <a:cs typeface="Calibri"/>
                <a:sym typeface="Calibri"/>
              </a:rPr>
              <a:t>Conference website: </a:t>
            </a:r>
            <a:r>
              <a:rPr lang="en-GB" sz="1300" dirty="0">
                <a:solidFill>
                  <a:schemeClr val="dk1"/>
                </a:solidFill>
                <a:latin typeface="Calibri"/>
                <a:ea typeface="Calibri"/>
                <a:cs typeface="Calibri"/>
                <a:sym typeface="Calibri"/>
              </a:rPr>
              <a:t>Keep the conference website available after publication – it is used by readers and indexation </a:t>
            </a:r>
            <a:r>
              <a:rPr lang="en-GB" sz="1300" dirty="0" smtClean="0">
                <a:solidFill>
                  <a:schemeClr val="dk1"/>
                </a:solidFill>
                <a:latin typeface="Calibri"/>
                <a:ea typeface="Calibri"/>
                <a:cs typeface="Calibri"/>
                <a:sym typeface="Calibri"/>
              </a:rPr>
              <a:t>services.</a:t>
            </a:r>
            <a:endParaRPr sz="13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p:nvPr/>
        </p:nvSpPr>
        <p:spPr>
          <a:xfrm>
            <a:off x="-194677" y="-315204"/>
            <a:ext cx="9613309" cy="7351665"/>
          </a:xfrm>
          <a:prstGeom prst="rect">
            <a:avLst/>
          </a:prstGeom>
          <a:solidFill>
            <a:srgbClr val="CE5359"/>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 name="Google Shape;128;p5" descr="Untitled-1.png"/>
          <p:cNvPicPr preferRelativeResize="0"/>
          <p:nvPr/>
        </p:nvPicPr>
        <p:blipFill rotWithShape="1">
          <a:blip r:embed="rId3">
            <a:alphaModFix/>
          </a:blip>
          <a:srcRect/>
          <a:stretch/>
        </p:blipFill>
        <p:spPr>
          <a:xfrm>
            <a:off x="239684" y="-70675"/>
            <a:ext cx="2770559" cy="1847039"/>
          </a:xfrm>
          <a:prstGeom prst="rect">
            <a:avLst/>
          </a:prstGeom>
          <a:noFill/>
          <a:ln>
            <a:noFill/>
          </a:ln>
        </p:spPr>
      </p:pic>
      <p:sp>
        <p:nvSpPr>
          <p:cNvPr id="129" name="Google Shape;129;p5"/>
          <p:cNvSpPr txBox="1"/>
          <p:nvPr/>
        </p:nvSpPr>
        <p:spPr>
          <a:xfrm>
            <a:off x="470884" y="3644052"/>
            <a:ext cx="253935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lt1"/>
                </a:solidFill>
                <a:latin typeface="Poppins"/>
                <a:ea typeface="Poppins"/>
                <a:cs typeface="Poppins"/>
                <a:sym typeface="Poppins"/>
              </a:rPr>
              <a:t>ATLANTIS-PRESS.COM</a:t>
            </a:r>
            <a:endParaRPr sz="1600">
              <a:solidFill>
                <a:schemeClr val="lt1"/>
              </a:solidFill>
              <a:latin typeface="Poppins"/>
              <a:ea typeface="Poppins"/>
              <a:cs typeface="Poppins"/>
              <a:sym typeface="Poppins"/>
            </a:endParaRPr>
          </a:p>
        </p:txBody>
      </p:sp>
      <p:sp>
        <p:nvSpPr>
          <p:cNvPr id="130" name="Google Shape;130;p5"/>
          <p:cNvSpPr txBox="1"/>
          <p:nvPr/>
        </p:nvSpPr>
        <p:spPr>
          <a:xfrm>
            <a:off x="470884" y="3880625"/>
            <a:ext cx="2914200" cy="98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u="sng" dirty="0">
                <a:solidFill>
                  <a:schemeClr val="lt1"/>
                </a:solidFill>
                <a:latin typeface="Ubuntu Light"/>
                <a:ea typeface="Ubuntu Light"/>
                <a:cs typeface="Ubuntu Light"/>
                <a:sym typeface="Ubuntu Light"/>
                <a:hlinkClick r:id="rId4">
                  <a:extLst>
                    <a:ext uri="{A12FA001-AC4F-418D-AE19-62706E023703}">
                      <ahyp:hlinkClr xmlns:ahyp="http://schemas.microsoft.com/office/drawing/2018/hyperlinkcolor" xmlns="" val="tx"/>
                    </a:ext>
                  </a:extLst>
                </a:hlinkClick>
              </a:rPr>
              <a:t>contact@atlantis-press.com</a:t>
            </a:r>
            <a:endParaRPr sz="1200" dirty="0">
              <a:solidFill>
                <a:schemeClr val="lt1"/>
              </a:solidFill>
              <a:latin typeface="Ubuntu Light"/>
              <a:ea typeface="Ubuntu Light"/>
              <a:cs typeface="Ubuntu Light"/>
              <a:sym typeface="Ubuntu Light"/>
            </a:endParaRPr>
          </a:p>
          <a:p>
            <a:pPr marL="0" marR="0" lvl="0" indent="0" algn="l" rtl="0">
              <a:spcBef>
                <a:spcPts val="0"/>
              </a:spcBef>
              <a:spcAft>
                <a:spcPts val="0"/>
              </a:spcAft>
              <a:buNone/>
            </a:pPr>
            <a:endParaRPr sz="1200" dirty="0">
              <a:solidFill>
                <a:schemeClr val="lt1"/>
              </a:solidFill>
              <a:latin typeface="Ubuntu Light"/>
              <a:ea typeface="Ubuntu Light"/>
              <a:cs typeface="Ubuntu Light"/>
              <a:sym typeface="Ubuntu Light"/>
            </a:endParaRPr>
          </a:p>
          <a:p>
            <a:pPr marL="0" marR="0" lvl="0" indent="0" algn="l" rtl="0">
              <a:spcBef>
                <a:spcPts val="0"/>
              </a:spcBef>
              <a:spcAft>
                <a:spcPts val="0"/>
              </a:spcAft>
              <a:buNone/>
            </a:pPr>
            <a:endParaRPr sz="1200" dirty="0">
              <a:solidFill>
                <a:schemeClr val="lt1"/>
              </a:solidFill>
              <a:latin typeface="Ubuntu Light"/>
              <a:ea typeface="Ubuntu Light"/>
              <a:cs typeface="Ubuntu Light"/>
              <a:sym typeface="Ubuntu Light"/>
            </a:endParaRPr>
          </a:p>
          <a:p>
            <a:pPr marL="0" marR="0" lvl="0" indent="0" algn="l" rtl="0">
              <a:spcBef>
                <a:spcPts val="0"/>
              </a:spcBef>
              <a:spcAft>
                <a:spcPts val="0"/>
              </a:spcAft>
              <a:buNone/>
            </a:pPr>
            <a:r>
              <a:rPr lang="en-GB" sz="1000" dirty="0">
                <a:solidFill>
                  <a:schemeClr val="dk1"/>
                </a:solidFill>
                <a:latin typeface="Calibri"/>
                <a:ea typeface="Calibri"/>
                <a:cs typeface="Calibri"/>
                <a:sym typeface="Calibri"/>
              </a:rPr>
              <a:t>VERSION </a:t>
            </a:r>
            <a:r>
              <a:rPr lang="en-GB" sz="1000" dirty="0" smtClean="0">
                <a:solidFill>
                  <a:schemeClr val="dk1"/>
                </a:solidFill>
                <a:latin typeface="Calibri"/>
                <a:ea typeface="Calibri"/>
                <a:cs typeface="Calibri"/>
                <a:sym typeface="Calibri"/>
              </a:rPr>
              <a:t>20240304.V2</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dirty="0">
              <a:solidFill>
                <a:schemeClr val="lt1"/>
              </a:solidFill>
              <a:latin typeface="Ubuntu Light"/>
              <a:ea typeface="Ubuntu Light"/>
              <a:cs typeface="Ubuntu Light"/>
              <a:sym typeface="Ubuntu Ligh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1162</Words>
  <Application>Microsoft Office PowerPoint</Application>
  <PresentationFormat>On-screen Show (4:3)</PresentationFormat>
  <Paragraphs>96</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Poppins</vt:lpstr>
      <vt:lpstr>Ubuntu Light</vt:lpstr>
      <vt:lpstr>Arial</vt:lpstr>
      <vt:lpstr>Libre Baskerville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PVH</dc:creator>
  <cp:lastModifiedBy>Ran Dang</cp:lastModifiedBy>
  <cp:revision>39</cp:revision>
  <dcterms:created xsi:type="dcterms:W3CDTF">2018-02-05T11:43:10Z</dcterms:created>
  <dcterms:modified xsi:type="dcterms:W3CDTF">2024-03-18T09:28:34Z</dcterms:modified>
</cp:coreProperties>
</file>