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1" r:id="rId7"/>
  </p:sldMasterIdLst>
  <p:notesMasterIdLst>
    <p:notesMasterId r:id="rId24"/>
  </p:notesMasterIdLst>
  <p:handoutMasterIdLst>
    <p:handoutMasterId r:id="rId25"/>
  </p:handoutMasterIdLst>
  <p:sldIdLst>
    <p:sldId id="4739" r:id="rId8"/>
    <p:sldId id="4752" r:id="rId9"/>
    <p:sldId id="4788" r:id="rId10"/>
    <p:sldId id="4789" r:id="rId11"/>
    <p:sldId id="4790" r:id="rId12"/>
    <p:sldId id="4791" r:id="rId13"/>
    <p:sldId id="4792" r:id="rId14"/>
    <p:sldId id="4793" r:id="rId15"/>
    <p:sldId id="4794" r:id="rId16"/>
    <p:sldId id="4795" r:id="rId17"/>
    <p:sldId id="4796" r:id="rId18"/>
    <p:sldId id="4797" r:id="rId19"/>
    <p:sldId id="4798" r:id="rId20"/>
    <p:sldId id="4799" r:id="rId21"/>
    <p:sldId id="4800" r:id="rId22"/>
    <p:sldId id="106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loe De Schryver" initials="CDS" lastIdx="1" clrIdx="0">
    <p:extLst>
      <p:ext uri="{19B8F6BF-5375-455C-9EA6-DF929625EA0E}">
        <p15:presenceInfo xmlns:p15="http://schemas.microsoft.com/office/powerpoint/2012/main" userId="S::Chloe.DeSchryver@2cv.com::d31034f0-17c8-4f20-a30b-ca70ec9df6fc" providerId="AD"/>
      </p:ext>
    </p:extLst>
  </p:cmAuthor>
  <p:cmAuthor id="2" name="Barnaby Purvis" initials="BP" lastIdx="51" clrIdx="1">
    <p:extLst>
      <p:ext uri="{19B8F6BF-5375-455C-9EA6-DF929625EA0E}">
        <p15:presenceInfo xmlns:p15="http://schemas.microsoft.com/office/powerpoint/2012/main" userId="S::Barnaby.Purvis@2cv.com::d98972ac-75bd-4d88-bd6f-9f8bc460dac6" providerId="AD"/>
      </p:ext>
    </p:extLst>
  </p:cmAuthor>
  <p:cmAuthor id="3" name="Abigail Plank" initials="AP" lastIdx="3" clrIdx="2">
    <p:extLst>
      <p:ext uri="{19B8F6BF-5375-455C-9EA6-DF929625EA0E}">
        <p15:presenceInfo xmlns:p15="http://schemas.microsoft.com/office/powerpoint/2012/main" userId="S::Abigail.Plank@2cv.com::13211fff-7558-491a-9bd8-17c5ea14c11b" providerId="AD"/>
      </p:ext>
    </p:extLst>
  </p:cmAuthor>
  <p:cmAuthor id="4" name="Jack Wilson" initials="JW" lastIdx="2" clrIdx="3">
    <p:extLst>
      <p:ext uri="{19B8F6BF-5375-455C-9EA6-DF929625EA0E}">
        <p15:presenceInfo xmlns:p15="http://schemas.microsoft.com/office/powerpoint/2012/main" userId="S::Jack.Wilson@2cv.com::7fea2b7f-62ff-40da-b0df-0d5c1b060689" providerId="AD"/>
      </p:ext>
    </p:extLst>
  </p:cmAuthor>
  <p:cmAuthor id="5" name="Laura Balla" initials="LB" lastIdx="56" clrIdx="4">
    <p:extLst>
      <p:ext uri="{19B8F6BF-5375-455C-9EA6-DF929625EA0E}">
        <p15:presenceInfo xmlns:p15="http://schemas.microsoft.com/office/powerpoint/2012/main" userId="S::lballa@gamblingcommission.gov.uk::255da849-8d3c-457b-bc9c-577139102637" providerId="AD"/>
      </p:ext>
    </p:extLst>
  </p:cmAuthor>
  <p:cmAuthor id="6" name="Beth Ratheram" initials="BR" lastIdx="16" clrIdx="5">
    <p:extLst>
      <p:ext uri="{19B8F6BF-5375-455C-9EA6-DF929625EA0E}">
        <p15:presenceInfo xmlns:p15="http://schemas.microsoft.com/office/powerpoint/2012/main" userId="S::bratheram@gamblingcommission.gov.uk::3d975366-16f7-4c21-a661-187df946762b" providerId="AD"/>
      </p:ext>
    </p:extLst>
  </p:cmAuthor>
  <p:cmAuthor id="7" name="Matthew Halden" initials="MH" lastIdx="5" clrIdx="6">
    <p:extLst>
      <p:ext uri="{19B8F6BF-5375-455C-9EA6-DF929625EA0E}">
        <p15:presenceInfo xmlns:p15="http://schemas.microsoft.com/office/powerpoint/2012/main" userId="S::mhalden@gamblingcommission.gov.uk::7ee91e5a-99b7-4d39-a57e-8d0808b182bb" providerId="AD"/>
      </p:ext>
    </p:extLst>
  </p:cmAuthor>
  <p:cmAuthor id="8" name="Peter Rangeley" initials="PR" lastIdx="8" clrIdx="7">
    <p:extLst>
      <p:ext uri="{19B8F6BF-5375-455C-9EA6-DF929625EA0E}">
        <p15:presenceInfo xmlns:p15="http://schemas.microsoft.com/office/powerpoint/2012/main" userId="S::prangeley@gamblingcommission.gov.uk::3122f8ae-bb79-42a5-a3a3-f32a15a19997" providerId="AD"/>
      </p:ext>
    </p:extLst>
  </p:cmAuthor>
  <p:cmAuthor id="9" name="Ian Angus" initials="IA" lastIdx="4" clrIdx="8">
    <p:extLst>
      <p:ext uri="{19B8F6BF-5375-455C-9EA6-DF929625EA0E}">
        <p15:presenceInfo xmlns:p15="http://schemas.microsoft.com/office/powerpoint/2012/main" userId="S::iangus@gamblingcommission.gov.uk::3ff37cd8-fc02-4e03-8dcc-3f458da68d1f" providerId="AD"/>
      </p:ext>
    </p:extLst>
  </p:cmAuthor>
  <p:cmAuthor id="10" name="Helen Rhodes" initials="HR" lastIdx="12" clrIdx="9">
    <p:extLst>
      <p:ext uri="{19B8F6BF-5375-455C-9EA6-DF929625EA0E}">
        <p15:presenceInfo xmlns:p15="http://schemas.microsoft.com/office/powerpoint/2012/main" userId="S::hrhodes@gamblingcommission.gov.uk::65fdbcfe-97f9-4f69-baee-f7d7572b5604" providerId="AD"/>
      </p:ext>
    </p:extLst>
  </p:cmAuthor>
  <p:cmAuthor id="11" name="George Sinnott" initials="GS" lastIdx="20" clrIdx="10">
    <p:extLst>
      <p:ext uri="{19B8F6BF-5375-455C-9EA6-DF929625EA0E}">
        <p15:presenceInfo xmlns:p15="http://schemas.microsoft.com/office/powerpoint/2012/main" userId="S::gsinnott@gamblingcommission.gov.uk::165f39bf-7d8f-4e58-99c0-d7eda7495e03" providerId="AD"/>
      </p:ext>
    </p:extLst>
  </p:cmAuthor>
  <p:cmAuthor id="12" name="Nicola Catchpole" initials="NC" lastIdx="11" clrIdx="11">
    <p:extLst>
      <p:ext uri="{19B8F6BF-5375-455C-9EA6-DF929625EA0E}">
        <p15:presenceInfo xmlns:p15="http://schemas.microsoft.com/office/powerpoint/2012/main" userId="S::Nicola.Catchpole@2cv.com::4cb425ca-3a07-4cf7-b000-718435102ec8" providerId="AD"/>
      </p:ext>
    </p:extLst>
  </p:cmAuthor>
  <p:cmAuthor id="13" name="Chloe De Schryver" initials="CDS [2]" lastIdx="21" clrIdx="12">
    <p:extLst>
      <p:ext uri="{19B8F6BF-5375-455C-9EA6-DF929625EA0E}">
        <p15:presenceInfo xmlns:p15="http://schemas.microsoft.com/office/powerpoint/2012/main" userId="S::Chloe.DeSchryver@2cv.com::f5df9675-f0cb-4b9c-9e61-5efe4aa5dc7e" providerId="AD"/>
      </p:ext>
    </p:extLst>
  </p:cmAuthor>
  <p:cmAuthor id="14" name="Ben Haden" initials="BH" lastIdx="6" clrIdx="13">
    <p:extLst>
      <p:ext uri="{19B8F6BF-5375-455C-9EA6-DF929625EA0E}">
        <p15:presenceInfo xmlns:p15="http://schemas.microsoft.com/office/powerpoint/2012/main" userId="S::bhaden@gamblingcommission.gov.uk::37b66a1d-331e-4763-ac9a-7afeb0e1c6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562"/>
    <a:srgbClr val="ACF6E8"/>
    <a:srgbClr val="FFFFFF"/>
    <a:srgbClr val="F8D4D9"/>
    <a:srgbClr val="E25269"/>
    <a:srgbClr val="C7B30A"/>
    <a:srgbClr val="00437E"/>
    <a:srgbClr val="AB2674"/>
    <a:srgbClr val="009FDF"/>
    <a:srgbClr val="E8FFE5"/>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A709AB-5EC4-4A32-8035-D537D3C1F55A}" v="1" dt="2021-06-21T11:28:26.013"/>
    <p1510:client id="{97405597-AC5C-3AD1-816E-2247F5287EC2}" v="2" dt="2021-06-21T06:51:00.3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3" autoAdjust="0"/>
    <p:restoredTop sz="86380" autoAdjust="0"/>
  </p:normalViewPr>
  <p:slideViewPr>
    <p:cSldViewPr snapToGrid="0">
      <p:cViewPr>
        <p:scale>
          <a:sx n="70" d="100"/>
          <a:sy n="70" d="100"/>
        </p:scale>
        <p:origin x="24" y="219"/>
      </p:cViewPr>
      <p:guideLst/>
    </p:cSldViewPr>
  </p:slideViewPr>
  <p:outlineViewPr>
    <p:cViewPr>
      <p:scale>
        <a:sx n="33" d="100"/>
        <a:sy n="33" d="100"/>
      </p:scale>
      <p:origin x="0" y="-3693"/>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174133860919801E-2"/>
          <c:y val="0.27269989251783328"/>
          <c:w val="0.97565173227816038"/>
          <c:h val="0.52178394753960666"/>
        </c:manualLayout>
      </c:layout>
      <c:barChart>
        <c:barDir val="col"/>
        <c:grouping val="clustered"/>
        <c:varyColors val="0"/>
        <c:ser>
          <c:idx val="0"/>
          <c:order val="0"/>
          <c:tx>
            <c:strRef>
              <c:f>Sheet1!$A$2</c:f>
              <c:strCache>
                <c:ptCount val="1"/>
                <c:pt idx="0">
                  <c:v>Cash</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Sheet1!$B$1:$J$1</c:f>
              <c:strCache>
                <c:ptCount val="9"/>
                <c:pt idx="0">
                  <c:v>Feels like I’m in control of my spending</c:v>
                </c:pt>
                <c:pt idx="1">
                  <c:v>Easy to keep track of my spending</c:v>
                </c:pt>
                <c:pt idx="2">
                  <c:v>Easy to set limits on my spend</c:v>
                </c:pt>
                <c:pt idx="3">
                  <c:v> </c:v>
                </c:pt>
                <c:pt idx="4">
                  <c:v>    </c:v>
                </c:pt>
                <c:pt idx="5">
                  <c:v>Difficult to take stock of my total gambling spend after I have finished gambling</c:v>
                </c:pt>
                <c:pt idx="6">
                  <c:v>Feels like I’m spending less money than I actually am</c:v>
                </c:pt>
                <c:pt idx="7">
                  <c:v>Easy to end up spending more time gambling than I intended to</c:v>
                </c:pt>
                <c:pt idx="8">
                  <c:v>Easy to end up spending more money than I intend to</c:v>
                </c:pt>
              </c:strCache>
            </c:strRef>
          </c:cat>
          <c:val>
            <c:numRef>
              <c:f>Sheet1!$B$2:$J$2</c:f>
              <c:numCache>
                <c:formatCode>0%</c:formatCode>
                <c:ptCount val="9"/>
                <c:pt idx="0">
                  <c:v>0.79</c:v>
                </c:pt>
                <c:pt idx="1">
                  <c:v>0.73</c:v>
                </c:pt>
                <c:pt idx="2">
                  <c:v>0.7</c:v>
                </c:pt>
                <c:pt idx="5">
                  <c:v>0.39</c:v>
                </c:pt>
                <c:pt idx="6">
                  <c:v>0.33</c:v>
                </c:pt>
                <c:pt idx="7">
                  <c:v>0.32</c:v>
                </c:pt>
                <c:pt idx="8">
                  <c:v>0.3</c:v>
                </c:pt>
              </c:numCache>
            </c:numRef>
          </c:val>
          <c:extLst>
            <c:ext xmlns:c16="http://schemas.microsoft.com/office/drawing/2014/chart" uri="{C3380CC4-5D6E-409C-BE32-E72D297353CC}">
              <c16:uniqueId val="{00000000-31AB-4501-8180-B8DAEEB01609}"/>
            </c:ext>
          </c:extLst>
        </c:ser>
        <c:ser>
          <c:idx val="1"/>
          <c:order val="1"/>
          <c:tx>
            <c:strRef>
              <c:f>Sheet1!$A$3</c:f>
              <c:strCache>
                <c:ptCount val="1"/>
                <c:pt idx="0">
                  <c:v>Cashless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Sheet1!$B$1:$J$1</c:f>
              <c:strCache>
                <c:ptCount val="9"/>
                <c:pt idx="0">
                  <c:v>Feels like I’m in control of my spending</c:v>
                </c:pt>
                <c:pt idx="1">
                  <c:v>Easy to keep track of my spending</c:v>
                </c:pt>
                <c:pt idx="2">
                  <c:v>Easy to set limits on my spend</c:v>
                </c:pt>
                <c:pt idx="3">
                  <c:v> </c:v>
                </c:pt>
                <c:pt idx="4">
                  <c:v>    </c:v>
                </c:pt>
                <c:pt idx="5">
                  <c:v>Difficult to take stock of my total gambling spend after I have finished gambling</c:v>
                </c:pt>
                <c:pt idx="6">
                  <c:v>Feels like I’m spending less money than I actually am</c:v>
                </c:pt>
                <c:pt idx="7">
                  <c:v>Easy to end up spending more time gambling than I intended to</c:v>
                </c:pt>
                <c:pt idx="8">
                  <c:v>Easy to end up spending more money than I intend to</c:v>
                </c:pt>
              </c:strCache>
            </c:strRef>
          </c:cat>
          <c:val>
            <c:numRef>
              <c:f>Sheet1!$B$3:$J$3</c:f>
              <c:numCache>
                <c:formatCode>0%</c:formatCode>
                <c:ptCount val="9"/>
                <c:pt idx="0">
                  <c:v>0.46</c:v>
                </c:pt>
                <c:pt idx="1">
                  <c:v>0.47</c:v>
                </c:pt>
                <c:pt idx="2">
                  <c:v>0.48</c:v>
                </c:pt>
                <c:pt idx="5">
                  <c:v>0.68</c:v>
                </c:pt>
                <c:pt idx="6">
                  <c:v>0.66</c:v>
                </c:pt>
                <c:pt idx="7">
                  <c:v>0.77</c:v>
                </c:pt>
                <c:pt idx="8">
                  <c:v>0.85</c:v>
                </c:pt>
              </c:numCache>
            </c:numRef>
          </c:val>
          <c:extLst>
            <c:ext xmlns:c16="http://schemas.microsoft.com/office/drawing/2014/chart" uri="{C3380CC4-5D6E-409C-BE32-E72D297353CC}">
              <c16:uniqueId val="{00000003-31AB-4501-8180-B8DAEEB01609}"/>
            </c:ext>
          </c:extLst>
        </c:ser>
        <c:dLbls>
          <c:dLblPos val="outEnd"/>
          <c:showLegendKey val="0"/>
          <c:showVal val="1"/>
          <c:showCatName val="0"/>
          <c:showSerName val="0"/>
          <c:showPercent val="0"/>
          <c:showBubbleSize val="0"/>
        </c:dLbls>
        <c:gapWidth val="219"/>
        <c:overlap val="-27"/>
        <c:axId val="1136454512"/>
        <c:axId val="1136459920"/>
      </c:barChart>
      <c:catAx>
        <c:axId val="1136454512"/>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136459920"/>
        <c:crosses val="autoZero"/>
        <c:auto val="1"/>
        <c:lblAlgn val="ctr"/>
        <c:lblOffset val="100"/>
        <c:noMultiLvlLbl val="0"/>
      </c:catAx>
      <c:valAx>
        <c:axId val="1136459920"/>
        <c:scaling>
          <c:orientation val="minMax"/>
        </c:scaling>
        <c:delete val="1"/>
        <c:axPos val="l"/>
        <c:numFmt formatCode="0%" sourceLinked="1"/>
        <c:majorTickMark val="none"/>
        <c:minorTickMark val="none"/>
        <c:tickLblPos val="nextTo"/>
        <c:crossAx val="1136454512"/>
        <c:crosses val="autoZero"/>
        <c:crossBetween val="between"/>
      </c:valAx>
      <c:spPr>
        <a:noFill/>
        <a:ln>
          <a:noFill/>
        </a:ln>
        <a:effectLst/>
      </c:spPr>
    </c:plotArea>
    <c:legend>
      <c:legendPos val="t"/>
      <c:layout>
        <c:manualLayout>
          <c:xMode val="edge"/>
          <c:yMode val="edge"/>
          <c:x val="0"/>
          <c:y val="1.5391020509668197E-2"/>
          <c:w val="0.12875998385729021"/>
          <c:h val="7.008838793441918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764970103329635"/>
          <c:y val="0.2455004321400483"/>
          <c:w val="0.82013740683845016"/>
          <c:h val="0.68482851795164124"/>
        </c:manualLayout>
      </c:layout>
      <c:barChart>
        <c:barDir val="col"/>
        <c:grouping val="clustered"/>
        <c:varyColors val="0"/>
        <c:ser>
          <c:idx val="0"/>
          <c:order val="0"/>
          <c:tx>
            <c:strRef>
              <c:f>Sheet1!$A$2</c:f>
              <c:strCache>
                <c:ptCount val="1"/>
                <c:pt idx="0">
                  <c:v>Cash</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Feels like I’m in control of my spending</c:v>
                </c:pt>
                <c:pt idx="1">
                  <c:v>Easy to keep track of my spending</c:v>
                </c:pt>
                <c:pt idx="2">
                  <c:v>Easy to set limits on my spend</c:v>
                </c:pt>
                <c:pt idx="3">
                  <c:v>   </c:v>
                </c:pt>
                <c:pt idx="4">
                  <c:v>Difficult to take stock of my total gambling spend after I have finished gambling</c:v>
                </c:pt>
                <c:pt idx="5">
                  <c:v>Feels like I’m spending less money than I actually am</c:v>
                </c:pt>
                <c:pt idx="6">
                  <c:v>Easy to end up spending more time gambling than I intended to</c:v>
                </c:pt>
                <c:pt idx="7">
                  <c:v>Easy to end up spending more money than I intend to</c:v>
                </c:pt>
              </c:strCache>
            </c:strRef>
          </c:cat>
          <c:val>
            <c:numRef>
              <c:f>Sheet1!$B$2:$I$2</c:f>
              <c:numCache>
                <c:formatCode>0%</c:formatCode>
                <c:ptCount val="8"/>
                <c:pt idx="0">
                  <c:v>0.89292799704621495</c:v>
                </c:pt>
                <c:pt idx="1">
                  <c:v>0.87789633012831803</c:v>
                </c:pt>
                <c:pt idx="2">
                  <c:v>0.815937616485366</c:v>
                </c:pt>
                <c:pt idx="4">
                  <c:v>0.30088903764915498</c:v>
                </c:pt>
                <c:pt idx="5">
                  <c:v>0.319606998224088</c:v>
                </c:pt>
                <c:pt idx="6">
                  <c:v>0.275003131165175</c:v>
                </c:pt>
                <c:pt idx="7">
                  <c:v>0.24050820175927901</c:v>
                </c:pt>
              </c:numCache>
            </c:numRef>
          </c:val>
          <c:extLst>
            <c:ext xmlns:c16="http://schemas.microsoft.com/office/drawing/2014/chart" uri="{C3380CC4-5D6E-409C-BE32-E72D297353CC}">
              <c16:uniqueId val="{00000000-31AB-4501-8180-B8DAEEB01609}"/>
            </c:ext>
          </c:extLst>
        </c:ser>
        <c:ser>
          <c:idx val="1"/>
          <c:order val="1"/>
          <c:tx>
            <c:strRef>
              <c:f>Sheet1!$A$3</c:f>
              <c:strCache>
                <c:ptCount val="1"/>
                <c:pt idx="0">
                  <c:v>Cashless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Feels like I’m in control of my spending</c:v>
                </c:pt>
                <c:pt idx="1">
                  <c:v>Easy to keep track of my spending</c:v>
                </c:pt>
                <c:pt idx="2">
                  <c:v>Easy to set limits on my spend</c:v>
                </c:pt>
                <c:pt idx="3">
                  <c:v>   </c:v>
                </c:pt>
                <c:pt idx="4">
                  <c:v>Difficult to take stock of my total gambling spend after I have finished gambling</c:v>
                </c:pt>
                <c:pt idx="5">
                  <c:v>Feels like I’m spending less money than I actually am</c:v>
                </c:pt>
                <c:pt idx="6">
                  <c:v>Easy to end up spending more time gambling than I intended to</c:v>
                </c:pt>
                <c:pt idx="7">
                  <c:v>Easy to end up spending more money than I intend to</c:v>
                </c:pt>
              </c:strCache>
            </c:strRef>
          </c:cat>
          <c:val>
            <c:numRef>
              <c:f>Sheet1!$B$3:$I$3</c:f>
              <c:numCache>
                <c:formatCode>0%</c:formatCode>
                <c:ptCount val="8"/>
                <c:pt idx="0">
                  <c:v>0.257510276981821</c:v>
                </c:pt>
                <c:pt idx="1">
                  <c:v>0.24466637625997401</c:v>
                </c:pt>
                <c:pt idx="2">
                  <c:v>0.30093518614197201</c:v>
                </c:pt>
                <c:pt idx="4">
                  <c:v>0.70288106072940804</c:v>
                </c:pt>
                <c:pt idx="5">
                  <c:v>0.62405932712777601</c:v>
                </c:pt>
                <c:pt idx="6">
                  <c:v>0.78744678752019504</c:v>
                </c:pt>
                <c:pt idx="7">
                  <c:v>0.86736306350373704</c:v>
                </c:pt>
              </c:numCache>
            </c:numRef>
          </c:val>
          <c:extLst>
            <c:ext xmlns:c16="http://schemas.microsoft.com/office/drawing/2014/chart" uri="{C3380CC4-5D6E-409C-BE32-E72D297353CC}">
              <c16:uniqueId val="{00000003-31AB-4501-8180-B8DAEEB01609}"/>
            </c:ext>
          </c:extLst>
        </c:ser>
        <c:dLbls>
          <c:dLblPos val="outEnd"/>
          <c:showLegendKey val="0"/>
          <c:showVal val="1"/>
          <c:showCatName val="0"/>
          <c:showSerName val="0"/>
          <c:showPercent val="0"/>
          <c:showBubbleSize val="0"/>
        </c:dLbls>
        <c:gapWidth val="219"/>
        <c:overlap val="-27"/>
        <c:axId val="1136454512"/>
        <c:axId val="1136459920"/>
      </c:barChart>
      <c:catAx>
        <c:axId val="1136454512"/>
        <c:scaling>
          <c:orientation val="minMax"/>
        </c:scaling>
        <c:delete val="1"/>
        <c:axPos val="b"/>
        <c:numFmt formatCode="General" sourceLinked="1"/>
        <c:majorTickMark val="none"/>
        <c:minorTickMark val="none"/>
        <c:tickLblPos val="nextTo"/>
        <c:crossAx val="1136459920"/>
        <c:crosses val="autoZero"/>
        <c:auto val="1"/>
        <c:lblAlgn val="ctr"/>
        <c:lblOffset val="100"/>
        <c:noMultiLvlLbl val="0"/>
      </c:catAx>
      <c:valAx>
        <c:axId val="1136459920"/>
        <c:scaling>
          <c:orientation val="minMax"/>
        </c:scaling>
        <c:delete val="1"/>
        <c:axPos val="l"/>
        <c:numFmt formatCode="0%" sourceLinked="1"/>
        <c:majorTickMark val="none"/>
        <c:minorTickMark val="none"/>
        <c:tickLblPos val="nextTo"/>
        <c:crossAx val="1136454512"/>
        <c:crosses val="autoZero"/>
        <c:crossBetween val="between"/>
      </c:valAx>
      <c:spPr>
        <a:noFill/>
        <a:ln>
          <a:noFill/>
        </a:ln>
        <a:effectLst/>
      </c:spPr>
    </c:plotArea>
    <c:legend>
      <c:legendPos val="t"/>
      <c:layout>
        <c:manualLayout>
          <c:xMode val="edge"/>
          <c:yMode val="edge"/>
          <c:x val="0"/>
          <c:y val="0"/>
          <c:w val="0.17781020535182931"/>
          <c:h val="0.1378269913726593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79623334200234"/>
          <c:y val="5.9577498725928581E-2"/>
          <c:w val="0.81988249771405386"/>
          <c:h val="0.57811966249368296"/>
        </c:manualLayout>
      </c:layout>
      <c:barChart>
        <c:barDir val="col"/>
        <c:grouping val="clustered"/>
        <c:varyColors val="0"/>
        <c:ser>
          <c:idx val="0"/>
          <c:order val="0"/>
          <c:tx>
            <c:strRef>
              <c:f>Sheet1!$A$2</c:f>
              <c:strCache>
                <c:ptCount val="1"/>
                <c:pt idx="0">
                  <c:v>Cash</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Feels like I’m in control of my spending</c:v>
                </c:pt>
                <c:pt idx="1">
                  <c:v>Easy to keep track of my spending</c:v>
                </c:pt>
                <c:pt idx="2">
                  <c:v>Easy to set limits on my spend</c:v>
                </c:pt>
                <c:pt idx="3">
                  <c:v>   </c:v>
                </c:pt>
                <c:pt idx="4">
                  <c:v>Difficult to take stock of my total gambling spend after I have finished gambling</c:v>
                </c:pt>
                <c:pt idx="5">
                  <c:v>Feels like I’m spending less money than I actually am</c:v>
                </c:pt>
                <c:pt idx="6">
                  <c:v>Easy to end up spending more time gambling than I intended to</c:v>
                </c:pt>
                <c:pt idx="7">
                  <c:v>Easy to end up spending more money than I intend to</c:v>
                </c:pt>
              </c:strCache>
            </c:strRef>
          </c:cat>
          <c:val>
            <c:numRef>
              <c:f>Sheet1!$B$2:$I$2</c:f>
              <c:numCache>
                <c:formatCode>0%</c:formatCode>
                <c:ptCount val="8"/>
                <c:pt idx="0">
                  <c:v>0.65</c:v>
                </c:pt>
                <c:pt idx="1">
                  <c:v>0.54</c:v>
                </c:pt>
                <c:pt idx="2">
                  <c:v>0.54</c:v>
                </c:pt>
                <c:pt idx="4">
                  <c:v>0.5</c:v>
                </c:pt>
                <c:pt idx="5">
                  <c:v>0.34</c:v>
                </c:pt>
                <c:pt idx="6">
                  <c:v>0.38</c:v>
                </c:pt>
                <c:pt idx="7">
                  <c:v>0.38</c:v>
                </c:pt>
              </c:numCache>
            </c:numRef>
          </c:val>
          <c:extLst>
            <c:ext xmlns:c16="http://schemas.microsoft.com/office/drawing/2014/chart" uri="{C3380CC4-5D6E-409C-BE32-E72D297353CC}">
              <c16:uniqueId val="{00000000-31AB-4501-8180-B8DAEEB01609}"/>
            </c:ext>
          </c:extLst>
        </c:ser>
        <c:ser>
          <c:idx val="1"/>
          <c:order val="1"/>
          <c:tx>
            <c:strRef>
              <c:f>Sheet1!$A$3</c:f>
              <c:strCache>
                <c:ptCount val="1"/>
                <c:pt idx="0">
                  <c:v>Cashless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Feels like I’m in control of my spending</c:v>
                </c:pt>
                <c:pt idx="1">
                  <c:v>Easy to keep track of my spending</c:v>
                </c:pt>
                <c:pt idx="2">
                  <c:v>Easy to set limits on my spend</c:v>
                </c:pt>
                <c:pt idx="3">
                  <c:v>   </c:v>
                </c:pt>
                <c:pt idx="4">
                  <c:v>Difficult to take stock of my total gambling spend after I have finished gambling</c:v>
                </c:pt>
                <c:pt idx="5">
                  <c:v>Feels like I’m spending less money than I actually am</c:v>
                </c:pt>
                <c:pt idx="6">
                  <c:v>Easy to end up spending more time gambling than I intended to</c:v>
                </c:pt>
                <c:pt idx="7">
                  <c:v>Easy to end up spending more money than I intend to</c:v>
                </c:pt>
              </c:strCache>
            </c:strRef>
          </c:cat>
          <c:val>
            <c:numRef>
              <c:f>Sheet1!$B$3:$I$3</c:f>
              <c:numCache>
                <c:formatCode>0%</c:formatCode>
                <c:ptCount val="8"/>
                <c:pt idx="0">
                  <c:v>0.74</c:v>
                </c:pt>
                <c:pt idx="1">
                  <c:v>0.77</c:v>
                </c:pt>
                <c:pt idx="2">
                  <c:v>0.73</c:v>
                </c:pt>
                <c:pt idx="4">
                  <c:v>0.64</c:v>
                </c:pt>
                <c:pt idx="5">
                  <c:v>0.7</c:v>
                </c:pt>
                <c:pt idx="6">
                  <c:v>0.75</c:v>
                </c:pt>
                <c:pt idx="7">
                  <c:v>0.81</c:v>
                </c:pt>
              </c:numCache>
            </c:numRef>
          </c:val>
          <c:extLst>
            <c:ext xmlns:c16="http://schemas.microsoft.com/office/drawing/2014/chart" uri="{C3380CC4-5D6E-409C-BE32-E72D297353CC}">
              <c16:uniqueId val="{00000003-31AB-4501-8180-B8DAEEB01609}"/>
            </c:ext>
          </c:extLst>
        </c:ser>
        <c:dLbls>
          <c:dLblPos val="outEnd"/>
          <c:showLegendKey val="0"/>
          <c:showVal val="1"/>
          <c:showCatName val="0"/>
          <c:showSerName val="0"/>
          <c:showPercent val="0"/>
          <c:showBubbleSize val="0"/>
        </c:dLbls>
        <c:gapWidth val="219"/>
        <c:overlap val="-27"/>
        <c:axId val="1136454512"/>
        <c:axId val="1136459920"/>
      </c:barChart>
      <c:catAx>
        <c:axId val="1136454512"/>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136459920"/>
        <c:crosses val="autoZero"/>
        <c:auto val="1"/>
        <c:lblAlgn val="ctr"/>
        <c:lblOffset val="100"/>
        <c:noMultiLvlLbl val="0"/>
      </c:catAx>
      <c:valAx>
        <c:axId val="1136459920"/>
        <c:scaling>
          <c:orientation val="minMax"/>
        </c:scaling>
        <c:delete val="1"/>
        <c:axPos val="l"/>
        <c:numFmt formatCode="0%" sourceLinked="1"/>
        <c:majorTickMark val="none"/>
        <c:minorTickMark val="none"/>
        <c:tickLblPos val="nextTo"/>
        <c:crossAx val="11364545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194367515699966"/>
          <c:y val="3.5885013832555442E-2"/>
          <c:w val="0.77506764424083552"/>
          <c:h val="0.81095096571016112"/>
        </c:manualLayout>
      </c:layout>
      <c:barChart>
        <c:barDir val="col"/>
        <c:grouping val="percentStacked"/>
        <c:varyColors val="0"/>
        <c:ser>
          <c:idx val="0"/>
          <c:order val="0"/>
          <c:tx>
            <c:strRef>
              <c:f>Sheet1!$A$2</c:f>
              <c:strCache>
                <c:ptCount val="1"/>
                <c:pt idx="0">
                  <c:v>Not very / at all important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Total</c:v>
                </c:pt>
              </c:strCache>
            </c:strRef>
          </c:cat>
          <c:val>
            <c:numRef>
              <c:f>Sheet1!$B$2</c:f>
              <c:numCache>
                <c:formatCode>0%</c:formatCode>
                <c:ptCount val="1"/>
                <c:pt idx="0">
                  <c:v>0.02</c:v>
                </c:pt>
              </c:numCache>
            </c:numRef>
          </c:val>
          <c:extLst>
            <c:ext xmlns:c16="http://schemas.microsoft.com/office/drawing/2014/chart" uri="{C3380CC4-5D6E-409C-BE32-E72D297353CC}">
              <c16:uniqueId val="{00000000-346F-4336-BCE0-11CDEEC2E2C7}"/>
            </c:ext>
          </c:extLst>
        </c:ser>
        <c:ser>
          <c:idx val="1"/>
          <c:order val="1"/>
          <c:tx>
            <c:strRef>
              <c:f>Sheet1!$A$3</c:f>
              <c:strCache>
                <c:ptCount val="1"/>
                <c:pt idx="0">
                  <c:v>Somewhat important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Total</c:v>
                </c:pt>
              </c:strCache>
            </c:strRef>
          </c:cat>
          <c:val>
            <c:numRef>
              <c:f>Sheet1!$B$3</c:f>
              <c:numCache>
                <c:formatCode>0%</c:formatCode>
                <c:ptCount val="1"/>
                <c:pt idx="0">
                  <c:v>0.43</c:v>
                </c:pt>
              </c:numCache>
            </c:numRef>
          </c:val>
          <c:extLst>
            <c:ext xmlns:c16="http://schemas.microsoft.com/office/drawing/2014/chart" uri="{C3380CC4-5D6E-409C-BE32-E72D297353CC}">
              <c16:uniqueId val="{00000001-346F-4336-BCE0-11CDEEC2E2C7}"/>
            </c:ext>
          </c:extLst>
        </c:ser>
        <c:ser>
          <c:idx val="2"/>
          <c:order val="2"/>
          <c:tx>
            <c:strRef>
              <c:f>Sheet1!$A$4</c:f>
              <c:strCache>
                <c:ptCount val="1"/>
                <c:pt idx="0">
                  <c:v>Very important</c:v>
                </c:pt>
              </c:strCache>
            </c:strRef>
          </c:tx>
          <c:spPr>
            <a:solidFill>
              <a:schemeClr val="accent4">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Total</c:v>
                </c:pt>
              </c:strCache>
            </c:strRef>
          </c:cat>
          <c:val>
            <c:numRef>
              <c:f>Sheet1!$B$4</c:f>
              <c:numCache>
                <c:formatCode>0%</c:formatCode>
                <c:ptCount val="1"/>
                <c:pt idx="0">
                  <c:v>0.55000000000000004</c:v>
                </c:pt>
              </c:numCache>
            </c:numRef>
          </c:val>
          <c:extLst>
            <c:ext xmlns:c16="http://schemas.microsoft.com/office/drawing/2014/chart" uri="{C3380CC4-5D6E-409C-BE32-E72D297353CC}">
              <c16:uniqueId val="{00000002-346F-4336-BCE0-11CDEEC2E2C7}"/>
            </c:ext>
          </c:extLst>
        </c:ser>
        <c:dLbls>
          <c:dLblPos val="ctr"/>
          <c:showLegendKey val="0"/>
          <c:showVal val="1"/>
          <c:showCatName val="0"/>
          <c:showSerName val="0"/>
          <c:showPercent val="0"/>
          <c:showBubbleSize val="0"/>
        </c:dLbls>
        <c:gapWidth val="150"/>
        <c:overlap val="100"/>
        <c:axId val="1139189584"/>
        <c:axId val="1139176688"/>
      </c:barChart>
      <c:catAx>
        <c:axId val="113918958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139176688"/>
        <c:crosses val="autoZero"/>
        <c:auto val="1"/>
        <c:lblAlgn val="ctr"/>
        <c:lblOffset val="100"/>
        <c:noMultiLvlLbl val="0"/>
      </c:catAx>
      <c:valAx>
        <c:axId val="1139176688"/>
        <c:scaling>
          <c:orientation val="minMax"/>
        </c:scaling>
        <c:delete val="1"/>
        <c:axPos val="l"/>
        <c:numFmt formatCode="0%" sourceLinked="1"/>
        <c:majorTickMark val="none"/>
        <c:minorTickMark val="none"/>
        <c:tickLblPos val="nextTo"/>
        <c:crossAx val="1139189584"/>
        <c:crosses val="autoZero"/>
        <c:crossBetween val="between"/>
      </c:valAx>
      <c:spPr>
        <a:noFill/>
        <a:ln>
          <a:noFill/>
        </a:ln>
        <a:effectLst/>
      </c:spPr>
    </c:plotArea>
    <c:legend>
      <c:legendPos val="l"/>
      <c:layout>
        <c:manualLayout>
          <c:xMode val="edge"/>
          <c:yMode val="edge"/>
          <c:x val="6.6668218175506095E-3"/>
          <c:y val="5.765748178135569E-3"/>
          <c:w val="0.38459764543875707"/>
          <c:h val="0.8252214878538088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Sheet1!$A$2</c:f>
              <c:strCache>
                <c:ptCount val="1"/>
                <c:pt idx="0">
                  <c:v>I would spend a lot less</c:v>
                </c:pt>
              </c:strCache>
            </c:strRef>
          </c:tx>
          <c:spPr>
            <a:solidFill>
              <a:schemeClr val="accent4">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Cash</c:v>
                </c:pt>
                <c:pt idx="1">
                  <c:v>Chip and pin with a card</c:v>
                </c:pt>
                <c:pt idx="2">
                  <c:v>Contactless with a mobile phone/smart watch</c:v>
                </c:pt>
                <c:pt idx="3">
                  <c:v>Contactless with a card</c:v>
                </c:pt>
              </c:strCache>
            </c:strRef>
          </c:cat>
          <c:val>
            <c:numRef>
              <c:f>Sheet1!$B$2:$E$2</c:f>
              <c:numCache>
                <c:formatCode>0%</c:formatCode>
                <c:ptCount val="4"/>
                <c:pt idx="0">
                  <c:v>0.08</c:v>
                </c:pt>
                <c:pt idx="1">
                  <c:v>0.05</c:v>
                </c:pt>
                <c:pt idx="2">
                  <c:v>0.05</c:v>
                </c:pt>
                <c:pt idx="3">
                  <c:v>0.04</c:v>
                </c:pt>
              </c:numCache>
            </c:numRef>
          </c:val>
          <c:extLst>
            <c:ext xmlns:c16="http://schemas.microsoft.com/office/drawing/2014/chart" uri="{C3380CC4-5D6E-409C-BE32-E72D297353CC}">
              <c16:uniqueId val="{00000000-8208-4C0A-8C76-23964CD56B13}"/>
            </c:ext>
          </c:extLst>
        </c:ser>
        <c:ser>
          <c:idx val="1"/>
          <c:order val="1"/>
          <c:tx>
            <c:strRef>
              <c:f>Sheet1!$A$3</c:f>
              <c:strCache>
                <c:ptCount val="1"/>
                <c:pt idx="0">
                  <c:v>I would spend a little less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Cash</c:v>
                </c:pt>
                <c:pt idx="1">
                  <c:v>Chip and pin with a card</c:v>
                </c:pt>
                <c:pt idx="2">
                  <c:v>Contactless with a mobile phone/smart watch</c:v>
                </c:pt>
                <c:pt idx="3">
                  <c:v>Contactless with a card</c:v>
                </c:pt>
              </c:strCache>
            </c:strRef>
          </c:cat>
          <c:val>
            <c:numRef>
              <c:f>Sheet1!$B$3:$E$3</c:f>
              <c:numCache>
                <c:formatCode>0%</c:formatCode>
                <c:ptCount val="4"/>
                <c:pt idx="0">
                  <c:v>0.16</c:v>
                </c:pt>
                <c:pt idx="1">
                  <c:v>0.08</c:v>
                </c:pt>
                <c:pt idx="2">
                  <c:v>0.06</c:v>
                </c:pt>
                <c:pt idx="3">
                  <c:v>0.05</c:v>
                </c:pt>
              </c:numCache>
            </c:numRef>
          </c:val>
          <c:extLst>
            <c:ext xmlns:c16="http://schemas.microsoft.com/office/drawing/2014/chart" uri="{C3380CC4-5D6E-409C-BE32-E72D297353CC}">
              <c16:uniqueId val="{00000001-8208-4C0A-8C76-23964CD56B13}"/>
            </c:ext>
          </c:extLst>
        </c:ser>
        <c:ser>
          <c:idx val="2"/>
          <c:order val="2"/>
          <c:tx>
            <c:strRef>
              <c:f>Sheet1!$A$4</c:f>
              <c:strCache>
                <c:ptCount val="1"/>
                <c:pt idx="0">
                  <c:v>I would spend the same as I intended</c:v>
                </c:pt>
              </c:strCache>
            </c:strRef>
          </c:tx>
          <c:spPr>
            <a:solidFill>
              <a:schemeClr val="bg2">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Cash</c:v>
                </c:pt>
                <c:pt idx="1">
                  <c:v>Chip and pin with a card</c:v>
                </c:pt>
                <c:pt idx="2">
                  <c:v>Contactless with a mobile phone/smart watch</c:v>
                </c:pt>
                <c:pt idx="3">
                  <c:v>Contactless with a card</c:v>
                </c:pt>
              </c:strCache>
            </c:strRef>
          </c:cat>
          <c:val>
            <c:numRef>
              <c:f>Sheet1!$B$4:$E$4</c:f>
              <c:numCache>
                <c:formatCode>0%</c:formatCode>
                <c:ptCount val="4"/>
                <c:pt idx="0">
                  <c:v>0.66</c:v>
                </c:pt>
                <c:pt idx="1">
                  <c:v>0.45</c:v>
                </c:pt>
                <c:pt idx="2">
                  <c:v>0.43</c:v>
                </c:pt>
                <c:pt idx="3">
                  <c:v>0.41</c:v>
                </c:pt>
              </c:numCache>
            </c:numRef>
          </c:val>
          <c:extLst>
            <c:ext xmlns:c16="http://schemas.microsoft.com/office/drawing/2014/chart" uri="{C3380CC4-5D6E-409C-BE32-E72D297353CC}">
              <c16:uniqueId val="{00000003-8208-4C0A-8C76-23964CD56B13}"/>
            </c:ext>
          </c:extLst>
        </c:ser>
        <c:ser>
          <c:idx val="3"/>
          <c:order val="3"/>
          <c:tx>
            <c:strRef>
              <c:f>Sheet1!$A$5</c:f>
              <c:strCache>
                <c:ptCount val="1"/>
                <c:pt idx="0">
                  <c:v>I would spend a little more</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Cash</c:v>
                </c:pt>
                <c:pt idx="1">
                  <c:v>Chip and pin with a card</c:v>
                </c:pt>
                <c:pt idx="2">
                  <c:v>Contactless with a mobile phone/smart watch</c:v>
                </c:pt>
                <c:pt idx="3">
                  <c:v>Contactless with a card</c:v>
                </c:pt>
              </c:strCache>
            </c:strRef>
          </c:cat>
          <c:val>
            <c:numRef>
              <c:f>Sheet1!$B$5:$E$5</c:f>
              <c:numCache>
                <c:formatCode>0%</c:formatCode>
                <c:ptCount val="4"/>
                <c:pt idx="0">
                  <c:v>0.09</c:v>
                </c:pt>
                <c:pt idx="1">
                  <c:v>0.36</c:v>
                </c:pt>
                <c:pt idx="2">
                  <c:v>0.34</c:v>
                </c:pt>
                <c:pt idx="3">
                  <c:v>0.37</c:v>
                </c:pt>
              </c:numCache>
            </c:numRef>
          </c:val>
          <c:extLst>
            <c:ext xmlns:c16="http://schemas.microsoft.com/office/drawing/2014/chart" uri="{C3380CC4-5D6E-409C-BE32-E72D297353CC}">
              <c16:uniqueId val="{00000004-8208-4C0A-8C76-23964CD56B13}"/>
            </c:ext>
          </c:extLst>
        </c:ser>
        <c:ser>
          <c:idx val="4"/>
          <c:order val="4"/>
          <c:tx>
            <c:strRef>
              <c:f>Sheet1!$A$6</c:f>
              <c:strCache>
                <c:ptCount val="1"/>
                <c:pt idx="0">
                  <c:v>I would spend a lot more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Cash</c:v>
                </c:pt>
                <c:pt idx="1">
                  <c:v>Chip and pin with a card</c:v>
                </c:pt>
                <c:pt idx="2">
                  <c:v>Contactless with a mobile phone/smart watch</c:v>
                </c:pt>
                <c:pt idx="3">
                  <c:v>Contactless with a card</c:v>
                </c:pt>
              </c:strCache>
            </c:strRef>
          </c:cat>
          <c:val>
            <c:numRef>
              <c:f>Sheet1!$B$6:$E$6</c:f>
              <c:numCache>
                <c:formatCode>0%</c:formatCode>
                <c:ptCount val="4"/>
                <c:pt idx="0">
                  <c:v>0.01</c:v>
                </c:pt>
                <c:pt idx="1">
                  <c:v>0.06</c:v>
                </c:pt>
                <c:pt idx="2">
                  <c:v>0.12</c:v>
                </c:pt>
                <c:pt idx="3">
                  <c:v>0.13</c:v>
                </c:pt>
              </c:numCache>
            </c:numRef>
          </c:val>
          <c:extLst>
            <c:ext xmlns:c16="http://schemas.microsoft.com/office/drawing/2014/chart" uri="{C3380CC4-5D6E-409C-BE32-E72D297353CC}">
              <c16:uniqueId val="{00000005-8208-4C0A-8C76-23964CD56B13}"/>
            </c:ext>
          </c:extLst>
        </c:ser>
        <c:dLbls>
          <c:dLblPos val="ctr"/>
          <c:showLegendKey val="0"/>
          <c:showVal val="1"/>
          <c:showCatName val="0"/>
          <c:showSerName val="0"/>
          <c:showPercent val="0"/>
          <c:showBubbleSize val="0"/>
        </c:dLbls>
        <c:gapWidth val="100"/>
        <c:overlap val="100"/>
        <c:axId val="1693162352"/>
        <c:axId val="1693158192"/>
      </c:barChart>
      <c:catAx>
        <c:axId val="1693162352"/>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693158192"/>
        <c:crosses val="autoZero"/>
        <c:auto val="1"/>
        <c:lblAlgn val="ctr"/>
        <c:lblOffset val="100"/>
        <c:noMultiLvlLbl val="0"/>
      </c:catAx>
      <c:valAx>
        <c:axId val="1693158192"/>
        <c:scaling>
          <c:orientation val="minMax"/>
        </c:scaling>
        <c:delete val="1"/>
        <c:axPos val="l"/>
        <c:numFmt formatCode="0%" sourceLinked="1"/>
        <c:majorTickMark val="none"/>
        <c:minorTickMark val="none"/>
        <c:tickLblPos val="nextTo"/>
        <c:crossAx val="1693162352"/>
        <c:crosses val="autoZero"/>
        <c:crossBetween val="between"/>
      </c:valAx>
      <c:spPr>
        <a:noFill/>
        <a:ln>
          <a:noFill/>
        </a:ln>
        <a:effectLst/>
      </c:spPr>
    </c:plotArea>
    <c:legend>
      <c:legendPos val="l"/>
      <c:layout>
        <c:manualLayout>
          <c:xMode val="edge"/>
          <c:yMode val="edge"/>
          <c:x val="5.3750008661532914E-2"/>
          <c:y val="3.785854240151839E-2"/>
          <c:w val="0.26569006473025408"/>
          <c:h val="0.7268188747974967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174133860919801E-2"/>
          <c:y val="0.1650125255171182"/>
          <c:w val="0.97565173227816038"/>
          <c:h val="0.61316179354334011"/>
        </c:manualLayout>
      </c:layout>
      <c:barChart>
        <c:barDir val="col"/>
        <c:grouping val="clustered"/>
        <c:varyColors val="0"/>
        <c:ser>
          <c:idx val="0"/>
          <c:order val="0"/>
          <c:tx>
            <c:strRef>
              <c:f>Sheet1!$A$2</c:f>
              <c:strCache>
                <c:ptCount val="1"/>
                <c:pt idx="0">
                  <c:v>Cash</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Buy clothes in a shop</c:v>
                </c:pt>
                <c:pt idx="1">
                  <c:v>Buy groceries at the supermarket</c:v>
                </c:pt>
                <c:pt idx="2">
                  <c:v>Dine out at a restaurant</c:v>
                </c:pt>
                <c:pt idx="3">
                  <c:v>Place bets on events (TV shows, elections, etc.) in person</c:v>
                </c:pt>
                <c:pt idx="4">
                  <c:v>Play virtual gaming machines in a bookmakers</c:v>
                </c:pt>
                <c:pt idx="5">
                  <c:v>Order drinks at a bar</c:v>
                </c:pt>
                <c:pt idx="6">
                  <c:v>Visit casinos (in person)</c:v>
                </c:pt>
                <c:pt idx="7">
                  <c:v>Play bingo (in person)</c:v>
                </c:pt>
                <c:pt idx="8">
                  <c:v>Place bets on sports games or races (in person)</c:v>
                </c:pt>
                <c:pt idx="9">
                  <c:v>Play fruit or slot machines (in person at a casino, arcade, bingo hall or pub)</c:v>
                </c:pt>
              </c:strCache>
            </c:strRef>
          </c:cat>
          <c:val>
            <c:numRef>
              <c:f>Sheet1!$B$2:$K$2</c:f>
              <c:numCache>
                <c:formatCode>0%</c:formatCode>
                <c:ptCount val="10"/>
                <c:pt idx="0">
                  <c:v>0.4</c:v>
                </c:pt>
                <c:pt idx="1">
                  <c:v>0.41</c:v>
                </c:pt>
                <c:pt idx="2">
                  <c:v>0.41</c:v>
                </c:pt>
                <c:pt idx="3">
                  <c:v>0.41</c:v>
                </c:pt>
                <c:pt idx="4">
                  <c:v>0.47</c:v>
                </c:pt>
                <c:pt idx="5">
                  <c:v>0.62</c:v>
                </c:pt>
                <c:pt idx="6">
                  <c:v>0.69</c:v>
                </c:pt>
                <c:pt idx="7">
                  <c:v>0.65</c:v>
                </c:pt>
                <c:pt idx="8">
                  <c:v>0.71</c:v>
                </c:pt>
                <c:pt idx="9">
                  <c:v>0.77</c:v>
                </c:pt>
              </c:numCache>
            </c:numRef>
          </c:val>
          <c:extLst>
            <c:ext xmlns:c16="http://schemas.microsoft.com/office/drawing/2014/chart" uri="{C3380CC4-5D6E-409C-BE32-E72D297353CC}">
              <c16:uniqueId val="{00000000-B016-449D-B147-35AAC039FA6A}"/>
            </c:ext>
          </c:extLst>
        </c:ser>
        <c:ser>
          <c:idx val="1"/>
          <c:order val="1"/>
          <c:tx>
            <c:strRef>
              <c:f>Sheet1!$A$3</c:f>
              <c:strCache>
                <c:ptCount val="1"/>
                <c:pt idx="0">
                  <c:v>Cashless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Buy clothes in a shop</c:v>
                </c:pt>
                <c:pt idx="1">
                  <c:v>Buy groceries at the supermarket</c:v>
                </c:pt>
                <c:pt idx="2">
                  <c:v>Dine out at a restaurant</c:v>
                </c:pt>
                <c:pt idx="3">
                  <c:v>Place bets on events (TV shows, elections, etc.) in person</c:v>
                </c:pt>
                <c:pt idx="4">
                  <c:v>Play virtual gaming machines in a bookmakers</c:v>
                </c:pt>
                <c:pt idx="5">
                  <c:v>Order drinks at a bar</c:v>
                </c:pt>
                <c:pt idx="6">
                  <c:v>Visit casinos (in person)</c:v>
                </c:pt>
                <c:pt idx="7">
                  <c:v>Play bingo (in person)</c:v>
                </c:pt>
                <c:pt idx="8">
                  <c:v>Place bets on sports games or races (in person)</c:v>
                </c:pt>
                <c:pt idx="9">
                  <c:v>Play fruit or slot machines (in person at a casino, arcade, bingo hall or pub)</c:v>
                </c:pt>
              </c:strCache>
            </c:strRef>
          </c:cat>
          <c:val>
            <c:numRef>
              <c:f>Sheet1!$B$3:$K$3</c:f>
              <c:numCache>
                <c:formatCode>0%</c:formatCode>
                <c:ptCount val="10"/>
                <c:pt idx="0">
                  <c:v>0.93</c:v>
                </c:pt>
                <c:pt idx="1">
                  <c:v>0.91</c:v>
                </c:pt>
                <c:pt idx="2">
                  <c:v>0.89</c:v>
                </c:pt>
                <c:pt idx="3">
                  <c:v>0.86</c:v>
                </c:pt>
                <c:pt idx="4">
                  <c:v>0.78</c:v>
                </c:pt>
                <c:pt idx="5">
                  <c:v>0.72</c:v>
                </c:pt>
                <c:pt idx="6">
                  <c:v>0.65</c:v>
                </c:pt>
                <c:pt idx="7">
                  <c:v>0.57999999999999996</c:v>
                </c:pt>
                <c:pt idx="8">
                  <c:v>0.51</c:v>
                </c:pt>
                <c:pt idx="9">
                  <c:v>0.36</c:v>
                </c:pt>
              </c:numCache>
            </c:numRef>
          </c:val>
          <c:extLst>
            <c:ext xmlns:c16="http://schemas.microsoft.com/office/drawing/2014/chart" uri="{C3380CC4-5D6E-409C-BE32-E72D297353CC}">
              <c16:uniqueId val="{00000001-B016-449D-B147-35AAC039FA6A}"/>
            </c:ext>
          </c:extLst>
        </c:ser>
        <c:dLbls>
          <c:dLblPos val="outEnd"/>
          <c:showLegendKey val="0"/>
          <c:showVal val="1"/>
          <c:showCatName val="0"/>
          <c:showSerName val="0"/>
          <c:showPercent val="0"/>
          <c:showBubbleSize val="0"/>
        </c:dLbls>
        <c:gapWidth val="219"/>
        <c:overlap val="-27"/>
        <c:axId val="1136454512"/>
        <c:axId val="1136459920"/>
      </c:barChart>
      <c:catAx>
        <c:axId val="1136454512"/>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136459920"/>
        <c:crosses val="autoZero"/>
        <c:auto val="1"/>
        <c:lblAlgn val="ctr"/>
        <c:lblOffset val="100"/>
        <c:noMultiLvlLbl val="0"/>
      </c:catAx>
      <c:valAx>
        <c:axId val="1136459920"/>
        <c:scaling>
          <c:orientation val="minMax"/>
        </c:scaling>
        <c:delete val="1"/>
        <c:axPos val="l"/>
        <c:numFmt formatCode="0%" sourceLinked="1"/>
        <c:majorTickMark val="none"/>
        <c:minorTickMark val="none"/>
        <c:tickLblPos val="nextTo"/>
        <c:crossAx val="1136454512"/>
        <c:crosses val="autoZero"/>
        <c:crossBetween val="between"/>
      </c:valAx>
      <c:spPr>
        <a:noFill/>
        <a:ln>
          <a:noFill/>
        </a:ln>
        <a:effectLst/>
      </c:spPr>
    </c:plotArea>
    <c:legend>
      <c:legendPos val="t"/>
      <c:layout>
        <c:manualLayout>
          <c:xMode val="edge"/>
          <c:yMode val="edge"/>
          <c:x val="7.3118004829392843E-3"/>
          <c:y val="1.9896693858814939E-2"/>
          <c:w val="0.12875998385729021"/>
          <c:h val="7.21612875093151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430117491347801E-2"/>
          <c:y val="0.31993023941573995"/>
          <c:w val="0.95713976501730436"/>
          <c:h val="0.52953463994732608"/>
        </c:manualLayout>
      </c:layout>
      <c:barChart>
        <c:barDir val="col"/>
        <c:grouping val="stacked"/>
        <c:varyColors val="0"/>
        <c:ser>
          <c:idx val="0"/>
          <c:order val="0"/>
          <c:tx>
            <c:strRef>
              <c:f>Sheet1!$A$2</c:f>
              <c:strCache>
                <c:ptCount val="1"/>
                <c:pt idx="0">
                  <c:v>I would not be happy with this</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3"/>
                <c:pt idx="0">
                  <c:v>TOTAL</c:v>
                </c:pt>
                <c:pt idx="1">
                  <c:v>Non-problem / low risk gambler</c:v>
                </c:pt>
                <c:pt idx="2">
                  <c:v>Moderate / problem gambler</c:v>
                </c:pt>
              </c:strCache>
            </c:strRef>
          </c:cat>
          <c:val>
            <c:numRef>
              <c:f>Sheet1!$B$2:$F$2</c:f>
              <c:numCache>
                <c:formatCode>0%</c:formatCode>
                <c:ptCount val="3"/>
                <c:pt idx="0">
                  <c:v>0.45290190264139901</c:v>
                </c:pt>
                <c:pt idx="1">
                  <c:v>0.52131576535675495</c:v>
                </c:pt>
                <c:pt idx="2">
                  <c:v>0.32971164236956202</c:v>
                </c:pt>
              </c:numCache>
            </c:numRef>
          </c:val>
          <c:extLst>
            <c:ext xmlns:c16="http://schemas.microsoft.com/office/drawing/2014/chart" uri="{C3380CC4-5D6E-409C-BE32-E72D297353CC}">
              <c16:uniqueId val="{00000000-37D6-4584-958F-A860209D101B}"/>
            </c:ext>
          </c:extLst>
        </c:ser>
        <c:ser>
          <c:idx val="1"/>
          <c:order val="1"/>
          <c:tx>
            <c:strRef>
              <c:f>Sheet1!$A$3</c:f>
              <c:strCache>
                <c:ptCount val="1"/>
                <c:pt idx="0">
                  <c:v>...but I would not be happy for a gambling company to access my gambling transactions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3"/>
                <c:pt idx="0">
                  <c:v>TOTAL</c:v>
                </c:pt>
                <c:pt idx="1">
                  <c:v>Non-problem / low risk gambler</c:v>
                </c:pt>
                <c:pt idx="2">
                  <c:v>Moderate / problem gambler</c:v>
                </c:pt>
              </c:strCache>
            </c:strRef>
          </c:cat>
          <c:val>
            <c:numRef>
              <c:f>Sheet1!$B$3:$F$3</c:f>
              <c:numCache>
                <c:formatCode>0%</c:formatCode>
                <c:ptCount val="3"/>
                <c:pt idx="0">
                  <c:v>0.330876190388463</c:v>
                </c:pt>
                <c:pt idx="1">
                  <c:v>0.30200178326074401</c:v>
                </c:pt>
                <c:pt idx="2">
                  <c:v>0.38286924542261702</c:v>
                </c:pt>
              </c:numCache>
            </c:numRef>
          </c:val>
          <c:extLst>
            <c:ext xmlns:c16="http://schemas.microsoft.com/office/drawing/2014/chart" uri="{C3380CC4-5D6E-409C-BE32-E72D297353CC}">
              <c16:uniqueId val="{00000001-37D6-4584-958F-A860209D101B}"/>
            </c:ext>
          </c:extLst>
        </c:ser>
        <c:ser>
          <c:idx val="2"/>
          <c:order val="2"/>
          <c:tx>
            <c:strRef>
              <c:f>Sheet1!$A$4</c:f>
              <c:strCache>
                <c:ptCount val="1"/>
                <c:pt idx="0">
                  <c:v>...and for the gambling company to access information about my gambling transactions</c:v>
                </c:pt>
              </c:strCache>
            </c:strRef>
          </c:tx>
          <c:spPr>
            <a:solidFill>
              <a:schemeClr val="accent4">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3"/>
                <c:pt idx="0">
                  <c:v>TOTAL</c:v>
                </c:pt>
                <c:pt idx="1">
                  <c:v>Non-problem / low risk gambler</c:v>
                </c:pt>
                <c:pt idx="2">
                  <c:v>Moderate / problem gambler</c:v>
                </c:pt>
              </c:strCache>
            </c:strRef>
          </c:cat>
          <c:val>
            <c:numRef>
              <c:f>Sheet1!$B$4:$F$4</c:f>
              <c:numCache>
                <c:formatCode>0%</c:formatCode>
                <c:ptCount val="3"/>
                <c:pt idx="0">
                  <c:v>0.21622190697013699</c:v>
                </c:pt>
                <c:pt idx="1">
                  <c:v>0.176682451382499</c:v>
                </c:pt>
                <c:pt idx="2">
                  <c:v>0.28741911220781802</c:v>
                </c:pt>
              </c:numCache>
            </c:numRef>
          </c:val>
          <c:extLst>
            <c:ext xmlns:c16="http://schemas.microsoft.com/office/drawing/2014/chart" uri="{C3380CC4-5D6E-409C-BE32-E72D297353CC}">
              <c16:uniqueId val="{00000001-BC29-4753-843B-EA8840A7FCD8}"/>
            </c:ext>
          </c:extLst>
        </c:ser>
        <c:dLbls>
          <c:dLblPos val="ctr"/>
          <c:showLegendKey val="0"/>
          <c:showVal val="1"/>
          <c:showCatName val="0"/>
          <c:showSerName val="0"/>
          <c:showPercent val="0"/>
          <c:showBubbleSize val="0"/>
        </c:dLbls>
        <c:gapWidth val="150"/>
        <c:overlap val="100"/>
        <c:axId val="70149664"/>
        <c:axId val="70143424"/>
      </c:barChart>
      <c:catAx>
        <c:axId val="7014966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143424"/>
        <c:crosses val="autoZero"/>
        <c:auto val="1"/>
        <c:lblAlgn val="ctr"/>
        <c:lblOffset val="100"/>
        <c:noMultiLvlLbl val="0"/>
      </c:catAx>
      <c:valAx>
        <c:axId val="70143424"/>
        <c:scaling>
          <c:orientation val="minMax"/>
        </c:scaling>
        <c:delete val="1"/>
        <c:axPos val="l"/>
        <c:numFmt formatCode="0%" sourceLinked="1"/>
        <c:majorTickMark val="none"/>
        <c:minorTickMark val="none"/>
        <c:tickLblPos val="nextTo"/>
        <c:crossAx val="70149664"/>
        <c:crosses val="autoZero"/>
        <c:crossBetween val="between"/>
      </c:valAx>
      <c:spPr>
        <a:noFill/>
        <a:ln>
          <a:noFill/>
        </a:ln>
        <a:effectLst/>
      </c:spPr>
    </c:plotArea>
    <c:legend>
      <c:legendPos val="t"/>
      <c:layout>
        <c:manualLayout>
          <c:xMode val="edge"/>
          <c:yMode val="edge"/>
          <c:x val="0"/>
          <c:y val="0.21172752995554714"/>
          <c:w val="0.97561491935019962"/>
          <c:h val="0.164494811379821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51B0337-2446-462D-95F4-9266E94A9A6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0763553A-662C-48FD-9C4C-3934D856428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F74156-7D25-4761-9C4C-062866D92DB7}" type="datetimeFigureOut">
              <a:rPr lang="en-GB" smtClean="0"/>
              <a:t>22/06/2021</a:t>
            </a:fld>
            <a:endParaRPr lang="en-GB"/>
          </a:p>
        </p:txBody>
      </p:sp>
      <p:sp>
        <p:nvSpPr>
          <p:cNvPr id="4" name="Footer Placeholder 3">
            <a:extLst>
              <a:ext uri="{FF2B5EF4-FFF2-40B4-BE49-F238E27FC236}">
                <a16:creationId xmlns:a16="http://schemas.microsoft.com/office/drawing/2014/main" id="{2DF8924A-F20F-4900-A960-60F484E9A93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180D704B-4400-4CB1-B035-78C5CAFCD53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1973161-4C77-429B-BAAC-A98DEDF10544}" type="slidenum">
              <a:rPr lang="en-GB" smtClean="0"/>
              <a:t>‹#›</a:t>
            </a:fld>
            <a:endParaRPr lang="en-GB"/>
          </a:p>
        </p:txBody>
      </p:sp>
    </p:spTree>
    <p:extLst>
      <p:ext uri="{BB962C8B-B14F-4D97-AF65-F5344CB8AC3E}">
        <p14:creationId xmlns:p14="http://schemas.microsoft.com/office/powerpoint/2010/main" val="3597966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A5D2A9-21B6-476A-8E32-372FE27D50A2}" type="datetimeFigureOut">
              <a:rPr lang="en-GB" smtClean="0"/>
              <a:t>22/06/2021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FC3BA7-A155-4F7B-A960-CC38D6ADA276}" type="slidenum">
              <a:rPr lang="en-GB" smtClean="0"/>
              <a:t>‹#›</a:t>
            </a:fld>
            <a:endParaRPr lang="en-GB"/>
          </a:p>
        </p:txBody>
      </p:sp>
    </p:spTree>
    <p:extLst>
      <p:ext uri="{BB962C8B-B14F-4D97-AF65-F5344CB8AC3E}">
        <p14:creationId xmlns:p14="http://schemas.microsoft.com/office/powerpoint/2010/main" val="2848667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M4</a:t>
            </a: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C3BA7-A155-4F7B-A960-CC38D6ADA27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5627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M4</a:t>
            </a: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C3BA7-A155-4F7B-A960-CC38D6ADA27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9257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M5</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C3BA7-A155-4F7B-A960-CC38D6ADA27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7888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M1</a:t>
            </a: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C3BA7-A155-4F7B-A960-CC38D6ADA27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4252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M1 / M2</a:t>
            </a: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C3BA7-A155-4F7B-A960-CC38D6ADA27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5446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C3BA7-A155-4F7B-A960-CC38D6ADA27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3729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Those who prefer cashless are also more likely to experience gambling harms, but this is driven by the fact that they’re more likely to be moderate/Problem gamblers, rather than being identifiably driven by the payment type itself</a:t>
            </a: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C3BA7-A155-4F7B-A960-CC38D6ADA27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4648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M9</a:t>
            </a: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C3BA7-A155-4F7B-A960-CC38D6ADA27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42952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9" name="Google Shape;191;p34">
            <a:extLst>
              <a:ext uri="{FF2B5EF4-FFF2-40B4-BE49-F238E27FC236}">
                <a16:creationId xmlns:a16="http://schemas.microsoft.com/office/drawing/2014/main" id="{08D7FE4D-BDA7-4A25-9B11-E1487682FA94}"/>
              </a:ext>
            </a:extLst>
          </p:cNvPr>
          <p:cNvSpPr/>
          <p:nvPr userDrawn="1"/>
        </p:nvSpPr>
        <p:spPr>
          <a:xfrm>
            <a:off x="-1573" y="-1354"/>
            <a:ext cx="4583098" cy="6859353"/>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 name="Straight Connector 49">
            <a:extLst>
              <a:ext uri="{FF2B5EF4-FFF2-40B4-BE49-F238E27FC236}">
                <a16:creationId xmlns:a16="http://schemas.microsoft.com/office/drawing/2014/main" id="{19113472-6C58-4761-8801-F0AC46123DFF}"/>
              </a:ext>
            </a:extLst>
          </p:cNvPr>
          <p:cNvCxnSpPr>
            <a:cxnSpLocks/>
          </p:cNvCxnSpPr>
          <p:nvPr userDrawn="1"/>
        </p:nvCxnSpPr>
        <p:spPr>
          <a:xfrm>
            <a:off x="446213" y="2293425"/>
            <a:ext cx="646049" cy="0"/>
          </a:xfrm>
          <a:prstGeom prst="line">
            <a:avLst/>
          </a:prstGeom>
          <a:ln w="38100">
            <a:solidFill>
              <a:srgbClr val="009FDF"/>
            </a:solidFill>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id="{B75335F6-88CD-469E-8959-846C7C1A18F7}"/>
              </a:ext>
            </a:extLst>
          </p:cNvPr>
          <p:cNvGrpSpPr/>
          <p:nvPr userDrawn="1"/>
        </p:nvGrpSpPr>
        <p:grpSpPr>
          <a:xfrm>
            <a:off x="440197" y="1214647"/>
            <a:ext cx="940033" cy="785748"/>
            <a:chOff x="11080509" y="269721"/>
            <a:chExt cx="821264" cy="669978"/>
          </a:xfrm>
        </p:grpSpPr>
        <p:sp>
          <p:nvSpPr>
            <p:cNvPr id="52" name="Freeform: Shape 51">
              <a:extLst>
                <a:ext uri="{FF2B5EF4-FFF2-40B4-BE49-F238E27FC236}">
                  <a16:creationId xmlns:a16="http://schemas.microsoft.com/office/drawing/2014/main" id="{17683848-95B6-4E3D-BDCB-92439BBA1236}"/>
                </a:ext>
              </a:extLst>
            </p:cNvPr>
            <p:cNvSpPr/>
            <p:nvPr/>
          </p:nvSpPr>
          <p:spPr>
            <a:xfrm>
              <a:off x="11080509" y="269721"/>
              <a:ext cx="821264" cy="669978"/>
            </a:xfrm>
            <a:custGeom>
              <a:avLst/>
              <a:gdLst>
                <a:gd name="connsiteX0" fmla="*/ 534871 w 821263"/>
                <a:gd name="connsiteY0" fmla="*/ 665205 h 669978"/>
                <a:gd name="connsiteX1" fmla="*/ 631190 w 821263"/>
                <a:gd name="connsiteY1" fmla="*/ 653174 h 669978"/>
                <a:gd name="connsiteX2" fmla="*/ 723330 w 821263"/>
                <a:gd name="connsiteY2" fmla="*/ 640567 h 669978"/>
                <a:gd name="connsiteX3" fmla="*/ 778297 w 821263"/>
                <a:gd name="connsiteY3" fmla="*/ 591651 h 669978"/>
                <a:gd name="connsiteX4" fmla="*/ 800557 w 821263"/>
                <a:gd name="connsiteY4" fmla="*/ 468462 h 669978"/>
                <a:gd name="connsiteX5" fmla="*/ 816190 w 821263"/>
                <a:gd name="connsiteY5" fmla="*/ 317104 h 669978"/>
                <a:gd name="connsiteX6" fmla="*/ 815758 w 821263"/>
                <a:gd name="connsiteY6" fmla="*/ 146296 h 669978"/>
                <a:gd name="connsiteX7" fmla="*/ 806753 w 821263"/>
                <a:gd name="connsiteY7" fmla="*/ 62368 h 669978"/>
                <a:gd name="connsiteX8" fmla="*/ 766554 w 821263"/>
                <a:gd name="connsiteY8" fmla="*/ 19288 h 669978"/>
                <a:gd name="connsiteX9" fmla="*/ 536168 w 821263"/>
                <a:gd name="connsiteY9" fmla="*/ 6609 h 669978"/>
                <a:gd name="connsiteX10" fmla="*/ 407936 w 821263"/>
                <a:gd name="connsiteY10" fmla="*/ 13813 h 669978"/>
                <a:gd name="connsiteX11" fmla="*/ 270338 w 821263"/>
                <a:gd name="connsiteY11" fmla="*/ 26780 h 669978"/>
                <a:gd name="connsiteX12" fmla="*/ 165807 w 821263"/>
                <a:gd name="connsiteY12" fmla="*/ 41837 h 669978"/>
                <a:gd name="connsiteX13" fmla="*/ 84833 w 821263"/>
                <a:gd name="connsiteY13" fmla="*/ 60135 h 669978"/>
                <a:gd name="connsiteX14" fmla="*/ 49389 w 821263"/>
                <a:gd name="connsiteY14" fmla="*/ 96011 h 669978"/>
                <a:gd name="connsiteX15" fmla="*/ 30659 w 821263"/>
                <a:gd name="connsiteY15" fmla="*/ 178210 h 669978"/>
                <a:gd name="connsiteX16" fmla="*/ 17907 w 821263"/>
                <a:gd name="connsiteY16" fmla="*/ 277410 h 669978"/>
                <a:gd name="connsiteX17" fmla="*/ 5372 w 821263"/>
                <a:gd name="connsiteY17" fmla="*/ 504050 h 669978"/>
                <a:gd name="connsiteX18" fmla="*/ 19348 w 821263"/>
                <a:gd name="connsiteY18" fmla="*/ 627023 h 669978"/>
                <a:gd name="connsiteX19" fmla="*/ 53784 w 821263"/>
                <a:gd name="connsiteY19" fmla="*/ 656992 h 669978"/>
                <a:gd name="connsiteX20" fmla="*/ 335751 w 821263"/>
                <a:gd name="connsiteY20" fmla="*/ 670104 h 669978"/>
                <a:gd name="connsiteX21" fmla="*/ 534871 w 821263"/>
                <a:gd name="connsiteY21" fmla="*/ 665205 h 669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21263" h="669978">
                  <a:moveTo>
                    <a:pt x="534871" y="665205"/>
                  </a:moveTo>
                  <a:cubicBezTo>
                    <a:pt x="567073" y="663692"/>
                    <a:pt x="599132" y="657424"/>
                    <a:pt x="631190" y="653174"/>
                  </a:cubicBezTo>
                  <a:cubicBezTo>
                    <a:pt x="661879" y="649068"/>
                    <a:pt x="692568" y="644745"/>
                    <a:pt x="723330" y="640567"/>
                  </a:cubicBezTo>
                  <a:cubicBezTo>
                    <a:pt x="761727" y="635308"/>
                    <a:pt x="769724" y="629833"/>
                    <a:pt x="778297" y="591651"/>
                  </a:cubicBezTo>
                  <a:cubicBezTo>
                    <a:pt x="787446" y="551020"/>
                    <a:pt x="794938" y="509813"/>
                    <a:pt x="800557" y="468462"/>
                  </a:cubicBezTo>
                  <a:cubicBezTo>
                    <a:pt x="807401" y="418249"/>
                    <a:pt x="813957" y="367749"/>
                    <a:pt x="816190" y="317104"/>
                  </a:cubicBezTo>
                  <a:cubicBezTo>
                    <a:pt x="818711" y="260264"/>
                    <a:pt x="817343" y="203208"/>
                    <a:pt x="815758" y="146296"/>
                  </a:cubicBezTo>
                  <a:cubicBezTo>
                    <a:pt x="814965" y="118272"/>
                    <a:pt x="810571" y="90248"/>
                    <a:pt x="806753" y="62368"/>
                  </a:cubicBezTo>
                  <a:cubicBezTo>
                    <a:pt x="802863" y="33912"/>
                    <a:pt x="794362" y="24979"/>
                    <a:pt x="766554" y="19288"/>
                  </a:cubicBezTo>
                  <a:cubicBezTo>
                    <a:pt x="690407" y="3871"/>
                    <a:pt x="613540" y="1278"/>
                    <a:pt x="536168" y="6609"/>
                  </a:cubicBezTo>
                  <a:cubicBezTo>
                    <a:pt x="493448" y="9563"/>
                    <a:pt x="450656" y="10571"/>
                    <a:pt x="407936" y="13813"/>
                  </a:cubicBezTo>
                  <a:cubicBezTo>
                    <a:pt x="361974" y="17271"/>
                    <a:pt x="316084" y="21593"/>
                    <a:pt x="270338" y="26780"/>
                  </a:cubicBezTo>
                  <a:cubicBezTo>
                    <a:pt x="235398" y="30743"/>
                    <a:pt x="200459" y="35641"/>
                    <a:pt x="165807" y="41837"/>
                  </a:cubicBezTo>
                  <a:cubicBezTo>
                    <a:pt x="138576" y="46664"/>
                    <a:pt x="111920" y="54444"/>
                    <a:pt x="84833" y="60135"/>
                  </a:cubicBezTo>
                  <a:cubicBezTo>
                    <a:pt x="64662" y="64314"/>
                    <a:pt x="54216" y="78145"/>
                    <a:pt x="49389" y="96011"/>
                  </a:cubicBezTo>
                  <a:cubicBezTo>
                    <a:pt x="42041" y="123099"/>
                    <a:pt x="35341" y="150546"/>
                    <a:pt x="30659" y="178210"/>
                  </a:cubicBezTo>
                  <a:cubicBezTo>
                    <a:pt x="25183" y="211060"/>
                    <a:pt x="22662" y="244415"/>
                    <a:pt x="17907" y="277410"/>
                  </a:cubicBezTo>
                  <a:cubicBezTo>
                    <a:pt x="7101" y="352620"/>
                    <a:pt x="1338" y="428191"/>
                    <a:pt x="5372" y="504050"/>
                  </a:cubicBezTo>
                  <a:cubicBezTo>
                    <a:pt x="7605" y="545185"/>
                    <a:pt x="13513" y="586176"/>
                    <a:pt x="19348" y="627023"/>
                  </a:cubicBezTo>
                  <a:cubicBezTo>
                    <a:pt x="21870" y="644457"/>
                    <a:pt x="36566" y="655984"/>
                    <a:pt x="53784" y="656992"/>
                  </a:cubicBezTo>
                  <a:cubicBezTo>
                    <a:pt x="147653" y="662539"/>
                    <a:pt x="315219" y="670104"/>
                    <a:pt x="335751" y="670104"/>
                  </a:cubicBezTo>
                  <a:cubicBezTo>
                    <a:pt x="356283" y="670104"/>
                    <a:pt x="468594" y="668303"/>
                    <a:pt x="534871" y="665205"/>
                  </a:cubicBezTo>
                </a:path>
              </a:pathLst>
            </a:custGeom>
            <a:solidFill>
              <a:srgbClr val="009FDF"/>
            </a:solidFill>
            <a:ln w="7195"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2E378086-B273-463E-9C0A-433740C388E8}"/>
                </a:ext>
              </a:extLst>
            </p:cNvPr>
            <p:cNvSpPr/>
            <p:nvPr/>
          </p:nvSpPr>
          <p:spPr>
            <a:xfrm>
              <a:off x="11217716" y="5829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91"/>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69760AD7-DE05-411B-BA99-0BF7312D78B3}"/>
                </a:ext>
              </a:extLst>
            </p:cNvPr>
            <p:cNvSpPr/>
            <p:nvPr/>
          </p:nvSpPr>
          <p:spPr>
            <a:xfrm>
              <a:off x="11175789" y="627240"/>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55" name="Freeform: Shape 54">
              <a:extLst>
                <a:ext uri="{FF2B5EF4-FFF2-40B4-BE49-F238E27FC236}">
                  <a16:creationId xmlns:a16="http://schemas.microsoft.com/office/drawing/2014/main" id="{50AAC982-DD59-4FB0-A1CF-4963D8F2E8CE}"/>
                </a:ext>
              </a:extLst>
            </p:cNvPr>
            <p:cNvSpPr/>
            <p:nvPr/>
          </p:nvSpPr>
          <p:spPr>
            <a:xfrm>
              <a:off x="11133861" y="6716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56" name="Freeform: Shape 55">
              <a:extLst>
                <a:ext uri="{FF2B5EF4-FFF2-40B4-BE49-F238E27FC236}">
                  <a16:creationId xmlns:a16="http://schemas.microsoft.com/office/drawing/2014/main" id="{7AD2611F-CDDC-4BDB-B387-8163D8122921}"/>
                </a:ext>
              </a:extLst>
            </p:cNvPr>
            <p:cNvSpPr/>
            <p:nvPr/>
          </p:nvSpPr>
          <p:spPr>
            <a:xfrm>
              <a:off x="11175789"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57" name="Freeform: Shape 56">
              <a:extLst>
                <a:ext uri="{FF2B5EF4-FFF2-40B4-BE49-F238E27FC236}">
                  <a16:creationId xmlns:a16="http://schemas.microsoft.com/office/drawing/2014/main" id="{27E0550C-3D72-44B9-A1D7-0543A2D6C09D}"/>
                </a:ext>
              </a:extLst>
            </p:cNvPr>
            <p:cNvSpPr/>
            <p:nvPr/>
          </p:nvSpPr>
          <p:spPr>
            <a:xfrm>
              <a:off x="11217716"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58" name="Freeform: Shape 57">
              <a:extLst>
                <a:ext uri="{FF2B5EF4-FFF2-40B4-BE49-F238E27FC236}">
                  <a16:creationId xmlns:a16="http://schemas.microsoft.com/office/drawing/2014/main" id="{CAB14276-C807-412C-8DEF-406AFE678094}"/>
                </a:ext>
              </a:extLst>
            </p:cNvPr>
            <p:cNvSpPr/>
            <p:nvPr/>
          </p:nvSpPr>
          <p:spPr>
            <a:xfrm>
              <a:off x="11259572"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59" name="Freeform: Shape 58">
              <a:extLst>
                <a:ext uri="{FF2B5EF4-FFF2-40B4-BE49-F238E27FC236}">
                  <a16:creationId xmlns:a16="http://schemas.microsoft.com/office/drawing/2014/main" id="{C72706FD-D8DF-4F13-9FBB-CED8856FEB6A}"/>
                </a:ext>
              </a:extLst>
            </p:cNvPr>
            <p:cNvSpPr/>
            <p:nvPr/>
          </p:nvSpPr>
          <p:spPr>
            <a:xfrm>
              <a:off x="11133861"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20"/>
                    <a:pt x="32707" y="42576"/>
                    <a:pt x="22981" y="42576"/>
                  </a:cubicBezTo>
                  <a:cubicBezTo>
                    <a:pt x="13255" y="42576"/>
                    <a:pt x="5403" y="34220"/>
                    <a:pt x="5403" y="23990"/>
                  </a:cubicBezTo>
                  <a:cubicBezTo>
                    <a:pt x="5403" y="13688"/>
                    <a:pt x="13255" y="5404"/>
                    <a:pt x="22981" y="5404"/>
                  </a:cubicBezTo>
                  <a:cubicBezTo>
                    <a:pt x="32707" y="5331"/>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0" name="Freeform: Shape 59">
              <a:extLst>
                <a:ext uri="{FF2B5EF4-FFF2-40B4-BE49-F238E27FC236}">
                  <a16:creationId xmlns:a16="http://schemas.microsoft.com/office/drawing/2014/main" id="{AEC1E904-65CC-4C66-82F8-123E3FE80651}"/>
                </a:ext>
              </a:extLst>
            </p:cNvPr>
            <p:cNvSpPr/>
            <p:nvPr/>
          </p:nvSpPr>
          <p:spPr>
            <a:xfrm>
              <a:off x="11301499"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20"/>
                    <a:pt x="32707" y="42576"/>
                    <a:pt x="22981" y="42576"/>
                  </a:cubicBezTo>
                  <a:cubicBezTo>
                    <a:pt x="13256" y="42576"/>
                    <a:pt x="5403" y="34220"/>
                    <a:pt x="5403" y="23990"/>
                  </a:cubicBezTo>
                  <a:cubicBezTo>
                    <a:pt x="5403" y="13688"/>
                    <a:pt x="13256" y="5404"/>
                    <a:pt x="22981" y="5404"/>
                  </a:cubicBezTo>
                  <a:cubicBezTo>
                    <a:pt x="32707" y="5331"/>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1" name="Freeform: Shape 60">
              <a:extLst>
                <a:ext uri="{FF2B5EF4-FFF2-40B4-BE49-F238E27FC236}">
                  <a16:creationId xmlns:a16="http://schemas.microsoft.com/office/drawing/2014/main" id="{4588FCAE-0501-42F0-ABF5-180C8CD4B574}"/>
                </a:ext>
              </a:extLst>
            </p:cNvPr>
            <p:cNvSpPr/>
            <p:nvPr/>
          </p:nvSpPr>
          <p:spPr>
            <a:xfrm>
              <a:off x="11301499" y="5385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91"/>
                    <a:pt x="5403" y="23990"/>
                  </a:cubicBezTo>
                  <a:cubicBezTo>
                    <a:pt x="5403" y="13688"/>
                    <a:pt x="13256"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62" name="Freeform: Shape 61">
              <a:extLst>
                <a:ext uri="{FF2B5EF4-FFF2-40B4-BE49-F238E27FC236}">
                  <a16:creationId xmlns:a16="http://schemas.microsoft.com/office/drawing/2014/main" id="{628AD84C-D11D-4B74-B420-4A26D0838DA9}"/>
                </a:ext>
              </a:extLst>
            </p:cNvPr>
            <p:cNvSpPr/>
            <p:nvPr/>
          </p:nvSpPr>
          <p:spPr>
            <a:xfrm>
              <a:off x="11259572" y="5829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91"/>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3" name="Freeform: Shape 62">
              <a:extLst>
                <a:ext uri="{FF2B5EF4-FFF2-40B4-BE49-F238E27FC236}">
                  <a16:creationId xmlns:a16="http://schemas.microsoft.com/office/drawing/2014/main" id="{467AD618-30AE-4C57-908B-474CDA8AA9FB}"/>
                </a:ext>
              </a:extLst>
            </p:cNvPr>
            <p:cNvSpPr/>
            <p:nvPr/>
          </p:nvSpPr>
          <p:spPr>
            <a:xfrm>
              <a:off x="11133861"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4" name="Freeform: Shape 63">
              <a:extLst>
                <a:ext uri="{FF2B5EF4-FFF2-40B4-BE49-F238E27FC236}">
                  <a16:creationId xmlns:a16="http://schemas.microsoft.com/office/drawing/2014/main" id="{E89AA876-0B02-4CB7-B63D-F1FCFAF29737}"/>
                </a:ext>
              </a:extLst>
            </p:cNvPr>
            <p:cNvSpPr/>
            <p:nvPr/>
          </p:nvSpPr>
          <p:spPr>
            <a:xfrm>
              <a:off x="11175789"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5" name="Freeform: Shape 64">
              <a:extLst>
                <a:ext uri="{FF2B5EF4-FFF2-40B4-BE49-F238E27FC236}">
                  <a16:creationId xmlns:a16="http://schemas.microsoft.com/office/drawing/2014/main" id="{79B59B1C-3ADA-46CD-B3C1-960EBDF1236C}"/>
                </a:ext>
              </a:extLst>
            </p:cNvPr>
            <p:cNvSpPr/>
            <p:nvPr/>
          </p:nvSpPr>
          <p:spPr>
            <a:xfrm>
              <a:off x="11217716"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6" name="Freeform: Shape 65">
              <a:extLst>
                <a:ext uri="{FF2B5EF4-FFF2-40B4-BE49-F238E27FC236}">
                  <a16:creationId xmlns:a16="http://schemas.microsoft.com/office/drawing/2014/main" id="{DDAB666A-FDA1-4BB4-A6FA-4189424271B5}"/>
                </a:ext>
              </a:extLst>
            </p:cNvPr>
            <p:cNvSpPr/>
            <p:nvPr/>
          </p:nvSpPr>
          <p:spPr>
            <a:xfrm>
              <a:off x="11259572"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7" name="Freeform: Shape 66">
              <a:extLst>
                <a:ext uri="{FF2B5EF4-FFF2-40B4-BE49-F238E27FC236}">
                  <a16:creationId xmlns:a16="http://schemas.microsoft.com/office/drawing/2014/main" id="{9BF3D898-9DA2-4E9C-8BCC-5CB31FC7F12F}"/>
                </a:ext>
              </a:extLst>
            </p:cNvPr>
            <p:cNvSpPr/>
            <p:nvPr/>
          </p:nvSpPr>
          <p:spPr>
            <a:xfrm>
              <a:off x="11301499"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19"/>
                    <a:pt x="5403" y="23990"/>
                  </a:cubicBezTo>
                  <a:cubicBezTo>
                    <a:pt x="5403" y="13688"/>
                    <a:pt x="13256"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8" name="Freeform: Shape 67">
              <a:extLst>
                <a:ext uri="{FF2B5EF4-FFF2-40B4-BE49-F238E27FC236}">
                  <a16:creationId xmlns:a16="http://schemas.microsoft.com/office/drawing/2014/main" id="{DC4C6495-A514-4E04-92E7-608BC2867610}"/>
                </a:ext>
              </a:extLst>
            </p:cNvPr>
            <p:cNvSpPr/>
            <p:nvPr/>
          </p:nvSpPr>
          <p:spPr>
            <a:xfrm>
              <a:off x="11412514"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9" name="Freeform: Shape 68">
              <a:extLst>
                <a:ext uri="{FF2B5EF4-FFF2-40B4-BE49-F238E27FC236}">
                  <a16:creationId xmlns:a16="http://schemas.microsoft.com/office/drawing/2014/main" id="{E4C78C5B-EDF2-46DF-8344-9C9C48BDF623}"/>
                </a:ext>
              </a:extLst>
            </p:cNvPr>
            <p:cNvSpPr/>
            <p:nvPr/>
          </p:nvSpPr>
          <p:spPr>
            <a:xfrm>
              <a:off x="11454442"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9E050808-3EB2-4C67-BD97-723CB461392B}"/>
                </a:ext>
              </a:extLst>
            </p:cNvPr>
            <p:cNvSpPr/>
            <p:nvPr/>
          </p:nvSpPr>
          <p:spPr>
            <a:xfrm>
              <a:off x="11496370"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DDF1309D-710A-47A9-959D-FD8264E96C81}"/>
                </a:ext>
              </a:extLst>
            </p:cNvPr>
            <p:cNvSpPr/>
            <p:nvPr/>
          </p:nvSpPr>
          <p:spPr>
            <a:xfrm>
              <a:off x="11370658"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72" name="Freeform: Shape 71">
              <a:extLst>
                <a:ext uri="{FF2B5EF4-FFF2-40B4-BE49-F238E27FC236}">
                  <a16:creationId xmlns:a16="http://schemas.microsoft.com/office/drawing/2014/main" id="{FEA0DE1C-B42A-4451-8384-10183F3AA3B9}"/>
                </a:ext>
              </a:extLst>
            </p:cNvPr>
            <p:cNvSpPr/>
            <p:nvPr/>
          </p:nvSpPr>
          <p:spPr>
            <a:xfrm>
              <a:off x="11538225"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73" name="Freeform: Shape 72">
              <a:extLst>
                <a:ext uri="{FF2B5EF4-FFF2-40B4-BE49-F238E27FC236}">
                  <a16:creationId xmlns:a16="http://schemas.microsoft.com/office/drawing/2014/main" id="{287B207C-68C1-4D97-B842-957C796C3F24}"/>
                </a:ext>
              </a:extLst>
            </p:cNvPr>
            <p:cNvSpPr/>
            <p:nvPr/>
          </p:nvSpPr>
          <p:spPr>
            <a:xfrm>
              <a:off x="11370658" y="5385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74" name="Freeform: Shape 73">
              <a:extLst>
                <a:ext uri="{FF2B5EF4-FFF2-40B4-BE49-F238E27FC236}">
                  <a16:creationId xmlns:a16="http://schemas.microsoft.com/office/drawing/2014/main" id="{ACBBE534-B6E2-4C7F-AC93-4A4B24CC8710}"/>
                </a:ext>
              </a:extLst>
            </p:cNvPr>
            <p:cNvSpPr/>
            <p:nvPr/>
          </p:nvSpPr>
          <p:spPr>
            <a:xfrm>
              <a:off x="11370658" y="5829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75" name="Freeform: Shape 74">
              <a:extLst>
                <a:ext uri="{FF2B5EF4-FFF2-40B4-BE49-F238E27FC236}">
                  <a16:creationId xmlns:a16="http://schemas.microsoft.com/office/drawing/2014/main" id="{3FD18C37-9D19-454A-9CCC-7FD44EFA557F}"/>
                </a:ext>
              </a:extLst>
            </p:cNvPr>
            <p:cNvSpPr/>
            <p:nvPr/>
          </p:nvSpPr>
          <p:spPr>
            <a:xfrm>
              <a:off x="11370658" y="627240"/>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76" name="Freeform: Shape 75">
              <a:extLst>
                <a:ext uri="{FF2B5EF4-FFF2-40B4-BE49-F238E27FC236}">
                  <a16:creationId xmlns:a16="http://schemas.microsoft.com/office/drawing/2014/main" id="{7CCFFE62-CAAF-46B3-AAFF-57D3430D8D8D}"/>
                </a:ext>
              </a:extLst>
            </p:cNvPr>
            <p:cNvSpPr/>
            <p:nvPr/>
          </p:nvSpPr>
          <p:spPr>
            <a:xfrm>
              <a:off x="11370658" y="6716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77" name="Freeform: Shape 76">
              <a:extLst>
                <a:ext uri="{FF2B5EF4-FFF2-40B4-BE49-F238E27FC236}">
                  <a16:creationId xmlns:a16="http://schemas.microsoft.com/office/drawing/2014/main" id="{BD09D1FE-30A2-4CC7-8E82-A4E9FEA11ABF}"/>
                </a:ext>
              </a:extLst>
            </p:cNvPr>
            <p:cNvSpPr/>
            <p:nvPr/>
          </p:nvSpPr>
          <p:spPr>
            <a:xfrm>
              <a:off x="11538225" y="6716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78" name="Freeform: Shape 77">
              <a:extLst>
                <a:ext uri="{FF2B5EF4-FFF2-40B4-BE49-F238E27FC236}">
                  <a16:creationId xmlns:a16="http://schemas.microsoft.com/office/drawing/2014/main" id="{383391CF-E38F-443A-8C90-C7321D8631CA}"/>
                </a:ext>
              </a:extLst>
            </p:cNvPr>
            <p:cNvSpPr/>
            <p:nvPr/>
          </p:nvSpPr>
          <p:spPr>
            <a:xfrm>
              <a:off x="11412514"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79" name="Freeform: Shape 78">
              <a:extLst>
                <a:ext uri="{FF2B5EF4-FFF2-40B4-BE49-F238E27FC236}">
                  <a16:creationId xmlns:a16="http://schemas.microsoft.com/office/drawing/2014/main" id="{BEFD7372-CCBF-4ABA-98BB-40C8FBC4CF1C}"/>
                </a:ext>
              </a:extLst>
            </p:cNvPr>
            <p:cNvSpPr/>
            <p:nvPr/>
          </p:nvSpPr>
          <p:spPr>
            <a:xfrm>
              <a:off x="11454442"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80" name="Freeform: Shape 79">
              <a:extLst>
                <a:ext uri="{FF2B5EF4-FFF2-40B4-BE49-F238E27FC236}">
                  <a16:creationId xmlns:a16="http://schemas.microsoft.com/office/drawing/2014/main" id="{7807E935-7A0D-40E5-8F4A-5D6A367C8C11}"/>
                </a:ext>
              </a:extLst>
            </p:cNvPr>
            <p:cNvSpPr/>
            <p:nvPr/>
          </p:nvSpPr>
          <p:spPr>
            <a:xfrm>
              <a:off x="11496370"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81" name="Freeform: Shape 80">
              <a:extLst>
                <a:ext uri="{FF2B5EF4-FFF2-40B4-BE49-F238E27FC236}">
                  <a16:creationId xmlns:a16="http://schemas.microsoft.com/office/drawing/2014/main" id="{22A05B1E-18D4-4A9C-B202-CB0F4E2718C5}"/>
                </a:ext>
              </a:extLst>
            </p:cNvPr>
            <p:cNvSpPr/>
            <p:nvPr/>
          </p:nvSpPr>
          <p:spPr>
            <a:xfrm>
              <a:off x="11607528" y="4513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82" name="Freeform: Shape 81">
              <a:extLst>
                <a:ext uri="{FF2B5EF4-FFF2-40B4-BE49-F238E27FC236}">
                  <a16:creationId xmlns:a16="http://schemas.microsoft.com/office/drawing/2014/main" id="{B71B34B8-4DE5-4BC4-B520-3C5EA68B06CA}"/>
                </a:ext>
              </a:extLst>
            </p:cNvPr>
            <p:cNvSpPr/>
            <p:nvPr/>
          </p:nvSpPr>
          <p:spPr>
            <a:xfrm>
              <a:off x="11775167" y="4513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6" y="42576"/>
                    <a:pt x="5403" y="34219"/>
                    <a:pt x="5403" y="23990"/>
                  </a:cubicBezTo>
                  <a:cubicBezTo>
                    <a:pt x="5403" y="13688"/>
                    <a:pt x="13256" y="5403"/>
                    <a:pt x="22981" y="5403"/>
                  </a:cubicBezTo>
                  <a:cubicBezTo>
                    <a:pt x="32635"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83" name="Freeform: Shape 82">
              <a:extLst>
                <a:ext uri="{FF2B5EF4-FFF2-40B4-BE49-F238E27FC236}">
                  <a16:creationId xmlns:a16="http://schemas.microsoft.com/office/drawing/2014/main" id="{45A64422-F6C5-432C-B6B6-9291364E610E}"/>
                </a:ext>
              </a:extLst>
            </p:cNvPr>
            <p:cNvSpPr/>
            <p:nvPr/>
          </p:nvSpPr>
          <p:spPr>
            <a:xfrm>
              <a:off x="11607528" y="4956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760"/>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84" name="Freeform: Shape 83">
              <a:extLst>
                <a:ext uri="{FF2B5EF4-FFF2-40B4-BE49-F238E27FC236}">
                  <a16:creationId xmlns:a16="http://schemas.microsoft.com/office/drawing/2014/main" id="{6F3FF2E0-480F-4B11-94BD-8477D990DBFE}"/>
                </a:ext>
              </a:extLst>
            </p:cNvPr>
            <p:cNvSpPr/>
            <p:nvPr/>
          </p:nvSpPr>
          <p:spPr>
            <a:xfrm>
              <a:off x="11775167" y="4956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19"/>
                    <a:pt x="5403" y="23990"/>
                  </a:cubicBezTo>
                  <a:cubicBezTo>
                    <a:pt x="5403" y="13760"/>
                    <a:pt x="13256" y="5403"/>
                    <a:pt x="22981" y="5403"/>
                  </a:cubicBezTo>
                  <a:cubicBezTo>
                    <a:pt x="32635"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85" name="Freeform: Shape 84">
              <a:extLst>
                <a:ext uri="{FF2B5EF4-FFF2-40B4-BE49-F238E27FC236}">
                  <a16:creationId xmlns:a16="http://schemas.microsoft.com/office/drawing/2014/main" id="{F1816DE3-4696-4E8D-B6E0-7BE157A9E1CB}"/>
                </a:ext>
              </a:extLst>
            </p:cNvPr>
            <p:cNvSpPr/>
            <p:nvPr/>
          </p:nvSpPr>
          <p:spPr>
            <a:xfrm>
              <a:off x="11607528" y="539999"/>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86" name="Freeform: Shape 85">
              <a:extLst>
                <a:ext uri="{FF2B5EF4-FFF2-40B4-BE49-F238E27FC236}">
                  <a16:creationId xmlns:a16="http://schemas.microsoft.com/office/drawing/2014/main" id="{7EF05153-9821-4DFF-B25A-1ABA5C8EDE96}"/>
                </a:ext>
              </a:extLst>
            </p:cNvPr>
            <p:cNvSpPr/>
            <p:nvPr/>
          </p:nvSpPr>
          <p:spPr>
            <a:xfrm>
              <a:off x="11775167" y="539999"/>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19"/>
                    <a:pt x="5403" y="23990"/>
                  </a:cubicBezTo>
                  <a:cubicBezTo>
                    <a:pt x="5403" y="13688"/>
                    <a:pt x="13256" y="5403"/>
                    <a:pt x="22981" y="5403"/>
                  </a:cubicBezTo>
                  <a:cubicBezTo>
                    <a:pt x="32635"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87" name="Freeform: Shape 86">
              <a:extLst>
                <a:ext uri="{FF2B5EF4-FFF2-40B4-BE49-F238E27FC236}">
                  <a16:creationId xmlns:a16="http://schemas.microsoft.com/office/drawing/2014/main" id="{AA905302-4BF1-4E86-A3FE-676DBF1C936D}"/>
                </a:ext>
              </a:extLst>
            </p:cNvPr>
            <p:cNvSpPr/>
            <p:nvPr/>
          </p:nvSpPr>
          <p:spPr>
            <a:xfrm>
              <a:off x="11607528" y="5843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88" name="Freeform: Shape 87">
              <a:extLst>
                <a:ext uri="{FF2B5EF4-FFF2-40B4-BE49-F238E27FC236}">
                  <a16:creationId xmlns:a16="http://schemas.microsoft.com/office/drawing/2014/main" id="{291A5769-2E21-4B63-8297-C2949CEC1C1F}"/>
                </a:ext>
              </a:extLst>
            </p:cNvPr>
            <p:cNvSpPr/>
            <p:nvPr/>
          </p:nvSpPr>
          <p:spPr>
            <a:xfrm>
              <a:off x="11775167" y="5843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6" y="42576"/>
                    <a:pt x="5403" y="34219"/>
                    <a:pt x="5403" y="23990"/>
                  </a:cubicBezTo>
                  <a:cubicBezTo>
                    <a:pt x="5403" y="13688"/>
                    <a:pt x="13256" y="5403"/>
                    <a:pt x="22981" y="5403"/>
                  </a:cubicBezTo>
                  <a:cubicBezTo>
                    <a:pt x="32635"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89" name="Freeform: Shape 88">
              <a:extLst>
                <a:ext uri="{FF2B5EF4-FFF2-40B4-BE49-F238E27FC236}">
                  <a16:creationId xmlns:a16="http://schemas.microsoft.com/office/drawing/2014/main" id="{C575F10F-C350-4696-B765-57DCA8541031}"/>
                </a:ext>
              </a:extLst>
            </p:cNvPr>
            <p:cNvSpPr/>
            <p:nvPr/>
          </p:nvSpPr>
          <p:spPr>
            <a:xfrm>
              <a:off x="11607528" y="628752"/>
              <a:ext cx="43224" cy="43224"/>
            </a:xfrm>
            <a:custGeom>
              <a:avLst/>
              <a:gdLst>
                <a:gd name="connsiteX0" fmla="*/ 40559 w 43224"/>
                <a:gd name="connsiteY0" fmla="*/ 23990 h 43224"/>
                <a:gd name="connsiteX1" fmla="*/ 22981 w 43224"/>
                <a:gd name="connsiteY1" fmla="*/ 42577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2"/>
                    <a:pt x="32707" y="42577"/>
                    <a:pt x="22981" y="42577"/>
                  </a:cubicBezTo>
                  <a:cubicBezTo>
                    <a:pt x="13255" y="42577"/>
                    <a:pt x="5403" y="34292"/>
                    <a:pt x="5403" y="23990"/>
                  </a:cubicBezTo>
                  <a:cubicBezTo>
                    <a:pt x="5403" y="13688"/>
                    <a:pt x="13255" y="5404"/>
                    <a:pt x="22981" y="5404"/>
                  </a:cubicBezTo>
                  <a:cubicBezTo>
                    <a:pt x="32707" y="5331"/>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90" name="Freeform: Shape 89">
              <a:extLst>
                <a:ext uri="{FF2B5EF4-FFF2-40B4-BE49-F238E27FC236}">
                  <a16:creationId xmlns:a16="http://schemas.microsoft.com/office/drawing/2014/main" id="{48EE939F-FEEA-43B8-9CBA-F706AE07C133}"/>
                </a:ext>
              </a:extLst>
            </p:cNvPr>
            <p:cNvSpPr/>
            <p:nvPr/>
          </p:nvSpPr>
          <p:spPr>
            <a:xfrm>
              <a:off x="11775167" y="628752"/>
              <a:ext cx="43224" cy="43224"/>
            </a:xfrm>
            <a:custGeom>
              <a:avLst/>
              <a:gdLst>
                <a:gd name="connsiteX0" fmla="*/ 40559 w 43224"/>
                <a:gd name="connsiteY0" fmla="*/ 23990 h 43224"/>
                <a:gd name="connsiteX1" fmla="*/ 22981 w 43224"/>
                <a:gd name="connsiteY1" fmla="*/ 42577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2"/>
                    <a:pt x="32707" y="42577"/>
                    <a:pt x="22981" y="42577"/>
                  </a:cubicBezTo>
                  <a:cubicBezTo>
                    <a:pt x="13256" y="42577"/>
                    <a:pt x="5403" y="34292"/>
                    <a:pt x="5403" y="23990"/>
                  </a:cubicBezTo>
                  <a:cubicBezTo>
                    <a:pt x="5403" y="13688"/>
                    <a:pt x="13256" y="5404"/>
                    <a:pt x="22981" y="5404"/>
                  </a:cubicBezTo>
                  <a:cubicBezTo>
                    <a:pt x="32635" y="5331"/>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91" name="Freeform: Shape 90">
              <a:extLst>
                <a:ext uri="{FF2B5EF4-FFF2-40B4-BE49-F238E27FC236}">
                  <a16:creationId xmlns:a16="http://schemas.microsoft.com/office/drawing/2014/main" id="{43E831B5-A8D6-4B3B-9C56-110B6B0AF1AB}"/>
                </a:ext>
              </a:extLst>
            </p:cNvPr>
            <p:cNvSpPr/>
            <p:nvPr/>
          </p:nvSpPr>
          <p:spPr>
            <a:xfrm>
              <a:off x="11649456" y="6730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634"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92" name="Freeform: Shape 91">
              <a:extLst>
                <a:ext uri="{FF2B5EF4-FFF2-40B4-BE49-F238E27FC236}">
                  <a16:creationId xmlns:a16="http://schemas.microsoft.com/office/drawing/2014/main" id="{5B875AA7-58C5-4139-81E2-63751EAF6963}"/>
                </a:ext>
              </a:extLst>
            </p:cNvPr>
            <p:cNvSpPr/>
            <p:nvPr/>
          </p:nvSpPr>
          <p:spPr>
            <a:xfrm>
              <a:off x="11733239" y="6730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91"/>
                    <a:pt x="5403" y="23990"/>
                  </a:cubicBezTo>
                  <a:cubicBezTo>
                    <a:pt x="5403" y="13688"/>
                    <a:pt x="13255" y="5403"/>
                    <a:pt x="22981" y="5403"/>
                  </a:cubicBezTo>
                  <a:cubicBezTo>
                    <a:pt x="32706"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93" name="Freeform: Shape 92">
              <a:extLst>
                <a:ext uri="{FF2B5EF4-FFF2-40B4-BE49-F238E27FC236}">
                  <a16:creationId xmlns:a16="http://schemas.microsoft.com/office/drawing/2014/main" id="{21E95543-7759-4048-8C57-758657B8C5CC}"/>
                </a:ext>
              </a:extLst>
            </p:cNvPr>
            <p:cNvSpPr/>
            <p:nvPr/>
          </p:nvSpPr>
          <p:spPr>
            <a:xfrm>
              <a:off x="11691312" y="7174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grpSp>
      <p:sp>
        <p:nvSpPr>
          <p:cNvPr id="94" name="TextBox 93">
            <a:extLst>
              <a:ext uri="{FF2B5EF4-FFF2-40B4-BE49-F238E27FC236}">
                <a16:creationId xmlns:a16="http://schemas.microsoft.com/office/drawing/2014/main" id="{C4BC64C2-0C27-434A-A6C8-4C2D3C722317}"/>
              </a:ext>
            </a:extLst>
          </p:cNvPr>
          <p:cNvSpPr txBox="1"/>
          <p:nvPr userDrawn="1"/>
        </p:nvSpPr>
        <p:spPr>
          <a:xfrm>
            <a:off x="348570" y="6338238"/>
            <a:ext cx="3882813" cy="253916"/>
          </a:xfrm>
          <a:prstGeom prst="rect">
            <a:avLst/>
          </a:prstGeom>
          <a:noFill/>
        </p:spPr>
        <p:txBody>
          <a:bodyPr wrap="square">
            <a:spAutoFit/>
          </a:bodyPr>
          <a:lstStyle/>
          <a:p>
            <a:r>
              <a:rPr kumimoji="0" lang="en-US" sz="1050" b="1" i="0" u="none" strike="noStrike" kern="1200" cap="none" spc="0" normalizeH="0" baseline="0" noProof="0">
                <a:ln>
                  <a:noFill/>
                </a:ln>
                <a:solidFill>
                  <a:schemeClr val="bg1"/>
                </a:solidFill>
                <a:effectLst/>
                <a:uLnTx/>
                <a:uFillTx/>
                <a:latin typeface="Segoe UI"/>
              </a:rPr>
              <a:t>LONDON I LOS ANGELES I SAN FRANCISCO I SINGAPORE </a:t>
            </a:r>
            <a:endParaRPr lang="en-GB" sz="1050" b="1">
              <a:solidFill>
                <a:schemeClr val="bg1"/>
              </a:solidFill>
            </a:endParaRPr>
          </a:p>
        </p:txBody>
      </p:sp>
      <p:pic>
        <p:nvPicPr>
          <p:cNvPr id="95" name="Graphic 94">
            <a:extLst>
              <a:ext uri="{FF2B5EF4-FFF2-40B4-BE49-F238E27FC236}">
                <a16:creationId xmlns:a16="http://schemas.microsoft.com/office/drawing/2014/main" id="{E90DC8C8-AE98-4365-8C22-3DABDE8CA8F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44825" y="6023236"/>
            <a:ext cx="2981325" cy="209550"/>
          </a:xfrm>
          <a:prstGeom prst="rect">
            <a:avLst/>
          </a:prstGeom>
        </p:spPr>
      </p:pic>
      <p:sp>
        <p:nvSpPr>
          <p:cNvPr id="2" name="Title 1"/>
          <p:cNvSpPr>
            <a:spLocks noGrp="1"/>
          </p:cNvSpPr>
          <p:nvPr>
            <p:ph type="ctrTitle" hasCustomPrompt="1"/>
          </p:nvPr>
        </p:nvSpPr>
        <p:spPr>
          <a:xfrm>
            <a:off x="446213" y="2517962"/>
            <a:ext cx="3555175" cy="1200329"/>
          </a:xfrm>
        </p:spPr>
        <p:txBody>
          <a:bodyPr wrap="square" anchor="t">
            <a:spAutoFit/>
          </a:bodyPr>
          <a:lstStyle>
            <a:lvl1pPr algn="l">
              <a:defRPr sz="4000" b="1">
                <a:solidFill>
                  <a:schemeClr val="bg1"/>
                </a:solidFill>
                <a:latin typeface="+mj-lt"/>
              </a:defRPr>
            </a:lvl1pPr>
          </a:lstStyle>
          <a:p>
            <a:r>
              <a:rPr lang="en-US"/>
              <a:t>Title Cover. Font size 40</a:t>
            </a:r>
            <a:endParaRPr lang="en-GB"/>
          </a:p>
        </p:txBody>
      </p:sp>
      <p:sp>
        <p:nvSpPr>
          <p:cNvPr id="3" name="Subtitle 2"/>
          <p:cNvSpPr>
            <a:spLocks noGrp="1"/>
          </p:cNvSpPr>
          <p:nvPr>
            <p:ph type="subTitle" idx="1" hasCustomPrompt="1"/>
          </p:nvPr>
        </p:nvSpPr>
        <p:spPr>
          <a:xfrm>
            <a:off x="446213" y="3851165"/>
            <a:ext cx="3555175" cy="313932"/>
          </a:xfrm>
        </p:spPr>
        <p:txBody>
          <a:bodyPr wrap="square">
            <a:spAutoFit/>
          </a:bodyPr>
          <a:lstStyle>
            <a:lvl1pPr marL="0" indent="0" algn="l">
              <a:buNone/>
              <a:defRPr sz="1600" b="1">
                <a:solidFill>
                  <a:srgbClr val="009FD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THIS IS A SUBTITLE</a:t>
            </a:r>
            <a:endParaRPr lang="en-GB"/>
          </a:p>
        </p:txBody>
      </p:sp>
      <p:sp>
        <p:nvSpPr>
          <p:cNvPr id="96" name="Picture Placeholder 95">
            <a:extLst>
              <a:ext uri="{FF2B5EF4-FFF2-40B4-BE49-F238E27FC236}">
                <a16:creationId xmlns:a16="http://schemas.microsoft.com/office/drawing/2014/main" id="{7E0FF89F-3E2D-44E4-8E91-9F24AF5BA823}"/>
              </a:ext>
            </a:extLst>
          </p:cNvPr>
          <p:cNvSpPr>
            <a:spLocks noGrp="1"/>
          </p:cNvSpPr>
          <p:nvPr>
            <p:ph type="pic" sz="quarter" idx="10" hasCustomPrompt="1"/>
          </p:nvPr>
        </p:nvSpPr>
        <p:spPr>
          <a:xfrm>
            <a:off x="4581525" y="-1588"/>
            <a:ext cx="7610475" cy="6859588"/>
          </a:xfrm>
        </p:spPr>
        <p:txBody>
          <a:bodyPr anchor="ctr">
            <a:normAutofit/>
          </a:bodyPr>
          <a:lstStyle>
            <a:lvl1pPr algn="ctr">
              <a:buNone/>
              <a:defRPr sz="3600"/>
            </a:lvl1pPr>
          </a:lstStyle>
          <a:p>
            <a:r>
              <a:rPr lang="en-GB"/>
              <a:t>Add your image here</a:t>
            </a:r>
          </a:p>
        </p:txBody>
      </p:sp>
    </p:spTree>
    <p:extLst>
      <p:ext uri="{BB962C8B-B14F-4D97-AF65-F5344CB8AC3E}">
        <p14:creationId xmlns:p14="http://schemas.microsoft.com/office/powerpoint/2010/main" val="982249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5" name="Content Placeholder 2">
            <a:extLst>
              <a:ext uri="{FF2B5EF4-FFF2-40B4-BE49-F238E27FC236}">
                <a16:creationId xmlns:a16="http://schemas.microsoft.com/office/drawing/2014/main" id="{55DBD247-D96C-49B3-A75A-978F2AC11FFC}"/>
              </a:ext>
            </a:extLst>
          </p:cNvPr>
          <p:cNvSpPr>
            <a:spLocks noGrp="1"/>
          </p:cNvSpPr>
          <p:nvPr>
            <p:ph idx="15" hasCustomPrompt="1"/>
          </p:nvPr>
        </p:nvSpPr>
        <p:spPr>
          <a:xfrm>
            <a:off x="3538339" y="3121105"/>
            <a:ext cx="8459976" cy="276999"/>
          </a:xfrm>
        </p:spPr>
        <p:txBody>
          <a:bodyPr wrap="square" anchor="t">
            <a:spAutoFit/>
          </a:bodyPr>
          <a:lstStyle>
            <a:lvl1pPr marL="265113" indent="-265113">
              <a:lnSpc>
                <a:spcPct val="100000"/>
              </a:lnSpc>
              <a:spcBef>
                <a:spcPts val="500"/>
              </a:spcBef>
              <a:spcAft>
                <a:spcPts val="400"/>
              </a:spcAft>
              <a:buClrTx/>
              <a:buSzPct val="100000"/>
              <a:buFont typeface="Arial" panose="020B0604020202020204" pitchFamily="34" charset="0"/>
              <a:buNone/>
              <a:defRPr sz="1200" b="1">
                <a:solidFill>
                  <a:srgbClr val="009FDF"/>
                </a:solidFill>
                <a:latin typeface="+mj-lt"/>
              </a:defRPr>
            </a:lvl1pPr>
            <a:lvl2pPr>
              <a:spcBef>
                <a:spcPts val="500"/>
              </a:spcBef>
              <a:spcAft>
                <a:spcPts val="400"/>
              </a:spcAft>
              <a:defRPr sz="1600"/>
            </a:lvl2pPr>
          </a:lstStyle>
          <a:p>
            <a:pPr lvl="0"/>
            <a:r>
              <a:rPr lang="en-US"/>
              <a:t>All text should be 12</a:t>
            </a:r>
          </a:p>
        </p:txBody>
      </p:sp>
      <p:sp>
        <p:nvSpPr>
          <p:cNvPr id="24" name="Content Placeholder 2">
            <a:extLst>
              <a:ext uri="{FF2B5EF4-FFF2-40B4-BE49-F238E27FC236}">
                <a16:creationId xmlns:a16="http://schemas.microsoft.com/office/drawing/2014/main" id="{521AFE6B-6444-4080-A4CE-B9A0527A689D}"/>
              </a:ext>
            </a:extLst>
          </p:cNvPr>
          <p:cNvSpPr>
            <a:spLocks noGrp="1"/>
          </p:cNvSpPr>
          <p:nvPr>
            <p:ph idx="14" hasCustomPrompt="1"/>
          </p:nvPr>
        </p:nvSpPr>
        <p:spPr>
          <a:xfrm>
            <a:off x="5612557" y="5837439"/>
            <a:ext cx="6385758" cy="830997"/>
          </a:xfrm>
        </p:spPr>
        <p:txBody>
          <a:bodyPr wrap="square" anchor="t">
            <a:noAutofit/>
          </a:bodyPr>
          <a:lstStyle>
            <a:lvl1pPr marL="0" indent="0">
              <a:lnSpc>
                <a:spcPct val="100000"/>
              </a:lnSpc>
              <a:spcBef>
                <a:spcPts val="500"/>
              </a:spcBef>
              <a:spcAft>
                <a:spcPts val="400"/>
              </a:spcAft>
              <a:buClrTx/>
              <a:buSzPct val="100000"/>
              <a:buFont typeface="Arial" panose="020B0604020202020204" pitchFamily="34" charset="0"/>
              <a:buNone/>
              <a:defRPr sz="1200">
                <a:solidFill>
                  <a:schemeClr val="tx1"/>
                </a:solidFill>
                <a:latin typeface="+mn-lt"/>
              </a:defRPr>
            </a:lvl1pPr>
            <a:lvl2pPr>
              <a:spcBef>
                <a:spcPts val="500"/>
              </a:spcBef>
              <a:spcAft>
                <a:spcPts val="400"/>
              </a:spcAft>
              <a:defRPr sz="1600"/>
            </a:lvl2pPr>
          </a:lstStyle>
          <a:p>
            <a:pPr lvl="0"/>
            <a:r>
              <a:rPr lang="en-US"/>
              <a:t>All text should be 12</a:t>
            </a:r>
          </a:p>
        </p:txBody>
      </p:sp>
      <p:sp>
        <p:nvSpPr>
          <p:cNvPr id="23" name="Content Placeholder 2">
            <a:extLst>
              <a:ext uri="{FF2B5EF4-FFF2-40B4-BE49-F238E27FC236}">
                <a16:creationId xmlns:a16="http://schemas.microsoft.com/office/drawing/2014/main" id="{3E2E1C29-0E44-4F9E-81AB-078578C6AA91}"/>
              </a:ext>
            </a:extLst>
          </p:cNvPr>
          <p:cNvSpPr>
            <a:spLocks noGrp="1"/>
          </p:cNvSpPr>
          <p:nvPr>
            <p:ph idx="13" hasCustomPrompt="1"/>
          </p:nvPr>
        </p:nvSpPr>
        <p:spPr>
          <a:xfrm>
            <a:off x="3538339" y="3494757"/>
            <a:ext cx="8459976" cy="2031324"/>
          </a:xfrm>
        </p:spPr>
        <p:txBody>
          <a:bodyPr wrap="square" anchor="t">
            <a:noAutofit/>
          </a:bodyPr>
          <a:lstStyle>
            <a:lvl1pPr marL="0" indent="0">
              <a:lnSpc>
                <a:spcPct val="100000"/>
              </a:lnSpc>
              <a:spcBef>
                <a:spcPts val="500"/>
              </a:spcBef>
              <a:spcAft>
                <a:spcPts val="400"/>
              </a:spcAft>
              <a:buClrTx/>
              <a:buSzPct val="100000"/>
              <a:buFont typeface="Arial" panose="020B0604020202020204" pitchFamily="34" charset="0"/>
              <a:buNone/>
              <a:defRPr sz="1200">
                <a:solidFill>
                  <a:schemeClr val="tx1"/>
                </a:solidFill>
                <a:latin typeface="+mn-lt"/>
              </a:defRPr>
            </a:lvl1pPr>
            <a:lvl2pPr>
              <a:spcBef>
                <a:spcPts val="500"/>
              </a:spcBef>
              <a:spcAft>
                <a:spcPts val="400"/>
              </a:spcAft>
              <a:defRPr sz="1600"/>
            </a:lvl2pPr>
          </a:lstStyle>
          <a:p>
            <a:pPr lvl="0"/>
            <a:r>
              <a:rPr lang="en-US"/>
              <a:t>All text should be 12</a:t>
            </a:r>
          </a:p>
        </p:txBody>
      </p:sp>
      <p:sp>
        <p:nvSpPr>
          <p:cNvPr id="3" name="Picture Placeholder 2">
            <a:extLst>
              <a:ext uri="{FF2B5EF4-FFF2-40B4-BE49-F238E27FC236}">
                <a16:creationId xmlns:a16="http://schemas.microsoft.com/office/drawing/2014/main" id="{1D839344-CEC7-48F0-BBC9-149E2BE22B0F}"/>
              </a:ext>
            </a:extLst>
          </p:cNvPr>
          <p:cNvSpPr>
            <a:spLocks noGrp="1"/>
          </p:cNvSpPr>
          <p:nvPr>
            <p:ph type="pic" sz="quarter" idx="12" hasCustomPrompt="1"/>
          </p:nvPr>
        </p:nvSpPr>
        <p:spPr>
          <a:xfrm>
            <a:off x="0" y="1604963"/>
            <a:ext cx="3327400" cy="5253037"/>
          </a:xfrm>
        </p:spPr>
        <p:txBody>
          <a:bodyPr anchor="ctr">
            <a:normAutofit/>
          </a:bodyPr>
          <a:lstStyle>
            <a:lvl1pPr algn="ctr">
              <a:buNone/>
              <a:defRPr sz="4800"/>
            </a:lvl1pPr>
          </a:lstStyle>
          <a:p>
            <a:r>
              <a:rPr lang="en-GB"/>
              <a:t>ADD YOUR PHOTO HERE</a:t>
            </a:r>
          </a:p>
        </p:txBody>
      </p:sp>
      <p:sp>
        <p:nvSpPr>
          <p:cNvPr id="99" name="Content Placeholder 2">
            <a:extLst>
              <a:ext uri="{FF2B5EF4-FFF2-40B4-BE49-F238E27FC236}">
                <a16:creationId xmlns:a16="http://schemas.microsoft.com/office/drawing/2014/main" id="{C13DCBFA-A26B-4234-8BD2-3884019B73C1}"/>
              </a:ext>
            </a:extLst>
          </p:cNvPr>
          <p:cNvSpPr>
            <a:spLocks noGrp="1"/>
          </p:cNvSpPr>
          <p:nvPr>
            <p:ph idx="1" hasCustomPrompt="1"/>
          </p:nvPr>
        </p:nvSpPr>
        <p:spPr>
          <a:xfrm>
            <a:off x="5612558" y="1892326"/>
            <a:ext cx="6385758" cy="830997"/>
          </a:xfrm>
        </p:spPr>
        <p:txBody>
          <a:bodyPr wrap="square" anchor="t">
            <a:noAutofit/>
          </a:bodyPr>
          <a:lstStyle>
            <a:lvl1pPr marL="0" indent="0">
              <a:lnSpc>
                <a:spcPct val="100000"/>
              </a:lnSpc>
              <a:spcBef>
                <a:spcPts val="500"/>
              </a:spcBef>
              <a:spcAft>
                <a:spcPts val="400"/>
              </a:spcAft>
              <a:buClrTx/>
              <a:buSzPct val="100000"/>
              <a:buFont typeface="Arial" panose="020B0604020202020204" pitchFamily="34" charset="0"/>
              <a:buNone/>
              <a:defRPr sz="1200">
                <a:solidFill>
                  <a:schemeClr val="tx1"/>
                </a:solidFill>
                <a:latin typeface="+mn-lt"/>
              </a:defRPr>
            </a:lvl1pPr>
            <a:lvl2pPr>
              <a:spcBef>
                <a:spcPts val="500"/>
              </a:spcBef>
              <a:spcAft>
                <a:spcPts val="400"/>
              </a:spcAft>
              <a:defRPr sz="1600"/>
            </a:lvl2pPr>
          </a:lstStyle>
          <a:p>
            <a:pPr lvl="0"/>
            <a:r>
              <a:rPr lang="en-US"/>
              <a:t>All text should be 12</a:t>
            </a:r>
          </a:p>
        </p:txBody>
      </p:sp>
      <p:sp>
        <p:nvSpPr>
          <p:cNvPr id="8" name="Rectangle 7">
            <a:extLst>
              <a:ext uri="{FF2B5EF4-FFF2-40B4-BE49-F238E27FC236}">
                <a16:creationId xmlns:a16="http://schemas.microsoft.com/office/drawing/2014/main" id="{34BF613B-9081-4A02-9F3E-308E7F0E0B3A}"/>
              </a:ext>
            </a:extLst>
          </p:cNvPr>
          <p:cNvSpPr/>
          <p:nvPr userDrawn="1"/>
        </p:nvSpPr>
        <p:spPr>
          <a:xfrm>
            <a:off x="0" y="1"/>
            <a:ext cx="12192000" cy="16057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a:extLst>
              <a:ext uri="{FF2B5EF4-FFF2-40B4-BE49-F238E27FC236}">
                <a16:creationId xmlns:a16="http://schemas.microsoft.com/office/drawing/2014/main" id="{18220EE6-8514-4097-880D-6B40B4665D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0634" y="228469"/>
            <a:ext cx="2239019" cy="456293"/>
          </a:xfrm>
          <a:prstGeom prst="rect">
            <a:avLst/>
          </a:prstGeom>
        </p:spPr>
      </p:pic>
      <p:sp>
        <p:nvSpPr>
          <p:cNvPr id="96" name="Title 1">
            <a:extLst>
              <a:ext uri="{FF2B5EF4-FFF2-40B4-BE49-F238E27FC236}">
                <a16:creationId xmlns:a16="http://schemas.microsoft.com/office/drawing/2014/main" id="{FF59AEC7-C76C-4FD4-BF43-8EF67735C185}"/>
              </a:ext>
            </a:extLst>
          </p:cNvPr>
          <p:cNvSpPr>
            <a:spLocks noGrp="1"/>
          </p:cNvSpPr>
          <p:nvPr>
            <p:ph type="title" hasCustomPrompt="1"/>
          </p:nvPr>
        </p:nvSpPr>
        <p:spPr>
          <a:xfrm>
            <a:off x="3538543" y="399389"/>
            <a:ext cx="8459975" cy="646331"/>
          </a:xfrm>
        </p:spPr>
        <p:txBody>
          <a:bodyPr wrap="square" anchor="t">
            <a:spAutoFit/>
          </a:bodyPr>
          <a:lstStyle>
            <a:lvl1pPr>
              <a:defRPr sz="4000" b="1">
                <a:solidFill>
                  <a:schemeClr val="bg1"/>
                </a:solidFill>
                <a:latin typeface="+mj-lt"/>
              </a:defRPr>
            </a:lvl1pPr>
          </a:lstStyle>
          <a:p>
            <a:r>
              <a:rPr lang="en-US"/>
              <a:t>All titles 40PT</a:t>
            </a:r>
            <a:endParaRPr lang="en-GB"/>
          </a:p>
        </p:txBody>
      </p:sp>
      <p:cxnSp>
        <p:nvCxnSpPr>
          <p:cNvPr id="97" name="Straight Connector 96">
            <a:extLst>
              <a:ext uri="{FF2B5EF4-FFF2-40B4-BE49-F238E27FC236}">
                <a16:creationId xmlns:a16="http://schemas.microsoft.com/office/drawing/2014/main" id="{5303F598-EB22-4ABD-B84E-0F197840CAED}"/>
              </a:ext>
            </a:extLst>
          </p:cNvPr>
          <p:cNvCxnSpPr>
            <a:cxnSpLocks/>
          </p:cNvCxnSpPr>
          <p:nvPr userDrawn="1"/>
        </p:nvCxnSpPr>
        <p:spPr>
          <a:xfrm>
            <a:off x="3518904" y="293449"/>
            <a:ext cx="646049" cy="0"/>
          </a:xfrm>
          <a:prstGeom prst="line">
            <a:avLst/>
          </a:prstGeom>
          <a:ln w="38100">
            <a:solidFill>
              <a:srgbClr val="009FDF"/>
            </a:solidFill>
          </a:ln>
        </p:spPr>
        <p:style>
          <a:lnRef idx="1">
            <a:schemeClr val="accent1"/>
          </a:lnRef>
          <a:fillRef idx="0">
            <a:schemeClr val="accent1"/>
          </a:fillRef>
          <a:effectRef idx="0">
            <a:schemeClr val="accent1"/>
          </a:effectRef>
          <a:fontRef idx="minor">
            <a:schemeClr val="tx1"/>
          </a:fontRef>
        </p:style>
      </p:cxnSp>
      <p:sp>
        <p:nvSpPr>
          <p:cNvPr id="98" name="Text Placeholder 6">
            <a:extLst>
              <a:ext uri="{FF2B5EF4-FFF2-40B4-BE49-F238E27FC236}">
                <a16:creationId xmlns:a16="http://schemas.microsoft.com/office/drawing/2014/main" id="{FF5087E1-F207-478A-B434-3C59CA1831F9}"/>
              </a:ext>
            </a:extLst>
          </p:cNvPr>
          <p:cNvSpPr>
            <a:spLocks noGrp="1"/>
          </p:cNvSpPr>
          <p:nvPr>
            <p:ph type="body" sz="quarter" idx="11" hasCustomPrompt="1"/>
          </p:nvPr>
        </p:nvSpPr>
        <p:spPr>
          <a:xfrm>
            <a:off x="3538339" y="1125670"/>
            <a:ext cx="8459975" cy="313932"/>
          </a:xfrm>
        </p:spPr>
        <p:txBody>
          <a:bodyPr wrap="square">
            <a:spAutoFit/>
          </a:bodyPr>
          <a:lstStyle>
            <a:lvl1pPr marL="0" indent="0">
              <a:buNone/>
              <a:defRPr sz="1600" b="1">
                <a:solidFill>
                  <a:srgbClr val="009FDF"/>
                </a:solidFill>
                <a:latin typeface="+mj-lt"/>
              </a:defRPr>
            </a:lvl1pPr>
          </a:lstStyle>
          <a:p>
            <a:pPr lvl="0"/>
            <a:r>
              <a:rPr lang="en-GB"/>
              <a:t>THIS IS YOUR SUBTITLE. UPPERCASE LETTERS FONT SIZE 16. ONE LINE ONLY</a:t>
            </a:r>
          </a:p>
        </p:txBody>
      </p:sp>
      <p:sp>
        <p:nvSpPr>
          <p:cNvPr id="26" name="Content Placeholder 2">
            <a:extLst>
              <a:ext uri="{FF2B5EF4-FFF2-40B4-BE49-F238E27FC236}">
                <a16:creationId xmlns:a16="http://schemas.microsoft.com/office/drawing/2014/main" id="{3DDA39A4-E61B-499F-A46E-CEDA688096B8}"/>
              </a:ext>
            </a:extLst>
          </p:cNvPr>
          <p:cNvSpPr>
            <a:spLocks noGrp="1"/>
          </p:cNvSpPr>
          <p:nvPr>
            <p:ph idx="16" hasCustomPrompt="1"/>
          </p:nvPr>
        </p:nvSpPr>
        <p:spPr>
          <a:xfrm>
            <a:off x="3538339" y="2075973"/>
            <a:ext cx="1733261" cy="276999"/>
          </a:xfrm>
        </p:spPr>
        <p:txBody>
          <a:bodyPr wrap="square" anchor="t">
            <a:spAutoFit/>
          </a:bodyPr>
          <a:lstStyle>
            <a:lvl1pPr marL="0" indent="0">
              <a:lnSpc>
                <a:spcPct val="100000"/>
              </a:lnSpc>
              <a:spcBef>
                <a:spcPts val="500"/>
              </a:spcBef>
              <a:spcAft>
                <a:spcPts val="400"/>
              </a:spcAft>
              <a:buClrTx/>
              <a:buSzPct val="100000"/>
              <a:buFont typeface="Arial" panose="020B0604020202020204" pitchFamily="34" charset="0"/>
              <a:buNone/>
              <a:defRPr sz="1200" b="1">
                <a:solidFill>
                  <a:srgbClr val="009FDF"/>
                </a:solidFill>
                <a:latin typeface="+mj-lt"/>
              </a:defRPr>
            </a:lvl1pPr>
            <a:lvl2pPr>
              <a:spcBef>
                <a:spcPts val="500"/>
              </a:spcBef>
              <a:spcAft>
                <a:spcPts val="400"/>
              </a:spcAft>
              <a:defRPr sz="1600"/>
            </a:lvl2pPr>
          </a:lstStyle>
          <a:p>
            <a:pPr lvl="0"/>
            <a:r>
              <a:rPr lang="en-US"/>
              <a:t>One line subtitle</a:t>
            </a:r>
          </a:p>
        </p:txBody>
      </p:sp>
      <p:sp>
        <p:nvSpPr>
          <p:cNvPr id="27" name="Content Placeholder 2">
            <a:extLst>
              <a:ext uri="{FF2B5EF4-FFF2-40B4-BE49-F238E27FC236}">
                <a16:creationId xmlns:a16="http://schemas.microsoft.com/office/drawing/2014/main" id="{563CB339-4773-4141-AA29-3D7B584EA3D6}"/>
              </a:ext>
            </a:extLst>
          </p:cNvPr>
          <p:cNvSpPr>
            <a:spLocks noGrp="1"/>
          </p:cNvSpPr>
          <p:nvPr>
            <p:ph idx="17" hasCustomPrompt="1"/>
          </p:nvPr>
        </p:nvSpPr>
        <p:spPr>
          <a:xfrm>
            <a:off x="3538339" y="6175043"/>
            <a:ext cx="1733261" cy="276999"/>
          </a:xfrm>
        </p:spPr>
        <p:txBody>
          <a:bodyPr wrap="square" anchor="t">
            <a:spAutoFit/>
          </a:bodyPr>
          <a:lstStyle>
            <a:lvl1pPr marL="0" indent="0">
              <a:lnSpc>
                <a:spcPct val="100000"/>
              </a:lnSpc>
              <a:spcBef>
                <a:spcPts val="500"/>
              </a:spcBef>
              <a:spcAft>
                <a:spcPts val="400"/>
              </a:spcAft>
              <a:buClrTx/>
              <a:buSzPct val="100000"/>
              <a:buFont typeface="Arial" panose="020B0604020202020204" pitchFamily="34" charset="0"/>
              <a:buNone/>
              <a:defRPr sz="1200" b="1">
                <a:solidFill>
                  <a:srgbClr val="009FDF"/>
                </a:solidFill>
                <a:latin typeface="+mj-lt"/>
              </a:defRPr>
            </a:lvl1pPr>
            <a:lvl2pPr>
              <a:spcBef>
                <a:spcPts val="500"/>
              </a:spcBef>
              <a:spcAft>
                <a:spcPts val="400"/>
              </a:spcAft>
              <a:defRPr sz="1600"/>
            </a:lvl2pPr>
          </a:lstStyle>
          <a:p>
            <a:pPr lvl="0"/>
            <a:r>
              <a:rPr lang="en-US"/>
              <a:t>One line subtitle</a:t>
            </a:r>
          </a:p>
        </p:txBody>
      </p:sp>
      <p:sp>
        <p:nvSpPr>
          <p:cNvPr id="30" name="Content Placeholder 2">
            <a:extLst>
              <a:ext uri="{FF2B5EF4-FFF2-40B4-BE49-F238E27FC236}">
                <a16:creationId xmlns:a16="http://schemas.microsoft.com/office/drawing/2014/main" id="{9E97555B-53AA-44CA-8F89-BE4E1262BCEF}"/>
              </a:ext>
            </a:extLst>
          </p:cNvPr>
          <p:cNvSpPr>
            <a:spLocks noGrp="1"/>
          </p:cNvSpPr>
          <p:nvPr>
            <p:ph idx="18" hasCustomPrompt="1"/>
          </p:nvPr>
        </p:nvSpPr>
        <p:spPr>
          <a:xfrm>
            <a:off x="340634" y="900528"/>
            <a:ext cx="2239019" cy="276999"/>
          </a:xfrm>
        </p:spPr>
        <p:txBody>
          <a:bodyPr wrap="square" anchor="t">
            <a:spAutoFit/>
          </a:bodyPr>
          <a:lstStyle>
            <a:lvl1pPr marL="0" indent="0">
              <a:lnSpc>
                <a:spcPct val="100000"/>
              </a:lnSpc>
              <a:spcBef>
                <a:spcPts val="500"/>
              </a:spcBef>
              <a:spcAft>
                <a:spcPts val="400"/>
              </a:spcAft>
              <a:buClrTx/>
              <a:buSzPct val="100000"/>
              <a:buFont typeface="Arial" panose="020B0604020202020204" pitchFamily="34" charset="0"/>
              <a:buNone/>
              <a:defRPr sz="1200" b="1">
                <a:solidFill>
                  <a:schemeClr val="bg1"/>
                </a:solidFill>
                <a:latin typeface="+mj-lt"/>
              </a:defRPr>
            </a:lvl1pPr>
            <a:lvl2pPr>
              <a:spcBef>
                <a:spcPts val="500"/>
              </a:spcBef>
              <a:spcAft>
                <a:spcPts val="400"/>
              </a:spcAft>
              <a:defRPr sz="1600"/>
            </a:lvl2pPr>
          </a:lstStyle>
          <a:p>
            <a:pPr lvl="0"/>
            <a:r>
              <a:rPr lang="en-US"/>
              <a:t>COMPANY NAME</a:t>
            </a:r>
          </a:p>
        </p:txBody>
      </p:sp>
    </p:spTree>
    <p:extLst>
      <p:ext uri="{BB962C8B-B14F-4D97-AF65-F5344CB8AC3E}">
        <p14:creationId xmlns:p14="http://schemas.microsoft.com/office/powerpoint/2010/main" val="1479282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DB8D92EB-A643-41F0-AAA8-4F651714D219}"/>
              </a:ext>
            </a:extLst>
          </p:cNvPr>
          <p:cNvSpPr/>
          <p:nvPr userDrawn="1"/>
        </p:nvSpPr>
        <p:spPr>
          <a:xfrm>
            <a:off x="0" y="0"/>
            <a:ext cx="12192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a:extLst>
              <a:ext uri="{FF2B5EF4-FFF2-40B4-BE49-F238E27FC236}">
                <a16:creationId xmlns:a16="http://schemas.microsoft.com/office/drawing/2014/main" id="{3D973296-7201-46FC-8C2C-75835DCD24CF}"/>
              </a:ext>
            </a:extLst>
          </p:cNvPr>
          <p:cNvSpPr>
            <a:spLocks noGrp="1"/>
          </p:cNvSpPr>
          <p:nvPr>
            <p:ph type="pic" sz="quarter" idx="10" hasCustomPrompt="1"/>
          </p:nvPr>
        </p:nvSpPr>
        <p:spPr>
          <a:xfrm>
            <a:off x="0" y="0"/>
            <a:ext cx="4564063" cy="6858000"/>
          </a:xfrm>
        </p:spPr>
        <p:txBody>
          <a:bodyPr anchor="ctr">
            <a:normAutofit/>
          </a:bodyPr>
          <a:lstStyle>
            <a:lvl1pPr algn="ctr">
              <a:buNone/>
              <a:defRPr sz="6000">
                <a:solidFill>
                  <a:schemeClr val="bg1"/>
                </a:solidFill>
              </a:defRPr>
            </a:lvl1pPr>
          </a:lstStyle>
          <a:p>
            <a:r>
              <a:rPr lang="en-GB"/>
              <a:t>Insert your photo here</a:t>
            </a:r>
          </a:p>
        </p:txBody>
      </p:sp>
      <p:sp>
        <p:nvSpPr>
          <p:cNvPr id="50" name="TextBox 49">
            <a:extLst>
              <a:ext uri="{FF2B5EF4-FFF2-40B4-BE49-F238E27FC236}">
                <a16:creationId xmlns:a16="http://schemas.microsoft.com/office/drawing/2014/main" id="{67813F8D-6162-41A0-8E1A-B808412649D2}"/>
              </a:ext>
            </a:extLst>
          </p:cNvPr>
          <p:cNvSpPr txBox="1"/>
          <p:nvPr userDrawn="1"/>
        </p:nvSpPr>
        <p:spPr>
          <a:xfrm>
            <a:off x="4567140" y="2276890"/>
            <a:ext cx="7628593" cy="707886"/>
          </a:xfrm>
          <a:prstGeom prst="rect">
            <a:avLst/>
          </a:prstGeom>
          <a:noFill/>
        </p:spPr>
        <p:txBody>
          <a:bodyPr wrap="square" anchor="b">
            <a:spAutoFit/>
          </a:bodyPr>
          <a:lstStyle/>
          <a:p>
            <a:pPr algn="ctr">
              <a:spcBef>
                <a:spcPts val="600"/>
              </a:spcBef>
              <a:spcAft>
                <a:spcPts val="600"/>
              </a:spcAft>
            </a:pPr>
            <a:r>
              <a:rPr lang="en-US" sz="4000" b="1">
                <a:solidFill>
                  <a:schemeClr val="bg1"/>
                </a:solidFill>
                <a:latin typeface="+mj-lt"/>
              </a:rPr>
              <a:t>Let’s talk.</a:t>
            </a:r>
          </a:p>
        </p:txBody>
      </p:sp>
      <p:cxnSp>
        <p:nvCxnSpPr>
          <p:cNvPr id="51" name="Straight Connector 50">
            <a:extLst>
              <a:ext uri="{FF2B5EF4-FFF2-40B4-BE49-F238E27FC236}">
                <a16:creationId xmlns:a16="http://schemas.microsoft.com/office/drawing/2014/main" id="{E71D434D-55CD-4A71-9B4B-E4F2BE0FC4F8}"/>
              </a:ext>
            </a:extLst>
          </p:cNvPr>
          <p:cNvCxnSpPr>
            <a:cxnSpLocks/>
          </p:cNvCxnSpPr>
          <p:nvPr userDrawn="1"/>
        </p:nvCxnSpPr>
        <p:spPr>
          <a:xfrm>
            <a:off x="8058412" y="2143888"/>
            <a:ext cx="646049" cy="0"/>
          </a:xfrm>
          <a:prstGeom prst="line">
            <a:avLst/>
          </a:prstGeom>
          <a:ln w="38100">
            <a:solidFill>
              <a:srgbClr val="009FDF"/>
            </a:solidFill>
          </a:ln>
        </p:spPr>
        <p:style>
          <a:lnRef idx="1">
            <a:schemeClr val="accent1"/>
          </a:lnRef>
          <a:fillRef idx="0">
            <a:schemeClr val="accent1"/>
          </a:fillRef>
          <a:effectRef idx="0">
            <a:schemeClr val="accent1"/>
          </a:effectRef>
          <a:fontRef idx="minor">
            <a:schemeClr val="tx1"/>
          </a:fontRef>
        </p:style>
      </p:cxnSp>
      <p:grpSp>
        <p:nvGrpSpPr>
          <p:cNvPr id="52" name="Group 51">
            <a:extLst>
              <a:ext uri="{FF2B5EF4-FFF2-40B4-BE49-F238E27FC236}">
                <a16:creationId xmlns:a16="http://schemas.microsoft.com/office/drawing/2014/main" id="{9747A6B4-0B2C-4429-900F-23B771AED963}"/>
              </a:ext>
            </a:extLst>
          </p:cNvPr>
          <p:cNvGrpSpPr/>
          <p:nvPr userDrawn="1"/>
        </p:nvGrpSpPr>
        <p:grpSpPr>
          <a:xfrm>
            <a:off x="7911420" y="1065110"/>
            <a:ext cx="940033" cy="785748"/>
            <a:chOff x="11080509" y="269721"/>
            <a:chExt cx="821264" cy="669978"/>
          </a:xfrm>
        </p:grpSpPr>
        <p:sp>
          <p:nvSpPr>
            <p:cNvPr id="53" name="Freeform: Shape 52">
              <a:extLst>
                <a:ext uri="{FF2B5EF4-FFF2-40B4-BE49-F238E27FC236}">
                  <a16:creationId xmlns:a16="http://schemas.microsoft.com/office/drawing/2014/main" id="{9475891E-7511-4DFD-9C92-6F4002AC8EF5}"/>
                </a:ext>
              </a:extLst>
            </p:cNvPr>
            <p:cNvSpPr/>
            <p:nvPr/>
          </p:nvSpPr>
          <p:spPr>
            <a:xfrm>
              <a:off x="11080509" y="269721"/>
              <a:ext cx="821264" cy="669978"/>
            </a:xfrm>
            <a:custGeom>
              <a:avLst/>
              <a:gdLst>
                <a:gd name="connsiteX0" fmla="*/ 534871 w 821263"/>
                <a:gd name="connsiteY0" fmla="*/ 665205 h 669978"/>
                <a:gd name="connsiteX1" fmla="*/ 631190 w 821263"/>
                <a:gd name="connsiteY1" fmla="*/ 653174 h 669978"/>
                <a:gd name="connsiteX2" fmla="*/ 723330 w 821263"/>
                <a:gd name="connsiteY2" fmla="*/ 640567 h 669978"/>
                <a:gd name="connsiteX3" fmla="*/ 778297 w 821263"/>
                <a:gd name="connsiteY3" fmla="*/ 591651 h 669978"/>
                <a:gd name="connsiteX4" fmla="*/ 800557 w 821263"/>
                <a:gd name="connsiteY4" fmla="*/ 468462 h 669978"/>
                <a:gd name="connsiteX5" fmla="*/ 816190 w 821263"/>
                <a:gd name="connsiteY5" fmla="*/ 317104 h 669978"/>
                <a:gd name="connsiteX6" fmla="*/ 815758 w 821263"/>
                <a:gd name="connsiteY6" fmla="*/ 146296 h 669978"/>
                <a:gd name="connsiteX7" fmla="*/ 806753 w 821263"/>
                <a:gd name="connsiteY7" fmla="*/ 62368 h 669978"/>
                <a:gd name="connsiteX8" fmla="*/ 766554 w 821263"/>
                <a:gd name="connsiteY8" fmla="*/ 19288 h 669978"/>
                <a:gd name="connsiteX9" fmla="*/ 536168 w 821263"/>
                <a:gd name="connsiteY9" fmla="*/ 6609 h 669978"/>
                <a:gd name="connsiteX10" fmla="*/ 407936 w 821263"/>
                <a:gd name="connsiteY10" fmla="*/ 13813 h 669978"/>
                <a:gd name="connsiteX11" fmla="*/ 270338 w 821263"/>
                <a:gd name="connsiteY11" fmla="*/ 26780 h 669978"/>
                <a:gd name="connsiteX12" fmla="*/ 165807 w 821263"/>
                <a:gd name="connsiteY12" fmla="*/ 41837 h 669978"/>
                <a:gd name="connsiteX13" fmla="*/ 84833 w 821263"/>
                <a:gd name="connsiteY13" fmla="*/ 60135 h 669978"/>
                <a:gd name="connsiteX14" fmla="*/ 49389 w 821263"/>
                <a:gd name="connsiteY14" fmla="*/ 96011 h 669978"/>
                <a:gd name="connsiteX15" fmla="*/ 30659 w 821263"/>
                <a:gd name="connsiteY15" fmla="*/ 178210 h 669978"/>
                <a:gd name="connsiteX16" fmla="*/ 17907 w 821263"/>
                <a:gd name="connsiteY16" fmla="*/ 277410 h 669978"/>
                <a:gd name="connsiteX17" fmla="*/ 5372 w 821263"/>
                <a:gd name="connsiteY17" fmla="*/ 504050 h 669978"/>
                <a:gd name="connsiteX18" fmla="*/ 19348 w 821263"/>
                <a:gd name="connsiteY18" fmla="*/ 627023 h 669978"/>
                <a:gd name="connsiteX19" fmla="*/ 53784 w 821263"/>
                <a:gd name="connsiteY19" fmla="*/ 656992 h 669978"/>
                <a:gd name="connsiteX20" fmla="*/ 335751 w 821263"/>
                <a:gd name="connsiteY20" fmla="*/ 670104 h 669978"/>
                <a:gd name="connsiteX21" fmla="*/ 534871 w 821263"/>
                <a:gd name="connsiteY21" fmla="*/ 665205 h 669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21263" h="669978">
                  <a:moveTo>
                    <a:pt x="534871" y="665205"/>
                  </a:moveTo>
                  <a:cubicBezTo>
                    <a:pt x="567073" y="663692"/>
                    <a:pt x="599132" y="657424"/>
                    <a:pt x="631190" y="653174"/>
                  </a:cubicBezTo>
                  <a:cubicBezTo>
                    <a:pt x="661879" y="649068"/>
                    <a:pt x="692568" y="644745"/>
                    <a:pt x="723330" y="640567"/>
                  </a:cubicBezTo>
                  <a:cubicBezTo>
                    <a:pt x="761727" y="635308"/>
                    <a:pt x="769724" y="629833"/>
                    <a:pt x="778297" y="591651"/>
                  </a:cubicBezTo>
                  <a:cubicBezTo>
                    <a:pt x="787446" y="551020"/>
                    <a:pt x="794938" y="509813"/>
                    <a:pt x="800557" y="468462"/>
                  </a:cubicBezTo>
                  <a:cubicBezTo>
                    <a:pt x="807401" y="418249"/>
                    <a:pt x="813957" y="367749"/>
                    <a:pt x="816190" y="317104"/>
                  </a:cubicBezTo>
                  <a:cubicBezTo>
                    <a:pt x="818711" y="260264"/>
                    <a:pt x="817343" y="203208"/>
                    <a:pt x="815758" y="146296"/>
                  </a:cubicBezTo>
                  <a:cubicBezTo>
                    <a:pt x="814965" y="118272"/>
                    <a:pt x="810571" y="90248"/>
                    <a:pt x="806753" y="62368"/>
                  </a:cubicBezTo>
                  <a:cubicBezTo>
                    <a:pt x="802863" y="33912"/>
                    <a:pt x="794362" y="24979"/>
                    <a:pt x="766554" y="19288"/>
                  </a:cubicBezTo>
                  <a:cubicBezTo>
                    <a:pt x="690407" y="3871"/>
                    <a:pt x="613540" y="1278"/>
                    <a:pt x="536168" y="6609"/>
                  </a:cubicBezTo>
                  <a:cubicBezTo>
                    <a:pt x="493448" y="9563"/>
                    <a:pt x="450656" y="10571"/>
                    <a:pt x="407936" y="13813"/>
                  </a:cubicBezTo>
                  <a:cubicBezTo>
                    <a:pt x="361974" y="17271"/>
                    <a:pt x="316084" y="21593"/>
                    <a:pt x="270338" y="26780"/>
                  </a:cubicBezTo>
                  <a:cubicBezTo>
                    <a:pt x="235398" y="30743"/>
                    <a:pt x="200459" y="35641"/>
                    <a:pt x="165807" y="41837"/>
                  </a:cubicBezTo>
                  <a:cubicBezTo>
                    <a:pt x="138576" y="46664"/>
                    <a:pt x="111920" y="54444"/>
                    <a:pt x="84833" y="60135"/>
                  </a:cubicBezTo>
                  <a:cubicBezTo>
                    <a:pt x="64662" y="64314"/>
                    <a:pt x="54216" y="78145"/>
                    <a:pt x="49389" y="96011"/>
                  </a:cubicBezTo>
                  <a:cubicBezTo>
                    <a:pt x="42041" y="123099"/>
                    <a:pt x="35341" y="150546"/>
                    <a:pt x="30659" y="178210"/>
                  </a:cubicBezTo>
                  <a:cubicBezTo>
                    <a:pt x="25183" y="211060"/>
                    <a:pt x="22662" y="244415"/>
                    <a:pt x="17907" y="277410"/>
                  </a:cubicBezTo>
                  <a:cubicBezTo>
                    <a:pt x="7101" y="352620"/>
                    <a:pt x="1338" y="428191"/>
                    <a:pt x="5372" y="504050"/>
                  </a:cubicBezTo>
                  <a:cubicBezTo>
                    <a:pt x="7605" y="545185"/>
                    <a:pt x="13513" y="586176"/>
                    <a:pt x="19348" y="627023"/>
                  </a:cubicBezTo>
                  <a:cubicBezTo>
                    <a:pt x="21870" y="644457"/>
                    <a:pt x="36566" y="655984"/>
                    <a:pt x="53784" y="656992"/>
                  </a:cubicBezTo>
                  <a:cubicBezTo>
                    <a:pt x="147653" y="662539"/>
                    <a:pt x="315219" y="670104"/>
                    <a:pt x="335751" y="670104"/>
                  </a:cubicBezTo>
                  <a:cubicBezTo>
                    <a:pt x="356283" y="670104"/>
                    <a:pt x="468594" y="668303"/>
                    <a:pt x="534871" y="665205"/>
                  </a:cubicBezTo>
                </a:path>
              </a:pathLst>
            </a:custGeom>
            <a:solidFill>
              <a:srgbClr val="00AEEF"/>
            </a:solidFill>
            <a:ln w="7195" cap="flat">
              <a:no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8ECCB13A-8465-417B-8BAD-6A72E7595900}"/>
                </a:ext>
              </a:extLst>
            </p:cNvPr>
            <p:cNvSpPr/>
            <p:nvPr/>
          </p:nvSpPr>
          <p:spPr>
            <a:xfrm>
              <a:off x="11217716" y="5829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91"/>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55" name="Freeform: Shape 54">
              <a:extLst>
                <a:ext uri="{FF2B5EF4-FFF2-40B4-BE49-F238E27FC236}">
                  <a16:creationId xmlns:a16="http://schemas.microsoft.com/office/drawing/2014/main" id="{3B4312FA-0641-4886-B807-1DD40C770EDC}"/>
                </a:ext>
              </a:extLst>
            </p:cNvPr>
            <p:cNvSpPr/>
            <p:nvPr/>
          </p:nvSpPr>
          <p:spPr>
            <a:xfrm>
              <a:off x="11175789" y="627240"/>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58" name="Freeform: Shape 57">
              <a:extLst>
                <a:ext uri="{FF2B5EF4-FFF2-40B4-BE49-F238E27FC236}">
                  <a16:creationId xmlns:a16="http://schemas.microsoft.com/office/drawing/2014/main" id="{5D744723-066D-4CAD-B14A-08608CA194B1}"/>
                </a:ext>
              </a:extLst>
            </p:cNvPr>
            <p:cNvSpPr/>
            <p:nvPr/>
          </p:nvSpPr>
          <p:spPr>
            <a:xfrm>
              <a:off x="11133861" y="6716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59" name="Freeform: Shape 58">
              <a:extLst>
                <a:ext uri="{FF2B5EF4-FFF2-40B4-BE49-F238E27FC236}">
                  <a16:creationId xmlns:a16="http://schemas.microsoft.com/office/drawing/2014/main" id="{0C1A8A3E-72B1-452D-B1BB-1C00BD4208E2}"/>
                </a:ext>
              </a:extLst>
            </p:cNvPr>
            <p:cNvSpPr/>
            <p:nvPr/>
          </p:nvSpPr>
          <p:spPr>
            <a:xfrm>
              <a:off x="11175789"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0" name="Freeform: Shape 59">
              <a:extLst>
                <a:ext uri="{FF2B5EF4-FFF2-40B4-BE49-F238E27FC236}">
                  <a16:creationId xmlns:a16="http://schemas.microsoft.com/office/drawing/2014/main" id="{BA58DD2E-D3F5-48CC-B2C5-83EF3EB44240}"/>
                </a:ext>
              </a:extLst>
            </p:cNvPr>
            <p:cNvSpPr/>
            <p:nvPr/>
          </p:nvSpPr>
          <p:spPr>
            <a:xfrm>
              <a:off x="11217716"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1" name="Freeform: Shape 60">
              <a:extLst>
                <a:ext uri="{FF2B5EF4-FFF2-40B4-BE49-F238E27FC236}">
                  <a16:creationId xmlns:a16="http://schemas.microsoft.com/office/drawing/2014/main" id="{8007F05C-0FE5-4A3F-AF4F-376712A0E274}"/>
                </a:ext>
              </a:extLst>
            </p:cNvPr>
            <p:cNvSpPr/>
            <p:nvPr/>
          </p:nvSpPr>
          <p:spPr>
            <a:xfrm>
              <a:off x="11259572"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2" name="Freeform: Shape 61">
              <a:extLst>
                <a:ext uri="{FF2B5EF4-FFF2-40B4-BE49-F238E27FC236}">
                  <a16:creationId xmlns:a16="http://schemas.microsoft.com/office/drawing/2014/main" id="{54973DA3-9951-45A7-8438-EB30E474E23D}"/>
                </a:ext>
              </a:extLst>
            </p:cNvPr>
            <p:cNvSpPr/>
            <p:nvPr/>
          </p:nvSpPr>
          <p:spPr>
            <a:xfrm>
              <a:off x="11133861"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20"/>
                    <a:pt x="32707" y="42576"/>
                    <a:pt x="22981" y="42576"/>
                  </a:cubicBezTo>
                  <a:cubicBezTo>
                    <a:pt x="13255" y="42576"/>
                    <a:pt x="5403" y="34220"/>
                    <a:pt x="5403" y="23990"/>
                  </a:cubicBezTo>
                  <a:cubicBezTo>
                    <a:pt x="5403" y="13688"/>
                    <a:pt x="13255" y="5404"/>
                    <a:pt x="22981" y="5404"/>
                  </a:cubicBezTo>
                  <a:cubicBezTo>
                    <a:pt x="32707" y="5331"/>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3" name="Freeform: Shape 62">
              <a:extLst>
                <a:ext uri="{FF2B5EF4-FFF2-40B4-BE49-F238E27FC236}">
                  <a16:creationId xmlns:a16="http://schemas.microsoft.com/office/drawing/2014/main" id="{75085F50-5594-41C7-BFB6-B6B83A45E7A9}"/>
                </a:ext>
              </a:extLst>
            </p:cNvPr>
            <p:cNvSpPr/>
            <p:nvPr/>
          </p:nvSpPr>
          <p:spPr>
            <a:xfrm>
              <a:off x="11301499"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20"/>
                    <a:pt x="32707" y="42576"/>
                    <a:pt x="22981" y="42576"/>
                  </a:cubicBezTo>
                  <a:cubicBezTo>
                    <a:pt x="13256" y="42576"/>
                    <a:pt x="5403" y="34220"/>
                    <a:pt x="5403" y="23990"/>
                  </a:cubicBezTo>
                  <a:cubicBezTo>
                    <a:pt x="5403" y="13688"/>
                    <a:pt x="13256" y="5404"/>
                    <a:pt x="22981" y="5404"/>
                  </a:cubicBezTo>
                  <a:cubicBezTo>
                    <a:pt x="32707" y="5331"/>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4" name="Freeform: Shape 63">
              <a:extLst>
                <a:ext uri="{FF2B5EF4-FFF2-40B4-BE49-F238E27FC236}">
                  <a16:creationId xmlns:a16="http://schemas.microsoft.com/office/drawing/2014/main" id="{224E5066-C8F6-41AF-80A0-B48E5B87CC92}"/>
                </a:ext>
              </a:extLst>
            </p:cNvPr>
            <p:cNvSpPr/>
            <p:nvPr/>
          </p:nvSpPr>
          <p:spPr>
            <a:xfrm>
              <a:off x="11301499" y="5385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91"/>
                    <a:pt x="5403" y="23990"/>
                  </a:cubicBezTo>
                  <a:cubicBezTo>
                    <a:pt x="5403" y="13688"/>
                    <a:pt x="13256"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65" name="Freeform: Shape 64">
              <a:extLst>
                <a:ext uri="{FF2B5EF4-FFF2-40B4-BE49-F238E27FC236}">
                  <a16:creationId xmlns:a16="http://schemas.microsoft.com/office/drawing/2014/main" id="{3771C386-BCAE-4F96-9C0A-315307311625}"/>
                </a:ext>
              </a:extLst>
            </p:cNvPr>
            <p:cNvSpPr/>
            <p:nvPr/>
          </p:nvSpPr>
          <p:spPr>
            <a:xfrm>
              <a:off x="11259572" y="5829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91"/>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6" name="Freeform: Shape 65">
              <a:extLst>
                <a:ext uri="{FF2B5EF4-FFF2-40B4-BE49-F238E27FC236}">
                  <a16:creationId xmlns:a16="http://schemas.microsoft.com/office/drawing/2014/main" id="{E28AC8D7-7476-4570-9083-22121DBCC35F}"/>
                </a:ext>
              </a:extLst>
            </p:cNvPr>
            <p:cNvSpPr/>
            <p:nvPr/>
          </p:nvSpPr>
          <p:spPr>
            <a:xfrm>
              <a:off x="11133861"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7" name="Freeform: Shape 66">
              <a:extLst>
                <a:ext uri="{FF2B5EF4-FFF2-40B4-BE49-F238E27FC236}">
                  <a16:creationId xmlns:a16="http://schemas.microsoft.com/office/drawing/2014/main" id="{721BBC18-90DE-4FC7-B382-796E9F96FBB5}"/>
                </a:ext>
              </a:extLst>
            </p:cNvPr>
            <p:cNvSpPr/>
            <p:nvPr/>
          </p:nvSpPr>
          <p:spPr>
            <a:xfrm>
              <a:off x="11175789"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8" name="Freeform: Shape 67">
              <a:extLst>
                <a:ext uri="{FF2B5EF4-FFF2-40B4-BE49-F238E27FC236}">
                  <a16:creationId xmlns:a16="http://schemas.microsoft.com/office/drawing/2014/main" id="{3E8E51B6-224F-4A52-BD35-D5621BAAD7A2}"/>
                </a:ext>
              </a:extLst>
            </p:cNvPr>
            <p:cNvSpPr/>
            <p:nvPr/>
          </p:nvSpPr>
          <p:spPr>
            <a:xfrm>
              <a:off x="11217716"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9" name="Freeform: Shape 68">
              <a:extLst>
                <a:ext uri="{FF2B5EF4-FFF2-40B4-BE49-F238E27FC236}">
                  <a16:creationId xmlns:a16="http://schemas.microsoft.com/office/drawing/2014/main" id="{49F2394E-A660-48F9-81EA-AFC856D912EA}"/>
                </a:ext>
              </a:extLst>
            </p:cNvPr>
            <p:cNvSpPr/>
            <p:nvPr/>
          </p:nvSpPr>
          <p:spPr>
            <a:xfrm>
              <a:off x="11259572"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6D31536B-92ED-47EE-8FA9-425086E0910B}"/>
                </a:ext>
              </a:extLst>
            </p:cNvPr>
            <p:cNvSpPr/>
            <p:nvPr/>
          </p:nvSpPr>
          <p:spPr>
            <a:xfrm>
              <a:off x="11301499"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19"/>
                    <a:pt x="5403" y="23990"/>
                  </a:cubicBezTo>
                  <a:cubicBezTo>
                    <a:pt x="5403" y="13688"/>
                    <a:pt x="13256"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E6806E9B-7F9F-4618-B503-6698DAA153EA}"/>
                </a:ext>
              </a:extLst>
            </p:cNvPr>
            <p:cNvSpPr/>
            <p:nvPr/>
          </p:nvSpPr>
          <p:spPr>
            <a:xfrm>
              <a:off x="11412514"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72" name="Freeform: Shape 71">
              <a:extLst>
                <a:ext uri="{FF2B5EF4-FFF2-40B4-BE49-F238E27FC236}">
                  <a16:creationId xmlns:a16="http://schemas.microsoft.com/office/drawing/2014/main" id="{F2E759B2-D568-46F7-9560-FDD54C05B65B}"/>
                </a:ext>
              </a:extLst>
            </p:cNvPr>
            <p:cNvSpPr/>
            <p:nvPr/>
          </p:nvSpPr>
          <p:spPr>
            <a:xfrm>
              <a:off x="11454442"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73" name="Freeform: Shape 72">
              <a:extLst>
                <a:ext uri="{FF2B5EF4-FFF2-40B4-BE49-F238E27FC236}">
                  <a16:creationId xmlns:a16="http://schemas.microsoft.com/office/drawing/2014/main" id="{E849DF6F-C2E7-4C8E-BD8D-B39C8749C44F}"/>
                </a:ext>
              </a:extLst>
            </p:cNvPr>
            <p:cNvSpPr/>
            <p:nvPr/>
          </p:nvSpPr>
          <p:spPr>
            <a:xfrm>
              <a:off x="11496370"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74" name="Freeform: Shape 73">
              <a:extLst>
                <a:ext uri="{FF2B5EF4-FFF2-40B4-BE49-F238E27FC236}">
                  <a16:creationId xmlns:a16="http://schemas.microsoft.com/office/drawing/2014/main" id="{878518F3-C7F1-4D4D-8D17-28B816DAF7B6}"/>
                </a:ext>
              </a:extLst>
            </p:cNvPr>
            <p:cNvSpPr/>
            <p:nvPr/>
          </p:nvSpPr>
          <p:spPr>
            <a:xfrm>
              <a:off x="11370658"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75" name="Freeform: Shape 74">
              <a:extLst>
                <a:ext uri="{FF2B5EF4-FFF2-40B4-BE49-F238E27FC236}">
                  <a16:creationId xmlns:a16="http://schemas.microsoft.com/office/drawing/2014/main" id="{448D839F-9A67-45B0-9384-6734879D2FF9}"/>
                </a:ext>
              </a:extLst>
            </p:cNvPr>
            <p:cNvSpPr/>
            <p:nvPr/>
          </p:nvSpPr>
          <p:spPr>
            <a:xfrm>
              <a:off x="11538225"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76" name="Freeform: Shape 75">
              <a:extLst>
                <a:ext uri="{FF2B5EF4-FFF2-40B4-BE49-F238E27FC236}">
                  <a16:creationId xmlns:a16="http://schemas.microsoft.com/office/drawing/2014/main" id="{9CB7377D-CE64-45A0-BFD6-CC61E3BB5E12}"/>
                </a:ext>
              </a:extLst>
            </p:cNvPr>
            <p:cNvSpPr/>
            <p:nvPr/>
          </p:nvSpPr>
          <p:spPr>
            <a:xfrm>
              <a:off x="11370658" y="5385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77" name="Freeform: Shape 76">
              <a:extLst>
                <a:ext uri="{FF2B5EF4-FFF2-40B4-BE49-F238E27FC236}">
                  <a16:creationId xmlns:a16="http://schemas.microsoft.com/office/drawing/2014/main" id="{8401999B-B4A1-4A0D-BB27-FFFBEAC0349F}"/>
                </a:ext>
              </a:extLst>
            </p:cNvPr>
            <p:cNvSpPr/>
            <p:nvPr/>
          </p:nvSpPr>
          <p:spPr>
            <a:xfrm>
              <a:off x="11370658" y="5829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78" name="Freeform: Shape 77">
              <a:extLst>
                <a:ext uri="{FF2B5EF4-FFF2-40B4-BE49-F238E27FC236}">
                  <a16:creationId xmlns:a16="http://schemas.microsoft.com/office/drawing/2014/main" id="{8BB43A4C-9164-4D50-9CF7-986C509D221F}"/>
                </a:ext>
              </a:extLst>
            </p:cNvPr>
            <p:cNvSpPr/>
            <p:nvPr/>
          </p:nvSpPr>
          <p:spPr>
            <a:xfrm>
              <a:off x="11370658" y="627240"/>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79" name="Freeform: Shape 78">
              <a:extLst>
                <a:ext uri="{FF2B5EF4-FFF2-40B4-BE49-F238E27FC236}">
                  <a16:creationId xmlns:a16="http://schemas.microsoft.com/office/drawing/2014/main" id="{8008E679-FE6D-4BAE-B9EA-4F658687D1A6}"/>
                </a:ext>
              </a:extLst>
            </p:cNvPr>
            <p:cNvSpPr/>
            <p:nvPr/>
          </p:nvSpPr>
          <p:spPr>
            <a:xfrm>
              <a:off x="11370658" y="6716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80" name="Freeform: Shape 79">
              <a:extLst>
                <a:ext uri="{FF2B5EF4-FFF2-40B4-BE49-F238E27FC236}">
                  <a16:creationId xmlns:a16="http://schemas.microsoft.com/office/drawing/2014/main" id="{6C08B5A6-2DBF-46D8-B56A-6B08B036B332}"/>
                </a:ext>
              </a:extLst>
            </p:cNvPr>
            <p:cNvSpPr/>
            <p:nvPr/>
          </p:nvSpPr>
          <p:spPr>
            <a:xfrm>
              <a:off x="11538225" y="6716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81" name="Freeform: Shape 80">
              <a:extLst>
                <a:ext uri="{FF2B5EF4-FFF2-40B4-BE49-F238E27FC236}">
                  <a16:creationId xmlns:a16="http://schemas.microsoft.com/office/drawing/2014/main" id="{889E090A-16B8-438F-9562-73C62E15A9FA}"/>
                </a:ext>
              </a:extLst>
            </p:cNvPr>
            <p:cNvSpPr/>
            <p:nvPr/>
          </p:nvSpPr>
          <p:spPr>
            <a:xfrm>
              <a:off x="11412514"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82" name="Freeform: Shape 81">
              <a:extLst>
                <a:ext uri="{FF2B5EF4-FFF2-40B4-BE49-F238E27FC236}">
                  <a16:creationId xmlns:a16="http://schemas.microsoft.com/office/drawing/2014/main" id="{51110235-E591-4C13-8869-DAF0EF3AD870}"/>
                </a:ext>
              </a:extLst>
            </p:cNvPr>
            <p:cNvSpPr/>
            <p:nvPr/>
          </p:nvSpPr>
          <p:spPr>
            <a:xfrm>
              <a:off x="11454442"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83" name="Freeform: Shape 82">
              <a:extLst>
                <a:ext uri="{FF2B5EF4-FFF2-40B4-BE49-F238E27FC236}">
                  <a16:creationId xmlns:a16="http://schemas.microsoft.com/office/drawing/2014/main" id="{33789AEF-818D-44C7-A7D0-DB45490E2532}"/>
                </a:ext>
              </a:extLst>
            </p:cNvPr>
            <p:cNvSpPr/>
            <p:nvPr/>
          </p:nvSpPr>
          <p:spPr>
            <a:xfrm>
              <a:off x="11496370"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84" name="Freeform: Shape 83">
              <a:extLst>
                <a:ext uri="{FF2B5EF4-FFF2-40B4-BE49-F238E27FC236}">
                  <a16:creationId xmlns:a16="http://schemas.microsoft.com/office/drawing/2014/main" id="{35F312D1-70B7-4C19-B4B1-947E959085E4}"/>
                </a:ext>
              </a:extLst>
            </p:cNvPr>
            <p:cNvSpPr/>
            <p:nvPr/>
          </p:nvSpPr>
          <p:spPr>
            <a:xfrm>
              <a:off x="11607528" y="4513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85" name="Freeform: Shape 84">
              <a:extLst>
                <a:ext uri="{FF2B5EF4-FFF2-40B4-BE49-F238E27FC236}">
                  <a16:creationId xmlns:a16="http://schemas.microsoft.com/office/drawing/2014/main" id="{F7C180DC-3D65-437A-934B-FB152743E108}"/>
                </a:ext>
              </a:extLst>
            </p:cNvPr>
            <p:cNvSpPr/>
            <p:nvPr/>
          </p:nvSpPr>
          <p:spPr>
            <a:xfrm>
              <a:off x="11775167" y="4513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6" y="42576"/>
                    <a:pt x="5403" y="34219"/>
                    <a:pt x="5403" y="23990"/>
                  </a:cubicBezTo>
                  <a:cubicBezTo>
                    <a:pt x="5403" y="13688"/>
                    <a:pt x="13256" y="5403"/>
                    <a:pt x="22981" y="5403"/>
                  </a:cubicBezTo>
                  <a:cubicBezTo>
                    <a:pt x="32635"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86" name="Freeform: Shape 85">
              <a:extLst>
                <a:ext uri="{FF2B5EF4-FFF2-40B4-BE49-F238E27FC236}">
                  <a16:creationId xmlns:a16="http://schemas.microsoft.com/office/drawing/2014/main" id="{F9DC9E60-EBAE-460A-92CF-0D772C922DE1}"/>
                </a:ext>
              </a:extLst>
            </p:cNvPr>
            <p:cNvSpPr/>
            <p:nvPr/>
          </p:nvSpPr>
          <p:spPr>
            <a:xfrm>
              <a:off x="11607528" y="4956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760"/>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87" name="Freeform: Shape 86">
              <a:extLst>
                <a:ext uri="{FF2B5EF4-FFF2-40B4-BE49-F238E27FC236}">
                  <a16:creationId xmlns:a16="http://schemas.microsoft.com/office/drawing/2014/main" id="{10D28CF4-EA49-4C5A-B296-0C92FF551F3F}"/>
                </a:ext>
              </a:extLst>
            </p:cNvPr>
            <p:cNvSpPr/>
            <p:nvPr/>
          </p:nvSpPr>
          <p:spPr>
            <a:xfrm>
              <a:off x="11775167" y="4956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19"/>
                    <a:pt x="5403" y="23990"/>
                  </a:cubicBezTo>
                  <a:cubicBezTo>
                    <a:pt x="5403" y="13760"/>
                    <a:pt x="13256" y="5403"/>
                    <a:pt x="22981" y="5403"/>
                  </a:cubicBezTo>
                  <a:cubicBezTo>
                    <a:pt x="32635"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88" name="Freeform: Shape 87">
              <a:extLst>
                <a:ext uri="{FF2B5EF4-FFF2-40B4-BE49-F238E27FC236}">
                  <a16:creationId xmlns:a16="http://schemas.microsoft.com/office/drawing/2014/main" id="{BB13B6CB-F4CA-47C9-90DA-C8AB263C2D39}"/>
                </a:ext>
              </a:extLst>
            </p:cNvPr>
            <p:cNvSpPr/>
            <p:nvPr/>
          </p:nvSpPr>
          <p:spPr>
            <a:xfrm>
              <a:off x="11607528" y="539999"/>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89" name="Freeform: Shape 88">
              <a:extLst>
                <a:ext uri="{FF2B5EF4-FFF2-40B4-BE49-F238E27FC236}">
                  <a16:creationId xmlns:a16="http://schemas.microsoft.com/office/drawing/2014/main" id="{7E4A9928-352B-4B12-9987-D5835905FAA5}"/>
                </a:ext>
              </a:extLst>
            </p:cNvPr>
            <p:cNvSpPr/>
            <p:nvPr/>
          </p:nvSpPr>
          <p:spPr>
            <a:xfrm>
              <a:off x="11775167" y="539999"/>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19"/>
                    <a:pt x="5403" y="23990"/>
                  </a:cubicBezTo>
                  <a:cubicBezTo>
                    <a:pt x="5403" y="13688"/>
                    <a:pt x="13256" y="5403"/>
                    <a:pt x="22981" y="5403"/>
                  </a:cubicBezTo>
                  <a:cubicBezTo>
                    <a:pt x="32635"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90" name="Freeform: Shape 89">
              <a:extLst>
                <a:ext uri="{FF2B5EF4-FFF2-40B4-BE49-F238E27FC236}">
                  <a16:creationId xmlns:a16="http://schemas.microsoft.com/office/drawing/2014/main" id="{1E871579-07E3-4A56-975A-2CD7BE85AC02}"/>
                </a:ext>
              </a:extLst>
            </p:cNvPr>
            <p:cNvSpPr/>
            <p:nvPr/>
          </p:nvSpPr>
          <p:spPr>
            <a:xfrm>
              <a:off x="11607528" y="5843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91" name="Freeform: Shape 90">
              <a:extLst>
                <a:ext uri="{FF2B5EF4-FFF2-40B4-BE49-F238E27FC236}">
                  <a16:creationId xmlns:a16="http://schemas.microsoft.com/office/drawing/2014/main" id="{37E2E6B2-65FD-4B95-A945-6A4C7E8CC6CD}"/>
                </a:ext>
              </a:extLst>
            </p:cNvPr>
            <p:cNvSpPr/>
            <p:nvPr/>
          </p:nvSpPr>
          <p:spPr>
            <a:xfrm>
              <a:off x="11775167" y="5843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6" y="42576"/>
                    <a:pt x="5403" y="34219"/>
                    <a:pt x="5403" y="23990"/>
                  </a:cubicBezTo>
                  <a:cubicBezTo>
                    <a:pt x="5403" y="13688"/>
                    <a:pt x="13256" y="5403"/>
                    <a:pt x="22981" y="5403"/>
                  </a:cubicBezTo>
                  <a:cubicBezTo>
                    <a:pt x="32635"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92" name="Freeform: Shape 91">
              <a:extLst>
                <a:ext uri="{FF2B5EF4-FFF2-40B4-BE49-F238E27FC236}">
                  <a16:creationId xmlns:a16="http://schemas.microsoft.com/office/drawing/2014/main" id="{D48456D2-E01F-4E06-B3F8-960933D19F23}"/>
                </a:ext>
              </a:extLst>
            </p:cNvPr>
            <p:cNvSpPr/>
            <p:nvPr/>
          </p:nvSpPr>
          <p:spPr>
            <a:xfrm>
              <a:off x="11607528" y="628752"/>
              <a:ext cx="43224" cy="43224"/>
            </a:xfrm>
            <a:custGeom>
              <a:avLst/>
              <a:gdLst>
                <a:gd name="connsiteX0" fmla="*/ 40559 w 43224"/>
                <a:gd name="connsiteY0" fmla="*/ 23990 h 43224"/>
                <a:gd name="connsiteX1" fmla="*/ 22981 w 43224"/>
                <a:gd name="connsiteY1" fmla="*/ 42577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2"/>
                    <a:pt x="32707" y="42577"/>
                    <a:pt x="22981" y="42577"/>
                  </a:cubicBezTo>
                  <a:cubicBezTo>
                    <a:pt x="13255" y="42577"/>
                    <a:pt x="5403" y="34292"/>
                    <a:pt x="5403" y="23990"/>
                  </a:cubicBezTo>
                  <a:cubicBezTo>
                    <a:pt x="5403" y="13688"/>
                    <a:pt x="13255" y="5404"/>
                    <a:pt x="22981" y="5404"/>
                  </a:cubicBezTo>
                  <a:cubicBezTo>
                    <a:pt x="32707" y="5331"/>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93" name="Freeform: Shape 92">
              <a:extLst>
                <a:ext uri="{FF2B5EF4-FFF2-40B4-BE49-F238E27FC236}">
                  <a16:creationId xmlns:a16="http://schemas.microsoft.com/office/drawing/2014/main" id="{177C69C3-C2A6-4050-8498-B02A0BFA9D81}"/>
                </a:ext>
              </a:extLst>
            </p:cNvPr>
            <p:cNvSpPr/>
            <p:nvPr/>
          </p:nvSpPr>
          <p:spPr>
            <a:xfrm>
              <a:off x="11775167" y="628752"/>
              <a:ext cx="43224" cy="43224"/>
            </a:xfrm>
            <a:custGeom>
              <a:avLst/>
              <a:gdLst>
                <a:gd name="connsiteX0" fmla="*/ 40559 w 43224"/>
                <a:gd name="connsiteY0" fmla="*/ 23990 h 43224"/>
                <a:gd name="connsiteX1" fmla="*/ 22981 w 43224"/>
                <a:gd name="connsiteY1" fmla="*/ 42577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2"/>
                    <a:pt x="32707" y="42577"/>
                    <a:pt x="22981" y="42577"/>
                  </a:cubicBezTo>
                  <a:cubicBezTo>
                    <a:pt x="13256" y="42577"/>
                    <a:pt x="5403" y="34292"/>
                    <a:pt x="5403" y="23990"/>
                  </a:cubicBezTo>
                  <a:cubicBezTo>
                    <a:pt x="5403" y="13688"/>
                    <a:pt x="13256" y="5404"/>
                    <a:pt x="22981" y="5404"/>
                  </a:cubicBezTo>
                  <a:cubicBezTo>
                    <a:pt x="32635" y="5331"/>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94" name="Freeform: Shape 93">
              <a:extLst>
                <a:ext uri="{FF2B5EF4-FFF2-40B4-BE49-F238E27FC236}">
                  <a16:creationId xmlns:a16="http://schemas.microsoft.com/office/drawing/2014/main" id="{AD711A31-8D1C-45AE-B489-1CFCC6CA6E3A}"/>
                </a:ext>
              </a:extLst>
            </p:cNvPr>
            <p:cNvSpPr/>
            <p:nvPr/>
          </p:nvSpPr>
          <p:spPr>
            <a:xfrm>
              <a:off x="11649456" y="6730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634"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140" name="Freeform: Shape 139">
              <a:extLst>
                <a:ext uri="{FF2B5EF4-FFF2-40B4-BE49-F238E27FC236}">
                  <a16:creationId xmlns:a16="http://schemas.microsoft.com/office/drawing/2014/main" id="{5668ED95-9EC3-4A29-B4D5-D84BF1CAB4B4}"/>
                </a:ext>
              </a:extLst>
            </p:cNvPr>
            <p:cNvSpPr/>
            <p:nvPr/>
          </p:nvSpPr>
          <p:spPr>
            <a:xfrm>
              <a:off x="11733239" y="6730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91"/>
                    <a:pt x="5403" y="23990"/>
                  </a:cubicBezTo>
                  <a:cubicBezTo>
                    <a:pt x="5403" y="13688"/>
                    <a:pt x="13255" y="5403"/>
                    <a:pt x="22981" y="5403"/>
                  </a:cubicBezTo>
                  <a:cubicBezTo>
                    <a:pt x="32706"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141" name="Freeform: Shape 140">
              <a:extLst>
                <a:ext uri="{FF2B5EF4-FFF2-40B4-BE49-F238E27FC236}">
                  <a16:creationId xmlns:a16="http://schemas.microsoft.com/office/drawing/2014/main" id="{167512D6-5EB8-4AC7-BAB3-2ADC05282EEA}"/>
                </a:ext>
              </a:extLst>
            </p:cNvPr>
            <p:cNvSpPr/>
            <p:nvPr/>
          </p:nvSpPr>
          <p:spPr>
            <a:xfrm>
              <a:off x="11691312" y="7174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grpSp>
      <p:pic>
        <p:nvPicPr>
          <p:cNvPr id="142" name="Graphic 141">
            <a:extLst>
              <a:ext uri="{FF2B5EF4-FFF2-40B4-BE49-F238E27FC236}">
                <a16:creationId xmlns:a16="http://schemas.microsoft.com/office/drawing/2014/main" id="{2046C348-3A42-4EB0-BA01-071CA624AA6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890774" y="5787772"/>
            <a:ext cx="2981325" cy="209550"/>
          </a:xfrm>
          <a:prstGeom prst="rect">
            <a:avLst/>
          </a:prstGeom>
        </p:spPr>
      </p:pic>
      <p:pic>
        <p:nvPicPr>
          <p:cNvPr id="143" name="Graphic 142">
            <a:extLst>
              <a:ext uri="{FF2B5EF4-FFF2-40B4-BE49-F238E27FC236}">
                <a16:creationId xmlns:a16="http://schemas.microsoft.com/office/drawing/2014/main" id="{268DBB5B-340C-46B9-9B60-2B33F948638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2684371">
            <a:off x="8263743" y="2963863"/>
            <a:ext cx="235386" cy="304617"/>
          </a:xfrm>
          <a:prstGeom prst="rect">
            <a:avLst/>
          </a:prstGeom>
        </p:spPr>
      </p:pic>
      <p:pic>
        <p:nvPicPr>
          <p:cNvPr id="144" name="Graphic 143">
            <a:extLst>
              <a:ext uri="{FF2B5EF4-FFF2-40B4-BE49-F238E27FC236}">
                <a16:creationId xmlns:a16="http://schemas.microsoft.com/office/drawing/2014/main" id="{11E51D95-BA6D-42AC-BBAD-2A9E43ADAE1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529763" y="6271077"/>
            <a:ext cx="3703347" cy="90959"/>
          </a:xfrm>
          <a:prstGeom prst="rect">
            <a:avLst/>
          </a:prstGeom>
        </p:spPr>
      </p:pic>
    </p:spTree>
    <p:extLst>
      <p:ext uri="{BB962C8B-B14F-4D97-AF65-F5344CB8AC3E}">
        <p14:creationId xmlns:p14="http://schemas.microsoft.com/office/powerpoint/2010/main" val="3977362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6754" y="433385"/>
            <a:ext cx="10515600" cy="480131"/>
          </a:xfrm>
        </p:spPr>
        <p:txBody>
          <a:bodyPr anchor="t">
            <a:spAutoFit/>
          </a:bodyPr>
          <a:lstStyle>
            <a:lvl1pPr>
              <a:defRPr sz="2800" b="1">
                <a:latin typeface="+mj-lt"/>
              </a:defRPr>
            </a:lvl1pPr>
          </a:lstStyle>
          <a:p>
            <a:r>
              <a:rPr lang="en-US"/>
              <a:t>Click to edit Master title style</a:t>
            </a:r>
            <a:endParaRPr lang="en-GB"/>
          </a:p>
        </p:txBody>
      </p:sp>
      <p:sp>
        <p:nvSpPr>
          <p:cNvPr id="3" name="Content Placeholder 2"/>
          <p:cNvSpPr>
            <a:spLocks noGrp="1"/>
          </p:cNvSpPr>
          <p:nvPr>
            <p:ph idx="1"/>
          </p:nvPr>
        </p:nvSpPr>
        <p:spPr>
          <a:xfrm>
            <a:off x="336754" y="1272562"/>
            <a:ext cx="11547746" cy="313932"/>
          </a:xfrm>
        </p:spPr>
        <p:txBody>
          <a:bodyPr wrap="square">
            <a:spAutoFit/>
          </a:bodyPr>
          <a:lstStyle>
            <a:lvl1pPr marL="228600" indent="-228600">
              <a:spcBef>
                <a:spcPts val="500"/>
              </a:spcBef>
              <a:spcAft>
                <a:spcPts val="400"/>
              </a:spcAft>
              <a:buFont typeface="Wingdings" panose="05000000000000000000" pitchFamily="2" charset="2"/>
              <a:buChar char="§"/>
              <a:defRPr sz="1600"/>
            </a:lvl1pPr>
            <a:lvl2pPr>
              <a:spcBef>
                <a:spcPts val="500"/>
              </a:spcBef>
              <a:spcAft>
                <a:spcPts val="400"/>
              </a:spcAft>
              <a:defRPr sz="1600"/>
            </a:lvl2pPr>
          </a:lstStyle>
          <a:p>
            <a:pPr lvl="0"/>
            <a:r>
              <a:rPr lang="en-US"/>
              <a:t>Edit Master text styles</a:t>
            </a:r>
          </a:p>
        </p:txBody>
      </p:sp>
      <p:sp>
        <p:nvSpPr>
          <p:cNvPr id="9" name="Rectangle 8">
            <a:extLst>
              <a:ext uri="{FF2B5EF4-FFF2-40B4-BE49-F238E27FC236}">
                <a16:creationId xmlns:a16="http://schemas.microsoft.com/office/drawing/2014/main" id="{57B115B9-7509-4973-B83C-1086E7E952BE}"/>
              </a:ext>
            </a:extLst>
          </p:cNvPr>
          <p:cNvSpPr>
            <a:spLocks noChangeArrowheads="1"/>
          </p:cNvSpPr>
          <p:nvPr userDrawn="1"/>
        </p:nvSpPr>
        <p:spPr bwMode="auto">
          <a:xfrm>
            <a:off x="11827598" y="6488424"/>
            <a:ext cx="306388" cy="184150"/>
          </a:xfrm>
          <a:prstGeom prst="rect">
            <a:avLst/>
          </a:prstGeom>
          <a:noFill/>
          <a:ln w="9525" algn="ctr">
            <a:noFill/>
            <a:miter lim="800000"/>
            <a:headEnd/>
            <a:tailEnd/>
          </a:ln>
          <a:effectLst/>
        </p:spPr>
        <p:txBody>
          <a:bodyPr wrap="none" anchor="ctr"/>
          <a:lstStyle/>
          <a:p>
            <a:pPr algn="r">
              <a:defRPr/>
            </a:pPr>
            <a:fld id="{BF93F59F-AF68-410B-8395-3B170F791072}" type="slidenum">
              <a:rPr lang="en-GB" sz="800" b="1">
                <a:solidFill>
                  <a:schemeClr val="accent3"/>
                </a:solidFill>
                <a:latin typeface="+mj-lt"/>
              </a:rPr>
              <a:pPr algn="r">
                <a:defRPr/>
              </a:pPr>
              <a:t>‹#›</a:t>
            </a:fld>
            <a:endParaRPr lang="en-GB" sz="800" b="1">
              <a:solidFill>
                <a:schemeClr val="accent3"/>
              </a:solidFill>
              <a:latin typeface="+mj-lt"/>
            </a:endParaRPr>
          </a:p>
        </p:txBody>
      </p:sp>
      <p:grpSp>
        <p:nvGrpSpPr>
          <p:cNvPr id="10" name="Group 9">
            <a:extLst>
              <a:ext uri="{FF2B5EF4-FFF2-40B4-BE49-F238E27FC236}">
                <a16:creationId xmlns:a16="http://schemas.microsoft.com/office/drawing/2014/main" id="{3F8CB38E-D0C4-41C2-B0F8-EF5B35C9C354}"/>
              </a:ext>
            </a:extLst>
          </p:cNvPr>
          <p:cNvGrpSpPr/>
          <p:nvPr userDrawn="1"/>
        </p:nvGrpSpPr>
        <p:grpSpPr>
          <a:xfrm>
            <a:off x="11413238" y="6389957"/>
            <a:ext cx="409666" cy="337158"/>
            <a:chOff x="11197002" y="6334353"/>
            <a:chExt cx="409666" cy="337158"/>
          </a:xfrm>
        </p:grpSpPr>
        <p:sp>
          <p:nvSpPr>
            <p:cNvPr id="16" name="Freeform: Shape 15">
              <a:extLst>
                <a:ext uri="{FF2B5EF4-FFF2-40B4-BE49-F238E27FC236}">
                  <a16:creationId xmlns:a16="http://schemas.microsoft.com/office/drawing/2014/main" id="{5F59871A-7FC9-44AC-B940-0DF75345B4C0}"/>
                </a:ext>
              </a:extLst>
            </p:cNvPr>
            <p:cNvSpPr/>
            <p:nvPr/>
          </p:nvSpPr>
          <p:spPr>
            <a:xfrm>
              <a:off x="11197002" y="6334353"/>
              <a:ext cx="409666" cy="337158"/>
            </a:xfrm>
            <a:custGeom>
              <a:avLst/>
              <a:gdLst>
                <a:gd name="connsiteX0" fmla="*/ 268148 w 409666"/>
                <a:gd name="connsiteY0" fmla="*/ 333737 h 337158"/>
                <a:gd name="connsiteX1" fmla="*/ 316620 w 409666"/>
                <a:gd name="connsiteY1" fmla="*/ 327683 h 337158"/>
                <a:gd name="connsiteX2" fmla="*/ 362988 w 409666"/>
                <a:gd name="connsiteY2" fmla="*/ 321338 h 337158"/>
                <a:gd name="connsiteX3" fmla="*/ 390649 w 409666"/>
                <a:gd name="connsiteY3" fmla="*/ 296722 h 337158"/>
                <a:gd name="connsiteX4" fmla="*/ 401852 w 409666"/>
                <a:gd name="connsiteY4" fmla="*/ 234728 h 337158"/>
                <a:gd name="connsiteX5" fmla="*/ 409719 w 409666"/>
                <a:gd name="connsiteY5" fmla="*/ 158560 h 337158"/>
                <a:gd name="connsiteX6" fmla="*/ 409501 w 409666"/>
                <a:gd name="connsiteY6" fmla="*/ 72602 h 337158"/>
                <a:gd name="connsiteX7" fmla="*/ 404970 w 409666"/>
                <a:gd name="connsiteY7" fmla="*/ 30367 h 337158"/>
                <a:gd name="connsiteX8" fmla="*/ 384740 w 409666"/>
                <a:gd name="connsiteY8" fmla="*/ 8687 h 337158"/>
                <a:gd name="connsiteX9" fmla="*/ 268801 w 409666"/>
                <a:gd name="connsiteY9" fmla="*/ 2307 h 337158"/>
                <a:gd name="connsiteX10" fmla="*/ 204270 w 409666"/>
                <a:gd name="connsiteY10" fmla="*/ 5932 h 337158"/>
                <a:gd name="connsiteX11" fmla="*/ 135025 w 409666"/>
                <a:gd name="connsiteY11" fmla="*/ 12458 h 337158"/>
                <a:gd name="connsiteX12" fmla="*/ 82421 w 409666"/>
                <a:gd name="connsiteY12" fmla="*/ 20035 h 337158"/>
                <a:gd name="connsiteX13" fmla="*/ 41672 w 409666"/>
                <a:gd name="connsiteY13" fmla="*/ 29243 h 337158"/>
                <a:gd name="connsiteX14" fmla="*/ 23835 w 409666"/>
                <a:gd name="connsiteY14" fmla="*/ 47297 h 337158"/>
                <a:gd name="connsiteX15" fmla="*/ 14409 w 409666"/>
                <a:gd name="connsiteY15" fmla="*/ 88663 h 337158"/>
                <a:gd name="connsiteX16" fmla="*/ 7992 w 409666"/>
                <a:gd name="connsiteY16" fmla="*/ 138584 h 337158"/>
                <a:gd name="connsiteX17" fmla="*/ 1684 w 409666"/>
                <a:gd name="connsiteY17" fmla="*/ 252638 h 337158"/>
                <a:gd name="connsiteX18" fmla="*/ 8717 w 409666"/>
                <a:gd name="connsiteY18" fmla="*/ 314522 h 337158"/>
                <a:gd name="connsiteX19" fmla="*/ 26047 w 409666"/>
                <a:gd name="connsiteY19" fmla="*/ 329604 h 337158"/>
                <a:gd name="connsiteX20" fmla="*/ 167943 w 409666"/>
                <a:gd name="connsiteY20" fmla="*/ 336202 h 337158"/>
                <a:gd name="connsiteX21" fmla="*/ 268148 w 409666"/>
                <a:gd name="connsiteY21" fmla="*/ 333737 h 33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9666" h="337158">
                  <a:moveTo>
                    <a:pt x="268148" y="333737"/>
                  </a:moveTo>
                  <a:cubicBezTo>
                    <a:pt x="284354" y="332976"/>
                    <a:pt x="300487" y="329822"/>
                    <a:pt x="316620" y="327683"/>
                  </a:cubicBezTo>
                  <a:cubicBezTo>
                    <a:pt x="332064" y="325616"/>
                    <a:pt x="347508" y="323441"/>
                    <a:pt x="362988" y="321338"/>
                  </a:cubicBezTo>
                  <a:cubicBezTo>
                    <a:pt x="382311" y="318692"/>
                    <a:pt x="386335" y="315936"/>
                    <a:pt x="390649" y="296722"/>
                  </a:cubicBezTo>
                  <a:cubicBezTo>
                    <a:pt x="395254" y="276275"/>
                    <a:pt x="399024" y="255538"/>
                    <a:pt x="401852" y="234728"/>
                  </a:cubicBezTo>
                  <a:cubicBezTo>
                    <a:pt x="405296" y="209460"/>
                    <a:pt x="408595" y="184046"/>
                    <a:pt x="409719" y="158560"/>
                  </a:cubicBezTo>
                  <a:cubicBezTo>
                    <a:pt x="410988" y="129955"/>
                    <a:pt x="410299" y="101243"/>
                    <a:pt x="409501" y="72602"/>
                  </a:cubicBezTo>
                  <a:cubicBezTo>
                    <a:pt x="409103" y="58500"/>
                    <a:pt x="406891" y="44397"/>
                    <a:pt x="404970" y="30367"/>
                  </a:cubicBezTo>
                  <a:cubicBezTo>
                    <a:pt x="403012" y="16047"/>
                    <a:pt x="398734" y="11551"/>
                    <a:pt x="384740" y="8687"/>
                  </a:cubicBezTo>
                  <a:cubicBezTo>
                    <a:pt x="346420" y="929"/>
                    <a:pt x="307737" y="-376"/>
                    <a:pt x="268801" y="2307"/>
                  </a:cubicBezTo>
                  <a:cubicBezTo>
                    <a:pt x="247303" y="3793"/>
                    <a:pt x="225768" y="4301"/>
                    <a:pt x="204270" y="5932"/>
                  </a:cubicBezTo>
                  <a:cubicBezTo>
                    <a:pt x="181140" y="7672"/>
                    <a:pt x="158046" y="9847"/>
                    <a:pt x="135025" y="12458"/>
                  </a:cubicBezTo>
                  <a:cubicBezTo>
                    <a:pt x="117442" y="14452"/>
                    <a:pt x="99859" y="16917"/>
                    <a:pt x="82421" y="20035"/>
                  </a:cubicBezTo>
                  <a:cubicBezTo>
                    <a:pt x="68717" y="22464"/>
                    <a:pt x="55303" y="26379"/>
                    <a:pt x="41672" y="29243"/>
                  </a:cubicBezTo>
                  <a:cubicBezTo>
                    <a:pt x="31521" y="31346"/>
                    <a:pt x="26264" y="38306"/>
                    <a:pt x="23835" y="47297"/>
                  </a:cubicBezTo>
                  <a:cubicBezTo>
                    <a:pt x="20137" y="60929"/>
                    <a:pt x="16766" y="74741"/>
                    <a:pt x="14409" y="88663"/>
                  </a:cubicBezTo>
                  <a:cubicBezTo>
                    <a:pt x="11654" y="105194"/>
                    <a:pt x="10385" y="121980"/>
                    <a:pt x="7992" y="138584"/>
                  </a:cubicBezTo>
                  <a:cubicBezTo>
                    <a:pt x="2554" y="176433"/>
                    <a:pt x="-346" y="214463"/>
                    <a:pt x="1684" y="252638"/>
                  </a:cubicBezTo>
                  <a:cubicBezTo>
                    <a:pt x="2808" y="273338"/>
                    <a:pt x="5781" y="293967"/>
                    <a:pt x="8717" y="314522"/>
                  </a:cubicBezTo>
                  <a:cubicBezTo>
                    <a:pt x="9986" y="323296"/>
                    <a:pt x="17382" y="329096"/>
                    <a:pt x="26047" y="329604"/>
                  </a:cubicBezTo>
                  <a:cubicBezTo>
                    <a:pt x="73285" y="332396"/>
                    <a:pt x="157611" y="336202"/>
                    <a:pt x="167943" y="336202"/>
                  </a:cubicBezTo>
                  <a:cubicBezTo>
                    <a:pt x="178276" y="336202"/>
                    <a:pt x="234759" y="335296"/>
                    <a:pt x="268148" y="333737"/>
                  </a:cubicBezTo>
                </a:path>
              </a:pathLst>
            </a:custGeom>
            <a:solidFill>
              <a:srgbClr val="CDDC29"/>
            </a:solidFill>
            <a:ln w="3625" cap="flat">
              <a:noFill/>
              <a:prstDash val="solid"/>
              <a:miter/>
            </a:ln>
          </p:spPr>
          <p:txBody>
            <a:bodyPr rtlCol="0" anchor="ctr"/>
            <a:lstStyle/>
            <a:p>
              <a:endParaRPr lang="en-GB"/>
            </a:p>
          </p:txBody>
        </p:sp>
        <p:grpSp>
          <p:nvGrpSpPr>
            <p:cNvPr id="17" name="Group 16">
              <a:extLst>
                <a:ext uri="{FF2B5EF4-FFF2-40B4-BE49-F238E27FC236}">
                  <a16:creationId xmlns:a16="http://schemas.microsoft.com/office/drawing/2014/main" id="{594595F7-5C43-4EDA-8FA8-863CD8078807}"/>
                </a:ext>
              </a:extLst>
            </p:cNvPr>
            <p:cNvGrpSpPr/>
            <p:nvPr userDrawn="1"/>
          </p:nvGrpSpPr>
          <p:grpSpPr>
            <a:xfrm>
              <a:off x="11222831" y="6423994"/>
              <a:ext cx="344446" cy="156398"/>
              <a:chOff x="11222831" y="6423994"/>
              <a:chExt cx="344446" cy="156398"/>
            </a:xfrm>
          </p:grpSpPr>
          <p:sp>
            <p:nvSpPr>
              <p:cNvPr id="18" name="Freeform: Shape 17">
                <a:extLst>
                  <a:ext uri="{FF2B5EF4-FFF2-40B4-BE49-F238E27FC236}">
                    <a16:creationId xmlns:a16="http://schemas.microsoft.com/office/drawing/2014/main" id="{4E20FA60-EFF9-44E9-B000-46AA0021A652}"/>
                  </a:ext>
                </a:extLst>
              </p:cNvPr>
              <p:cNvSpPr/>
              <p:nvPr/>
            </p:nvSpPr>
            <p:spPr>
              <a:xfrm>
                <a:off x="11264994" y="649095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54C1E177-ED5B-47B2-8FBF-4C2CC45E81A2}"/>
                  </a:ext>
                </a:extLst>
              </p:cNvPr>
              <p:cNvSpPr/>
              <p:nvPr/>
            </p:nvSpPr>
            <p:spPr>
              <a:xfrm>
                <a:off x="11243895" y="6513287"/>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645852D9-F42E-470C-8F6A-5B5EF45C80EC}"/>
                  </a:ext>
                </a:extLst>
              </p:cNvPr>
              <p:cNvSpPr/>
              <p:nvPr/>
            </p:nvSpPr>
            <p:spPr>
              <a:xfrm>
                <a:off x="11222831" y="6535583"/>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924"/>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4EF72B2C-5693-4070-AD67-9CE8C0725234}"/>
                  </a:ext>
                </a:extLst>
              </p:cNvPr>
              <p:cNvSpPr/>
              <p:nvPr/>
            </p:nvSpPr>
            <p:spPr>
              <a:xfrm>
                <a:off x="11243895"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30E28270-E5A0-48F5-B6A2-199519DF8165}"/>
                  </a:ext>
                </a:extLst>
              </p:cNvPr>
              <p:cNvSpPr/>
              <p:nvPr/>
            </p:nvSpPr>
            <p:spPr>
              <a:xfrm>
                <a:off x="11264994"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7654D9FB-2E0A-47D6-B0EC-8EA3A3000B50}"/>
                  </a:ext>
                </a:extLst>
              </p:cNvPr>
              <p:cNvSpPr/>
              <p:nvPr/>
            </p:nvSpPr>
            <p:spPr>
              <a:xfrm>
                <a:off x="11286094"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A9EC31A5-536A-495F-939E-504FD217046D}"/>
                  </a:ext>
                </a:extLst>
              </p:cNvPr>
              <p:cNvSpPr/>
              <p:nvPr/>
            </p:nvSpPr>
            <p:spPr>
              <a:xfrm>
                <a:off x="11222831"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53EBB906-55C0-4EC8-B89F-61CFE486916D}"/>
                  </a:ext>
                </a:extLst>
              </p:cNvPr>
              <p:cNvSpPr/>
              <p:nvPr/>
            </p:nvSpPr>
            <p:spPr>
              <a:xfrm>
                <a:off x="11307157"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08EFD394-3F29-49F7-9470-E611AC58F3C5}"/>
                  </a:ext>
                </a:extLst>
              </p:cNvPr>
              <p:cNvSpPr/>
              <p:nvPr/>
            </p:nvSpPr>
            <p:spPr>
              <a:xfrm>
                <a:off x="11307157" y="646862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2C0AD079-3C7A-42FC-9A69-E48F9CF8D933}"/>
                  </a:ext>
                </a:extLst>
              </p:cNvPr>
              <p:cNvSpPr/>
              <p:nvPr/>
            </p:nvSpPr>
            <p:spPr>
              <a:xfrm>
                <a:off x="11286094" y="649095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17284BE3-99DA-4914-A992-9A901A7EEBA8}"/>
                  </a:ext>
                </a:extLst>
              </p:cNvPr>
              <p:cNvSpPr/>
              <p:nvPr/>
            </p:nvSpPr>
            <p:spPr>
              <a:xfrm>
                <a:off x="11222831"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3CBAC797-0270-4714-87D1-77B68CC4C63B}"/>
                  </a:ext>
                </a:extLst>
              </p:cNvPr>
              <p:cNvSpPr/>
              <p:nvPr/>
            </p:nvSpPr>
            <p:spPr>
              <a:xfrm>
                <a:off x="11243895"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47168B77-3708-4EC6-9F37-B6135FEB0269}"/>
                  </a:ext>
                </a:extLst>
              </p:cNvPr>
              <p:cNvSpPr/>
              <p:nvPr/>
            </p:nvSpPr>
            <p:spPr>
              <a:xfrm>
                <a:off x="11264994"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9F73E10-9B72-41AF-BDBF-98D55FBBEAFC}"/>
                  </a:ext>
                </a:extLst>
              </p:cNvPr>
              <p:cNvSpPr/>
              <p:nvPr/>
            </p:nvSpPr>
            <p:spPr>
              <a:xfrm>
                <a:off x="11286094"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F5C161C6-CE76-4313-A300-2932AD2FBCFE}"/>
                  </a:ext>
                </a:extLst>
              </p:cNvPr>
              <p:cNvSpPr/>
              <p:nvPr/>
            </p:nvSpPr>
            <p:spPr>
              <a:xfrm>
                <a:off x="11307157"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E36BACA4-EAF8-4171-BF71-7B3E8DBB46A8}"/>
                  </a:ext>
                </a:extLst>
              </p:cNvPr>
              <p:cNvSpPr/>
              <p:nvPr/>
            </p:nvSpPr>
            <p:spPr>
              <a:xfrm>
                <a:off x="11363061"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4B285F0A-BCA4-43C7-8B34-F2C9B7F73113}"/>
                  </a:ext>
                </a:extLst>
              </p:cNvPr>
              <p:cNvSpPr/>
              <p:nvPr/>
            </p:nvSpPr>
            <p:spPr>
              <a:xfrm>
                <a:off x="11384124"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0AC42881-2E8A-4345-A7AD-FB6B55394F79}"/>
                  </a:ext>
                </a:extLst>
              </p:cNvPr>
              <p:cNvSpPr/>
              <p:nvPr/>
            </p:nvSpPr>
            <p:spPr>
              <a:xfrm>
                <a:off x="11405223"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287C8191-6343-47CD-B9F3-8BDAB06142F8}"/>
                  </a:ext>
                </a:extLst>
              </p:cNvPr>
              <p:cNvSpPr/>
              <p:nvPr/>
            </p:nvSpPr>
            <p:spPr>
              <a:xfrm>
                <a:off x="11341961"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3908CEEA-CB65-486C-801D-4E7D69113618}"/>
                  </a:ext>
                </a:extLst>
              </p:cNvPr>
              <p:cNvSpPr/>
              <p:nvPr/>
            </p:nvSpPr>
            <p:spPr>
              <a:xfrm>
                <a:off x="11426323"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465358F5-AE7B-4924-8F3C-B297FB580370}"/>
                  </a:ext>
                </a:extLst>
              </p:cNvPr>
              <p:cNvSpPr/>
              <p:nvPr/>
            </p:nvSpPr>
            <p:spPr>
              <a:xfrm>
                <a:off x="11341961" y="646862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31394FF6-5DEF-4CD6-B931-445534033E86}"/>
                  </a:ext>
                </a:extLst>
              </p:cNvPr>
              <p:cNvSpPr/>
              <p:nvPr/>
            </p:nvSpPr>
            <p:spPr>
              <a:xfrm>
                <a:off x="11341961" y="649095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D93E5AFA-7876-475D-9362-24DDF3A6377F}"/>
                  </a:ext>
                </a:extLst>
              </p:cNvPr>
              <p:cNvSpPr/>
              <p:nvPr/>
            </p:nvSpPr>
            <p:spPr>
              <a:xfrm>
                <a:off x="11341961" y="6513287"/>
                <a:ext cx="21752" cy="21752"/>
              </a:xfrm>
              <a:custGeom>
                <a:avLst/>
                <a:gdLst>
                  <a:gd name="connsiteX0" fmla="*/ 20411 w 21752"/>
                  <a:gd name="connsiteY0" fmla="*/ 12073 h 21752"/>
                  <a:gd name="connsiteX1" fmla="*/ 11565 w 21752"/>
                  <a:gd name="connsiteY1" fmla="*/ 21426 h 21752"/>
                  <a:gd name="connsiteX2" fmla="*/ 2719 w 21752"/>
                  <a:gd name="connsiteY2" fmla="*/ 12073 h 21752"/>
                  <a:gd name="connsiteX3" fmla="*/ 11565 w 21752"/>
                  <a:gd name="connsiteY3" fmla="*/ 2719 h 21752"/>
                  <a:gd name="connsiteX4" fmla="*/ 20411 w 21752"/>
                  <a:gd name="connsiteY4" fmla="*/ 12073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3"/>
                    </a:moveTo>
                    <a:cubicBezTo>
                      <a:pt x="20411" y="17257"/>
                      <a:pt x="16459" y="21426"/>
                      <a:pt x="11565" y="21426"/>
                    </a:cubicBezTo>
                    <a:cubicBezTo>
                      <a:pt x="6671" y="21426"/>
                      <a:pt x="2719" y="17221"/>
                      <a:pt x="2719" y="12073"/>
                    </a:cubicBezTo>
                    <a:cubicBezTo>
                      <a:pt x="2719" y="6888"/>
                      <a:pt x="6671" y="2719"/>
                      <a:pt x="11565" y="2719"/>
                    </a:cubicBezTo>
                    <a:cubicBezTo>
                      <a:pt x="16459" y="2683"/>
                      <a:pt x="20411" y="6888"/>
                      <a:pt x="20411" y="12073"/>
                    </a:cubicBezTo>
                  </a:path>
                </a:pathLst>
              </a:custGeom>
              <a:solidFill>
                <a:schemeClr val="bg1"/>
              </a:solidFill>
              <a:ln w="9525"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5222B3EB-A3C3-4BF3-B9EE-781272A6E9CC}"/>
                  </a:ext>
                </a:extLst>
              </p:cNvPr>
              <p:cNvSpPr/>
              <p:nvPr/>
            </p:nvSpPr>
            <p:spPr>
              <a:xfrm>
                <a:off x="11341961" y="6535583"/>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8AFCDBE4-5518-47D5-B674-F77E81DA5F9C}"/>
                  </a:ext>
                </a:extLst>
              </p:cNvPr>
              <p:cNvSpPr/>
              <p:nvPr/>
            </p:nvSpPr>
            <p:spPr>
              <a:xfrm>
                <a:off x="11426323" y="6535583"/>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C7400179-9419-4448-AA17-6AE6B41E76F9}"/>
                  </a:ext>
                </a:extLst>
              </p:cNvPr>
              <p:cNvSpPr/>
              <p:nvPr/>
            </p:nvSpPr>
            <p:spPr>
              <a:xfrm>
                <a:off x="11363061"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9883C9DD-4D45-4DA7-863D-F668569B6098}"/>
                  </a:ext>
                </a:extLst>
              </p:cNvPr>
              <p:cNvSpPr/>
              <p:nvPr/>
            </p:nvSpPr>
            <p:spPr>
              <a:xfrm>
                <a:off x="11384124"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748A5970-7440-4B07-8291-6D2D3AA230C4}"/>
                  </a:ext>
                </a:extLst>
              </p:cNvPr>
              <p:cNvSpPr/>
              <p:nvPr/>
            </p:nvSpPr>
            <p:spPr>
              <a:xfrm>
                <a:off x="11405223"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C2CAC841-6514-4DA2-ACFF-BE527E5A8506}"/>
                  </a:ext>
                </a:extLst>
              </p:cNvPr>
              <p:cNvSpPr/>
              <p:nvPr/>
            </p:nvSpPr>
            <p:spPr>
              <a:xfrm>
                <a:off x="11461163" y="6424719"/>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DEDFB5A6-7464-4E84-86C3-AE9737F29DB4}"/>
                  </a:ext>
                </a:extLst>
              </p:cNvPr>
              <p:cNvSpPr/>
              <p:nvPr/>
            </p:nvSpPr>
            <p:spPr>
              <a:xfrm>
                <a:off x="11545525" y="6424719"/>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8527A86D-2A47-4D0E-BF8B-F028FFDF9914}"/>
                  </a:ext>
                </a:extLst>
              </p:cNvPr>
              <p:cNvSpPr/>
              <p:nvPr/>
            </p:nvSpPr>
            <p:spPr>
              <a:xfrm>
                <a:off x="11461163" y="644705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924"/>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D2BD0C2A-07DC-41F2-8845-50422D4C7899}"/>
                  </a:ext>
                </a:extLst>
              </p:cNvPr>
              <p:cNvSpPr/>
              <p:nvPr/>
            </p:nvSpPr>
            <p:spPr>
              <a:xfrm>
                <a:off x="11545525" y="644705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924"/>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F27903AA-922E-4A67-BBED-C11D9948E998}"/>
                  </a:ext>
                </a:extLst>
              </p:cNvPr>
              <p:cNvSpPr/>
              <p:nvPr/>
            </p:nvSpPr>
            <p:spPr>
              <a:xfrm>
                <a:off x="11461163" y="6469384"/>
                <a:ext cx="21752" cy="21752"/>
              </a:xfrm>
              <a:custGeom>
                <a:avLst/>
                <a:gdLst>
                  <a:gd name="connsiteX0" fmla="*/ 20411 w 21752"/>
                  <a:gd name="connsiteY0" fmla="*/ 12073 h 21752"/>
                  <a:gd name="connsiteX1" fmla="*/ 11565 w 21752"/>
                  <a:gd name="connsiteY1" fmla="*/ 21426 h 21752"/>
                  <a:gd name="connsiteX2" fmla="*/ 2719 w 21752"/>
                  <a:gd name="connsiteY2" fmla="*/ 12073 h 21752"/>
                  <a:gd name="connsiteX3" fmla="*/ 11565 w 21752"/>
                  <a:gd name="connsiteY3" fmla="*/ 2719 h 21752"/>
                  <a:gd name="connsiteX4" fmla="*/ 20411 w 21752"/>
                  <a:gd name="connsiteY4" fmla="*/ 12073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3"/>
                    </a:moveTo>
                    <a:cubicBezTo>
                      <a:pt x="20411" y="17257"/>
                      <a:pt x="16459" y="21426"/>
                      <a:pt x="11565" y="21426"/>
                    </a:cubicBezTo>
                    <a:cubicBezTo>
                      <a:pt x="6671" y="21426"/>
                      <a:pt x="2719" y="17221"/>
                      <a:pt x="2719" y="12073"/>
                    </a:cubicBezTo>
                    <a:cubicBezTo>
                      <a:pt x="2719" y="6888"/>
                      <a:pt x="6671" y="2719"/>
                      <a:pt x="11565" y="2719"/>
                    </a:cubicBezTo>
                    <a:cubicBezTo>
                      <a:pt x="16459" y="2683"/>
                      <a:pt x="20411" y="6888"/>
                      <a:pt x="20411" y="12073"/>
                    </a:cubicBezTo>
                  </a:path>
                </a:pathLst>
              </a:custGeom>
              <a:solidFill>
                <a:schemeClr val="bg1"/>
              </a:solidFill>
              <a:ln w="9525"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286B4BD1-44D3-49D3-A040-79CD186F3703}"/>
                  </a:ext>
                </a:extLst>
              </p:cNvPr>
              <p:cNvSpPr/>
              <p:nvPr/>
            </p:nvSpPr>
            <p:spPr>
              <a:xfrm>
                <a:off x="11545525" y="6469384"/>
                <a:ext cx="21752" cy="21752"/>
              </a:xfrm>
              <a:custGeom>
                <a:avLst/>
                <a:gdLst>
                  <a:gd name="connsiteX0" fmla="*/ 20411 w 21752"/>
                  <a:gd name="connsiteY0" fmla="*/ 12073 h 21752"/>
                  <a:gd name="connsiteX1" fmla="*/ 11565 w 21752"/>
                  <a:gd name="connsiteY1" fmla="*/ 21426 h 21752"/>
                  <a:gd name="connsiteX2" fmla="*/ 2719 w 21752"/>
                  <a:gd name="connsiteY2" fmla="*/ 12073 h 21752"/>
                  <a:gd name="connsiteX3" fmla="*/ 11565 w 21752"/>
                  <a:gd name="connsiteY3" fmla="*/ 2719 h 21752"/>
                  <a:gd name="connsiteX4" fmla="*/ 20411 w 21752"/>
                  <a:gd name="connsiteY4" fmla="*/ 12073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3"/>
                    </a:moveTo>
                    <a:cubicBezTo>
                      <a:pt x="20411" y="17257"/>
                      <a:pt x="16459" y="21426"/>
                      <a:pt x="11565" y="21426"/>
                    </a:cubicBezTo>
                    <a:cubicBezTo>
                      <a:pt x="6671" y="21426"/>
                      <a:pt x="2719" y="17221"/>
                      <a:pt x="2719" y="12073"/>
                    </a:cubicBezTo>
                    <a:cubicBezTo>
                      <a:pt x="2719" y="6888"/>
                      <a:pt x="6671" y="2719"/>
                      <a:pt x="11565" y="2719"/>
                    </a:cubicBezTo>
                    <a:cubicBezTo>
                      <a:pt x="16459" y="2683"/>
                      <a:pt x="20411" y="6888"/>
                      <a:pt x="20411" y="12073"/>
                    </a:cubicBezTo>
                  </a:path>
                </a:pathLst>
              </a:custGeom>
              <a:solidFill>
                <a:schemeClr val="bg1"/>
              </a:solidFill>
              <a:ln w="9525"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B8882D90-0B70-400D-8913-A1AB146D803E}"/>
                  </a:ext>
                </a:extLst>
              </p:cNvPr>
              <p:cNvSpPr/>
              <p:nvPr/>
            </p:nvSpPr>
            <p:spPr>
              <a:xfrm>
                <a:off x="11461163" y="6491680"/>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81937D51-8F6A-4713-804C-A5F23E26926B}"/>
                  </a:ext>
                </a:extLst>
              </p:cNvPr>
              <p:cNvSpPr/>
              <p:nvPr/>
            </p:nvSpPr>
            <p:spPr>
              <a:xfrm>
                <a:off x="11545525" y="6491680"/>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96017E83-6969-405A-BCEA-251C8499E87B}"/>
                  </a:ext>
                </a:extLst>
              </p:cNvPr>
              <p:cNvSpPr/>
              <p:nvPr/>
            </p:nvSpPr>
            <p:spPr>
              <a:xfrm>
                <a:off x="11461163" y="651401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55" name="Freeform: Shape 54">
                <a:extLst>
                  <a:ext uri="{FF2B5EF4-FFF2-40B4-BE49-F238E27FC236}">
                    <a16:creationId xmlns:a16="http://schemas.microsoft.com/office/drawing/2014/main" id="{005B8446-E51B-413D-BEC7-3CCD6A301952}"/>
                  </a:ext>
                </a:extLst>
              </p:cNvPr>
              <p:cNvSpPr/>
              <p:nvPr/>
            </p:nvSpPr>
            <p:spPr>
              <a:xfrm>
                <a:off x="11545525" y="651401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56" name="Freeform: Shape 55">
                <a:extLst>
                  <a:ext uri="{FF2B5EF4-FFF2-40B4-BE49-F238E27FC236}">
                    <a16:creationId xmlns:a16="http://schemas.microsoft.com/office/drawing/2014/main" id="{7B407925-0392-46F3-8DA0-97A0EC3BB8E1}"/>
                  </a:ext>
                </a:extLst>
              </p:cNvPr>
              <p:cNvSpPr/>
              <p:nvPr/>
            </p:nvSpPr>
            <p:spPr>
              <a:xfrm>
                <a:off x="11482262" y="6536308"/>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57" name="Freeform: Shape 56">
                <a:extLst>
                  <a:ext uri="{FF2B5EF4-FFF2-40B4-BE49-F238E27FC236}">
                    <a16:creationId xmlns:a16="http://schemas.microsoft.com/office/drawing/2014/main" id="{0074ACF6-6F1D-4768-9905-00054BE89EC0}"/>
                  </a:ext>
                </a:extLst>
              </p:cNvPr>
              <p:cNvSpPr/>
              <p:nvPr/>
            </p:nvSpPr>
            <p:spPr>
              <a:xfrm>
                <a:off x="11524425" y="6536308"/>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58" name="Freeform: Shape 57">
                <a:extLst>
                  <a:ext uri="{FF2B5EF4-FFF2-40B4-BE49-F238E27FC236}">
                    <a16:creationId xmlns:a16="http://schemas.microsoft.com/office/drawing/2014/main" id="{073C88C1-4140-4EF5-A0E4-C48B8BB0B67E}"/>
                  </a:ext>
                </a:extLst>
              </p:cNvPr>
              <p:cNvSpPr/>
              <p:nvPr/>
            </p:nvSpPr>
            <p:spPr>
              <a:xfrm>
                <a:off x="11503362" y="6558640"/>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681514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97" name="Graphic 96">
            <a:extLst>
              <a:ext uri="{FF2B5EF4-FFF2-40B4-BE49-F238E27FC236}">
                <a16:creationId xmlns:a16="http://schemas.microsoft.com/office/drawing/2014/main" id="{8665CC87-0888-4066-9233-5F52596C7468}"/>
              </a:ext>
            </a:extLst>
          </p:cNvPr>
          <p:cNvPicPr>
            <a:picLocks noChangeAspect="1"/>
          </p:cNvPicPr>
          <p:nvPr userDrawn="1"/>
        </p:nvPicPr>
        <p:blipFill rotWithShape="1">
          <a:blip r:embed="rId2" cstate="email">
            <a:extLst>
              <a:ext uri="{28A0092B-C50C-407E-A947-70E740481C1C}">
                <a14:useLocalDpi xmlns:a14="http://schemas.microsoft.com/office/drawing/2010/main" val="0"/>
              </a:ext>
              <a:ext uri="{96DAC541-7B7A-43D3-8B79-37D633B846F1}">
                <asvg:svgBlip xmlns:asvg="http://schemas.microsoft.com/office/drawing/2016/SVG/main" r:embed="rId3"/>
              </a:ext>
            </a:extLst>
          </a:blip>
          <a:srcRect l="28864" t="20137" b="21824"/>
          <a:stretch/>
        </p:blipFill>
        <p:spPr>
          <a:xfrm>
            <a:off x="2054" y="0"/>
            <a:ext cx="6421607" cy="6858000"/>
          </a:xfrm>
          <a:prstGeom prst="rect">
            <a:avLst/>
          </a:prstGeom>
        </p:spPr>
      </p:pic>
      <p:sp>
        <p:nvSpPr>
          <p:cNvPr id="49" name="Google Shape;191;p34">
            <a:extLst>
              <a:ext uri="{FF2B5EF4-FFF2-40B4-BE49-F238E27FC236}">
                <a16:creationId xmlns:a16="http://schemas.microsoft.com/office/drawing/2014/main" id="{08D7FE4D-BDA7-4A25-9B11-E1487682FA94}"/>
              </a:ext>
            </a:extLst>
          </p:cNvPr>
          <p:cNvSpPr/>
          <p:nvPr userDrawn="1"/>
        </p:nvSpPr>
        <p:spPr>
          <a:xfrm>
            <a:off x="-1573" y="-1354"/>
            <a:ext cx="3624667" cy="6859353"/>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 name="Straight Connector 49">
            <a:extLst>
              <a:ext uri="{FF2B5EF4-FFF2-40B4-BE49-F238E27FC236}">
                <a16:creationId xmlns:a16="http://schemas.microsoft.com/office/drawing/2014/main" id="{19113472-6C58-4761-8801-F0AC46123DFF}"/>
              </a:ext>
            </a:extLst>
          </p:cNvPr>
          <p:cNvCxnSpPr>
            <a:cxnSpLocks/>
          </p:cNvCxnSpPr>
          <p:nvPr userDrawn="1"/>
        </p:nvCxnSpPr>
        <p:spPr>
          <a:xfrm>
            <a:off x="446213" y="2293425"/>
            <a:ext cx="646049" cy="0"/>
          </a:xfrm>
          <a:prstGeom prst="line">
            <a:avLst/>
          </a:prstGeom>
          <a:ln w="38100">
            <a:solidFill>
              <a:srgbClr val="009FDF"/>
            </a:solidFill>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id="{B75335F6-88CD-469E-8959-846C7C1A18F7}"/>
              </a:ext>
            </a:extLst>
          </p:cNvPr>
          <p:cNvGrpSpPr/>
          <p:nvPr userDrawn="1"/>
        </p:nvGrpSpPr>
        <p:grpSpPr>
          <a:xfrm>
            <a:off x="440197" y="1214647"/>
            <a:ext cx="940033" cy="785748"/>
            <a:chOff x="11080509" y="269721"/>
            <a:chExt cx="821264" cy="669978"/>
          </a:xfrm>
        </p:grpSpPr>
        <p:sp>
          <p:nvSpPr>
            <p:cNvPr id="52" name="Freeform: Shape 51">
              <a:extLst>
                <a:ext uri="{FF2B5EF4-FFF2-40B4-BE49-F238E27FC236}">
                  <a16:creationId xmlns:a16="http://schemas.microsoft.com/office/drawing/2014/main" id="{17683848-95B6-4E3D-BDCB-92439BBA1236}"/>
                </a:ext>
              </a:extLst>
            </p:cNvPr>
            <p:cNvSpPr/>
            <p:nvPr/>
          </p:nvSpPr>
          <p:spPr>
            <a:xfrm>
              <a:off x="11080509" y="269721"/>
              <a:ext cx="821264" cy="669978"/>
            </a:xfrm>
            <a:custGeom>
              <a:avLst/>
              <a:gdLst>
                <a:gd name="connsiteX0" fmla="*/ 534871 w 821263"/>
                <a:gd name="connsiteY0" fmla="*/ 665205 h 669978"/>
                <a:gd name="connsiteX1" fmla="*/ 631190 w 821263"/>
                <a:gd name="connsiteY1" fmla="*/ 653174 h 669978"/>
                <a:gd name="connsiteX2" fmla="*/ 723330 w 821263"/>
                <a:gd name="connsiteY2" fmla="*/ 640567 h 669978"/>
                <a:gd name="connsiteX3" fmla="*/ 778297 w 821263"/>
                <a:gd name="connsiteY3" fmla="*/ 591651 h 669978"/>
                <a:gd name="connsiteX4" fmla="*/ 800557 w 821263"/>
                <a:gd name="connsiteY4" fmla="*/ 468462 h 669978"/>
                <a:gd name="connsiteX5" fmla="*/ 816190 w 821263"/>
                <a:gd name="connsiteY5" fmla="*/ 317104 h 669978"/>
                <a:gd name="connsiteX6" fmla="*/ 815758 w 821263"/>
                <a:gd name="connsiteY6" fmla="*/ 146296 h 669978"/>
                <a:gd name="connsiteX7" fmla="*/ 806753 w 821263"/>
                <a:gd name="connsiteY7" fmla="*/ 62368 h 669978"/>
                <a:gd name="connsiteX8" fmla="*/ 766554 w 821263"/>
                <a:gd name="connsiteY8" fmla="*/ 19288 h 669978"/>
                <a:gd name="connsiteX9" fmla="*/ 536168 w 821263"/>
                <a:gd name="connsiteY9" fmla="*/ 6609 h 669978"/>
                <a:gd name="connsiteX10" fmla="*/ 407936 w 821263"/>
                <a:gd name="connsiteY10" fmla="*/ 13813 h 669978"/>
                <a:gd name="connsiteX11" fmla="*/ 270338 w 821263"/>
                <a:gd name="connsiteY11" fmla="*/ 26780 h 669978"/>
                <a:gd name="connsiteX12" fmla="*/ 165807 w 821263"/>
                <a:gd name="connsiteY12" fmla="*/ 41837 h 669978"/>
                <a:gd name="connsiteX13" fmla="*/ 84833 w 821263"/>
                <a:gd name="connsiteY13" fmla="*/ 60135 h 669978"/>
                <a:gd name="connsiteX14" fmla="*/ 49389 w 821263"/>
                <a:gd name="connsiteY14" fmla="*/ 96011 h 669978"/>
                <a:gd name="connsiteX15" fmla="*/ 30659 w 821263"/>
                <a:gd name="connsiteY15" fmla="*/ 178210 h 669978"/>
                <a:gd name="connsiteX16" fmla="*/ 17907 w 821263"/>
                <a:gd name="connsiteY16" fmla="*/ 277410 h 669978"/>
                <a:gd name="connsiteX17" fmla="*/ 5372 w 821263"/>
                <a:gd name="connsiteY17" fmla="*/ 504050 h 669978"/>
                <a:gd name="connsiteX18" fmla="*/ 19348 w 821263"/>
                <a:gd name="connsiteY18" fmla="*/ 627023 h 669978"/>
                <a:gd name="connsiteX19" fmla="*/ 53784 w 821263"/>
                <a:gd name="connsiteY19" fmla="*/ 656992 h 669978"/>
                <a:gd name="connsiteX20" fmla="*/ 335751 w 821263"/>
                <a:gd name="connsiteY20" fmla="*/ 670104 h 669978"/>
                <a:gd name="connsiteX21" fmla="*/ 534871 w 821263"/>
                <a:gd name="connsiteY21" fmla="*/ 665205 h 669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21263" h="669978">
                  <a:moveTo>
                    <a:pt x="534871" y="665205"/>
                  </a:moveTo>
                  <a:cubicBezTo>
                    <a:pt x="567073" y="663692"/>
                    <a:pt x="599132" y="657424"/>
                    <a:pt x="631190" y="653174"/>
                  </a:cubicBezTo>
                  <a:cubicBezTo>
                    <a:pt x="661879" y="649068"/>
                    <a:pt x="692568" y="644745"/>
                    <a:pt x="723330" y="640567"/>
                  </a:cubicBezTo>
                  <a:cubicBezTo>
                    <a:pt x="761727" y="635308"/>
                    <a:pt x="769724" y="629833"/>
                    <a:pt x="778297" y="591651"/>
                  </a:cubicBezTo>
                  <a:cubicBezTo>
                    <a:pt x="787446" y="551020"/>
                    <a:pt x="794938" y="509813"/>
                    <a:pt x="800557" y="468462"/>
                  </a:cubicBezTo>
                  <a:cubicBezTo>
                    <a:pt x="807401" y="418249"/>
                    <a:pt x="813957" y="367749"/>
                    <a:pt x="816190" y="317104"/>
                  </a:cubicBezTo>
                  <a:cubicBezTo>
                    <a:pt x="818711" y="260264"/>
                    <a:pt x="817343" y="203208"/>
                    <a:pt x="815758" y="146296"/>
                  </a:cubicBezTo>
                  <a:cubicBezTo>
                    <a:pt x="814965" y="118272"/>
                    <a:pt x="810571" y="90248"/>
                    <a:pt x="806753" y="62368"/>
                  </a:cubicBezTo>
                  <a:cubicBezTo>
                    <a:pt x="802863" y="33912"/>
                    <a:pt x="794362" y="24979"/>
                    <a:pt x="766554" y="19288"/>
                  </a:cubicBezTo>
                  <a:cubicBezTo>
                    <a:pt x="690407" y="3871"/>
                    <a:pt x="613540" y="1278"/>
                    <a:pt x="536168" y="6609"/>
                  </a:cubicBezTo>
                  <a:cubicBezTo>
                    <a:pt x="493448" y="9563"/>
                    <a:pt x="450656" y="10571"/>
                    <a:pt x="407936" y="13813"/>
                  </a:cubicBezTo>
                  <a:cubicBezTo>
                    <a:pt x="361974" y="17271"/>
                    <a:pt x="316084" y="21593"/>
                    <a:pt x="270338" y="26780"/>
                  </a:cubicBezTo>
                  <a:cubicBezTo>
                    <a:pt x="235398" y="30743"/>
                    <a:pt x="200459" y="35641"/>
                    <a:pt x="165807" y="41837"/>
                  </a:cubicBezTo>
                  <a:cubicBezTo>
                    <a:pt x="138576" y="46664"/>
                    <a:pt x="111920" y="54444"/>
                    <a:pt x="84833" y="60135"/>
                  </a:cubicBezTo>
                  <a:cubicBezTo>
                    <a:pt x="64662" y="64314"/>
                    <a:pt x="54216" y="78145"/>
                    <a:pt x="49389" y="96011"/>
                  </a:cubicBezTo>
                  <a:cubicBezTo>
                    <a:pt x="42041" y="123099"/>
                    <a:pt x="35341" y="150546"/>
                    <a:pt x="30659" y="178210"/>
                  </a:cubicBezTo>
                  <a:cubicBezTo>
                    <a:pt x="25183" y="211060"/>
                    <a:pt x="22662" y="244415"/>
                    <a:pt x="17907" y="277410"/>
                  </a:cubicBezTo>
                  <a:cubicBezTo>
                    <a:pt x="7101" y="352620"/>
                    <a:pt x="1338" y="428191"/>
                    <a:pt x="5372" y="504050"/>
                  </a:cubicBezTo>
                  <a:cubicBezTo>
                    <a:pt x="7605" y="545185"/>
                    <a:pt x="13513" y="586176"/>
                    <a:pt x="19348" y="627023"/>
                  </a:cubicBezTo>
                  <a:cubicBezTo>
                    <a:pt x="21870" y="644457"/>
                    <a:pt x="36566" y="655984"/>
                    <a:pt x="53784" y="656992"/>
                  </a:cubicBezTo>
                  <a:cubicBezTo>
                    <a:pt x="147653" y="662539"/>
                    <a:pt x="315219" y="670104"/>
                    <a:pt x="335751" y="670104"/>
                  </a:cubicBezTo>
                  <a:cubicBezTo>
                    <a:pt x="356283" y="670104"/>
                    <a:pt x="468594" y="668303"/>
                    <a:pt x="534871" y="665205"/>
                  </a:cubicBezTo>
                </a:path>
              </a:pathLst>
            </a:custGeom>
            <a:solidFill>
              <a:srgbClr val="009FDF"/>
            </a:solidFill>
            <a:ln w="7195"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2E378086-B273-463E-9C0A-433740C388E8}"/>
                </a:ext>
              </a:extLst>
            </p:cNvPr>
            <p:cNvSpPr/>
            <p:nvPr/>
          </p:nvSpPr>
          <p:spPr>
            <a:xfrm>
              <a:off x="11217716" y="5829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91"/>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69760AD7-DE05-411B-BA99-0BF7312D78B3}"/>
                </a:ext>
              </a:extLst>
            </p:cNvPr>
            <p:cNvSpPr/>
            <p:nvPr/>
          </p:nvSpPr>
          <p:spPr>
            <a:xfrm>
              <a:off x="11175789" y="627240"/>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55" name="Freeform: Shape 54">
              <a:extLst>
                <a:ext uri="{FF2B5EF4-FFF2-40B4-BE49-F238E27FC236}">
                  <a16:creationId xmlns:a16="http://schemas.microsoft.com/office/drawing/2014/main" id="{50AAC982-DD59-4FB0-A1CF-4963D8F2E8CE}"/>
                </a:ext>
              </a:extLst>
            </p:cNvPr>
            <p:cNvSpPr/>
            <p:nvPr/>
          </p:nvSpPr>
          <p:spPr>
            <a:xfrm>
              <a:off x="11133861" y="6716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56" name="Freeform: Shape 55">
              <a:extLst>
                <a:ext uri="{FF2B5EF4-FFF2-40B4-BE49-F238E27FC236}">
                  <a16:creationId xmlns:a16="http://schemas.microsoft.com/office/drawing/2014/main" id="{7AD2611F-CDDC-4BDB-B387-8163D8122921}"/>
                </a:ext>
              </a:extLst>
            </p:cNvPr>
            <p:cNvSpPr/>
            <p:nvPr/>
          </p:nvSpPr>
          <p:spPr>
            <a:xfrm>
              <a:off x="11175789"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57" name="Freeform: Shape 56">
              <a:extLst>
                <a:ext uri="{FF2B5EF4-FFF2-40B4-BE49-F238E27FC236}">
                  <a16:creationId xmlns:a16="http://schemas.microsoft.com/office/drawing/2014/main" id="{27E0550C-3D72-44B9-A1D7-0543A2D6C09D}"/>
                </a:ext>
              </a:extLst>
            </p:cNvPr>
            <p:cNvSpPr/>
            <p:nvPr/>
          </p:nvSpPr>
          <p:spPr>
            <a:xfrm>
              <a:off x="11217716"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58" name="Freeform: Shape 57">
              <a:extLst>
                <a:ext uri="{FF2B5EF4-FFF2-40B4-BE49-F238E27FC236}">
                  <a16:creationId xmlns:a16="http://schemas.microsoft.com/office/drawing/2014/main" id="{CAB14276-C807-412C-8DEF-406AFE678094}"/>
                </a:ext>
              </a:extLst>
            </p:cNvPr>
            <p:cNvSpPr/>
            <p:nvPr/>
          </p:nvSpPr>
          <p:spPr>
            <a:xfrm>
              <a:off x="11259572"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59" name="Freeform: Shape 58">
              <a:extLst>
                <a:ext uri="{FF2B5EF4-FFF2-40B4-BE49-F238E27FC236}">
                  <a16:creationId xmlns:a16="http://schemas.microsoft.com/office/drawing/2014/main" id="{C72706FD-D8DF-4F13-9FBB-CED8856FEB6A}"/>
                </a:ext>
              </a:extLst>
            </p:cNvPr>
            <p:cNvSpPr/>
            <p:nvPr/>
          </p:nvSpPr>
          <p:spPr>
            <a:xfrm>
              <a:off x="11133861"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20"/>
                    <a:pt x="32707" y="42576"/>
                    <a:pt x="22981" y="42576"/>
                  </a:cubicBezTo>
                  <a:cubicBezTo>
                    <a:pt x="13255" y="42576"/>
                    <a:pt x="5403" y="34220"/>
                    <a:pt x="5403" y="23990"/>
                  </a:cubicBezTo>
                  <a:cubicBezTo>
                    <a:pt x="5403" y="13688"/>
                    <a:pt x="13255" y="5404"/>
                    <a:pt x="22981" y="5404"/>
                  </a:cubicBezTo>
                  <a:cubicBezTo>
                    <a:pt x="32707" y="5331"/>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0" name="Freeform: Shape 59">
              <a:extLst>
                <a:ext uri="{FF2B5EF4-FFF2-40B4-BE49-F238E27FC236}">
                  <a16:creationId xmlns:a16="http://schemas.microsoft.com/office/drawing/2014/main" id="{AEC1E904-65CC-4C66-82F8-123E3FE80651}"/>
                </a:ext>
              </a:extLst>
            </p:cNvPr>
            <p:cNvSpPr/>
            <p:nvPr/>
          </p:nvSpPr>
          <p:spPr>
            <a:xfrm>
              <a:off x="11301499"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20"/>
                    <a:pt x="32707" y="42576"/>
                    <a:pt x="22981" y="42576"/>
                  </a:cubicBezTo>
                  <a:cubicBezTo>
                    <a:pt x="13256" y="42576"/>
                    <a:pt x="5403" y="34220"/>
                    <a:pt x="5403" y="23990"/>
                  </a:cubicBezTo>
                  <a:cubicBezTo>
                    <a:pt x="5403" y="13688"/>
                    <a:pt x="13256" y="5404"/>
                    <a:pt x="22981" y="5404"/>
                  </a:cubicBezTo>
                  <a:cubicBezTo>
                    <a:pt x="32707" y="5331"/>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1" name="Freeform: Shape 60">
              <a:extLst>
                <a:ext uri="{FF2B5EF4-FFF2-40B4-BE49-F238E27FC236}">
                  <a16:creationId xmlns:a16="http://schemas.microsoft.com/office/drawing/2014/main" id="{4588FCAE-0501-42F0-ABF5-180C8CD4B574}"/>
                </a:ext>
              </a:extLst>
            </p:cNvPr>
            <p:cNvSpPr/>
            <p:nvPr/>
          </p:nvSpPr>
          <p:spPr>
            <a:xfrm>
              <a:off x="11301499" y="5385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91"/>
                    <a:pt x="5403" y="23990"/>
                  </a:cubicBezTo>
                  <a:cubicBezTo>
                    <a:pt x="5403" y="13688"/>
                    <a:pt x="13256"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62" name="Freeform: Shape 61">
              <a:extLst>
                <a:ext uri="{FF2B5EF4-FFF2-40B4-BE49-F238E27FC236}">
                  <a16:creationId xmlns:a16="http://schemas.microsoft.com/office/drawing/2014/main" id="{628AD84C-D11D-4B74-B420-4A26D0838DA9}"/>
                </a:ext>
              </a:extLst>
            </p:cNvPr>
            <p:cNvSpPr/>
            <p:nvPr/>
          </p:nvSpPr>
          <p:spPr>
            <a:xfrm>
              <a:off x="11259572" y="5829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91"/>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3" name="Freeform: Shape 62">
              <a:extLst>
                <a:ext uri="{FF2B5EF4-FFF2-40B4-BE49-F238E27FC236}">
                  <a16:creationId xmlns:a16="http://schemas.microsoft.com/office/drawing/2014/main" id="{467AD618-30AE-4C57-908B-474CDA8AA9FB}"/>
                </a:ext>
              </a:extLst>
            </p:cNvPr>
            <p:cNvSpPr/>
            <p:nvPr/>
          </p:nvSpPr>
          <p:spPr>
            <a:xfrm>
              <a:off x="11133861"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4" name="Freeform: Shape 63">
              <a:extLst>
                <a:ext uri="{FF2B5EF4-FFF2-40B4-BE49-F238E27FC236}">
                  <a16:creationId xmlns:a16="http://schemas.microsoft.com/office/drawing/2014/main" id="{E89AA876-0B02-4CB7-B63D-F1FCFAF29737}"/>
                </a:ext>
              </a:extLst>
            </p:cNvPr>
            <p:cNvSpPr/>
            <p:nvPr/>
          </p:nvSpPr>
          <p:spPr>
            <a:xfrm>
              <a:off x="11175789"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5" name="Freeform: Shape 64">
              <a:extLst>
                <a:ext uri="{FF2B5EF4-FFF2-40B4-BE49-F238E27FC236}">
                  <a16:creationId xmlns:a16="http://schemas.microsoft.com/office/drawing/2014/main" id="{79B59B1C-3ADA-46CD-B3C1-960EBDF1236C}"/>
                </a:ext>
              </a:extLst>
            </p:cNvPr>
            <p:cNvSpPr/>
            <p:nvPr/>
          </p:nvSpPr>
          <p:spPr>
            <a:xfrm>
              <a:off x="11217716"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6" name="Freeform: Shape 65">
              <a:extLst>
                <a:ext uri="{FF2B5EF4-FFF2-40B4-BE49-F238E27FC236}">
                  <a16:creationId xmlns:a16="http://schemas.microsoft.com/office/drawing/2014/main" id="{DDAB666A-FDA1-4BB4-A6FA-4189424271B5}"/>
                </a:ext>
              </a:extLst>
            </p:cNvPr>
            <p:cNvSpPr/>
            <p:nvPr/>
          </p:nvSpPr>
          <p:spPr>
            <a:xfrm>
              <a:off x="11259572"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7" name="Freeform: Shape 66">
              <a:extLst>
                <a:ext uri="{FF2B5EF4-FFF2-40B4-BE49-F238E27FC236}">
                  <a16:creationId xmlns:a16="http://schemas.microsoft.com/office/drawing/2014/main" id="{9BF3D898-9DA2-4E9C-8BCC-5CB31FC7F12F}"/>
                </a:ext>
              </a:extLst>
            </p:cNvPr>
            <p:cNvSpPr/>
            <p:nvPr/>
          </p:nvSpPr>
          <p:spPr>
            <a:xfrm>
              <a:off x="11301499"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19"/>
                    <a:pt x="5403" y="23990"/>
                  </a:cubicBezTo>
                  <a:cubicBezTo>
                    <a:pt x="5403" y="13688"/>
                    <a:pt x="13256"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8" name="Freeform: Shape 67">
              <a:extLst>
                <a:ext uri="{FF2B5EF4-FFF2-40B4-BE49-F238E27FC236}">
                  <a16:creationId xmlns:a16="http://schemas.microsoft.com/office/drawing/2014/main" id="{DC4C6495-A514-4E04-92E7-608BC2867610}"/>
                </a:ext>
              </a:extLst>
            </p:cNvPr>
            <p:cNvSpPr/>
            <p:nvPr/>
          </p:nvSpPr>
          <p:spPr>
            <a:xfrm>
              <a:off x="11412514"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9" name="Freeform: Shape 68">
              <a:extLst>
                <a:ext uri="{FF2B5EF4-FFF2-40B4-BE49-F238E27FC236}">
                  <a16:creationId xmlns:a16="http://schemas.microsoft.com/office/drawing/2014/main" id="{E4C78C5B-EDF2-46DF-8344-9C9C48BDF623}"/>
                </a:ext>
              </a:extLst>
            </p:cNvPr>
            <p:cNvSpPr/>
            <p:nvPr/>
          </p:nvSpPr>
          <p:spPr>
            <a:xfrm>
              <a:off x="11454442"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9E050808-3EB2-4C67-BD97-723CB461392B}"/>
                </a:ext>
              </a:extLst>
            </p:cNvPr>
            <p:cNvSpPr/>
            <p:nvPr/>
          </p:nvSpPr>
          <p:spPr>
            <a:xfrm>
              <a:off x="11496370"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DDF1309D-710A-47A9-959D-FD8264E96C81}"/>
                </a:ext>
              </a:extLst>
            </p:cNvPr>
            <p:cNvSpPr/>
            <p:nvPr/>
          </p:nvSpPr>
          <p:spPr>
            <a:xfrm>
              <a:off x="11370658"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72" name="Freeform: Shape 71">
              <a:extLst>
                <a:ext uri="{FF2B5EF4-FFF2-40B4-BE49-F238E27FC236}">
                  <a16:creationId xmlns:a16="http://schemas.microsoft.com/office/drawing/2014/main" id="{FEA0DE1C-B42A-4451-8384-10183F3AA3B9}"/>
                </a:ext>
              </a:extLst>
            </p:cNvPr>
            <p:cNvSpPr/>
            <p:nvPr/>
          </p:nvSpPr>
          <p:spPr>
            <a:xfrm>
              <a:off x="11538225"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73" name="Freeform: Shape 72">
              <a:extLst>
                <a:ext uri="{FF2B5EF4-FFF2-40B4-BE49-F238E27FC236}">
                  <a16:creationId xmlns:a16="http://schemas.microsoft.com/office/drawing/2014/main" id="{287B207C-68C1-4D97-B842-957C796C3F24}"/>
                </a:ext>
              </a:extLst>
            </p:cNvPr>
            <p:cNvSpPr/>
            <p:nvPr/>
          </p:nvSpPr>
          <p:spPr>
            <a:xfrm>
              <a:off x="11370658" y="5385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74" name="Freeform: Shape 73">
              <a:extLst>
                <a:ext uri="{FF2B5EF4-FFF2-40B4-BE49-F238E27FC236}">
                  <a16:creationId xmlns:a16="http://schemas.microsoft.com/office/drawing/2014/main" id="{ACBBE534-B6E2-4C7F-AC93-4A4B24CC8710}"/>
                </a:ext>
              </a:extLst>
            </p:cNvPr>
            <p:cNvSpPr/>
            <p:nvPr/>
          </p:nvSpPr>
          <p:spPr>
            <a:xfrm>
              <a:off x="11370658" y="5829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75" name="Freeform: Shape 74">
              <a:extLst>
                <a:ext uri="{FF2B5EF4-FFF2-40B4-BE49-F238E27FC236}">
                  <a16:creationId xmlns:a16="http://schemas.microsoft.com/office/drawing/2014/main" id="{3FD18C37-9D19-454A-9CCC-7FD44EFA557F}"/>
                </a:ext>
              </a:extLst>
            </p:cNvPr>
            <p:cNvSpPr/>
            <p:nvPr/>
          </p:nvSpPr>
          <p:spPr>
            <a:xfrm>
              <a:off x="11370658" y="627240"/>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76" name="Freeform: Shape 75">
              <a:extLst>
                <a:ext uri="{FF2B5EF4-FFF2-40B4-BE49-F238E27FC236}">
                  <a16:creationId xmlns:a16="http://schemas.microsoft.com/office/drawing/2014/main" id="{7CCFFE62-CAAF-46B3-AAFF-57D3430D8D8D}"/>
                </a:ext>
              </a:extLst>
            </p:cNvPr>
            <p:cNvSpPr/>
            <p:nvPr/>
          </p:nvSpPr>
          <p:spPr>
            <a:xfrm>
              <a:off x="11370658" y="6716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77" name="Freeform: Shape 76">
              <a:extLst>
                <a:ext uri="{FF2B5EF4-FFF2-40B4-BE49-F238E27FC236}">
                  <a16:creationId xmlns:a16="http://schemas.microsoft.com/office/drawing/2014/main" id="{BD09D1FE-30A2-4CC7-8E82-A4E9FEA11ABF}"/>
                </a:ext>
              </a:extLst>
            </p:cNvPr>
            <p:cNvSpPr/>
            <p:nvPr/>
          </p:nvSpPr>
          <p:spPr>
            <a:xfrm>
              <a:off x="11538225" y="6716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78" name="Freeform: Shape 77">
              <a:extLst>
                <a:ext uri="{FF2B5EF4-FFF2-40B4-BE49-F238E27FC236}">
                  <a16:creationId xmlns:a16="http://schemas.microsoft.com/office/drawing/2014/main" id="{383391CF-E38F-443A-8C90-C7321D8631CA}"/>
                </a:ext>
              </a:extLst>
            </p:cNvPr>
            <p:cNvSpPr/>
            <p:nvPr/>
          </p:nvSpPr>
          <p:spPr>
            <a:xfrm>
              <a:off x="11412514"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79" name="Freeform: Shape 78">
              <a:extLst>
                <a:ext uri="{FF2B5EF4-FFF2-40B4-BE49-F238E27FC236}">
                  <a16:creationId xmlns:a16="http://schemas.microsoft.com/office/drawing/2014/main" id="{BEFD7372-CCBF-4ABA-98BB-40C8FBC4CF1C}"/>
                </a:ext>
              </a:extLst>
            </p:cNvPr>
            <p:cNvSpPr/>
            <p:nvPr/>
          </p:nvSpPr>
          <p:spPr>
            <a:xfrm>
              <a:off x="11454442"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80" name="Freeform: Shape 79">
              <a:extLst>
                <a:ext uri="{FF2B5EF4-FFF2-40B4-BE49-F238E27FC236}">
                  <a16:creationId xmlns:a16="http://schemas.microsoft.com/office/drawing/2014/main" id="{7807E935-7A0D-40E5-8F4A-5D6A367C8C11}"/>
                </a:ext>
              </a:extLst>
            </p:cNvPr>
            <p:cNvSpPr/>
            <p:nvPr/>
          </p:nvSpPr>
          <p:spPr>
            <a:xfrm>
              <a:off x="11496370"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81" name="Freeform: Shape 80">
              <a:extLst>
                <a:ext uri="{FF2B5EF4-FFF2-40B4-BE49-F238E27FC236}">
                  <a16:creationId xmlns:a16="http://schemas.microsoft.com/office/drawing/2014/main" id="{22A05B1E-18D4-4A9C-B202-CB0F4E2718C5}"/>
                </a:ext>
              </a:extLst>
            </p:cNvPr>
            <p:cNvSpPr/>
            <p:nvPr/>
          </p:nvSpPr>
          <p:spPr>
            <a:xfrm>
              <a:off x="11607528" y="4513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82" name="Freeform: Shape 81">
              <a:extLst>
                <a:ext uri="{FF2B5EF4-FFF2-40B4-BE49-F238E27FC236}">
                  <a16:creationId xmlns:a16="http://schemas.microsoft.com/office/drawing/2014/main" id="{B71B34B8-4DE5-4BC4-B520-3C5EA68B06CA}"/>
                </a:ext>
              </a:extLst>
            </p:cNvPr>
            <p:cNvSpPr/>
            <p:nvPr/>
          </p:nvSpPr>
          <p:spPr>
            <a:xfrm>
              <a:off x="11775167" y="4513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6" y="42576"/>
                    <a:pt x="5403" y="34219"/>
                    <a:pt x="5403" y="23990"/>
                  </a:cubicBezTo>
                  <a:cubicBezTo>
                    <a:pt x="5403" y="13688"/>
                    <a:pt x="13256" y="5403"/>
                    <a:pt x="22981" y="5403"/>
                  </a:cubicBezTo>
                  <a:cubicBezTo>
                    <a:pt x="32635"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83" name="Freeform: Shape 82">
              <a:extLst>
                <a:ext uri="{FF2B5EF4-FFF2-40B4-BE49-F238E27FC236}">
                  <a16:creationId xmlns:a16="http://schemas.microsoft.com/office/drawing/2014/main" id="{45A64422-F6C5-432C-B6B6-9291364E610E}"/>
                </a:ext>
              </a:extLst>
            </p:cNvPr>
            <p:cNvSpPr/>
            <p:nvPr/>
          </p:nvSpPr>
          <p:spPr>
            <a:xfrm>
              <a:off x="11607528" y="4956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760"/>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84" name="Freeform: Shape 83">
              <a:extLst>
                <a:ext uri="{FF2B5EF4-FFF2-40B4-BE49-F238E27FC236}">
                  <a16:creationId xmlns:a16="http://schemas.microsoft.com/office/drawing/2014/main" id="{6F3FF2E0-480F-4B11-94BD-8477D990DBFE}"/>
                </a:ext>
              </a:extLst>
            </p:cNvPr>
            <p:cNvSpPr/>
            <p:nvPr/>
          </p:nvSpPr>
          <p:spPr>
            <a:xfrm>
              <a:off x="11775167" y="4956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19"/>
                    <a:pt x="5403" y="23990"/>
                  </a:cubicBezTo>
                  <a:cubicBezTo>
                    <a:pt x="5403" y="13760"/>
                    <a:pt x="13256" y="5403"/>
                    <a:pt x="22981" y="5403"/>
                  </a:cubicBezTo>
                  <a:cubicBezTo>
                    <a:pt x="32635"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85" name="Freeform: Shape 84">
              <a:extLst>
                <a:ext uri="{FF2B5EF4-FFF2-40B4-BE49-F238E27FC236}">
                  <a16:creationId xmlns:a16="http://schemas.microsoft.com/office/drawing/2014/main" id="{F1816DE3-4696-4E8D-B6E0-7BE157A9E1CB}"/>
                </a:ext>
              </a:extLst>
            </p:cNvPr>
            <p:cNvSpPr/>
            <p:nvPr/>
          </p:nvSpPr>
          <p:spPr>
            <a:xfrm>
              <a:off x="11607528" y="539999"/>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86" name="Freeform: Shape 85">
              <a:extLst>
                <a:ext uri="{FF2B5EF4-FFF2-40B4-BE49-F238E27FC236}">
                  <a16:creationId xmlns:a16="http://schemas.microsoft.com/office/drawing/2014/main" id="{7EF05153-9821-4DFF-B25A-1ABA5C8EDE96}"/>
                </a:ext>
              </a:extLst>
            </p:cNvPr>
            <p:cNvSpPr/>
            <p:nvPr/>
          </p:nvSpPr>
          <p:spPr>
            <a:xfrm>
              <a:off x="11775167" y="539999"/>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19"/>
                    <a:pt x="5403" y="23990"/>
                  </a:cubicBezTo>
                  <a:cubicBezTo>
                    <a:pt x="5403" y="13688"/>
                    <a:pt x="13256" y="5403"/>
                    <a:pt x="22981" y="5403"/>
                  </a:cubicBezTo>
                  <a:cubicBezTo>
                    <a:pt x="32635"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87" name="Freeform: Shape 86">
              <a:extLst>
                <a:ext uri="{FF2B5EF4-FFF2-40B4-BE49-F238E27FC236}">
                  <a16:creationId xmlns:a16="http://schemas.microsoft.com/office/drawing/2014/main" id="{AA905302-4BF1-4E86-A3FE-676DBF1C936D}"/>
                </a:ext>
              </a:extLst>
            </p:cNvPr>
            <p:cNvSpPr/>
            <p:nvPr/>
          </p:nvSpPr>
          <p:spPr>
            <a:xfrm>
              <a:off x="11607528" y="5843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88" name="Freeform: Shape 87">
              <a:extLst>
                <a:ext uri="{FF2B5EF4-FFF2-40B4-BE49-F238E27FC236}">
                  <a16:creationId xmlns:a16="http://schemas.microsoft.com/office/drawing/2014/main" id="{291A5769-2E21-4B63-8297-C2949CEC1C1F}"/>
                </a:ext>
              </a:extLst>
            </p:cNvPr>
            <p:cNvSpPr/>
            <p:nvPr/>
          </p:nvSpPr>
          <p:spPr>
            <a:xfrm>
              <a:off x="11775167" y="5843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6" y="42576"/>
                    <a:pt x="5403" y="34219"/>
                    <a:pt x="5403" y="23990"/>
                  </a:cubicBezTo>
                  <a:cubicBezTo>
                    <a:pt x="5403" y="13688"/>
                    <a:pt x="13256" y="5403"/>
                    <a:pt x="22981" y="5403"/>
                  </a:cubicBezTo>
                  <a:cubicBezTo>
                    <a:pt x="32635"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89" name="Freeform: Shape 88">
              <a:extLst>
                <a:ext uri="{FF2B5EF4-FFF2-40B4-BE49-F238E27FC236}">
                  <a16:creationId xmlns:a16="http://schemas.microsoft.com/office/drawing/2014/main" id="{C575F10F-C350-4696-B765-57DCA8541031}"/>
                </a:ext>
              </a:extLst>
            </p:cNvPr>
            <p:cNvSpPr/>
            <p:nvPr/>
          </p:nvSpPr>
          <p:spPr>
            <a:xfrm>
              <a:off x="11607528" y="628752"/>
              <a:ext cx="43224" cy="43224"/>
            </a:xfrm>
            <a:custGeom>
              <a:avLst/>
              <a:gdLst>
                <a:gd name="connsiteX0" fmla="*/ 40559 w 43224"/>
                <a:gd name="connsiteY0" fmla="*/ 23990 h 43224"/>
                <a:gd name="connsiteX1" fmla="*/ 22981 w 43224"/>
                <a:gd name="connsiteY1" fmla="*/ 42577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2"/>
                    <a:pt x="32707" y="42577"/>
                    <a:pt x="22981" y="42577"/>
                  </a:cubicBezTo>
                  <a:cubicBezTo>
                    <a:pt x="13255" y="42577"/>
                    <a:pt x="5403" y="34292"/>
                    <a:pt x="5403" y="23990"/>
                  </a:cubicBezTo>
                  <a:cubicBezTo>
                    <a:pt x="5403" y="13688"/>
                    <a:pt x="13255" y="5404"/>
                    <a:pt x="22981" y="5404"/>
                  </a:cubicBezTo>
                  <a:cubicBezTo>
                    <a:pt x="32707" y="5331"/>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90" name="Freeform: Shape 89">
              <a:extLst>
                <a:ext uri="{FF2B5EF4-FFF2-40B4-BE49-F238E27FC236}">
                  <a16:creationId xmlns:a16="http://schemas.microsoft.com/office/drawing/2014/main" id="{48EE939F-FEEA-43B8-9CBA-F706AE07C133}"/>
                </a:ext>
              </a:extLst>
            </p:cNvPr>
            <p:cNvSpPr/>
            <p:nvPr/>
          </p:nvSpPr>
          <p:spPr>
            <a:xfrm>
              <a:off x="11775167" y="628752"/>
              <a:ext cx="43224" cy="43224"/>
            </a:xfrm>
            <a:custGeom>
              <a:avLst/>
              <a:gdLst>
                <a:gd name="connsiteX0" fmla="*/ 40559 w 43224"/>
                <a:gd name="connsiteY0" fmla="*/ 23990 h 43224"/>
                <a:gd name="connsiteX1" fmla="*/ 22981 w 43224"/>
                <a:gd name="connsiteY1" fmla="*/ 42577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2"/>
                    <a:pt x="32707" y="42577"/>
                    <a:pt x="22981" y="42577"/>
                  </a:cubicBezTo>
                  <a:cubicBezTo>
                    <a:pt x="13256" y="42577"/>
                    <a:pt x="5403" y="34292"/>
                    <a:pt x="5403" y="23990"/>
                  </a:cubicBezTo>
                  <a:cubicBezTo>
                    <a:pt x="5403" y="13688"/>
                    <a:pt x="13256" y="5404"/>
                    <a:pt x="22981" y="5404"/>
                  </a:cubicBezTo>
                  <a:cubicBezTo>
                    <a:pt x="32635" y="5331"/>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91" name="Freeform: Shape 90">
              <a:extLst>
                <a:ext uri="{FF2B5EF4-FFF2-40B4-BE49-F238E27FC236}">
                  <a16:creationId xmlns:a16="http://schemas.microsoft.com/office/drawing/2014/main" id="{43E831B5-A8D6-4B3B-9C56-110B6B0AF1AB}"/>
                </a:ext>
              </a:extLst>
            </p:cNvPr>
            <p:cNvSpPr/>
            <p:nvPr/>
          </p:nvSpPr>
          <p:spPr>
            <a:xfrm>
              <a:off x="11649456" y="6730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634"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92" name="Freeform: Shape 91">
              <a:extLst>
                <a:ext uri="{FF2B5EF4-FFF2-40B4-BE49-F238E27FC236}">
                  <a16:creationId xmlns:a16="http://schemas.microsoft.com/office/drawing/2014/main" id="{5B875AA7-58C5-4139-81E2-63751EAF6963}"/>
                </a:ext>
              </a:extLst>
            </p:cNvPr>
            <p:cNvSpPr/>
            <p:nvPr/>
          </p:nvSpPr>
          <p:spPr>
            <a:xfrm>
              <a:off x="11733239" y="6730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91"/>
                    <a:pt x="5403" y="23990"/>
                  </a:cubicBezTo>
                  <a:cubicBezTo>
                    <a:pt x="5403" y="13688"/>
                    <a:pt x="13255" y="5403"/>
                    <a:pt x="22981" y="5403"/>
                  </a:cubicBezTo>
                  <a:cubicBezTo>
                    <a:pt x="32706"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93" name="Freeform: Shape 92">
              <a:extLst>
                <a:ext uri="{FF2B5EF4-FFF2-40B4-BE49-F238E27FC236}">
                  <a16:creationId xmlns:a16="http://schemas.microsoft.com/office/drawing/2014/main" id="{21E95543-7759-4048-8C57-758657B8C5CC}"/>
                </a:ext>
              </a:extLst>
            </p:cNvPr>
            <p:cNvSpPr/>
            <p:nvPr/>
          </p:nvSpPr>
          <p:spPr>
            <a:xfrm>
              <a:off x="11691312" y="7174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grpSp>
      <p:sp>
        <p:nvSpPr>
          <p:cNvPr id="2" name="Title 1"/>
          <p:cNvSpPr>
            <a:spLocks noGrp="1"/>
          </p:cNvSpPr>
          <p:nvPr>
            <p:ph type="ctrTitle" hasCustomPrompt="1"/>
          </p:nvPr>
        </p:nvSpPr>
        <p:spPr>
          <a:xfrm>
            <a:off x="446213" y="2517962"/>
            <a:ext cx="3555175" cy="1200329"/>
          </a:xfrm>
        </p:spPr>
        <p:txBody>
          <a:bodyPr wrap="square" anchor="t">
            <a:spAutoFit/>
          </a:bodyPr>
          <a:lstStyle>
            <a:lvl1pPr algn="l">
              <a:defRPr sz="4000" b="1">
                <a:solidFill>
                  <a:schemeClr val="bg1"/>
                </a:solidFill>
                <a:latin typeface="+mj-lt"/>
              </a:defRPr>
            </a:lvl1pPr>
          </a:lstStyle>
          <a:p>
            <a:r>
              <a:rPr lang="en-US"/>
              <a:t>Title Cover. Font size 40</a:t>
            </a:r>
            <a:endParaRPr lang="en-GB"/>
          </a:p>
        </p:txBody>
      </p:sp>
      <p:sp>
        <p:nvSpPr>
          <p:cNvPr id="96" name="Picture Placeholder 95">
            <a:extLst>
              <a:ext uri="{FF2B5EF4-FFF2-40B4-BE49-F238E27FC236}">
                <a16:creationId xmlns:a16="http://schemas.microsoft.com/office/drawing/2014/main" id="{7E0FF89F-3E2D-44E4-8E91-9F24AF5BA823}"/>
              </a:ext>
            </a:extLst>
          </p:cNvPr>
          <p:cNvSpPr>
            <a:spLocks noGrp="1"/>
          </p:cNvSpPr>
          <p:nvPr>
            <p:ph type="pic" sz="quarter" idx="10" hasCustomPrompt="1"/>
          </p:nvPr>
        </p:nvSpPr>
        <p:spPr>
          <a:xfrm>
            <a:off x="3923905" y="-1588"/>
            <a:ext cx="8268095" cy="6859588"/>
          </a:xfrm>
        </p:spPr>
        <p:txBody>
          <a:bodyPr anchor="ctr">
            <a:normAutofit/>
          </a:bodyPr>
          <a:lstStyle>
            <a:lvl1pPr algn="ctr">
              <a:buNone/>
              <a:defRPr sz="3600"/>
            </a:lvl1pPr>
          </a:lstStyle>
          <a:p>
            <a:r>
              <a:rPr lang="en-GB"/>
              <a:t>Add your image here</a:t>
            </a:r>
          </a:p>
        </p:txBody>
      </p:sp>
    </p:spTree>
    <p:extLst>
      <p:ext uri="{BB962C8B-B14F-4D97-AF65-F5344CB8AC3E}">
        <p14:creationId xmlns:p14="http://schemas.microsoft.com/office/powerpoint/2010/main" val="1234780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652EC52-2BC8-4BF0-ADE2-B0A572CF93F9}"/>
              </a:ext>
            </a:extLst>
          </p:cNvPr>
          <p:cNvSpPr>
            <a:spLocks noGrp="1"/>
          </p:cNvSpPr>
          <p:nvPr>
            <p:ph type="pic" sz="quarter" idx="10" hasCustomPrompt="1"/>
          </p:nvPr>
        </p:nvSpPr>
        <p:spPr>
          <a:xfrm>
            <a:off x="6678613" y="0"/>
            <a:ext cx="5513387" cy="6858000"/>
          </a:xfrm>
        </p:spPr>
        <p:txBody>
          <a:bodyPr anchor="ctr">
            <a:normAutofit/>
          </a:bodyPr>
          <a:lstStyle>
            <a:lvl1pPr algn="ctr">
              <a:buNone/>
              <a:defRPr sz="3600"/>
            </a:lvl1pPr>
          </a:lstStyle>
          <a:p>
            <a:r>
              <a:rPr lang="en-GB"/>
              <a:t>Add your image here</a:t>
            </a:r>
          </a:p>
        </p:txBody>
      </p:sp>
      <p:sp>
        <p:nvSpPr>
          <p:cNvPr id="52" name="Rectangle 51">
            <a:extLst>
              <a:ext uri="{FF2B5EF4-FFF2-40B4-BE49-F238E27FC236}">
                <a16:creationId xmlns:a16="http://schemas.microsoft.com/office/drawing/2014/main" id="{0882707E-E52D-4994-9E0E-A653CED323FB}"/>
              </a:ext>
            </a:extLst>
          </p:cNvPr>
          <p:cNvSpPr/>
          <p:nvPr userDrawn="1"/>
        </p:nvSpPr>
        <p:spPr>
          <a:xfrm>
            <a:off x="-1" y="0"/>
            <a:ext cx="66790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3" name="Straight Connector 52">
            <a:extLst>
              <a:ext uri="{FF2B5EF4-FFF2-40B4-BE49-F238E27FC236}">
                <a16:creationId xmlns:a16="http://schemas.microsoft.com/office/drawing/2014/main" id="{34FA4140-4162-4A47-9053-97C611A26F09}"/>
              </a:ext>
            </a:extLst>
          </p:cNvPr>
          <p:cNvCxnSpPr>
            <a:cxnSpLocks/>
          </p:cNvCxnSpPr>
          <p:nvPr userDrawn="1"/>
        </p:nvCxnSpPr>
        <p:spPr>
          <a:xfrm>
            <a:off x="401782" y="327445"/>
            <a:ext cx="646049" cy="0"/>
          </a:xfrm>
          <a:prstGeom prst="line">
            <a:avLst/>
          </a:prstGeom>
          <a:ln w="38100">
            <a:solidFill>
              <a:srgbClr val="009FDF"/>
            </a:solidFill>
          </a:ln>
        </p:spPr>
        <p:style>
          <a:lnRef idx="1">
            <a:schemeClr val="accent1"/>
          </a:lnRef>
          <a:fillRef idx="0">
            <a:schemeClr val="accent1"/>
          </a:fillRef>
          <a:effectRef idx="0">
            <a:schemeClr val="accent1"/>
          </a:effectRef>
          <a:fontRef idx="minor">
            <a:schemeClr val="tx1"/>
          </a:fontRef>
        </p:style>
      </p:cxnSp>
      <p:sp>
        <p:nvSpPr>
          <p:cNvPr id="54" name="Title 1">
            <a:extLst>
              <a:ext uri="{FF2B5EF4-FFF2-40B4-BE49-F238E27FC236}">
                <a16:creationId xmlns:a16="http://schemas.microsoft.com/office/drawing/2014/main" id="{C34FFF8B-5A17-48A6-AD1C-CE74CF580BB0}"/>
              </a:ext>
            </a:extLst>
          </p:cNvPr>
          <p:cNvSpPr>
            <a:spLocks noGrp="1"/>
          </p:cNvSpPr>
          <p:nvPr>
            <p:ph type="title" hasCustomPrompt="1"/>
          </p:nvPr>
        </p:nvSpPr>
        <p:spPr>
          <a:xfrm>
            <a:off x="336754" y="433385"/>
            <a:ext cx="5996040" cy="480131"/>
          </a:xfrm>
        </p:spPr>
        <p:txBody>
          <a:bodyPr wrap="square" anchor="t">
            <a:spAutoFit/>
          </a:bodyPr>
          <a:lstStyle>
            <a:lvl1pPr>
              <a:defRPr sz="2800" b="1">
                <a:solidFill>
                  <a:schemeClr val="bg1"/>
                </a:solidFill>
                <a:latin typeface="+mj-lt"/>
              </a:defRPr>
            </a:lvl1pPr>
          </a:lstStyle>
          <a:p>
            <a:r>
              <a:rPr lang="en-US"/>
              <a:t>This is your contents slide</a:t>
            </a:r>
            <a:endParaRPr lang="en-GB"/>
          </a:p>
        </p:txBody>
      </p:sp>
      <p:grpSp>
        <p:nvGrpSpPr>
          <p:cNvPr id="55" name="Group 54">
            <a:extLst>
              <a:ext uri="{FF2B5EF4-FFF2-40B4-BE49-F238E27FC236}">
                <a16:creationId xmlns:a16="http://schemas.microsoft.com/office/drawing/2014/main" id="{1F0529D0-F4CF-422B-B8AA-352A80851CC1}"/>
              </a:ext>
            </a:extLst>
          </p:cNvPr>
          <p:cNvGrpSpPr/>
          <p:nvPr userDrawn="1"/>
        </p:nvGrpSpPr>
        <p:grpSpPr>
          <a:xfrm>
            <a:off x="11280300" y="296449"/>
            <a:ext cx="582114" cy="474882"/>
            <a:chOff x="11080509" y="269721"/>
            <a:chExt cx="821264" cy="669978"/>
          </a:xfrm>
        </p:grpSpPr>
        <p:sp>
          <p:nvSpPr>
            <p:cNvPr id="56" name="Freeform: Shape 55">
              <a:extLst>
                <a:ext uri="{FF2B5EF4-FFF2-40B4-BE49-F238E27FC236}">
                  <a16:creationId xmlns:a16="http://schemas.microsoft.com/office/drawing/2014/main" id="{1273A45D-135B-4BDF-A6A1-DA992AF6C31E}"/>
                </a:ext>
              </a:extLst>
            </p:cNvPr>
            <p:cNvSpPr/>
            <p:nvPr/>
          </p:nvSpPr>
          <p:spPr>
            <a:xfrm>
              <a:off x="11080509" y="269721"/>
              <a:ext cx="821264" cy="669978"/>
            </a:xfrm>
            <a:custGeom>
              <a:avLst/>
              <a:gdLst>
                <a:gd name="connsiteX0" fmla="*/ 534871 w 821263"/>
                <a:gd name="connsiteY0" fmla="*/ 665205 h 669978"/>
                <a:gd name="connsiteX1" fmla="*/ 631190 w 821263"/>
                <a:gd name="connsiteY1" fmla="*/ 653174 h 669978"/>
                <a:gd name="connsiteX2" fmla="*/ 723330 w 821263"/>
                <a:gd name="connsiteY2" fmla="*/ 640567 h 669978"/>
                <a:gd name="connsiteX3" fmla="*/ 778297 w 821263"/>
                <a:gd name="connsiteY3" fmla="*/ 591651 h 669978"/>
                <a:gd name="connsiteX4" fmla="*/ 800557 w 821263"/>
                <a:gd name="connsiteY4" fmla="*/ 468462 h 669978"/>
                <a:gd name="connsiteX5" fmla="*/ 816190 w 821263"/>
                <a:gd name="connsiteY5" fmla="*/ 317104 h 669978"/>
                <a:gd name="connsiteX6" fmla="*/ 815758 w 821263"/>
                <a:gd name="connsiteY6" fmla="*/ 146296 h 669978"/>
                <a:gd name="connsiteX7" fmla="*/ 806753 w 821263"/>
                <a:gd name="connsiteY7" fmla="*/ 62368 h 669978"/>
                <a:gd name="connsiteX8" fmla="*/ 766554 w 821263"/>
                <a:gd name="connsiteY8" fmla="*/ 19288 h 669978"/>
                <a:gd name="connsiteX9" fmla="*/ 536168 w 821263"/>
                <a:gd name="connsiteY9" fmla="*/ 6609 h 669978"/>
                <a:gd name="connsiteX10" fmla="*/ 407936 w 821263"/>
                <a:gd name="connsiteY10" fmla="*/ 13813 h 669978"/>
                <a:gd name="connsiteX11" fmla="*/ 270338 w 821263"/>
                <a:gd name="connsiteY11" fmla="*/ 26780 h 669978"/>
                <a:gd name="connsiteX12" fmla="*/ 165807 w 821263"/>
                <a:gd name="connsiteY12" fmla="*/ 41837 h 669978"/>
                <a:gd name="connsiteX13" fmla="*/ 84833 w 821263"/>
                <a:gd name="connsiteY13" fmla="*/ 60135 h 669978"/>
                <a:gd name="connsiteX14" fmla="*/ 49389 w 821263"/>
                <a:gd name="connsiteY14" fmla="*/ 96011 h 669978"/>
                <a:gd name="connsiteX15" fmla="*/ 30659 w 821263"/>
                <a:gd name="connsiteY15" fmla="*/ 178210 h 669978"/>
                <a:gd name="connsiteX16" fmla="*/ 17907 w 821263"/>
                <a:gd name="connsiteY16" fmla="*/ 277410 h 669978"/>
                <a:gd name="connsiteX17" fmla="*/ 5372 w 821263"/>
                <a:gd name="connsiteY17" fmla="*/ 504050 h 669978"/>
                <a:gd name="connsiteX18" fmla="*/ 19348 w 821263"/>
                <a:gd name="connsiteY18" fmla="*/ 627023 h 669978"/>
                <a:gd name="connsiteX19" fmla="*/ 53784 w 821263"/>
                <a:gd name="connsiteY19" fmla="*/ 656992 h 669978"/>
                <a:gd name="connsiteX20" fmla="*/ 335751 w 821263"/>
                <a:gd name="connsiteY20" fmla="*/ 670104 h 669978"/>
                <a:gd name="connsiteX21" fmla="*/ 534871 w 821263"/>
                <a:gd name="connsiteY21" fmla="*/ 665205 h 669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21263" h="669978">
                  <a:moveTo>
                    <a:pt x="534871" y="665205"/>
                  </a:moveTo>
                  <a:cubicBezTo>
                    <a:pt x="567073" y="663692"/>
                    <a:pt x="599132" y="657424"/>
                    <a:pt x="631190" y="653174"/>
                  </a:cubicBezTo>
                  <a:cubicBezTo>
                    <a:pt x="661879" y="649068"/>
                    <a:pt x="692568" y="644745"/>
                    <a:pt x="723330" y="640567"/>
                  </a:cubicBezTo>
                  <a:cubicBezTo>
                    <a:pt x="761727" y="635308"/>
                    <a:pt x="769724" y="629833"/>
                    <a:pt x="778297" y="591651"/>
                  </a:cubicBezTo>
                  <a:cubicBezTo>
                    <a:pt x="787446" y="551020"/>
                    <a:pt x="794938" y="509813"/>
                    <a:pt x="800557" y="468462"/>
                  </a:cubicBezTo>
                  <a:cubicBezTo>
                    <a:pt x="807401" y="418249"/>
                    <a:pt x="813957" y="367749"/>
                    <a:pt x="816190" y="317104"/>
                  </a:cubicBezTo>
                  <a:cubicBezTo>
                    <a:pt x="818711" y="260264"/>
                    <a:pt x="817343" y="203208"/>
                    <a:pt x="815758" y="146296"/>
                  </a:cubicBezTo>
                  <a:cubicBezTo>
                    <a:pt x="814965" y="118272"/>
                    <a:pt x="810571" y="90248"/>
                    <a:pt x="806753" y="62368"/>
                  </a:cubicBezTo>
                  <a:cubicBezTo>
                    <a:pt x="802863" y="33912"/>
                    <a:pt x="794362" y="24979"/>
                    <a:pt x="766554" y="19288"/>
                  </a:cubicBezTo>
                  <a:cubicBezTo>
                    <a:pt x="690407" y="3871"/>
                    <a:pt x="613540" y="1278"/>
                    <a:pt x="536168" y="6609"/>
                  </a:cubicBezTo>
                  <a:cubicBezTo>
                    <a:pt x="493448" y="9563"/>
                    <a:pt x="450656" y="10571"/>
                    <a:pt x="407936" y="13813"/>
                  </a:cubicBezTo>
                  <a:cubicBezTo>
                    <a:pt x="361974" y="17271"/>
                    <a:pt x="316084" y="21593"/>
                    <a:pt x="270338" y="26780"/>
                  </a:cubicBezTo>
                  <a:cubicBezTo>
                    <a:pt x="235398" y="30743"/>
                    <a:pt x="200459" y="35641"/>
                    <a:pt x="165807" y="41837"/>
                  </a:cubicBezTo>
                  <a:cubicBezTo>
                    <a:pt x="138576" y="46664"/>
                    <a:pt x="111920" y="54444"/>
                    <a:pt x="84833" y="60135"/>
                  </a:cubicBezTo>
                  <a:cubicBezTo>
                    <a:pt x="64662" y="64314"/>
                    <a:pt x="54216" y="78145"/>
                    <a:pt x="49389" y="96011"/>
                  </a:cubicBezTo>
                  <a:cubicBezTo>
                    <a:pt x="42041" y="123099"/>
                    <a:pt x="35341" y="150546"/>
                    <a:pt x="30659" y="178210"/>
                  </a:cubicBezTo>
                  <a:cubicBezTo>
                    <a:pt x="25183" y="211060"/>
                    <a:pt x="22662" y="244415"/>
                    <a:pt x="17907" y="277410"/>
                  </a:cubicBezTo>
                  <a:cubicBezTo>
                    <a:pt x="7101" y="352620"/>
                    <a:pt x="1338" y="428191"/>
                    <a:pt x="5372" y="504050"/>
                  </a:cubicBezTo>
                  <a:cubicBezTo>
                    <a:pt x="7605" y="545185"/>
                    <a:pt x="13513" y="586176"/>
                    <a:pt x="19348" y="627023"/>
                  </a:cubicBezTo>
                  <a:cubicBezTo>
                    <a:pt x="21870" y="644457"/>
                    <a:pt x="36566" y="655984"/>
                    <a:pt x="53784" y="656992"/>
                  </a:cubicBezTo>
                  <a:cubicBezTo>
                    <a:pt x="147653" y="662539"/>
                    <a:pt x="315219" y="670104"/>
                    <a:pt x="335751" y="670104"/>
                  </a:cubicBezTo>
                  <a:cubicBezTo>
                    <a:pt x="356283" y="670104"/>
                    <a:pt x="468594" y="668303"/>
                    <a:pt x="534871" y="665205"/>
                  </a:cubicBezTo>
                </a:path>
              </a:pathLst>
            </a:custGeom>
            <a:solidFill>
              <a:srgbClr val="CDDC29"/>
            </a:solidFill>
            <a:ln w="7195" cap="flat">
              <a:noFill/>
              <a:prstDash val="solid"/>
              <a:miter/>
            </a:ln>
          </p:spPr>
          <p:txBody>
            <a:bodyPr rtlCol="0" anchor="ctr"/>
            <a:lstStyle/>
            <a:p>
              <a:endParaRPr lang="en-GB"/>
            </a:p>
          </p:txBody>
        </p:sp>
        <p:sp>
          <p:nvSpPr>
            <p:cNvPr id="57" name="Freeform: Shape 56">
              <a:extLst>
                <a:ext uri="{FF2B5EF4-FFF2-40B4-BE49-F238E27FC236}">
                  <a16:creationId xmlns:a16="http://schemas.microsoft.com/office/drawing/2014/main" id="{9B837E98-AFB9-4BAC-AD8D-A7474C18F149}"/>
                </a:ext>
              </a:extLst>
            </p:cNvPr>
            <p:cNvSpPr/>
            <p:nvPr/>
          </p:nvSpPr>
          <p:spPr>
            <a:xfrm>
              <a:off x="11217716" y="5829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91"/>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58" name="Freeform: Shape 57">
              <a:extLst>
                <a:ext uri="{FF2B5EF4-FFF2-40B4-BE49-F238E27FC236}">
                  <a16:creationId xmlns:a16="http://schemas.microsoft.com/office/drawing/2014/main" id="{19350778-5AA6-4B66-98F6-45AD1E582473}"/>
                </a:ext>
              </a:extLst>
            </p:cNvPr>
            <p:cNvSpPr/>
            <p:nvPr/>
          </p:nvSpPr>
          <p:spPr>
            <a:xfrm>
              <a:off x="11175789" y="627240"/>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59" name="Freeform: Shape 58">
              <a:extLst>
                <a:ext uri="{FF2B5EF4-FFF2-40B4-BE49-F238E27FC236}">
                  <a16:creationId xmlns:a16="http://schemas.microsoft.com/office/drawing/2014/main" id="{4EFB15B1-4E10-4ACF-AF28-4B6D051D51C0}"/>
                </a:ext>
              </a:extLst>
            </p:cNvPr>
            <p:cNvSpPr/>
            <p:nvPr/>
          </p:nvSpPr>
          <p:spPr>
            <a:xfrm>
              <a:off x="11133861" y="6716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60" name="Freeform: Shape 59">
              <a:extLst>
                <a:ext uri="{FF2B5EF4-FFF2-40B4-BE49-F238E27FC236}">
                  <a16:creationId xmlns:a16="http://schemas.microsoft.com/office/drawing/2014/main" id="{069813BE-EF0D-4C13-8291-95DA7B4461DF}"/>
                </a:ext>
              </a:extLst>
            </p:cNvPr>
            <p:cNvSpPr/>
            <p:nvPr/>
          </p:nvSpPr>
          <p:spPr>
            <a:xfrm>
              <a:off x="11175789"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1" name="Freeform: Shape 60">
              <a:extLst>
                <a:ext uri="{FF2B5EF4-FFF2-40B4-BE49-F238E27FC236}">
                  <a16:creationId xmlns:a16="http://schemas.microsoft.com/office/drawing/2014/main" id="{5BA70ED5-1675-4526-A5B7-A8118A3D8EF6}"/>
                </a:ext>
              </a:extLst>
            </p:cNvPr>
            <p:cNvSpPr/>
            <p:nvPr/>
          </p:nvSpPr>
          <p:spPr>
            <a:xfrm>
              <a:off x="11217716"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2" name="Freeform: Shape 61">
              <a:extLst>
                <a:ext uri="{FF2B5EF4-FFF2-40B4-BE49-F238E27FC236}">
                  <a16:creationId xmlns:a16="http://schemas.microsoft.com/office/drawing/2014/main" id="{DD27B873-2E97-41CB-84EF-D319E8EC3F09}"/>
                </a:ext>
              </a:extLst>
            </p:cNvPr>
            <p:cNvSpPr/>
            <p:nvPr/>
          </p:nvSpPr>
          <p:spPr>
            <a:xfrm>
              <a:off x="11259572"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3" name="Freeform: Shape 62">
              <a:extLst>
                <a:ext uri="{FF2B5EF4-FFF2-40B4-BE49-F238E27FC236}">
                  <a16:creationId xmlns:a16="http://schemas.microsoft.com/office/drawing/2014/main" id="{AC01F26F-FB50-4315-9FF3-7B42160E5E9B}"/>
                </a:ext>
              </a:extLst>
            </p:cNvPr>
            <p:cNvSpPr/>
            <p:nvPr/>
          </p:nvSpPr>
          <p:spPr>
            <a:xfrm>
              <a:off x="11133861"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20"/>
                    <a:pt x="32707" y="42576"/>
                    <a:pt x="22981" y="42576"/>
                  </a:cubicBezTo>
                  <a:cubicBezTo>
                    <a:pt x="13255" y="42576"/>
                    <a:pt x="5403" y="34220"/>
                    <a:pt x="5403" y="23990"/>
                  </a:cubicBezTo>
                  <a:cubicBezTo>
                    <a:pt x="5403" y="13688"/>
                    <a:pt x="13255" y="5404"/>
                    <a:pt x="22981" y="5404"/>
                  </a:cubicBezTo>
                  <a:cubicBezTo>
                    <a:pt x="32707" y="5331"/>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4" name="Freeform: Shape 63">
              <a:extLst>
                <a:ext uri="{FF2B5EF4-FFF2-40B4-BE49-F238E27FC236}">
                  <a16:creationId xmlns:a16="http://schemas.microsoft.com/office/drawing/2014/main" id="{8C1416B2-D489-4DC6-BC32-E8D96078A9D5}"/>
                </a:ext>
              </a:extLst>
            </p:cNvPr>
            <p:cNvSpPr/>
            <p:nvPr/>
          </p:nvSpPr>
          <p:spPr>
            <a:xfrm>
              <a:off x="11301499"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20"/>
                    <a:pt x="32707" y="42576"/>
                    <a:pt x="22981" y="42576"/>
                  </a:cubicBezTo>
                  <a:cubicBezTo>
                    <a:pt x="13256" y="42576"/>
                    <a:pt x="5403" y="34220"/>
                    <a:pt x="5403" y="23990"/>
                  </a:cubicBezTo>
                  <a:cubicBezTo>
                    <a:pt x="5403" y="13688"/>
                    <a:pt x="13256" y="5404"/>
                    <a:pt x="22981" y="5404"/>
                  </a:cubicBezTo>
                  <a:cubicBezTo>
                    <a:pt x="32707" y="5331"/>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5" name="Freeform: Shape 64">
              <a:extLst>
                <a:ext uri="{FF2B5EF4-FFF2-40B4-BE49-F238E27FC236}">
                  <a16:creationId xmlns:a16="http://schemas.microsoft.com/office/drawing/2014/main" id="{D557EDDE-C0B9-4F5B-910D-E48014A39A8A}"/>
                </a:ext>
              </a:extLst>
            </p:cNvPr>
            <p:cNvSpPr/>
            <p:nvPr/>
          </p:nvSpPr>
          <p:spPr>
            <a:xfrm>
              <a:off x="11301499" y="5385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91"/>
                    <a:pt x="5403" y="23990"/>
                  </a:cubicBezTo>
                  <a:cubicBezTo>
                    <a:pt x="5403" y="13688"/>
                    <a:pt x="13256"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66" name="Freeform: Shape 65">
              <a:extLst>
                <a:ext uri="{FF2B5EF4-FFF2-40B4-BE49-F238E27FC236}">
                  <a16:creationId xmlns:a16="http://schemas.microsoft.com/office/drawing/2014/main" id="{F9EE1D9E-E05C-4A9E-AA62-034BEB3EB069}"/>
                </a:ext>
              </a:extLst>
            </p:cNvPr>
            <p:cNvSpPr/>
            <p:nvPr/>
          </p:nvSpPr>
          <p:spPr>
            <a:xfrm>
              <a:off x="11259572" y="5829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91"/>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7" name="Freeform: Shape 66">
              <a:extLst>
                <a:ext uri="{FF2B5EF4-FFF2-40B4-BE49-F238E27FC236}">
                  <a16:creationId xmlns:a16="http://schemas.microsoft.com/office/drawing/2014/main" id="{133D0A61-EA45-4665-B569-C392546028BB}"/>
                </a:ext>
              </a:extLst>
            </p:cNvPr>
            <p:cNvSpPr/>
            <p:nvPr/>
          </p:nvSpPr>
          <p:spPr>
            <a:xfrm>
              <a:off x="11133861"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8" name="Freeform: Shape 67">
              <a:extLst>
                <a:ext uri="{FF2B5EF4-FFF2-40B4-BE49-F238E27FC236}">
                  <a16:creationId xmlns:a16="http://schemas.microsoft.com/office/drawing/2014/main" id="{F94F66DF-407D-4787-BFE0-ED09EBE552DC}"/>
                </a:ext>
              </a:extLst>
            </p:cNvPr>
            <p:cNvSpPr/>
            <p:nvPr/>
          </p:nvSpPr>
          <p:spPr>
            <a:xfrm>
              <a:off x="11175789"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9" name="Freeform: Shape 68">
              <a:extLst>
                <a:ext uri="{FF2B5EF4-FFF2-40B4-BE49-F238E27FC236}">
                  <a16:creationId xmlns:a16="http://schemas.microsoft.com/office/drawing/2014/main" id="{660CBA19-1C12-4491-B4FE-54A2711B9D9D}"/>
                </a:ext>
              </a:extLst>
            </p:cNvPr>
            <p:cNvSpPr/>
            <p:nvPr/>
          </p:nvSpPr>
          <p:spPr>
            <a:xfrm>
              <a:off x="11217716"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DF3C03EC-BC36-4850-B9FF-2EB88FDB14E4}"/>
                </a:ext>
              </a:extLst>
            </p:cNvPr>
            <p:cNvSpPr/>
            <p:nvPr/>
          </p:nvSpPr>
          <p:spPr>
            <a:xfrm>
              <a:off x="11259572"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A565778E-4CF1-4FED-A6AA-D74E7C0FDD43}"/>
                </a:ext>
              </a:extLst>
            </p:cNvPr>
            <p:cNvSpPr/>
            <p:nvPr/>
          </p:nvSpPr>
          <p:spPr>
            <a:xfrm>
              <a:off x="11301499"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19"/>
                    <a:pt x="5403" y="23990"/>
                  </a:cubicBezTo>
                  <a:cubicBezTo>
                    <a:pt x="5403" y="13688"/>
                    <a:pt x="13256"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72" name="Freeform: Shape 71">
              <a:extLst>
                <a:ext uri="{FF2B5EF4-FFF2-40B4-BE49-F238E27FC236}">
                  <a16:creationId xmlns:a16="http://schemas.microsoft.com/office/drawing/2014/main" id="{6EA249C5-B683-46CA-BDFC-760BFC4F0617}"/>
                </a:ext>
              </a:extLst>
            </p:cNvPr>
            <p:cNvSpPr/>
            <p:nvPr/>
          </p:nvSpPr>
          <p:spPr>
            <a:xfrm>
              <a:off x="11412514"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73" name="Freeform: Shape 72">
              <a:extLst>
                <a:ext uri="{FF2B5EF4-FFF2-40B4-BE49-F238E27FC236}">
                  <a16:creationId xmlns:a16="http://schemas.microsoft.com/office/drawing/2014/main" id="{565FFE7F-2F2A-4741-B8E1-3A7505F42D2A}"/>
                </a:ext>
              </a:extLst>
            </p:cNvPr>
            <p:cNvSpPr/>
            <p:nvPr/>
          </p:nvSpPr>
          <p:spPr>
            <a:xfrm>
              <a:off x="11454442"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74" name="Freeform: Shape 73">
              <a:extLst>
                <a:ext uri="{FF2B5EF4-FFF2-40B4-BE49-F238E27FC236}">
                  <a16:creationId xmlns:a16="http://schemas.microsoft.com/office/drawing/2014/main" id="{9FB9D901-6E1A-4525-ACEB-26CBF6214CF1}"/>
                </a:ext>
              </a:extLst>
            </p:cNvPr>
            <p:cNvSpPr/>
            <p:nvPr/>
          </p:nvSpPr>
          <p:spPr>
            <a:xfrm>
              <a:off x="11496370"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75" name="Freeform: Shape 74">
              <a:extLst>
                <a:ext uri="{FF2B5EF4-FFF2-40B4-BE49-F238E27FC236}">
                  <a16:creationId xmlns:a16="http://schemas.microsoft.com/office/drawing/2014/main" id="{5E0BD368-55D0-4131-AD17-C6E0A3BD6A9A}"/>
                </a:ext>
              </a:extLst>
            </p:cNvPr>
            <p:cNvSpPr/>
            <p:nvPr/>
          </p:nvSpPr>
          <p:spPr>
            <a:xfrm>
              <a:off x="11370658"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76" name="Freeform: Shape 75">
              <a:extLst>
                <a:ext uri="{FF2B5EF4-FFF2-40B4-BE49-F238E27FC236}">
                  <a16:creationId xmlns:a16="http://schemas.microsoft.com/office/drawing/2014/main" id="{16B92BBB-816E-4A1A-85A6-67ED4CDE0749}"/>
                </a:ext>
              </a:extLst>
            </p:cNvPr>
            <p:cNvSpPr/>
            <p:nvPr/>
          </p:nvSpPr>
          <p:spPr>
            <a:xfrm>
              <a:off x="11538225"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77" name="Freeform: Shape 76">
              <a:extLst>
                <a:ext uri="{FF2B5EF4-FFF2-40B4-BE49-F238E27FC236}">
                  <a16:creationId xmlns:a16="http://schemas.microsoft.com/office/drawing/2014/main" id="{F0CD0EBE-1C05-48E5-B3C6-4541743FE488}"/>
                </a:ext>
              </a:extLst>
            </p:cNvPr>
            <p:cNvSpPr/>
            <p:nvPr/>
          </p:nvSpPr>
          <p:spPr>
            <a:xfrm>
              <a:off x="11370658" y="5385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78" name="Freeform: Shape 77">
              <a:extLst>
                <a:ext uri="{FF2B5EF4-FFF2-40B4-BE49-F238E27FC236}">
                  <a16:creationId xmlns:a16="http://schemas.microsoft.com/office/drawing/2014/main" id="{8EF98D62-DA84-4751-B49D-6F83238C248F}"/>
                </a:ext>
              </a:extLst>
            </p:cNvPr>
            <p:cNvSpPr/>
            <p:nvPr/>
          </p:nvSpPr>
          <p:spPr>
            <a:xfrm>
              <a:off x="11370658" y="5829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79" name="Freeform: Shape 78">
              <a:extLst>
                <a:ext uri="{FF2B5EF4-FFF2-40B4-BE49-F238E27FC236}">
                  <a16:creationId xmlns:a16="http://schemas.microsoft.com/office/drawing/2014/main" id="{1F3B0DC8-71CB-4749-A05F-8D6789B571CB}"/>
                </a:ext>
              </a:extLst>
            </p:cNvPr>
            <p:cNvSpPr/>
            <p:nvPr/>
          </p:nvSpPr>
          <p:spPr>
            <a:xfrm>
              <a:off x="11370658" y="627240"/>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80" name="Freeform: Shape 79">
              <a:extLst>
                <a:ext uri="{FF2B5EF4-FFF2-40B4-BE49-F238E27FC236}">
                  <a16:creationId xmlns:a16="http://schemas.microsoft.com/office/drawing/2014/main" id="{B6838C54-2DE5-42F7-944B-2A2082883E6E}"/>
                </a:ext>
              </a:extLst>
            </p:cNvPr>
            <p:cNvSpPr/>
            <p:nvPr/>
          </p:nvSpPr>
          <p:spPr>
            <a:xfrm>
              <a:off x="11370658" y="6716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81" name="Freeform: Shape 80">
              <a:extLst>
                <a:ext uri="{FF2B5EF4-FFF2-40B4-BE49-F238E27FC236}">
                  <a16:creationId xmlns:a16="http://schemas.microsoft.com/office/drawing/2014/main" id="{773A887A-2FF8-475F-B41A-FFAEBBC98E18}"/>
                </a:ext>
              </a:extLst>
            </p:cNvPr>
            <p:cNvSpPr/>
            <p:nvPr/>
          </p:nvSpPr>
          <p:spPr>
            <a:xfrm>
              <a:off x="11538225" y="6716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82" name="Freeform: Shape 81">
              <a:extLst>
                <a:ext uri="{FF2B5EF4-FFF2-40B4-BE49-F238E27FC236}">
                  <a16:creationId xmlns:a16="http://schemas.microsoft.com/office/drawing/2014/main" id="{9B9B6203-F6A9-473F-A9E5-4B919404C8DE}"/>
                </a:ext>
              </a:extLst>
            </p:cNvPr>
            <p:cNvSpPr/>
            <p:nvPr/>
          </p:nvSpPr>
          <p:spPr>
            <a:xfrm>
              <a:off x="11412514"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83" name="Freeform: Shape 82">
              <a:extLst>
                <a:ext uri="{FF2B5EF4-FFF2-40B4-BE49-F238E27FC236}">
                  <a16:creationId xmlns:a16="http://schemas.microsoft.com/office/drawing/2014/main" id="{992B6533-C90C-4737-988B-37FCC18D9AD8}"/>
                </a:ext>
              </a:extLst>
            </p:cNvPr>
            <p:cNvSpPr/>
            <p:nvPr/>
          </p:nvSpPr>
          <p:spPr>
            <a:xfrm>
              <a:off x="11454442"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84" name="Freeform: Shape 83">
              <a:extLst>
                <a:ext uri="{FF2B5EF4-FFF2-40B4-BE49-F238E27FC236}">
                  <a16:creationId xmlns:a16="http://schemas.microsoft.com/office/drawing/2014/main" id="{FBF4D997-3582-4A71-85DB-C6929ED4D8BB}"/>
                </a:ext>
              </a:extLst>
            </p:cNvPr>
            <p:cNvSpPr/>
            <p:nvPr/>
          </p:nvSpPr>
          <p:spPr>
            <a:xfrm>
              <a:off x="11496370"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85" name="Freeform: Shape 84">
              <a:extLst>
                <a:ext uri="{FF2B5EF4-FFF2-40B4-BE49-F238E27FC236}">
                  <a16:creationId xmlns:a16="http://schemas.microsoft.com/office/drawing/2014/main" id="{26232273-3C0B-4F28-A631-3CDE3681092A}"/>
                </a:ext>
              </a:extLst>
            </p:cNvPr>
            <p:cNvSpPr/>
            <p:nvPr/>
          </p:nvSpPr>
          <p:spPr>
            <a:xfrm>
              <a:off x="11607528" y="4513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86" name="Freeform: Shape 85">
              <a:extLst>
                <a:ext uri="{FF2B5EF4-FFF2-40B4-BE49-F238E27FC236}">
                  <a16:creationId xmlns:a16="http://schemas.microsoft.com/office/drawing/2014/main" id="{EEFA23E8-5FAA-446C-8672-4A10E65E0C78}"/>
                </a:ext>
              </a:extLst>
            </p:cNvPr>
            <p:cNvSpPr/>
            <p:nvPr/>
          </p:nvSpPr>
          <p:spPr>
            <a:xfrm>
              <a:off x="11775167" y="4513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6" y="42576"/>
                    <a:pt x="5403" y="34219"/>
                    <a:pt x="5403" y="23990"/>
                  </a:cubicBezTo>
                  <a:cubicBezTo>
                    <a:pt x="5403" y="13688"/>
                    <a:pt x="13256" y="5403"/>
                    <a:pt x="22981" y="5403"/>
                  </a:cubicBezTo>
                  <a:cubicBezTo>
                    <a:pt x="32635"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87" name="Freeform: Shape 86">
              <a:extLst>
                <a:ext uri="{FF2B5EF4-FFF2-40B4-BE49-F238E27FC236}">
                  <a16:creationId xmlns:a16="http://schemas.microsoft.com/office/drawing/2014/main" id="{BB45C0C9-A20E-4D41-82AE-8FBCB5F5AC29}"/>
                </a:ext>
              </a:extLst>
            </p:cNvPr>
            <p:cNvSpPr/>
            <p:nvPr/>
          </p:nvSpPr>
          <p:spPr>
            <a:xfrm>
              <a:off x="11607528" y="4956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760"/>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88" name="Freeform: Shape 87">
              <a:extLst>
                <a:ext uri="{FF2B5EF4-FFF2-40B4-BE49-F238E27FC236}">
                  <a16:creationId xmlns:a16="http://schemas.microsoft.com/office/drawing/2014/main" id="{F8EF58DE-A927-4C27-81EF-BB3F9D2CCF89}"/>
                </a:ext>
              </a:extLst>
            </p:cNvPr>
            <p:cNvSpPr/>
            <p:nvPr/>
          </p:nvSpPr>
          <p:spPr>
            <a:xfrm>
              <a:off x="11775167" y="4956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19"/>
                    <a:pt x="5403" y="23990"/>
                  </a:cubicBezTo>
                  <a:cubicBezTo>
                    <a:pt x="5403" y="13760"/>
                    <a:pt x="13256" y="5403"/>
                    <a:pt x="22981" y="5403"/>
                  </a:cubicBezTo>
                  <a:cubicBezTo>
                    <a:pt x="32635"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89" name="Freeform: Shape 88">
              <a:extLst>
                <a:ext uri="{FF2B5EF4-FFF2-40B4-BE49-F238E27FC236}">
                  <a16:creationId xmlns:a16="http://schemas.microsoft.com/office/drawing/2014/main" id="{E00226AB-2B59-4D16-B646-F9DED5DFE3F8}"/>
                </a:ext>
              </a:extLst>
            </p:cNvPr>
            <p:cNvSpPr/>
            <p:nvPr/>
          </p:nvSpPr>
          <p:spPr>
            <a:xfrm>
              <a:off x="11607528" y="539999"/>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90" name="Freeform: Shape 89">
              <a:extLst>
                <a:ext uri="{FF2B5EF4-FFF2-40B4-BE49-F238E27FC236}">
                  <a16:creationId xmlns:a16="http://schemas.microsoft.com/office/drawing/2014/main" id="{63BDED5E-32A8-4641-9423-4DB8CDE55CF8}"/>
                </a:ext>
              </a:extLst>
            </p:cNvPr>
            <p:cNvSpPr/>
            <p:nvPr/>
          </p:nvSpPr>
          <p:spPr>
            <a:xfrm>
              <a:off x="11775167" y="539999"/>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19"/>
                    <a:pt x="5403" y="23990"/>
                  </a:cubicBezTo>
                  <a:cubicBezTo>
                    <a:pt x="5403" y="13688"/>
                    <a:pt x="13256" y="5403"/>
                    <a:pt x="22981" y="5403"/>
                  </a:cubicBezTo>
                  <a:cubicBezTo>
                    <a:pt x="32635"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91" name="Freeform: Shape 90">
              <a:extLst>
                <a:ext uri="{FF2B5EF4-FFF2-40B4-BE49-F238E27FC236}">
                  <a16:creationId xmlns:a16="http://schemas.microsoft.com/office/drawing/2014/main" id="{FDC2FBEB-64CD-4D65-A9D6-EF594439B7E4}"/>
                </a:ext>
              </a:extLst>
            </p:cNvPr>
            <p:cNvSpPr/>
            <p:nvPr/>
          </p:nvSpPr>
          <p:spPr>
            <a:xfrm>
              <a:off x="11607528" y="5843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92" name="Freeform: Shape 91">
              <a:extLst>
                <a:ext uri="{FF2B5EF4-FFF2-40B4-BE49-F238E27FC236}">
                  <a16:creationId xmlns:a16="http://schemas.microsoft.com/office/drawing/2014/main" id="{3E7808B7-C712-4975-8F3A-D3F9FBE48494}"/>
                </a:ext>
              </a:extLst>
            </p:cNvPr>
            <p:cNvSpPr/>
            <p:nvPr/>
          </p:nvSpPr>
          <p:spPr>
            <a:xfrm>
              <a:off x="11775167" y="5843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6" y="42576"/>
                    <a:pt x="5403" y="34219"/>
                    <a:pt x="5403" y="23990"/>
                  </a:cubicBezTo>
                  <a:cubicBezTo>
                    <a:pt x="5403" y="13688"/>
                    <a:pt x="13256" y="5403"/>
                    <a:pt x="22981" y="5403"/>
                  </a:cubicBezTo>
                  <a:cubicBezTo>
                    <a:pt x="32635"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93" name="Freeform: Shape 92">
              <a:extLst>
                <a:ext uri="{FF2B5EF4-FFF2-40B4-BE49-F238E27FC236}">
                  <a16:creationId xmlns:a16="http://schemas.microsoft.com/office/drawing/2014/main" id="{9673BD42-FB1D-4250-96A3-1C0563BC3772}"/>
                </a:ext>
              </a:extLst>
            </p:cNvPr>
            <p:cNvSpPr/>
            <p:nvPr/>
          </p:nvSpPr>
          <p:spPr>
            <a:xfrm>
              <a:off x="11607528" y="628752"/>
              <a:ext cx="43224" cy="43224"/>
            </a:xfrm>
            <a:custGeom>
              <a:avLst/>
              <a:gdLst>
                <a:gd name="connsiteX0" fmla="*/ 40559 w 43224"/>
                <a:gd name="connsiteY0" fmla="*/ 23990 h 43224"/>
                <a:gd name="connsiteX1" fmla="*/ 22981 w 43224"/>
                <a:gd name="connsiteY1" fmla="*/ 42577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2"/>
                    <a:pt x="32707" y="42577"/>
                    <a:pt x="22981" y="42577"/>
                  </a:cubicBezTo>
                  <a:cubicBezTo>
                    <a:pt x="13255" y="42577"/>
                    <a:pt x="5403" y="34292"/>
                    <a:pt x="5403" y="23990"/>
                  </a:cubicBezTo>
                  <a:cubicBezTo>
                    <a:pt x="5403" y="13688"/>
                    <a:pt x="13255" y="5404"/>
                    <a:pt x="22981" y="5404"/>
                  </a:cubicBezTo>
                  <a:cubicBezTo>
                    <a:pt x="32707" y="5331"/>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94" name="Freeform: Shape 93">
              <a:extLst>
                <a:ext uri="{FF2B5EF4-FFF2-40B4-BE49-F238E27FC236}">
                  <a16:creationId xmlns:a16="http://schemas.microsoft.com/office/drawing/2014/main" id="{C830B839-6DF3-41D2-A527-353C6F97659D}"/>
                </a:ext>
              </a:extLst>
            </p:cNvPr>
            <p:cNvSpPr/>
            <p:nvPr/>
          </p:nvSpPr>
          <p:spPr>
            <a:xfrm>
              <a:off x="11775167" y="628752"/>
              <a:ext cx="43224" cy="43224"/>
            </a:xfrm>
            <a:custGeom>
              <a:avLst/>
              <a:gdLst>
                <a:gd name="connsiteX0" fmla="*/ 40559 w 43224"/>
                <a:gd name="connsiteY0" fmla="*/ 23990 h 43224"/>
                <a:gd name="connsiteX1" fmla="*/ 22981 w 43224"/>
                <a:gd name="connsiteY1" fmla="*/ 42577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2"/>
                    <a:pt x="32707" y="42577"/>
                    <a:pt x="22981" y="42577"/>
                  </a:cubicBezTo>
                  <a:cubicBezTo>
                    <a:pt x="13256" y="42577"/>
                    <a:pt x="5403" y="34292"/>
                    <a:pt x="5403" y="23990"/>
                  </a:cubicBezTo>
                  <a:cubicBezTo>
                    <a:pt x="5403" y="13688"/>
                    <a:pt x="13256" y="5404"/>
                    <a:pt x="22981" y="5404"/>
                  </a:cubicBezTo>
                  <a:cubicBezTo>
                    <a:pt x="32635" y="5331"/>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95" name="Freeform: Shape 94">
              <a:extLst>
                <a:ext uri="{FF2B5EF4-FFF2-40B4-BE49-F238E27FC236}">
                  <a16:creationId xmlns:a16="http://schemas.microsoft.com/office/drawing/2014/main" id="{53BACA13-13C6-44E9-B51B-02429936708E}"/>
                </a:ext>
              </a:extLst>
            </p:cNvPr>
            <p:cNvSpPr/>
            <p:nvPr/>
          </p:nvSpPr>
          <p:spPr>
            <a:xfrm>
              <a:off x="11649456" y="6730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634"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96" name="Freeform: Shape 95">
              <a:extLst>
                <a:ext uri="{FF2B5EF4-FFF2-40B4-BE49-F238E27FC236}">
                  <a16:creationId xmlns:a16="http://schemas.microsoft.com/office/drawing/2014/main" id="{117BD529-718B-43EC-8BF4-44CDF354B141}"/>
                </a:ext>
              </a:extLst>
            </p:cNvPr>
            <p:cNvSpPr/>
            <p:nvPr/>
          </p:nvSpPr>
          <p:spPr>
            <a:xfrm>
              <a:off x="11733239" y="6730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91"/>
                    <a:pt x="5403" y="23990"/>
                  </a:cubicBezTo>
                  <a:cubicBezTo>
                    <a:pt x="5403" y="13688"/>
                    <a:pt x="13255" y="5403"/>
                    <a:pt x="22981" y="5403"/>
                  </a:cubicBezTo>
                  <a:cubicBezTo>
                    <a:pt x="32706"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97" name="Freeform: Shape 96">
              <a:extLst>
                <a:ext uri="{FF2B5EF4-FFF2-40B4-BE49-F238E27FC236}">
                  <a16:creationId xmlns:a16="http://schemas.microsoft.com/office/drawing/2014/main" id="{B317DAD5-6744-4C06-BBC0-9AB2786A8263}"/>
                </a:ext>
              </a:extLst>
            </p:cNvPr>
            <p:cNvSpPr/>
            <p:nvPr/>
          </p:nvSpPr>
          <p:spPr>
            <a:xfrm>
              <a:off x="11691312" y="7174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grpSp>
    </p:spTree>
    <p:extLst>
      <p:ext uri="{BB962C8B-B14F-4D97-AF65-F5344CB8AC3E}">
        <p14:creationId xmlns:p14="http://schemas.microsoft.com/office/powerpoint/2010/main" val="3269660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96" name="Picture Placeholder 95">
            <a:extLst>
              <a:ext uri="{FF2B5EF4-FFF2-40B4-BE49-F238E27FC236}">
                <a16:creationId xmlns:a16="http://schemas.microsoft.com/office/drawing/2014/main" id="{046B137D-C23C-4BE5-9A39-24F31D6C6FD8}"/>
              </a:ext>
            </a:extLst>
          </p:cNvPr>
          <p:cNvSpPr>
            <a:spLocks noGrp="1"/>
          </p:cNvSpPr>
          <p:nvPr>
            <p:ph type="pic" sz="quarter" idx="10"/>
          </p:nvPr>
        </p:nvSpPr>
        <p:spPr>
          <a:xfrm>
            <a:off x="3824288" y="0"/>
            <a:ext cx="8367712" cy="6858000"/>
          </a:xfrm>
        </p:spPr>
        <p:txBody>
          <a:bodyPr/>
          <a:lstStyle/>
          <a:p>
            <a:r>
              <a:rPr lang="en-US"/>
              <a:t>Click icon to add picture</a:t>
            </a:r>
            <a:endParaRPr lang="en-GB"/>
          </a:p>
        </p:txBody>
      </p:sp>
    </p:spTree>
    <p:extLst>
      <p:ext uri="{BB962C8B-B14F-4D97-AF65-F5344CB8AC3E}">
        <p14:creationId xmlns:p14="http://schemas.microsoft.com/office/powerpoint/2010/main" val="3462107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Title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6753" y="433385"/>
            <a:ext cx="11643123" cy="646331"/>
          </a:xfrm>
        </p:spPr>
        <p:txBody>
          <a:bodyPr wrap="square" anchor="t">
            <a:spAutoFit/>
          </a:bodyPr>
          <a:lstStyle>
            <a:lvl1pPr>
              <a:defRPr sz="4000" b="1">
                <a:solidFill>
                  <a:schemeClr val="tx1"/>
                </a:solidFill>
                <a:latin typeface="+mj-lt"/>
              </a:defRPr>
            </a:lvl1pPr>
          </a:lstStyle>
          <a:p>
            <a:r>
              <a:rPr lang="en-US"/>
              <a:t>All titles should match to this baseline</a:t>
            </a:r>
            <a:endParaRPr lang="en-GB"/>
          </a:p>
        </p:txBody>
      </p:sp>
      <p:sp>
        <p:nvSpPr>
          <p:cNvPr id="3" name="Content Placeholder 2"/>
          <p:cNvSpPr>
            <a:spLocks noGrp="1"/>
          </p:cNvSpPr>
          <p:nvPr>
            <p:ph idx="1" hasCustomPrompt="1"/>
          </p:nvPr>
        </p:nvSpPr>
        <p:spPr>
          <a:xfrm>
            <a:off x="336550" y="1589037"/>
            <a:ext cx="11643123" cy="307777"/>
          </a:xfrm>
        </p:spPr>
        <p:txBody>
          <a:bodyPr wrap="square" anchor="t">
            <a:spAutoFit/>
          </a:bodyPr>
          <a:lstStyle>
            <a:lvl1pPr marL="176213" indent="-176213">
              <a:lnSpc>
                <a:spcPct val="100000"/>
              </a:lnSpc>
              <a:spcBef>
                <a:spcPts val="500"/>
              </a:spcBef>
              <a:spcAft>
                <a:spcPts val="400"/>
              </a:spcAft>
              <a:buClrTx/>
              <a:buSzPct val="100000"/>
              <a:buFont typeface="Arial" panose="020B0604020202020204" pitchFamily="34" charset="0"/>
              <a:buChar char="•"/>
              <a:defRPr sz="1400">
                <a:solidFill>
                  <a:schemeClr val="tx1"/>
                </a:solidFill>
                <a:latin typeface="+mn-lt"/>
              </a:defRPr>
            </a:lvl1pPr>
            <a:lvl2pPr>
              <a:spcBef>
                <a:spcPts val="500"/>
              </a:spcBef>
              <a:spcAft>
                <a:spcPts val="400"/>
              </a:spcAft>
              <a:defRPr sz="1600"/>
            </a:lvl2pPr>
          </a:lstStyle>
          <a:p>
            <a:pPr lvl="0"/>
            <a:r>
              <a:rPr lang="en-US"/>
              <a:t>All text should be between 11 </a:t>
            </a:r>
            <a:r>
              <a:rPr lang="en-US" err="1"/>
              <a:t>pt</a:t>
            </a:r>
            <a:r>
              <a:rPr lang="en-US"/>
              <a:t> to 16 </a:t>
            </a:r>
            <a:r>
              <a:rPr lang="en-US" err="1"/>
              <a:t>pt</a:t>
            </a:r>
            <a:endParaRPr lang="en-US"/>
          </a:p>
        </p:txBody>
      </p:sp>
      <p:sp>
        <p:nvSpPr>
          <p:cNvPr id="7" name="Text Placeholder 6">
            <a:extLst>
              <a:ext uri="{FF2B5EF4-FFF2-40B4-BE49-F238E27FC236}">
                <a16:creationId xmlns:a16="http://schemas.microsoft.com/office/drawing/2014/main" id="{C70F819A-658F-46EA-96DC-C329ED0A96F5}"/>
              </a:ext>
            </a:extLst>
          </p:cNvPr>
          <p:cNvSpPr>
            <a:spLocks noGrp="1"/>
          </p:cNvSpPr>
          <p:nvPr>
            <p:ph type="body" sz="quarter" idx="10" hasCustomPrompt="1"/>
          </p:nvPr>
        </p:nvSpPr>
        <p:spPr>
          <a:xfrm>
            <a:off x="336550" y="1182616"/>
            <a:ext cx="11643123" cy="313932"/>
          </a:xfrm>
        </p:spPr>
        <p:txBody>
          <a:bodyPr wrap="square">
            <a:spAutoFit/>
          </a:bodyPr>
          <a:lstStyle>
            <a:lvl1pPr marL="0" indent="0">
              <a:buNone/>
              <a:defRPr sz="1600" b="1">
                <a:solidFill>
                  <a:srgbClr val="009FDF"/>
                </a:solidFill>
                <a:latin typeface="+mj-lt"/>
              </a:defRPr>
            </a:lvl1pPr>
          </a:lstStyle>
          <a:p>
            <a:pPr lvl="0"/>
            <a:r>
              <a:rPr lang="en-GB"/>
              <a:t>THIS IS YOUR SUBTITLE. IT SHOULD BE UPPERCASE LETTERS FONT SIZE 16</a:t>
            </a:r>
          </a:p>
        </p:txBody>
      </p:sp>
      <p:sp>
        <p:nvSpPr>
          <p:cNvPr id="272" name="Rectangle 271">
            <a:extLst>
              <a:ext uri="{FF2B5EF4-FFF2-40B4-BE49-F238E27FC236}">
                <a16:creationId xmlns:a16="http://schemas.microsoft.com/office/drawing/2014/main" id="{2489E2C1-3F1B-4D53-81BA-570629B2A45E}"/>
              </a:ext>
            </a:extLst>
          </p:cNvPr>
          <p:cNvSpPr>
            <a:spLocks noChangeArrowheads="1"/>
          </p:cNvSpPr>
          <p:nvPr userDrawn="1"/>
        </p:nvSpPr>
        <p:spPr bwMode="auto">
          <a:xfrm>
            <a:off x="11827598" y="6488424"/>
            <a:ext cx="306388" cy="184150"/>
          </a:xfrm>
          <a:prstGeom prst="rect">
            <a:avLst/>
          </a:prstGeom>
          <a:noFill/>
          <a:ln w="9525" algn="ctr">
            <a:noFill/>
            <a:miter lim="800000"/>
            <a:headEnd/>
            <a:tailEnd/>
          </a:ln>
          <a:effectLst/>
        </p:spPr>
        <p:txBody>
          <a:bodyPr wrap="none" anchor="ctr"/>
          <a:lstStyle/>
          <a:p>
            <a:pPr algn="r">
              <a:defRPr/>
            </a:pPr>
            <a:fld id="{BF93F59F-AF68-410B-8395-3B170F791072}" type="slidenum">
              <a:rPr lang="en-GB" sz="800" b="1">
                <a:solidFill>
                  <a:srgbClr val="5F7C8A"/>
                </a:solidFill>
                <a:latin typeface="+mj-lt"/>
              </a:rPr>
              <a:pPr algn="r">
                <a:defRPr/>
              </a:pPr>
              <a:t>‹#›</a:t>
            </a:fld>
            <a:endParaRPr lang="en-GB" sz="800" b="1">
              <a:solidFill>
                <a:srgbClr val="5F7C8A"/>
              </a:solidFill>
              <a:latin typeface="+mj-lt"/>
            </a:endParaRPr>
          </a:p>
        </p:txBody>
      </p:sp>
      <p:grpSp>
        <p:nvGrpSpPr>
          <p:cNvPr id="273" name="Group 272">
            <a:extLst>
              <a:ext uri="{FF2B5EF4-FFF2-40B4-BE49-F238E27FC236}">
                <a16:creationId xmlns:a16="http://schemas.microsoft.com/office/drawing/2014/main" id="{1DC6382E-D00D-465B-AC9E-2D848C03D1F1}"/>
              </a:ext>
            </a:extLst>
          </p:cNvPr>
          <p:cNvGrpSpPr/>
          <p:nvPr userDrawn="1"/>
        </p:nvGrpSpPr>
        <p:grpSpPr>
          <a:xfrm>
            <a:off x="11413238" y="6389957"/>
            <a:ext cx="409666" cy="337158"/>
            <a:chOff x="11197002" y="6334353"/>
            <a:chExt cx="409666" cy="337158"/>
          </a:xfrm>
        </p:grpSpPr>
        <p:sp>
          <p:nvSpPr>
            <p:cNvPr id="274" name="Freeform: Shape 273">
              <a:extLst>
                <a:ext uri="{FF2B5EF4-FFF2-40B4-BE49-F238E27FC236}">
                  <a16:creationId xmlns:a16="http://schemas.microsoft.com/office/drawing/2014/main" id="{9741AB26-32BD-4C81-8492-3B8B570ADD64}"/>
                </a:ext>
              </a:extLst>
            </p:cNvPr>
            <p:cNvSpPr/>
            <p:nvPr/>
          </p:nvSpPr>
          <p:spPr>
            <a:xfrm>
              <a:off x="11197002" y="6334353"/>
              <a:ext cx="409666" cy="337158"/>
            </a:xfrm>
            <a:custGeom>
              <a:avLst/>
              <a:gdLst>
                <a:gd name="connsiteX0" fmla="*/ 268148 w 409666"/>
                <a:gd name="connsiteY0" fmla="*/ 333737 h 337158"/>
                <a:gd name="connsiteX1" fmla="*/ 316620 w 409666"/>
                <a:gd name="connsiteY1" fmla="*/ 327683 h 337158"/>
                <a:gd name="connsiteX2" fmla="*/ 362988 w 409666"/>
                <a:gd name="connsiteY2" fmla="*/ 321338 h 337158"/>
                <a:gd name="connsiteX3" fmla="*/ 390649 w 409666"/>
                <a:gd name="connsiteY3" fmla="*/ 296722 h 337158"/>
                <a:gd name="connsiteX4" fmla="*/ 401852 w 409666"/>
                <a:gd name="connsiteY4" fmla="*/ 234728 h 337158"/>
                <a:gd name="connsiteX5" fmla="*/ 409719 w 409666"/>
                <a:gd name="connsiteY5" fmla="*/ 158560 h 337158"/>
                <a:gd name="connsiteX6" fmla="*/ 409501 w 409666"/>
                <a:gd name="connsiteY6" fmla="*/ 72602 h 337158"/>
                <a:gd name="connsiteX7" fmla="*/ 404970 w 409666"/>
                <a:gd name="connsiteY7" fmla="*/ 30367 h 337158"/>
                <a:gd name="connsiteX8" fmla="*/ 384740 w 409666"/>
                <a:gd name="connsiteY8" fmla="*/ 8687 h 337158"/>
                <a:gd name="connsiteX9" fmla="*/ 268801 w 409666"/>
                <a:gd name="connsiteY9" fmla="*/ 2307 h 337158"/>
                <a:gd name="connsiteX10" fmla="*/ 204270 w 409666"/>
                <a:gd name="connsiteY10" fmla="*/ 5932 h 337158"/>
                <a:gd name="connsiteX11" fmla="*/ 135025 w 409666"/>
                <a:gd name="connsiteY11" fmla="*/ 12458 h 337158"/>
                <a:gd name="connsiteX12" fmla="*/ 82421 w 409666"/>
                <a:gd name="connsiteY12" fmla="*/ 20035 h 337158"/>
                <a:gd name="connsiteX13" fmla="*/ 41672 w 409666"/>
                <a:gd name="connsiteY13" fmla="*/ 29243 h 337158"/>
                <a:gd name="connsiteX14" fmla="*/ 23835 w 409666"/>
                <a:gd name="connsiteY14" fmla="*/ 47297 h 337158"/>
                <a:gd name="connsiteX15" fmla="*/ 14409 w 409666"/>
                <a:gd name="connsiteY15" fmla="*/ 88663 h 337158"/>
                <a:gd name="connsiteX16" fmla="*/ 7992 w 409666"/>
                <a:gd name="connsiteY16" fmla="*/ 138584 h 337158"/>
                <a:gd name="connsiteX17" fmla="*/ 1684 w 409666"/>
                <a:gd name="connsiteY17" fmla="*/ 252638 h 337158"/>
                <a:gd name="connsiteX18" fmla="*/ 8717 w 409666"/>
                <a:gd name="connsiteY18" fmla="*/ 314522 h 337158"/>
                <a:gd name="connsiteX19" fmla="*/ 26047 w 409666"/>
                <a:gd name="connsiteY19" fmla="*/ 329604 h 337158"/>
                <a:gd name="connsiteX20" fmla="*/ 167943 w 409666"/>
                <a:gd name="connsiteY20" fmla="*/ 336202 h 337158"/>
                <a:gd name="connsiteX21" fmla="*/ 268148 w 409666"/>
                <a:gd name="connsiteY21" fmla="*/ 333737 h 33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9666" h="337158">
                  <a:moveTo>
                    <a:pt x="268148" y="333737"/>
                  </a:moveTo>
                  <a:cubicBezTo>
                    <a:pt x="284354" y="332976"/>
                    <a:pt x="300487" y="329822"/>
                    <a:pt x="316620" y="327683"/>
                  </a:cubicBezTo>
                  <a:cubicBezTo>
                    <a:pt x="332064" y="325616"/>
                    <a:pt x="347508" y="323441"/>
                    <a:pt x="362988" y="321338"/>
                  </a:cubicBezTo>
                  <a:cubicBezTo>
                    <a:pt x="382311" y="318692"/>
                    <a:pt x="386335" y="315936"/>
                    <a:pt x="390649" y="296722"/>
                  </a:cubicBezTo>
                  <a:cubicBezTo>
                    <a:pt x="395254" y="276275"/>
                    <a:pt x="399024" y="255538"/>
                    <a:pt x="401852" y="234728"/>
                  </a:cubicBezTo>
                  <a:cubicBezTo>
                    <a:pt x="405296" y="209460"/>
                    <a:pt x="408595" y="184046"/>
                    <a:pt x="409719" y="158560"/>
                  </a:cubicBezTo>
                  <a:cubicBezTo>
                    <a:pt x="410988" y="129955"/>
                    <a:pt x="410299" y="101243"/>
                    <a:pt x="409501" y="72602"/>
                  </a:cubicBezTo>
                  <a:cubicBezTo>
                    <a:pt x="409103" y="58500"/>
                    <a:pt x="406891" y="44397"/>
                    <a:pt x="404970" y="30367"/>
                  </a:cubicBezTo>
                  <a:cubicBezTo>
                    <a:pt x="403012" y="16047"/>
                    <a:pt x="398734" y="11551"/>
                    <a:pt x="384740" y="8687"/>
                  </a:cubicBezTo>
                  <a:cubicBezTo>
                    <a:pt x="346420" y="929"/>
                    <a:pt x="307737" y="-376"/>
                    <a:pt x="268801" y="2307"/>
                  </a:cubicBezTo>
                  <a:cubicBezTo>
                    <a:pt x="247303" y="3793"/>
                    <a:pt x="225768" y="4301"/>
                    <a:pt x="204270" y="5932"/>
                  </a:cubicBezTo>
                  <a:cubicBezTo>
                    <a:pt x="181140" y="7672"/>
                    <a:pt x="158046" y="9847"/>
                    <a:pt x="135025" y="12458"/>
                  </a:cubicBezTo>
                  <a:cubicBezTo>
                    <a:pt x="117442" y="14452"/>
                    <a:pt x="99859" y="16917"/>
                    <a:pt x="82421" y="20035"/>
                  </a:cubicBezTo>
                  <a:cubicBezTo>
                    <a:pt x="68717" y="22464"/>
                    <a:pt x="55303" y="26379"/>
                    <a:pt x="41672" y="29243"/>
                  </a:cubicBezTo>
                  <a:cubicBezTo>
                    <a:pt x="31521" y="31346"/>
                    <a:pt x="26264" y="38306"/>
                    <a:pt x="23835" y="47297"/>
                  </a:cubicBezTo>
                  <a:cubicBezTo>
                    <a:pt x="20137" y="60929"/>
                    <a:pt x="16766" y="74741"/>
                    <a:pt x="14409" y="88663"/>
                  </a:cubicBezTo>
                  <a:cubicBezTo>
                    <a:pt x="11654" y="105194"/>
                    <a:pt x="10385" y="121980"/>
                    <a:pt x="7992" y="138584"/>
                  </a:cubicBezTo>
                  <a:cubicBezTo>
                    <a:pt x="2554" y="176433"/>
                    <a:pt x="-346" y="214463"/>
                    <a:pt x="1684" y="252638"/>
                  </a:cubicBezTo>
                  <a:cubicBezTo>
                    <a:pt x="2808" y="273338"/>
                    <a:pt x="5781" y="293967"/>
                    <a:pt x="8717" y="314522"/>
                  </a:cubicBezTo>
                  <a:cubicBezTo>
                    <a:pt x="9986" y="323296"/>
                    <a:pt x="17382" y="329096"/>
                    <a:pt x="26047" y="329604"/>
                  </a:cubicBezTo>
                  <a:cubicBezTo>
                    <a:pt x="73285" y="332396"/>
                    <a:pt x="157611" y="336202"/>
                    <a:pt x="167943" y="336202"/>
                  </a:cubicBezTo>
                  <a:cubicBezTo>
                    <a:pt x="178276" y="336202"/>
                    <a:pt x="234759" y="335296"/>
                    <a:pt x="268148" y="333737"/>
                  </a:cubicBezTo>
                </a:path>
              </a:pathLst>
            </a:custGeom>
            <a:solidFill>
              <a:srgbClr val="CDDC29"/>
            </a:solidFill>
            <a:ln w="3625" cap="flat">
              <a:noFill/>
              <a:prstDash val="solid"/>
              <a:miter/>
            </a:ln>
          </p:spPr>
          <p:txBody>
            <a:bodyPr rtlCol="0" anchor="ctr"/>
            <a:lstStyle/>
            <a:p>
              <a:endParaRPr lang="en-GB"/>
            </a:p>
          </p:txBody>
        </p:sp>
        <p:grpSp>
          <p:nvGrpSpPr>
            <p:cNvPr id="275" name="Group 274">
              <a:extLst>
                <a:ext uri="{FF2B5EF4-FFF2-40B4-BE49-F238E27FC236}">
                  <a16:creationId xmlns:a16="http://schemas.microsoft.com/office/drawing/2014/main" id="{C7894816-8BCF-489A-BBD4-2B564F1BEDA3}"/>
                </a:ext>
              </a:extLst>
            </p:cNvPr>
            <p:cNvGrpSpPr/>
            <p:nvPr userDrawn="1"/>
          </p:nvGrpSpPr>
          <p:grpSpPr>
            <a:xfrm>
              <a:off x="11222831" y="6423994"/>
              <a:ext cx="344446" cy="156398"/>
              <a:chOff x="11222831" y="6423994"/>
              <a:chExt cx="344446" cy="156398"/>
            </a:xfrm>
          </p:grpSpPr>
          <p:sp>
            <p:nvSpPr>
              <p:cNvPr id="276" name="Freeform: Shape 275">
                <a:extLst>
                  <a:ext uri="{FF2B5EF4-FFF2-40B4-BE49-F238E27FC236}">
                    <a16:creationId xmlns:a16="http://schemas.microsoft.com/office/drawing/2014/main" id="{C1AB221B-1FB3-47E7-89B3-C061271E8624}"/>
                  </a:ext>
                </a:extLst>
              </p:cNvPr>
              <p:cNvSpPr/>
              <p:nvPr/>
            </p:nvSpPr>
            <p:spPr>
              <a:xfrm>
                <a:off x="11264994" y="649095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77" name="Freeform: Shape 276">
                <a:extLst>
                  <a:ext uri="{FF2B5EF4-FFF2-40B4-BE49-F238E27FC236}">
                    <a16:creationId xmlns:a16="http://schemas.microsoft.com/office/drawing/2014/main" id="{E15A5C16-04BD-432E-B911-C73C01E7F2A0}"/>
                  </a:ext>
                </a:extLst>
              </p:cNvPr>
              <p:cNvSpPr/>
              <p:nvPr/>
            </p:nvSpPr>
            <p:spPr>
              <a:xfrm>
                <a:off x="11243895" y="6513287"/>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78" name="Freeform: Shape 277">
                <a:extLst>
                  <a:ext uri="{FF2B5EF4-FFF2-40B4-BE49-F238E27FC236}">
                    <a16:creationId xmlns:a16="http://schemas.microsoft.com/office/drawing/2014/main" id="{A0F4F102-11A4-40E5-A62A-60881440BB94}"/>
                  </a:ext>
                </a:extLst>
              </p:cNvPr>
              <p:cNvSpPr/>
              <p:nvPr/>
            </p:nvSpPr>
            <p:spPr>
              <a:xfrm>
                <a:off x="11222831" y="6535583"/>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924"/>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79" name="Freeform: Shape 278">
                <a:extLst>
                  <a:ext uri="{FF2B5EF4-FFF2-40B4-BE49-F238E27FC236}">
                    <a16:creationId xmlns:a16="http://schemas.microsoft.com/office/drawing/2014/main" id="{B06F4106-93DC-4608-93A2-29C622D20EF9}"/>
                  </a:ext>
                </a:extLst>
              </p:cNvPr>
              <p:cNvSpPr/>
              <p:nvPr/>
            </p:nvSpPr>
            <p:spPr>
              <a:xfrm>
                <a:off x="11243895"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80" name="Freeform: Shape 279">
                <a:extLst>
                  <a:ext uri="{FF2B5EF4-FFF2-40B4-BE49-F238E27FC236}">
                    <a16:creationId xmlns:a16="http://schemas.microsoft.com/office/drawing/2014/main" id="{EB3946ED-5EB9-4694-81D5-841781F8ADFA}"/>
                  </a:ext>
                </a:extLst>
              </p:cNvPr>
              <p:cNvSpPr/>
              <p:nvPr/>
            </p:nvSpPr>
            <p:spPr>
              <a:xfrm>
                <a:off x="11264994"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81" name="Freeform: Shape 280">
                <a:extLst>
                  <a:ext uri="{FF2B5EF4-FFF2-40B4-BE49-F238E27FC236}">
                    <a16:creationId xmlns:a16="http://schemas.microsoft.com/office/drawing/2014/main" id="{578C582F-8E33-407C-BF8E-F15DAECB5DA2}"/>
                  </a:ext>
                </a:extLst>
              </p:cNvPr>
              <p:cNvSpPr/>
              <p:nvPr/>
            </p:nvSpPr>
            <p:spPr>
              <a:xfrm>
                <a:off x="11286094"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82" name="Freeform: Shape 281">
                <a:extLst>
                  <a:ext uri="{FF2B5EF4-FFF2-40B4-BE49-F238E27FC236}">
                    <a16:creationId xmlns:a16="http://schemas.microsoft.com/office/drawing/2014/main" id="{B411DC06-F751-441C-B529-12A603030F5C}"/>
                  </a:ext>
                </a:extLst>
              </p:cNvPr>
              <p:cNvSpPr/>
              <p:nvPr/>
            </p:nvSpPr>
            <p:spPr>
              <a:xfrm>
                <a:off x="11222831"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83" name="Freeform: Shape 282">
                <a:extLst>
                  <a:ext uri="{FF2B5EF4-FFF2-40B4-BE49-F238E27FC236}">
                    <a16:creationId xmlns:a16="http://schemas.microsoft.com/office/drawing/2014/main" id="{54DC4B33-E172-41E2-9D7A-371F92798F2E}"/>
                  </a:ext>
                </a:extLst>
              </p:cNvPr>
              <p:cNvSpPr/>
              <p:nvPr/>
            </p:nvSpPr>
            <p:spPr>
              <a:xfrm>
                <a:off x="11307157"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84" name="Freeform: Shape 283">
                <a:extLst>
                  <a:ext uri="{FF2B5EF4-FFF2-40B4-BE49-F238E27FC236}">
                    <a16:creationId xmlns:a16="http://schemas.microsoft.com/office/drawing/2014/main" id="{8A8E13D2-3C8A-40C1-A442-E819495BEA80}"/>
                  </a:ext>
                </a:extLst>
              </p:cNvPr>
              <p:cNvSpPr/>
              <p:nvPr/>
            </p:nvSpPr>
            <p:spPr>
              <a:xfrm>
                <a:off x="11307157" y="646862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85" name="Freeform: Shape 284">
                <a:extLst>
                  <a:ext uri="{FF2B5EF4-FFF2-40B4-BE49-F238E27FC236}">
                    <a16:creationId xmlns:a16="http://schemas.microsoft.com/office/drawing/2014/main" id="{201D4310-9DE7-4E2A-951B-74E7EB4807EA}"/>
                  </a:ext>
                </a:extLst>
              </p:cNvPr>
              <p:cNvSpPr/>
              <p:nvPr/>
            </p:nvSpPr>
            <p:spPr>
              <a:xfrm>
                <a:off x="11286094" y="649095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86" name="Freeform: Shape 285">
                <a:extLst>
                  <a:ext uri="{FF2B5EF4-FFF2-40B4-BE49-F238E27FC236}">
                    <a16:creationId xmlns:a16="http://schemas.microsoft.com/office/drawing/2014/main" id="{E875ADBC-A120-4075-BF7A-AEBEDCFF517E}"/>
                  </a:ext>
                </a:extLst>
              </p:cNvPr>
              <p:cNvSpPr/>
              <p:nvPr/>
            </p:nvSpPr>
            <p:spPr>
              <a:xfrm>
                <a:off x="11222831"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87" name="Freeform: Shape 286">
                <a:extLst>
                  <a:ext uri="{FF2B5EF4-FFF2-40B4-BE49-F238E27FC236}">
                    <a16:creationId xmlns:a16="http://schemas.microsoft.com/office/drawing/2014/main" id="{4DBDFDE5-0A06-4138-BAB7-D831FB5835F2}"/>
                  </a:ext>
                </a:extLst>
              </p:cNvPr>
              <p:cNvSpPr/>
              <p:nvPr/>
            </p:nvSpPr>
            <p:spPr>
              <a:xfrm>
                <a:off x="11243895"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88" name="Freeform: Shape 287">
                <a:extLst>
                  <a:ext uri="{FF2B5EF4-FFF2-40B4-BE49-F238E27FC236}">
                    <a16:creationId xmlns:a16="http://schemas.microsoft.com/office/drawing/2014/main" id="{79195F71-BCF4-4F21-B141-CB86055793A7}"/>
                  </a:ext>
                </a:extLst>
              </p:cNvPr>
              <p:cNvSpPr/>
              <p:nvPr/>
            </p:nvSpPr>
            <p:spPr>
              <a:xfrm>
                <a:off x="11264994"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89" name="Freeform: Shape 288">
                <a:extLst>
                  <a:ext uri="{FF2B5EF4-FFF2-40B4-BE49-F238E27FC236}">
                    <a16:creationId xmlns:a16="http://schemas.microsoft.com/office/drawing/2014/main" id="{B7CC8AA3-2781-4E61-9E21-6A27F4317D5B}"/>
                  </a:ext>
                </a:extLst>
              </p:cNvPr>
              <p:cNvSpPr/>
              <p:nvPr/>
            </p:nvSpPr>
            <p:spPr>
              <a:xfrm>
                <a:off x="11286094"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90" name="Freeform: Shape 289">
                <a:extLst>
                  <a:ext uri="{FF2B5EF4-FFF2-40B4-BE49-F238E27FC236}">
                    <a16:creationId xmlns:a16="http://schemas.microsoft.com/office/drawing/2014/main" id="{9AB64122-07BF-4D5E-9180-74713050D1F0}"/>
                  </a:ext>
                </a:extLst>
              </p:cNvPr>
              <p:cNvSpPr/>
              <p:nvPr/>
            </p:nvSpPr>
            <p:spPr>
              <a:xfrm>
                <a:off x="11307157"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91" name="Freeform: Shape 290">
                <a:extLst>
                  <a:ext uri="{FF2B5EF4-FFF2-40B4-BE49-F238E27FC236}">
                    <a16:creationId xmlns:a16="http://schemas.microsoft.com/office/drawing/2014/main" id="{B8B55D58-8A18-4CDA-87A8-B7B765988558}"/>
                  </a:ext>
                </a:extLst>
              </p:cNvPr>
              <p:cNvSpPr/>
              <p:nvPr/>
            </p:nvSpPr>
            <p:spPr>
              <a:xfrm>
                <a:off x="11363061"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92" name="Freeform: Shape 291">
                <a:extLst>
                  <a:ext uri="{FF2B5EF4-FFF2-40B4-BE49-F238E27FC236}">
                    <a16:creationId xmlns:a16="http://schemas.microsoft.com/office/drawing/2014/main" id="{4A8F1157-9A82-4C4A-B85F-ABCCA2F806A8}"/>
                  </a:ext>
                </a:extLst>
              </p:cNvPr>
              <p:cNvSpPr/>
              <p:nvPr/>
            </p:nvSpPr>
            <p:spPr>
              <a:xfrm>
                <a:off x="11384124"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93" name="Freeform: Shape 292">
                <a:extLst>
                  <a:ext uri="{FF2B5EF4-FFF2-40B4-BE49-F238E27FC236}">
                    <a16:creationId xmlns:a16="http://schemas.microsoft.com/office/drawing/2014/main" id="{CB0F83AA-7E65-4EF1-93C7-7E155CDBA3F6}"/>
                  </a:ext>
                </a:extLst>
              </p:cNvPr>
              <p:cNvSpPr/>
              <p:nvPr/>
            </p:nvSpPr>
            <p:spPr>
              <a:xfrm>
                <a:off x="11405223"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94" name="Freeform: Shape 293">
                <a:extLst>
                  <a:ext uri="{FF2B5EF4-FFF2-40B4-BE49-F238E27FC236}">
                    <a16:creationId xmlns:a16="http://schemas.microsoft.com/office/drawing/2014/main" id="{4708121B-3255-467E-BD50-B211C1DC92F6}"/>
                  </a:ext>
                </a:extLst>
              </p:cNvPr>
              <p:cNvSpPr/>
              <p:nvPr/>
            </p:nvSpPr>
            <p:spPr>
              <a:xfrm>
                <a:off x="11341961"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95" name="Freeform: Shape 294">
                <a:extLst>
                  <a:ext uri="{FF2B5EF4-FFF2-40B4-BE49-F238E27FC236}">
                    <a16:creationId xmlns:a16="http://schemas.microsoft.com/office/drawing/2014/main" id="{3888EFFF-CAB8-46B7-8C1B-2DC65D1EC366}"/>
                  </a:ext>
                </a:extLst>
              </p:cNvPr>
              <p:cNvSpPr/>
              <p:nvPr/>
            </p:nvSpPr>
            <p:spPr>
              <a:xfrm>
                <a:off x="11426323"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96" name="Freeform: Shape 295">
                <a:extLst>
                  <a:ext uri="{FF2B5EF4-FFF2-40B4-BE49-F238E27FC236}">
                    <a16:creationId xmlns:a16="http://schemas.microsoft.com/office/drawing/2014/main" id="{6CA5BE49-FAB5-4C52-ACCD-EF43FF3DD0C3}"/>
                  </a:ext>
                </a:extLst>
              </p:cNvPr>
              <p:cNvSpPr/>
              <p:nvPr/>
            </p:nvSpPr>
            <p:spPr>
              <a:xfrm>
                <a:off x="11341961" y="646862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97" name="Freeform: Shape 296">
                <a:extLst>
                  <a:ext uri="{FF2B5EF4-FFF2-40B4-BE49-F238E27FC236}">
                    <a16:creationId xmlns:a16="http://schemas.microsoft.com/office/drawing/2014/main" id="{06CB123C-A03D-42BF-83A6-438B66C0A97D}"/>
                  </a:ext>
                </a:extLst>
              </p:cNvPr>
              <p:cNvSpPr/>
              <p:nvPr/>
            </p:nvSpPr>
            <p:spPr>
              <a:xfrm>
                <a:off x="11341961" y="649095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98" name="Freeform: Shape 297">
                <a:extLst>
                  <a:ext uri="{FF2B5EF4-FFF2-40B4-BE49-F238E27FC236}">
                    <a16:creationId xmlns:a16="http://schemas.microsoft.com/office/drawing/2014/main" id="{17EE9CAC-58D5-4A21-972D-5BB9036DFE5D}"/>
                  </a:ext>
                </a:extLst>
              </p:cNvPr>
              <p:cNvSpPr/>
              <p:nvPr/>
            </p:nvSpPr>
            <p:spPr>
              <a:xfrm>
                <a:off x="11341961" y="6513287"/>
                <a:ext cx="21752" cy="21752"/>
              </a:xfrm>
              <a:custGeom>
                <a:avLst/>
                <a:gdLst>
                  <a:gd name="connsiteX0" fmla="*/ 20411 w 21752"/>
                  <a:gd name="connsiteY0" fmla="*/ 12073 h 21752"/>
                  <a:gd name="connsiteX1" fmla="*/ 11565 w 21752"/>
                  <a:gd name="connsiteY1" fmla="*/ 21426 h 21752"/>
                  <a:gd name="connsiteX2" fmla="*/ 2719 w 21752"/>
                  <a:gd name="connsiteY2" fmla="*/ 12073 h 21752"/>
                  <a:gd name="connsiteX3" fmla="*/ 11565 w 21752"/>
                  <a:gd name="connsiteY3" fmla="*/ 2719 h 21752"/>
                  <a:gd name="connsiteX4" fmla="*/ 20411 w 21752"/>
                  <a:gd name="connsiteY4" fmla="*/ 12073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3"/>
                    </a:moveTo>
                    <a:cubicBezTo>
                      <a:pt x="20411" y="17257"/>
                      <a:pt x="16459" y="21426"/>
                      <a:pt x="11565" y="21426"/>
                    </a:cubicBezTo>
                    <a:cubicBezTo>
                      <a:pt x="6671" y="21426"/>
                      <a:pt x="2719" y="17221"/>
                      <a:pt x="2719" y="12073"/>
                    </a:cubicBezTo>
                    <a:cubicBezTo>
                      <a:pt x="2719" y="6888"/>
                      <a:pt x="6671" y="2719"/>
                      <a:pt x="11565" y="2719"/>
                    </a:cubicBezTo>
                    <a:cubicBezTo>
                      <a:pt x="16459" y="2683"/>
                      <a:pt x="20411" y="6888"/>
                      <a:pt x="20411" y="12073"/>
                    </a:cubicBezTo>
                  </a:path>
                </a:pathLst>
              </a:custGeom>
              <a:solidFill>
                <a:schemeClr val="bg1"/>
              </a:solidFill>
              <a:ln w="9525" cap="flat">
                <a:noFill/>
                <a:prstDash val="solid"/>
                <a:miter/>
              </a:ln>
            </p:spPr>
            <p:txBody>
              <a:bodyPr rtlCol="0" anchor="ctr"/>
              <a:lstStyle/>
              <a:p>
                <a:endParaRPr lang="en-GB"/>
              </a:p>
            </p:txBody>
          </p:sp>
          <p:sp>
            <p:nvSpPr>
              <p:cNvPr id="299" name="Freeform: Shape 298">
                <a:extLst>
                  <a:ext uri="{FF2B5EF4-FFF2-40B4-BE49-F238E27FC236}">
                    <a16:creationId xmlns:a16="http://schemas.microsoft.com/office/drawing/2014/main" id="{B9F47D68-F7EF-4FB7-85D0-EA4DC2FE06A2}"/>
                  </a:ext>
                </a:extLst>
              </p:cNvPr>
              <p:cNvSpPr/>
              <p:nvPr/>
            </p:nvSpPr>
            <p:spPr>
              <a:xfrm>
                <a:off x="11341961" y="6535583"/>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00" name="Freeform: Shape 299">
                <a:extLst>
                  <a:ext uri="{FF2B5EF4-FFF2-40B4-BE49-F238E27FC236}">
                    <a16:creationId xmlns:a16="http://schemas.microsoft.com/office/drawing/2014/main" id="{ABFA8593-C99B-4361-BB09-CA1D22B328E4}"/>
                  </a:ext>
                </a:extLst>
              </p:cNvPr>
              <p:cNvSpPr/>
              <p:nvPr/>
            </p:nvSpPr>
            <p:spPr>
              <a:xfrm>
                <a:off x="11426323" y="6535583"/>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01" name="Freeform: Shape 300">
                <a:extLst>
                  <a:ext uri="{FF2B5EF4-FFF2-40B4-BE49-F238E27FC236}">
                    <a16:creationId xmlns:a16="http://schemas.microsoft.com/office/drawing/2014/main" id="{AAD8FE15-411C-4BC4-A60F-98E38782B8EC}"/>
                  </a:ext>
                </a:extLst>
              </p:cNvPr>
              <p:cNvSpPr/>
              <p:nvPr/>
            </p:nvSpPr>
            <p:spPr>
              <a:xfrm>
                <a:off x="11363061"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02" name="Freeform: Shape 301">
                <a:extLst>
                  <a:ext uri="{FF2B5EF4-FFF2-40B4-BE49-F238E27FC236}">
                    <a16:creationId xmlns:a16="http://schemas.microsoft.com/office/drawing/2014/main" id="{3ECBE148-00BF-4503-8FFB-5E333ED632CE}"/>
                  </a:ext>
                </a:extLst>
              </p:cNvPr>
              <p:cNvSpPr/>
              <p:nvPr/>
            </p:nvSpPr>
            <p:spPr>
              <a:xfrm>
                <a:off x="11384124"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03" name="Freeform: Shape 302">
                <a:extLst>
                  <a:ext uri="{FF2B5EF4-FFF2-40B4-BE49-F238E27FC236}">
                    <a16:creationId xmlns:a16="http://schemas.microsoft.com/office/drawing/2014/main" id="{DEA20931-A3B8-4A85-8D84-84EB08E68B9C}"/>
                  </a:ext>
                </a:extLst>
              </p:cNvPr>
              <p:cNvSpPr/>
              <p:nvPr/>
            </p:nvSpPr>
            <p:spPr>
              <a:xfrm>
                <a:off x="11405223"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04" name="Freeform: Shape 303">
                <a:extLst>
                  <a:ext uri="{FF2B5EF4-FFF2-40B4-BE49-F238E27FC236}">
                    <a16:creationId xmlns:a16="http://schemas.microsoft.com/office/drawing/2014/main" id="{A7BC7A1E-ED4E-44B7-A256-58AA3BB59089}"/>
                  </a:ext>
                </a:extLst>
              </p:cNvPr>
              <p:cNvSpPr/>
              <p:nvPr/>
            </p:nvSpPr>
            <p:spPr>
              <a:xfrm>
                <a:off x="11461163" y="6424719"/>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05" name="Freeform: Shape 304">
                <a:extLst>
                  <a:ext uri="{FF2B5EF4-FFF2-40B4-BE49-F238E27FC236}">
                    <a16:creationId xmlns:a16="http://schemas.microsoft.com/office/drawing/2014/main" id="{F98CB2C3-F04D-4FE9-B351-EF882FACF3C1}"/>
                  </a:ext>
                </a:extLst>
              </p:cNvPr>
              <p:cNvSpPr/>
              <p:nvPr/>
            </p:nvSpPr>
            <p:spPr>
              <a:xfrm>
                <a:off x="11545525" y="6424719"/>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06" name="Freeform: Shape 305">
                <a:extLst>
                  <a:ext uri="{FF2B5EF4-FFF2-40B4-BE49-F238E27FC236}">
                    <a16:creationId xmlns:a16="http://schemas.microsoft.com/office/drawing/2014/main" id="{E8D10D99-DAFC-4D60-B42D-2FD98301525A}"/>
                  </a:ext>
                </a:extLst>
              </p:cNvPr>
              <p:cNvSpPr/>
              <p:nvPr/>
            </p:nvSpPr>
            <p:spPr>
              <a:xfrm>
                <a:off x="11461163" y="644705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924"/>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07" name="Freeform: Shape 306">
                <a:extLst>
                  <a:ext uri="{FF2B5EF4-FFF2-40B4-BE49-F238E27FC236}">
                    <a16:creationId xmlns:a16="http://schemas.microsoft.com/office/drawing/2014/main" id="{68FB1262-3141-40BC-B772-40F0FAF0E6BE}"/>
                  </a:ext>
                </a:extLst>
              </p:cNvPr>
              <p:cNvSpPr/>
              <p:nvPr/>
            </p:nvSpPr>
            <p:spPr>
              <a:xfrm>
                <a:off x="11545525" y="644705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924"/>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08" name="Freeform: Shape 307">
                <a:extLst>
                  <a:ext uri="{FF2B5EF4-FFF2-40B4-BE49-F238E27FC236}">
                    <a16:creationId xmlns:a16="http://schemas.microsoft.com/office/drawing/2014/main" id="{B54C26B4-C085-43DE-949B-D5833801F0C1}"/>
                  </a:ext>
                </a:extLst>
              </p:cNvPr>
              <p:cNvSpPr/>
              <p:nvPr/>
            </p:nvSpPr>
            <p:spPr>
              <a:xfrm>
                <a:off x="11461163" y="6469384"/>
                <a:ext cx="21752" cy="21752"/>
              </a:xfrm>
              <a:custGeom>
                <a:avLst/>
                <a:gdLst>
                  <a:gd name="connsiteX0" fmla="*/ 20411 w 21752"/>
                  <a:gd name="connsiteY0" fmla="*/ 12073 h 21752"/>
                  <a:gd name="connsiteX1" fmla="*/ 11565 w 21752"/>
                  <a:gd name="connsiteY1" fmla="*/ 21426 h 21752"/>
                  <a:gd name="connsiteX2" fmla="*/ 2719 w 21752"/>
                  <a:gd name="connsiteY2" fmla="*/ 12073 h 21752"/>
                  <a:gd name="connsiteX3" fmla="*/ 11565 w 21752"/>
                  <a:gd name="connsiteY3" fmla="*/ 2719 h 21752"/>
                  <a:gd name="connsiteX4" fmla="*/ 20411 w 21752"/>
                  <a:gd name="connsiteY4" fmla="*/ 12073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3"/>
                    </a:moveTo>
                    <a:cubicBezTo>
                      <a:pt x="20411" y="17257"/>
                      <a:pt x="16459" y="21426"/>
                      <a:pt x="11565" y="21426"/>
                    </a:cubicBezTo>
                    <a:cubicBezTo>
                      <a:pt x="6671" y="21426"/>
                      <a:pt x="2719" y="17221"/>
                      <a:pt x="2719" y="12073"/>
                    </a:cubicBezTo>
                    <a:cubicBezTo>
                      <a:pt x="2719" y="6888"/>
                      <a:pt x="6671" y="2719"/>
                      <a:pt x="11565" y="2719"/>
                    </a:cubicBezTo>
                    <a:cubicBezTo>
                      <a:pt x="16459" y="2683"/>
                      <a:pt x="20411" y="6888"/>
                      <a:pt x="20411" y="12073"/>
                    </a:cubicBezTo>
                  </a:path>
                </a:pathLst>
              </a:custGeom>
              <a:solidFill>
                <a:schemeClr val="bg1"/>
              </a:solidFill>
              <a:ln w="9525" cap="flat">
                <a:noFill/>
                <a:prstDash val="solid"/>
                <a:miter/>
              </a:ln>
            </p:spPr>
            <p:txBody>
              <a:bodyPr rtlCol="0" anchor="ctr"/>
              <a:lstStyle/>
              <a:p>
                <a:endParaRPr lang="en-GB"/>
              </a:p>
            </p:txBody>
          </p:sp>
          <p:sp>
            <p:nvSpPr>
              <p:cNvPr id="309" name="Freeform: Shape 308">
                <a:extLst>
                  <a:ext uri="{FF2B5EF4-FFF2-40B4-BE49-F238E27FC236}">
                    <a16:creationId xmlns:a16="http://schemas.microsoft.com/office/drawing/2014/main" id="{610756FB-0A38-4F9A-8003-5C108D498973}"/>
                  </a:ext>
                </a:extLst>
              </p:cNvPr>
              <p:cNvSpPr/>
              <p:nvPr/>
            </p:nvSpPr>
            <p:spPr>
              <a:xfrm>
                <a:off x="11545525" y="6469384"/>
                <a:ext cx="21752" cy="21752"/>
              </a:xfrm>
              <a:custGeom>
                <a:avLst/>
                <a:gdLst>
                  <a:gd name="connsiteX0" fmla="*/ 20411 w 21752"/>
                  <a:gd name="connsiteY0" fmla="*/ 12073 h 21752"/>
                  <a:gd name="connsiteX1" fmla="*/ 11565 w 21752"/>
                  <a:gd name="connsiteY1" fmla="*/ 21426 h 21752"/>
                  <a:gd name="connsiteX2" fmla="*/ 2719 w 21752"/>
                  <a:gd name="connsiteY2" fmla="*/ 12073 h 21752"/>
                  <a:gd name="connsiteX3" fmla="*/ 11565 w 21752"/>
                  <a:gd name="connsiteY3" fmla="*/ 2719 h 21752"/>
                  <a:gd name="connsiteX4" fmla="*/ 20411 w 21752"/>
                  <a:gd name="connsiteY4" fmla="*/ 12073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3"/>
                    </a:moveTo>
                    <a:cubicBezTo>
                      <a:pt x="20411" y="17257"/>
                      <a:pt x="16459" y="21426"/>
                      <a:pt x="11565" y="21426"/>
                    </a:cubicBezTo>
                    <a:cubicBezTo>
                      <a:pt x="6671" y="21426"/>
                      <a:pt x="2719" y="17221"/>
                      <a:pt x="2719" y="12073"/>
                    </a:cubicBezTo>
                    <a:cubicBezTo>
                      <a:pt x="2719" y="6888"/>
                      <a:pt x="6671" y="2719"/>
                      <a:pt x="11565" y="2719"/>
                    </a:cubicBezTo>
                    <a:cubicBezTo>
                      <a:pt x="16459" y="2683"/>
                      <a:pt x="20411" y="6888"/>
                      <a:pt x="20411" y="12073"/>
                    </a:cubicBezTo>
                  </a:path>
                </a:pathLst>
              </a:custGeom>
              <a:solidFill>
                <a:schemeClr val="bg1"/>
              </a:solidFill>
              <a:ln w="9525" cap="flat">
                <a:noFill/>
                <a:prstDash val="solid"/>
                <a:miter/>
              </a:ln>
            </p:spPr>
            <p:txBody>
              <a:bodyPr rtlCol="0" anchor="ctr"/>
              <a:lstStyle/>
              <a:p>
                <a:endParaRPr lang="en-GB"/>
              </a:p>
            </p:txBody>
          </p:sp>
          <p:sp>
            <p:nvSpPr>
              <p:cNvPr id="310" name="Freeform: Shape 309">
                <a:extLst>
                  <a:ext uri="{FF2B5EF4-FFF2-40B4-BE49-F238E27FC236}">
                    <a16:creationId xmlns:a16="http://schemas.microsoft.com/office/drawing/2014/main" id="{0C8ED744-B4A1-419B-8827-46980CCEFFAF}"/>
                  </a:ext>
                </a:extLst>
              </p:cNvPr>
              <p:cNvSpPr/>
              <p:nvPr/>
            </p:nvSpPr>
            <p:spPr>
              <a:xfrm>
                <a:off x="11461163" y="6491680"/>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11" name="Freeform: Shape 310">
                <a:extLst>
                  <a:ext uri="{FF2B5EF4-FFF2-40B4-BE49-F238E27FC236}">
                    <a16:creationId xmlns:a16="http://schemas.microsoft.com/office/drawing/2014/main" id="{55CAF07C-EBCC-46A0-B06F-AE28C4DB508B}"/>
                  </a:ext>
                </a:extLst>
              </p:cNvPr>
              <p:cNvSpPr/>
              <p:nvPr/>
            </p:nvSpPr>
            <p:spPr>
              <a:xfrm>
                <a:off x="11545525" y="6491680"/>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12" name="Freeform: Shape 311">
                <a:extLst>
                  <a:ext uri="{FF2B5EF4-FFF2-40B4-BE49-F238E27FC236}">
                    <a16:creationId xmlns:a16="http://schemas.microsoft.com/office/drawing/2014/main" id="{0911A9F1-0AE3-4375-83AF-C80F18335DDC}"/>
                  </a:ext>
                </a:extLst>
              </p:cNvPr>
              <p:cNvSpPr/>
              <p:nvPr/>
            </p:nvSpPr>
            <p:spPr>
              <a:xfrm>
                <a:off x="11461163" y="651401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13" name="Freeform: Shape 312">
                <a:extLst>
                  <a:ext uri="{FF2B5EF4-FFF2-40B4-BE49-F238E27FC236}">
                    <a16:creationId xmlns:a16="http://schemas.microsoft.com/office/drawing/2014/main" id="{2C313F76-9D88-4AC7-BCEF-84B1A6929F90}"/>
                  </a:ext>
                </a:extLst>
              </p:cNvPr>
              <p:cNvSpPr/>
              <p:nvPr/>
            </p:nvSpPr>
            <p:spPr>
              <a:xfrm>
                <a:off x="11545525" y="651401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14" name="Freeform: Shape 313">
                <a:extLst>
                  <a:ext uri="{FF2B5EF4-FFF2-40B4-BE49-F238E27FC236}">
                    <a16:creationId xmlns:a16="http://schemas.microsoft.com/office/drawing/2014/main" id="{736CD101-0788-4480-A85E-3F7130CA9BEF}"/>
                  </a:ext>
                </a:extLst>
              </p:cNvPr>
              <p:cNvSpPr/>
              <p:nvPr/>
            </p:nvSpPr>
            <p:spPr>
              <a:xfrm>
                <a:off x="11482262" y="6536308"/>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15" name="Freeform: Shape 314">
                <a:extLst>
                  <a:ext uri="{FF2B5EF4-FFF2-40B4-BE49-F238E27FC236}">
                    <a16:creationId xmlns:a16="http://schemas.microsoft.com/office/drawing/2014/main" id="{C5FD84CE-3F18-404F-9712-381D986E50DF}"/>
                  </a:ext>
                </a:extLst>
              </p:cNvPr>
              <p:cNvSpPr/>
              <p:nvPr/>
            </p:nvSpPr>
            <p:spPr>
              <a:xfrm>
                <a:off x="11524425" y="6536308"/>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16" name="Freeform: Shape 315">
                <a:extLst>
                  <a:ext uri="{FF2B5EF4-FFF2-40B4-BE49-F238E27FC236}">
                    <a16:creationId xmlns:a16="http://schemas.microsoft.com/office/drawing/2014/main" id="{1D78CDAD-1AF9-4B09-8270-125F39878F6F}"/>
                  </a:ext>
                </a:extLst>
              </p:cNvPr>
              <p:cNvSpPr/>
              <p:nvPr/>
            </p:nvSpPr>
            <p:spPr>
              <a:xfrm>
                <a:off x="11503362" y="6558640"/>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grpSp>
      </p:grpSp>
      <p:cxnSp>
        <p:nvCxnSpPr>
          <p:cNvPr id="50" name="Straight Connector 49">
            <a:extLst>
              <a:ext uri="{FF2B5EF4-FFF2-40B4-BE49-F238E27FC236}">
                <a16:creationId xmlns:a16="http://schemas.microsoft.com/office/drawing/2014/main" id="{D3B5CB1D-B14F-4E97-BF64-CC9DF77AAB60}"/>
              </a:ext>
            </a:extLst>
          </p:cNvPr>
          <p:cNvCxnSpPr>
            <a:cxnSpLocks/>
          </p:cNvCxnSpPr>
          <p:nvPr userDrawn="1"/>
        </p:nvCxnSpPr>
        <p:spPr>
          <a:xfrm>
            <a:off x="401782" y="327445"/>
            <a:ext cx="646049" cy="0"/>
          </a:xfrm>
          <a:prstGeom prst="line">
            <a:avLst/>
          </a:prstGeom>
          <a:ln w="38100">
            <a:solidFill>
              <a:srgbClr val="009F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0489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Title With Subtitle">
    <p:spTree>
      <p:nvGrpSpPr>
        <p:cNvPr id="1" name=""/>
        <p:cNvGrpSpPr/>
        <p:nvPr/>
      </p:nvGrpSpPr>
      <p:grpSpPr>
        <a:xfrm>
          <a:off x="0" y="0"/>
          <a:ext cx="0" cy="0"/>
          <a:chOff x="0" y="0"/>
          <a:chExt cx="0" cy="0"/>
        </a:xfrm>
      </p:grpSpPr>
      <p:sp>
        <p:nvSpPr>
          <p:cNvPr id="103" name="Rectangle 102">
            <a:extLst>
              <a:ext uri="{FF2B5EF4-FFF2-40B4-BE49-F238E27FC236}">
                <a16:creationId xmlns:a16="http://schemas.microsoft.com/office/drawing/2014/main" id="{39FC44AA-AD8D-4729-B704-407920447FCC}"/>
              </a:ext>
            </a:extLst>
          </p:cNvPr>
          <p:cNvSpPr>
            <a:spLocks noChangeArrowheads="1"/>
          </p:cNvSpPr>
          <p:nvPr userDrawn="1"/>
        </p:nvSpPr>
        <p:spPr bwMode="auto">
          <a:xfrm>
            <a:off x="11827598" y="6488424"/>
            <a:ext cx="306388" cy="184150"/>
          </a:xfrm>
          <a:prstGeom prst="rect">
            <a:avLst/>
          </a:prstGeom>
          <a:noFill/>
          <a:ln w="9525" algn="ctr">
            <a:noFill/>
            <a:miter lim="800000"/>
            <a:headEnd/>
            <a:tailEnd/>
          </a:ln>
          <a:effectLst/>
        </p:spPr>
        <p:txBody>
          <a:bodyPr wrap="none" anchor="ctr"/>
          <a:lstStyle/>
          <a:p>
            <a:pPr algn="r">
              <a:defRPr/>
            </a:pPr>
            <a:fld id="{BF93F59F-AF68-410B-8395-3B170F791072}" type="slidenum">
              <a:rPr lang="en-GB" sz="800" b="1">
                <a:solidFill>
                  <a:srgbClr val="5F7C8A"/>
                </a:solidFill>
                <a:latin typeface="+mj-lt"/>
              </a:rPr>
              <a:pPr algn="r">
                <a:defRPr/>
              </a:pPr>
              <a:t>‹#›</a:t>
            </a:fld>
            <a:endParaRPr lang="en-GB" sz="800" b="1">
              <a:solidFill>
                <a:srgbClr val="5F7C8A"/>
              </a:solidFill>
              <a:latin typeface="+mj-lt"/>
            </a:endParaRPr>
          </a:p>
        </p:txBody>
      </p:sp>
      <p:grpSp>
        <p:nvGrpSpPr>
          <p:cNvPr id="49" name="Group 48">
            <a:extLst>
              <a:ext uri="{FF2B5EF4-FFF2-40B4-BE49-F238E27FC236}">
                <a16:creationId xmlns:a16="http://schemas.microsoft.com/office/drawing/2014/main" id="{B7A58730-6AFE-4855-9BAC-5B865A1C4175}"/>
              </a:ext>
            </a:extLst>
          </p:cNvPr>
          <p:cNvGrpSpPr/>
          <p:nvPr userDrawn="1"/>
        </p:nvGrpSpPr>
        <p:grpSpPr>
          <a:xfrm>
            <a:off x="11413238" y="6389957"/>
            <a:ext cx="409666" cy="337158"/>
            <a:chOff x="11197002" y="6334353"/>
            <a:chExt cx="409666" cy="337158"/>
          </a:xfrm>
        </p:grpSpPr>
        <p:sp>
          <p:nvSpPr>
            <p:cNvPr id="50" name="Freeform: Shape 49">
              <a:extLst>
                <a:ext uri="{FF2B5EF4-FFF2-40B4-BE49-F238E27FC236}">
                  <a16:creationId xmlns:a16="http://schemas.microsoft.com/office/drawing/2014/main" id="{E547B481-0C7A-4FC8-B7AC-4C3148A04118}"/>
                </a:ext>
              </a:extLst>
            </p:cNvPr>
            <p:cNvSpPr/>
            <p:nvPr/>
          </p:nvSpPr>
          <p:spPr>
            <a:xfrm>
              <a:off x="11197002" y="6334353"/>
              <a:ext cx="409666" cy="337158"/>
            </a:xfrm>
            <a:custGeom>
              <a:avLst/>
              <a:gdLst>
                <a:gd name="connsiteX0" fmla="*/ 268148 w 409666"/>
                <a:gd name="connsiteY0" fmla="*/ 333737 h 337158"/>
                <a:gd name="connsiteX1" fmla="*/ 316620 w 409666"/>
                <a:gd name="connsiteY1" fmla="*/ 327683 h 337158"/>
                <a:gd name="connsiteX2" fmla="*/ 362988 w 409666"/>
                <a:gd name="connsiteY2" fmla="*/ 321338 h 337158"/>
                <a:gd name="connsiteX3" fmla="*/ 390649 w 409666"/>
                <a:gd name="connsiteY3" fmla="*/ 296722 h 337158"/>
                <a:gd name="connsiteX4" fmla="*/ 401852 w 409666"/>
                <a:gd name="connsiteY4" fmla="*/ 234728 h 337158"/>
                <a:gd name="connsiteX5" fmla="*/ 409719 w 409666"/>
                <a:gd name="connsiteY5" fmla="*/ 158560 h 337158"/>
                <a:gd name="connsiteX6" fmla="*/ 409501 w 409666"/>
                <a:gd name="connsiteY6" fmla="*/ 72602 h 337158"/>
                <a:gd name="connsiteX7" fmla="*/ 404970 w 409666"/>
                <a:gd name="connsiteY7" fmla="*/ 30367 h 337158"/>
                <a:gd name="connsiteX8" fmla="*/ 384740 w 409666"/>
                <a:gd name="connsiteY8" fmla="*/ 8687 h 337158"/>
                <a:gd name="connsiteX9" fmla="*/ 268801 w 409666"/>
                <a:gd name="connsiteY9" fmla="*/ 2307 h 337158"/>
                <a:gd name="connsiteX10" fmla="*/ 204270 w 409666"/>
                <a:gd name="connsiteY10" fmla="*/ 5932 h 337158"/>
                <a:gd name="connsiteX11" fmla="*/ 135025 w 409666"/>
                <a:gd name="connsiteY11" fmla="*/ 12458 h 337158"/>
                <a:gd name="connsiteX12" fmla="*/ 82421 w 409666"/>
                <a:gd name="connsiteY12" fmla="*/ 20035 h 337158"/>
                <a:gd name="connsiteX13" fmla="*/ 41672 w 409666"/>
                <a:gd name="connsiteY13" fmla="*/ 29243 h 337158"/>
                <a:gd name="connsiteX14" fmla="*/ 23835 w 409666"/>
                <a:gd name="connsiteY14" fmla="*/ 47297 h 337158"/>
                <a:gd name="connsiteX15" fmla="*/ 14409 w 409666"/>
                <a:gd name="connsiteY15" fmla="*/ 88663 h 337158"/>
                <a:gd name="connsiteX16" fmla="*/ 7992 w 409666"/>
                <a:gd name="connsiteY16" fmla="*/ 138584 h 337158"/>
                <a:gd name="connsiteX17" fmla="*/ 1684 w 409666"/>
                <a:gd name="connsiteY17" fmla="*/ 252638 h 337158"/>
                <a:gd name="connsiteX18" fmla="*/ 8717 w 409666"/>
                <a:gd name="connsiteY18" fmla="*/ 314522 h 337158"/>
                <a:gd name="connsiteX19" fmla="*/ 26047 w 409666"/>
                <a:gd name="connsiteY19" fmla="*/ 329604 h 337158"/>
                <a:gd name="connsiteX20" fmla="*/ 167943 w 409666"/>
                <a:gd name="connsiteY20" fmla="*/ 336202 h 337158"/>
                <a:gd name="connsiteX21" fmla="*/ 268148 w 409666"/>
                <a:gd name="connsiteY21" fmla="*/ 333737 h 33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9666" h="337158">
                  <a:moveTo>
                    <a:pt x="268148" y="333737"/>
                  </a:moveTo>
                  <a:cubicBezTo>
                    <a:pt x="284354" y="332976"/>
                    <a:pt x="300487" y="329822"/>
                    <a:pt x="316620" y="327683"/>
                  </a:cubicBezTo>
                  <a:cubicBezTo>
                    <a:pt x="332064" y="325616"/>
                    <a:pt x="347508" y="323441"/>
                    <a:pt x="362988" y="321338"/>
                  </a:cubicBezTo>
                  <a:cubicBezTo>
                    <a:pt x="382311" y="318692"/>
                    <a:pt x="386335" y="315936"/>
                    <a:pt x="390649" y="296722"/>
                  </a:cubicBezTo>
                  <a:cubicBezTo>
                    <a:pt x="395254" y="276275"/>
                    <a:pt x="399024" y="255538"/>
                    <a:pt x="401852" y="234728"/>
                  </a:cubicBezTo>
                  <a:cubicBezTo>
                    <a:pt x="405296" y="209460"/>
                    <a:pt x="408595" y="184046"/>
                    <a:pt x="409719" y="158560"/>
                  </a:cubicBezTo>
                  <a:cubicBezTo>
                    <a:pt x="410988" y="129955"/>
                    <a:pt x="410299" y="101243"/>
                    <a:pt x="409501" y="72602"/>
                  </a:cubicBezTo>
                  <a:cubicBezTo>
                    <a:pt x="409103" y="58500"/>
                    <a:pt x="406891" y="44397"/>
                    <a:pt x="404970" y="30367"/>
                  </a:cubicBezTo>
                  <a:cubicBezTo>
                    <a:pt x="403012" y="16047"/>
                    <a:pt x="398734" y="11551"/>
                    <a:pt x="384740" y="8687"/>
                  </a:cubicBezTo>
                  <a:cubicBezTo>
                    <a:pt x="346420" y="929"/>
                    <a:pt x="307737" y="-376"/>
                    <a:pt x="268801" y="2307"/>
                  </a:cubicBezTo>
                  <a:cubicBezTo>
                    <a:pt x="247303" y="3793"/>
                    <a:pt x="225768" y="4301"/>
                    <a:pt x="204270" y="5932"/>
                  </a:cubicBezTo>
                  <a:cubicBezTo>
                    <a:pt x="181140" y="7672"/>
                    <a:pt x="158046" y="9847"/>
                    <a:pt x="135025" y="12458"/>
                  </a:cubicBezTo>
                  <a:cubicBezTo>
                    <a:pt x="117442" y="14452"/>
                    <a:pt x="99859" y="16917"/>
                    <a:pt x="82421" y="20035"/>
                  </a:cubicBezTo>
                  <a:cubicBezTo>
                    <a:pt x="68717" y="22464"/>
                    <a:pt x="55303" y="26379"/>
                    <a:pt x="41672" y="29243"/>
                  </a:cubicBezTo>
                  <a:cubicBezTo>
                    <a:pt x="31521" y="31346"/>
                    <a:pt x="26264" y="38306"/>
                    <a:pt x="23835" y="47297"/>
                  </a:cubicBezTo>
                  <a:cubicBezTo>
                    <a:pt x="20137" y="60929"/>
                    <a:pt x="16766" y="74741"/>
                    <a:pt x="14409" y="88663"/>
                  </a:cubicBezTo>
                  <a:cubicBezTo>
                    <a:pt x="11654" y="105194"/>
                    <a:pt x="10385" y="121980"/>
                    <a:pt x="7992" y="138584"/>
                  </a:cubicBezTo>
                  <a:cubicBezTo>
                    <a:pt x="2554" y="176433"/>
                    <a:pt x="-346" y="214463"/>
                    <a:pt x="1684" y="252638"/>
                  </a:cubicBezTo>
                  <a:cubicBezTo>
                    <a:pt x="2808" y="273338"/>
                    <a:pt x="5781" y="293967"/>
                    <a:pt x="8717" y="314522"/>
                  </a:cubicBezTo>
                  <a:cubicBezTo>
                    <a:pt x="9986" y="323296"/>
                    <a:pt x="17382" y="329096"/>
                    <a:pt x="26047" y="329604"/>
                  </a:cubicBezTo>
                  <a:cubicBezTo>
                    <a:pt x="73285" y="332396"/>
                    <a:pt x="157611" y="336202"/>
                    <a:pt x="167943" y="336202"/>
                  </a:cubicBezTo>
                  <a:cubicBezTo>
                    <a:pt x="178276" y="336202"/>
                    <a:pt x="234759" y="335296"/>
                    <a:pt x="268148" y="333737"/>
                  </a:cubicBezTo>
                </a:path>
              </a:pathLst>
            </a:custGeom>
            <a:solidFill>
              <a:srgbClr val="CDDC29"/>
            </a:solidFill>
            <a:ln w="3625" cap="flat">
              <a:noFill/>
              <a:prstDash val="solid"/>
              <a:miter/>
            </a:ln>
          </p:spPr>
          <p:txBody>
            <a:bodyPr rtlCol="0" anchor="ctr"/>
            <a:lstStyle/>
            <a:p>
              <a:endParaRPr lang="en-GB"/>
            </a:p>
          </p:txBody>
        </p:sp>
        <p:grpSp>
          <p:nvGrpSpPr>
            <p:cNvPr id="51" name="Group 50">
              <a:extLst>
                <a:ext uri="{FF2B5EF4-FFF2-40B4-BE49-F238E27FC236}">
                  <a16:creationId xmlns:a16="http://schemas.microsoft.com/office/drawing/2014/main" id="{11C3C1D1-6F61-4AC3-A444-D09D302468AD}"/>
                </a:ext>
              </a:extLst>
            </p:cNvPr>
            <p:cNvGrpSpPr/>
            <p:nvPr userDrawn="1"/>
          </p:nvGrpSpPr>
          <p:grpSpPr>
            <a:xfrm>
              <a:off x="11222831" y="6423994"/>
              <a:ext cx="344446" cy="156398"/>
              <a:chOff x="11222831" y="6423994"/>
              <a:chExt cx="344446" cy="156398"/>
            </a:xfrm>
          </p:grpSpPr>
          <p:sp>
            <p:nvSpPr>
              <p:cNvPr id="52" name="Freeform: Shape 51">
                <a:extLst>
                  <a:ext uri="{FF2B5EF4-FFF2-40B4-BE49-F238E27FC236}">
                    <a16:creationId xmlns:a16="http://schemas.microsoft.com/office/drawing/2014/main" id="{5B6189AD-33FC-4C85-835B-1C5AA1380E0F}"/>
                  </a:ext>
                </a:extLst>
              </p:cNvPr>
              <p:cNvSpPr/>
              <p:nvPr/>
            </p:nvSpPr>
            <p:spPr>
              <a:xfrm>
                <a:off x="11264994" y="649095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F359052C-26ED-4A53-9B45-E3DD27239952}"/>
                  </a:ext>
                </a:extLst>
              </p:cNvPr>
              <p:cNvSpPr/>
              <p:nvPr/>
            </p:nvSpPr>
            <p:spPr>
              <a:xfrm>
                <a:off x="11243895" y="6513287"/>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3943EBA6-504C-4B2C-AC2A-4969211768D7}"/>
                  </a:ext>
                </a:extLst>
              </p:cNvPr>
              <p:cNvSpPr/>
              <p:nvPr/>
            </p:nvSpPr>
            <p:spPr>
              <a:xfrm>
                <a:off x="11222831" y="6535583"/>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924"/>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55" name="Freeform: Shape 54">
                <a:extLst>
                  <a:ext uri="{FF2B5EF4-FFF2-40B4-BE49-F238E27FC236}">
                    <a16:creationId xmlns:a16="http://schemas.microsoft.com/office/drawing/2014/main" id="{D96877F8-5293-40FC-AFEC-797B06FA34F7}"/>
                  </a:ext>
                </a:extLst>
              </p:cNvPr>
              <p:cNvSpPr/>
              <p:nvPr/>
            </p:nvSpPr>
            <p:spPr>
              <a:xfrm>
                <a:off x="11243895"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58" name="Freeform: Shape 57">
                <a:extLst>
                  <a:ext uri="{FF2B5EF4-FFF2-40B4-BE49-F238E27FC236}">
                    <a16:creationId xmlns:a16="http://schemas.microsoft.com/office/drawing/2014/main" id="{03D7C0DC-59B7-46AF-8955-4A13EA54B1D7}"/>
                  </a:ext>
                </a:extLst>
              </p:cNvPr>
              <p:cNvSpPr/>
              <p:nvPr/>
            </p:nvSpPr>
            <p:spPr>
              <a:xfrm>
                <a:off x="11264994"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59" name="Freeform: Shape 58">
                <a:extLst>
                  <a:ext uri="{FF2B5EF4-FFF2-40B4-BE49-F238E27FC236}">
                    <a16:creationId xmlns:a16="http://schemas.microsoft.com/office/drawing/2014/main" id="{F71F9FEE-4A58-423D-9FFF-72D6E155225C}"/>
                  </a:ext>
                </a:extLst>
              </p:cNvPr>
              <p:cNvSpPr/>
              <p:nvPr/>
            </p:nvSpPr>
            <p:spPr>
              <a:xfrm>
                <a:off x="11286094"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60" name="Freeform: Shape 59">
                <a:extLst>
                  <a:ext uri="{FF2B5EF4-FFF2-40B4-BE49-F238E27FC236}">
                    <a16:creationId xmlns:a16="http://schemas.microsoft.com/office/drawing/2014/main" id="{9AA71C61-BB36-43C2-BDC9-5785E6252265}"/>
                  </a:ext>
                </a:extLst>
              </p:cNvPr>
              <p:cNvSpPr/>
              <p:nvPr/>
            </p:nvSpPr>
            <p:spPr>
              <a:xfrm>
                <a:off x="11222831"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61" name="Freeform: Shape 60">
                <a:extLst>
                  <a:ext uri="{FF2B5EF4-FFF2-40B4-BE49-F238E27FC236}">
                    <a16:creationId xmlns:a16="http://schemas.microsoft.com/office/drawing/2014/main" id="{682B9E71-E997-44D0-AD10-C5B505596AE2}"/>
                  </a:ext>
                </a:extLst>
              </p:cNvPr>
              <p:cNvSpPr/>
              <p:nvPr/>
            </p:nvSpPr>
            <p:spPr>
              <a:xfrm>
                <a:off x="11307157"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62" name="Freeform: Shape 61">
                <a:extLst>
                  <a:ext uri="{FF2B5EF4-FFF2-40B4-BE49-F238E27FC236}">
                    <a16:creationId xmlns:a16="http://schemas.microsoft.com/office/drawing/2014/main" id="{77D3B1A1-90A7-4929-A451-B2652C34ABB4}"/>
                  </a:ext>
                </a:extLst>
              </p:cNvPr>
              <p:cNvSpPr/>
              <p:nvPr/>
            </p:nvSpPr>
            <p:spPr>
              <a:xfrm>
                <a:off x="11307157" y="646862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63" name="Freeform: Shape 62">
                <a:extLst>
                  <a:ext uri="{FF2B5EF4-FFF2-40B4-BE49-F238E27FC236}">
                    <a16:creationId xmlns:a16="http://schemas.microsoft.com/office/drawing/2014/main" id="{BEA48376-51BC-45CD-B4A4-B8DEE2D34F5B}"/>
                  </a:ext>
                </a:extLst>
              </p:cNvPr>
              <p:cNvSpPr/>
              <p:nvPr/>
            </p:nvSpPr>
            <p:spPr>
              <a:xfrm>
                <a:off x="11286094" y="649095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64" name="Freeform: Shape 63">
                <a:extLst>
                  <a:ext uri="{FF2B5EF4-FFF2-40B4-BE49-F238E27FC236}">
                    <a16:creationId xmlns:a16="http://schemas.microsoft.com/office/drawing/2014/main" id="{71A08EB7-92C8-432E-A25B-C6F5D95D0E4F}"/>
                  </a:ext>
                </a:extLst>
              </p:cNvPr>
              <p:cNvSpPr/>
              <p:nvPr/>
            </p:nvSpPr>
            <p:spPr>
              <a:xfrm>
                <a:off x="11222831"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65" name="Freeform: Shape 64">
                <a:extLst>
                  <a:ext uri="{FF2B5EF4-FFF2-40B4-BE49-F238E27FC236}">
                    <a16:creationId xmlns:a16="http://schemas.microsoft.com/office/drawing/2014/main" id="{971D6485-2476-459C-A50C-7170A3957D66}"/>
                  </a:ext>
                </a:extLst>
              </p:cNvPr>
              <p:cNvSpPr/>
              <p:nvPr/>
            </p:nvSpPr>
            <p:spPr>
              <a:xfrm>
                <a:off x="11243895"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66" name="Freeform: Shape 65">
                <a:extLst>
                  <a:ext uri="{FF2B5EF4-FFF2-40B4-BE49-F238E27FC236}">
                    <a16:creationId xmlns:a16="http://schemas.microsoft.com/office/drawing/2014/main" id="{0983E153-6902-4871-857A-A1FC757153E4}"/>
                  </a:ext>
                </a:extLst>
              </p:cNvPr>
              <p:cNvSpPr/>
              <p:nvPr/>
            </p:nvSpPr>
            <p:spPr>
              <a:xfrm>
                <a:off x="11264994"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67" name="Freeform: Shape 66">
                <a:extLst>
                  <a:ext uri="{FF2B5EF4-FFF2-40B4-BE49-F238E27FC236}">
                    <a16:creationId xmlns:a16="http://schemas.microsoft.com/office/drawing/2014/main" id="{5AFA4BED-5054-4ACF-9665-12F4A304FEA4}"/>
                  </a:ext>
                </a:extLst>
              </p:cNvPr>
              <p:cNvSpPr/>
              <p:nvPr/>
            </p:nvSpPr>
            <p:spPr>
              <a:xfrm>
                <a:off x="11286094"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68" name="Freeform: Shape 67">
                <a:extLst>
                  <a:ext uri="{FF2B5EF4-FFF2-40B4-BE49-F238E27FC236}">
                    <a16:creationId xmlns:a16="http://schemas.microsoft.com/office/drawing/2014/main" id="{39E8A3D7-8BF3-49FD-BC7F-B39A999F04C1}"/>
                  </a:ext>
                </a:extLst>
              </p:cNvPr>
              <p:cNvSpPr/>
              <p:nvPr/>
            </p:nvSpPr>
            <p:spPr>
              <a:xfrm>
                <a:off x="11307157"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69" name="Freeform: Shape 68">
                <a:extLst>
                  <a:ext uri="{FF2B5EF4-FFF2-40B4-BE49-F238E27FC236}">
                    <a16:creationId xmlns:a16="http://schemas.microsoft.com/office/drawing/2014/main" id="{1B06E2A1-8179-43C3-9132-E6F9B235FF34}"/>
                  </a:ext>
                </a:extLst>
              </p:cNvPr>
              <p:cNvSpPr/>
              <p:nvPr/>
            </p:nvSpPr>
            <p:spPr>
              <a:xfrm>
                <a:off x="11363061"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3709679F-2DB7-49B0-961B-7E0F3CC7DDC3}"/>
                  </a:ext>
                </a:extLst>
              </p:cNvPr>
              <p:cNvSpPr/>
              <p:nvPr/>
            </p:nvSpPr>
            <p:spPr>
              <a:xfrm>
                <a:off x="11384124"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5B7676CC-BFAC-4F7B-A8F2-20590FE71ADA}"/>
                  </a:ext>
                </a:extLst>
              </p:cNvPr>
              <p:cNvSpPr/>
              <p:nvPr/>
            </p:nvSpPr>
            <p:spPr>
              <a:xfrm>
                <a:off x="11405223"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72" name="Freeform: Shape 71">
                <a:extLst>
                  <a:ext uri="{FF2B5EF4-FFF2-40B4-BE49-F238E27FC236}">
                    <a16:creationId xmlns:a16="http://schemas.microsoft.com/office/drawing/2014/main" id="{8BB98D58-C4C2-4A5B-A989-A7EC86082B62}"/>
                  </a:ext>
                </a:extLst>
              </p:cNvPr>
              <p:cNvSpPr/>
              <p:nvPr/>
            </p:nvSpPr>
            <p:spPr>
              <a:xfrm>
                <a:off x="11341961"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73" name="Freeform: Shape 72">
                <a:extLst>
                  <a:ext uri="{FF2B5EF4-FFF2-40B4-BE49-F238E27FC236}">
                    <a16:creationId xmlns:a16="http://schemas.microsoft.com/office/drawing/2014/main" id="{88F788AC-C0D7-43F9-AA46-518DEC4C3DE2}"/>
                  </a:ext>
                </a:extLst>
              </p:cNvPr>
              <p:cNvSpPr/>
              <p:nvPr/>
            </p:nvSpPr>
            <p:spPr>
              <a:xfrm>
                <a:off x="11426323"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74" name="Freeform: Shape 73">
                <a:extLst>
                  <a:ext uri="{FF2B5EF4-FFF2-40B4-BE49-F238E27FC236}">
                    <a16:creationId xmlns:a16="http://schemas.microsoft.com/office/drawing/2014/main" id="{35AFD176-2A39-4400-8F45-EBC7A6470596}"/>
                  </a:ext>
                </a:extLst>
              </p:cNvPr>
              <p:cNvSpPr/>
              <p:nvPr/>
            </p:nvSpPr>
            <p:spPr>
              <a:xfrm>
                <a:off x="11341961" y="646862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75" name="Freeform: Shape 74">
                <a:extLst>
                  <a:ext uri="{FF2B5EF4-FFF2-40B4-BE49-F238E27FC236}">
                    <a16:creationId xmlns:a16="http://schemas.microsoft.com/office/drawing/2014/main" id="{9C906554-8BF6-498C-9DF5-F1469E6C9130}"/>
                  </a:ext>
                </a:extLst>
              </p:cNvPr>
              <p:cNvSpPr/>
              <p:nvPr/>
            </p:nvSpPr>
            <p:spPr>
              <a:xfrm>
                <a:off x="11341961" y="649095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76" name="Freeform: Shape 75">
                <a:extLst>
                  <a:ext uri="{FF2B5EF4-FFF2-40B4-BE49-F238E27FC236}">
                    <a16:creationId xmlns:a16="http://schemas.microsoft.com/office/drawing/2014/main" id="{2A537993-A3B5-4FD0-8B88-4DAED9A3C58C}"/>
                  </a:ext>
                </a:extLst>
              </p:cNvPr>
              <p:cNvSpPr/>
              <p:nvPr/>
            </p:nvSpPr>
            <p:spPr>
              <a:xfrm>
                <a:off x="11341961" y="6513287"/>
                <a:ext cx="21752" cy="21752"/>
              </a:xfrm>
              <a:custGeom>
                <a:avLst/>
                <a:gdLst>
                  <a:gd name="connsiteX0" fmla="*/ 20411 w 21752"/>
                  <a:gd name="connsiteY0" fmla="*/ 12073 h 21752"/>
                  <a:gd name="connsiteX1" fmla="*/ 11565 w 21752"/>
                  <a:gd name="connsiteY1" fmla="*/ 21426 h 21752"/>
                  <a:gd name="connsiteX2" fmla="*/ 2719 w 21752"/>
                  <a:gd name="connsiteY2" fmla="*/ 12073 h 21752"/>
                  <a:gd name="connsiteX3" fmla="*/ 11565 w 21752"/>
                  <a:gd name="connsiteY3" fmla="*/ 2719 h 21752"/>
                  <a:gd name="connsiteX4" fmla="*/ 20411 w 21752"/>
                  <a:gd name="connsiteY4" fmla="*/ 12073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3"/>
                    </a:moveTo>
                    <a:cubicBezTo>
                      <a:pt x="20411" y="17257"/>
                      <a:pt x="16459" y="21426"/>
                      <a:pt x="11565" y="21426"/>
                    </a:cubicBezTo>
                    <a:cubicBezTo>
                      <a:pt x="6671" y="21426"/>
                      <a:pt x="2719" y="17221"/>
                      <a:pt x="2719" y="12073"/>
                    </a:cubicBezTo>
                    <a:cubicBezTo>
                      <a:pt x="2719" y="6888"/>
                      <a:pt x="6671" y="2719"/>
                      <a:pt x="11565" y="2719"/>
                    </a:cubicBezTo>
                    <a:cubicBezTo>
                      <a:pt x="16459" y="2683"/>
                      <a:pt x="20411" y="6888"/>
                      <a:pt x="20411" y="12073"/>
                    </a:cubicBezTo>
                  </a:path>
                </a:pathLst>
              </a:custGeom>
              <a:solidFill>
                <a:schemeClr val="bg1"/>
              </a:solidFill>
              <a:ln w="9525" cap="flat">
                <a:noFill/>
                <a:prstDash val="solid"/>
                <a:miter/>
              </a:ln>
            </p:spPr>
            <p:txBody>
              <a:bodyPr rtlCol="0" anchor="ctr"/>
              <a:lstStyle/>
              <a:p>
                <a:endParaRPr lang="en-GB"/>
              </a:p>
            </p:txBody>
          </p:sp>
          <p:sp>
            <p:nvSpPr>
              <p:cNvPr id="77" name="Freeform: Shape 76">
                <a:extLst>
                  <a:ext uri="{FF2B5EF4-FFF2-40B4-BE49-F238E27FC236}">
                    <a16:creationId xmlns:a16="http://schemas.microsoft.com/office/drawing/2014/main" id="{624F165A-340A-469F-B5CD-45D645BE2EBD}"/>
                  </a:ext>
                </a:extLst>
              </p:cNvPr>
              <p:cNvSpPr/>
              <p:nvPr/>
            </p:nvSpPr>
            <p:spPr>
              <a:xfrm>
                <a:off x="11341961" y="6535583"/>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78" name="Freeform: Shape 77">
                <a:extLst>
                  <a:ext uri="{FF2B5EF4-FFF2-40B4-BE49-F238E27FC236}">
                    <a16:creationId xmlns:a16="http://schemas.microsoft.com/office/drawing/2014/main" id="{2902E435-97A0-466C-9C41-8C978E889947}"/>
                  </a:ext>
                </a:extLst>
              </p:cNvPr>
              <p:cNvSpPr/>
              <p:nvPr/>
            </p:nvSpPr>
            <p:spPr>
              <a:xfrm>
                <a:off x="11426323" y="6535583"/>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79" name="Freeform: Shape 78">
                <a:extLst>
                  <a:ext uri="{FF2B5EF4-FFF2-40B4-BE49-F238E27FC236}">
                    <a16:creationId xmlns:a16="http://schemas.microsoft.com/office/drawing/2014/main" id="{5E739816-7DD4-4489-9051-15783907C3DF}"/>
                  </a:ext>
                </a:extLst>
              </p:cNvPr>
              <p:cNvSpPr/>
              <p:nvPr/>
            </p:nvSpPr>
            <p:spPr>
              <a:xfrm>
                <a:off x="11363061"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80" name="Freeform: Shape 79">
                <a:extLst>
                  <a:ext uri="{FF2B5EF4-FFF2-40B4-BE49-F238E27FC236}">
                    <a16:creationId xmlns:a16="http://schemas.microsoft.com/office/drawing/2014/main" id="{3E88F70C-AE42-4E84-92CA-6AA46750352B}"/>
                  </a:ext>
                </a:extLst>
              </p:cNvPr>
              <p:cNvSpPr/>
              <p:nvPr/>
            </p:nvSpPr>
            <p:spPr>
              <a:xfrm>
                <a:off x="11384124"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81" name="Freeform: Shape 80">
                <a:extLst>
                  <a:ext uri="{FF2B5EF4-FFF2-40B4-BE49-F238E27FC236}">
                    <a16:creationId xmlns:a16="http://schemas.microsoft.com/office/drawing/2014/main" id="{AA7A7AD8-D6CB-4A63-A854-A579AE0FDE06}"/>
                  </a:ext>
                </a:extLst>
              </p:cNvPr>
              <p:cNvSpPr/>
              <p:nvPr/>
            </p:nvSpPr>
            <p:spPr>
              <a:xfrm>
                <a:off x="11405223"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82" name="Freeform: Shape 81">
                <a:extLst>
                  <a:ext uri="{FF2B5EF4-FFF2-40B4-BE49-F238E27FC236}">
                    <a16:creationId xmlns:a16="http://schemas.microsoft.com/office/drawing/2014/main" id="{152AE11E-5FA8-40CC-B3EF-8104C743B867}"/>
                  </a:ext>
                </a:extLst>
              </p:cNvPr>
              <p:cNvSpPr/>
              <p:nvPr/>
            </p:nvSpPr>
            <p:spPr>
              <a:xfrm>
                <a:off x="11461163" y="6424719"/>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83" name="Freeform: Shape 82">
                <a:extLst>
                  <a:ext uri="{FF2B5EF4-FFF2-40B4-BE49-F238E27FC236}">
                    <a16:creationId xmlns:a16="http://schemas.microsoft.com/office/drawing/2014/main" id="{FDCD7188-5A8D-4C73-9A50-22922810627B}"/>
                  </a:ext>
                </a:extLst>
              </p:cNvPr>
              <p:cNvSpPr/>
              <p:nvPr/>
            </p:nvSpPr>
            <p:spPr>
              <a:xfrm>
                <a:off x="11545525" y="6424719"/>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84" name="Freeform: Shape 83">
                <a:extLst>
                  <a:ext uri="{FF2B5EF4-FFF2-40B4-BE49-F238E27FC236}">
                    <a16:creationId xmlns:a16="http://schemas.microsoft.com/office/drawing/2014/main" id="{68F4E115-B1D7-4A6C-99C1-C2F434A3BA58}"/>
                  </a:ext>
                </a:extLst>
              </p:cNvPr>
              <p:cNvSpPr/>
              <p:nvPr/>
            </p:nvSpPr>
            <p:spPr>
              <a:xfrm>
                <a:off x="11461163" y="644705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924"/>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85" name="Freeform: Shape 84">
                <a:extLst>
                  <a:ext uri="{FF2B5EF4-FFF2-40B4-BE49-F238E27FC236}">
                    <a16:creationId xmlns:a16="http://schemas.microsoft.com/office/drawing/2014/main" id="{EE11098D-A421-49AE-96AC-CBD7629BC86E}"/>
                  </a:ext>
                </a:extLst>
              </p:cNvPr>
              <p:cNvSpPr/>
              <p:nvPr/>
            </p:nvSpPr>
            <p:spPr>
              <a:xfrm>
                <a:off x="11545525" y="644705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924"/>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86" name="Freeform: Shape 85">
                <a:extLst>
                  <a:ext uri="{FF2B5EF4-FFF2-40B4-BE49-F238E27FC236}">
                    <a16:creationId xmlns:a16="http://schemas.microsoft.com/office/drawing/2014/main" id="{3477533F-EA2E-4402-96BB-76F4ED80B2C1}"/>
                  </a:ext>
                </a:extLst>
              </p:cNvPr>
              <p:cNvSpPr/>
              <p:nvPr/>
            </p:nvSpPr>
            <p:spPr>
              <a:xfrm>
                <a:off x="11461163" y="6469384"/>
                <a:ext cx="21752" cy="21752"/>
              </a:xfrm>
              <a:custGeom>
                <a:avLst/>
                <a:gdLst>
                  <a:gd name="connsiteX0" fmla="*/ 20411 w 21752"/>
                  <a:gd name="connsiteY0" fmla="*/ 12073 h 21752"/>
                  <a:gd name="connsiteX1" fmla="*/ 11565 w 21752"/>
                  <a:gd name="connsiteY1" fmla="*/ 21426 h 21752"/>
                  <a:gd name="connsiteX2" fmla="*/ 2719 w 21752"/>
                  <a:gd name="connsiteY2" fmla="*/ 12073 h 21752"/>
                  <a:gd name="connsiteX3" fmla="*/ 11565 w 21752"/>
                  <a:gd name="connsiteY3" fmla="*/ 2719 h 21752"/>
                  <a:gd name="connsiteX4" fmla="*/ 20411 w 21752"/>
                  <a:gd name="connsiteY4" fmla="*/ 12073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3"/>
                    </a:moveTo>
                    <a:cubicBezTo>
                      <a:pt x="20411" y="17257"/>
                      <a:pt x="16459" y="21426"/>
                      <a:pt x="11565" y="21426"/>
                    </a:cubicBezTo>
                    <a:cubicBezTo>
                      <a:pt x="6671" y="21426"/>
                      <a:pt x="2719" y="17221"/>
                      <a:pt x="2719" y="12073"/>
                    </a:cubicBezTo>
                    <a:cubicBezTo>
                      <a:pt x="2719" y="6888"/>
                      <a:pt x="6671" y="2719"/>
                      <a:pt x="11565" y="2719"/>
                    </a:cubicBezTo>
                    <a:cubicBezTo>
                      <a:pt x="16459" y="2683"/>
                      <a:pt x="20411" y="6888"/>
                      <a:pt x="20411" y="12073"/>
                    </a:cubicBezTo>
                  </a:path>
                </a:pathLst>
              </a:custGeom>
              <a:solidFill>
                <a:schemeClr val="bg1"/>
              </a:solidFill>
              <a:ln w="9525" cap="flat">
                <a:noFill/>
                <a:prstDash val="solid"/>
                <a:miter/>
              </a:ln>
            </p:spPr>
            <p:txBody>
              <a:bodyPr rtlCol="0" anchor="ctr"/>
              <a:lstStyle/>
              <a:p>
                <a:endParaRPr lang="en-GB"/>
              </a:p>
            </p:txBody>
          </p:sp>
          <p:sp>
            <p:nvSpPr>
              <p:cNvPr id="87" name="Freeform: Shape 86">
                <a:extLst>
                  <a:ext uri="{FF2B5EF4-FFF2-40B4-BE49-F238E27FC236}">
                    <a16:creationId xmlns:a16="http://schemas.microsoft.com/office/drawing/2014/main" id="{D2617B0E-5056-425D-926F-BFD8B406C1B9}"/>
                  </a:ext>
                </a:extLst>
              </p:cNvPr>
              <p:cNvSpPr/>
              <p:nvPr/>
            </p:nvSpPr>
            <p:spPr>
              <a:xfrm>
                <a:off x="11545525" y="6469384"/>
                <a:ext cx="21752" cy="21752"/>
              </a:xfrm>
              <a:custGeom>
                <a:avLst/>
                <a:gdLst>
                  <a:gd name="connsiteX0" fmla="*/ 20411 w 21752"/>
                  <a:gd name="connsiteY0" fmla="*/ 12073 h 21752"/>
                  <a:gd name="connsiteX1" fmla="*/ 11565 w 21752"/>
                  <a:gd name="connsiteY1" fmla="*/ 21426 h 21752"/>
                  <a:gd name="connsiteX2" fmla="*/ 2719 w 21752"/>
                  <a:gd name="connsiteY2" fmla="*/ 12073 h 21752"/>
                  <a:gd name="connsiteX3" fmla="*/ 11565 w 21752"/>
                  <a:gd name="connsiteY3" fmla="*/ 2719 h 21752"/>
                  <a:gd name="connsiteX4" fmla="*/ 20411 w 21752"/>
                  <a:gd name="connsiteY4" fmla="*/ 12073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3"/>
                    </a:moveTo>
                    <a:cubicBezTo>
                      <a:pt x="20411" y="17257"/>
                      <a:pt x="16459" y="21426"/>
                      <a:pt x="11565" y="21426"/>
                    </a:cubicBezTo>
                    <a:cubicBezTo>
                      <a:pt x="6671" y="21426"/>
                      <a:pt x="2719" y="17221"/>
                      <a:pt x="2719" y="12073"/>
                    </a:cubicBezTo>
                    <a:cubicBezTo>
                      <a:pt x="2719" y="6888"/>
                      <a:pt x="6671" y="2719"/>
                      <a:pt x="11565" y="2719"/>
                    </a:cubicBezTo>
                    <a:cubicBezTo>
                      <a:pt x="16459" y="2683"/>
                      <a:pt x="20411" y="6888"/>
                      <a:pt x="20411" y="12073"/>
                    </a:cubicBezTo>
                  </a:path>
                </a:pathLst>
              </a:custGeom>
              <a:solidFill>
                <a:schemeClr val="bg1"/>
              </a:solidFill>
              <a:ln w="9525" cap="flat">
                <a:noFill/>
                <a:prstDash val="solid"/>
                <a:miter/>
              </a:ln>
            </p:spPr>
            <p:txBody>
              <a:bodyPr rtlCol="0" anchor="ctr"/>
              <a:lstStyle/>
              <a:p>
                <a:endParaRPr lang="en-GB"/>
              </a:p>
            </p:txBody>
          </p:sp>
          <p:sp>
            <p:nvSpPr>
              <p:cNvPr id="88" name="Freeform: Shape 87">
                <a:extLst>
                  <a:ext uri="{FF2B5EF4-FFF2-40B4-BE49-F238E27FC236}">
                    <a16:creationId xmlns:a16="http://schemas.microsoft.com/office/drawing/2014/main" id="{DDE3D452-C689-45C2-8714-4F34FEFCDB30}"/>
                  </a:ext>
                </a:extLst>
              </p:cNvPr>
              <p:cNvSpPr/>
              <p:nvPr/>
            </p:nvSpPr>
            <p:spPr>
              <a:xfrm>
                <a:off x="11461163" y="6491680"/>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89" name="Freeform: Shape 88">
                <a:extLst>
                  <a:ext uri="{FF2B5EF4-FFF2-40B4-BE49-F238E27FC236}">
                    <a16:creationId xmlns:a16="http://schemas.microsoft.com/office/drawing/2014/main" id="{37DA9D6F-8592-4822-B52E-D94A06F3D5E7}"/>
                  </a:ext>
                </a:extLst>
              </p:cNvPr>
              <p:cNvSpPr/>
              <p:nvPr/>
            </p:nvSpPr>
            <p:spPr>
              <a:xfrm>
                <a:off x="11545525" y="6491680"/>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90" name="Freeform: Shape 89">
                <a:extLst>
                  <a:ext uri="{FF2B5EF4-FFF2-40B4-BE49-F238E27FC236}">
                    <a16:creationId xmlns:a16="http://schemas.microsoft.com/office/drawing/2014/main" id="{EDDABE7D-31EF-46FC-8B32-9B19B337055C}"/>
                  </a:ext>
                </a:extLst>
              </p:cNvPr>
              <p:cNvSpPr/>
              <p:nvPr/>
            </p:nvSpPr>
            <p:spPr>
              <a:xfrm>
                <a:off x="11461163" y="651401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91" name="Freeform: Shape 90">
                <a:extLst>
                  <a:ext uri="{FF2B5EF4-FFF2-40B4-BE49-F238E27FC236}">
                    <a16:creationId xmlns:a16="http://schemas.microsoft.com/office/drawing/2014/main" id="{DDE2F879-F871-4E32-878D-059BA5845218}"/>
                  </a:ext>
                </a:extLst>
              </p:cNvPr>
              <p:cNvSpPr/>
              <p:nvPr/>
            </p:nvSpPr>
            <p:spPr>
              <a:xfrm>
                <a:off x="11545525" y="651401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92" name="Freeform: Shape 91">
                <a:extLst>
                  <a:ext uri="{FF2B5EF4-FFF2-40B4-BE49-F238E27FC236}">
                    <a16:creationId xmlns:a16="http://schemas.microsoft.com/office/drawing/2014/main" id="{E7656207-8ADB-4B23-8C2E-20729FF530CB}"/>
                  </a:ext>
                </a:extLst>
              </p:cNvPr>
              <p:cNvSpPr/>
              <p:nvPr/>
            </p:nvSpPr>
            <p:spPr>
              <a:xfrm>
                <a:off x="11482262" y="6536308"/>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93" name="Freeform: Shape 92">
                <a:extLst>
                  <a:ext uri="{FF2B5EF4-FFF2-40B4-BE49-F238E27FC236}">
                    <a16:creationId xmlns:a16="http://schemas.microsoft.com/office/drawing/2014/main" id="{A088E8A1-42AB-4823-A4B8-9D4F0AF6A813}"/>
                  </a:ext>
                </a:extLst>
              </p:cNvPr>
              <p:cNvSpPr/>
              <p:nvPr/>
            </p:nvSpPr>
            <p:spPr>
              <a:xfrm>
                <a:off x="11524425" y="6536308"/>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94" name="Freeform: Shape 93">
                <a:extLst>
                  <a:ext uri="{FF2B5EF4-FFF2-40B4-BE49-F238E27FC236}">
                    <a16:creationId xmlns:a16="http://schemas.microsoft.com/office/drawing/2014/main" id="{591E52E4-274B-4254-ADD9-4B2961820EEA}"/>
                  </a:ext>
                </a:extLst>
              </p:cNvPr>
              <p:cNvSpPr/>
              <p:nvPr/>
            </p:nvSpPr>
            <p:spPr>
              <a:xfrm>
                <a:off x="11503362" y="6558640"/>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grpSp>
      </p:grpSp>
      <p:sp>
        <p:nvSpPr>
          <p:cNvPr id="95" name="Title 1">
            <a:extLst>
              <a:ext uri="{FF2B5EF4-FFF2-40B4-BE49-F238E27FC236}">
                <a16:creationId xmlns:a16="http://schemas.microsoft.com/office/drawing/2014/main" id="{B5C67E09-D912-493F-A2CF-F76061B3964F}"/>
              </a:ext>
            </a:extLst>
          </p:cNvPr>
          <p:cNvSpPr>
            <a:spLocks noGrp="1"/>
          </p:cNvSpPr>
          <p:nvPr>
            <p:ph type="title" hasCustomPrompt="1"/>
          </p:nvPr>
        </p:nvSpPr>
        <p:spPr>
          <a:xfrm>
            <a:off x="336753" y="433385"/>
            <a:ext cx="11643123" cy="867930"/>
          </a:xfrm>
        </p:spPr>
        <p:txBody>
          <a:bodyPr wrap="square" anchor="t">
            <a:spAutoFit/>
          </a:bodyPr>
          <a:lstStyle>
            <a:lvl1pPr>
              <a:defRPr sz="2800" b="1">
                <a:solidFill>
                  <a:schemeClr val="tx1"/>
                </a:solidFill>
                <a:latin typeface="+mj-lt"/>
              </a:defRPr>
            </a:lvl1pPr>
          </a:lstStyle>
          <a:p>
            <a:r>
              <a:rPr lang="en-US"/>
              <a:t>All titles should match to this baseline. All titles should be bold. This is for a 2 line title</a:t>
            </a:r>
            <a:endParaRPr lang="en-GB"/>
          </a:p>
        </p:txBody>
      </p:sp>
      <p:sp>
        <p:nvSpPr>
          <p:cNvPr id="56" name="Text Placeholder 6">
            <a:extLst>
              <a:ext uri="{FF2B5EF4-FFF2-40B4-BE49-F238E27FC236}">
                <a16:creationId xmlns:a16="http://schemas.microsoft.com/office/drawing/2014/main" id="{8B72521F-571C-46CA-9443-A10D1484D401}"/>
              </a:ext>
            </a:extLst>
          </p:cNvPr>
          <p:cNvSpPr>
            <a:spLocks noGrp="1"/>
          </p:cNvSpPr>
          <p:nvPr>
            <p:ph type="body" sz="quarter" idx="10" hasCustomPrompt="1"/>
          </p:nvPr>
        </p:nvSpPr>
        <p:spPr>
          <a:xfrm>
            <a:off x="336751" y="1394145"/>
            <a:ext cx="11643123" cy="313932"/>
          </a:xfrm>
        </p:spPr>
        <p:txBody>
          <a:bodyPr wrap="square">
            <a:spAutoFit/>
          </a:bodyPr>
          <a:lstStyle>
            <a:lvl1pPr marL="0" indent="0">
              <a:buNone/>
              <a:defRPr sz="1600" b="1">
                <a:solidFill>
                  <a:srgbClr val="009FDF"/>
                </a:solidFill>
                <a:latin typeface="+mj-lt"/>
              </a:defRPr>
            </a:lvl1pPr>
          </a:lstStyle>
          <a:p>
            <a:pPr lvl="0"/>
            <a:r>
              <a:rPr lang="en-GB"/>
              <a:t>THIS IS YOUR SUBTITLE. IT SHOULD BE UPPERCASE LETTERS FONT SIZE 16</a:t>
            </a:r>
          </a:p>
        </p:txBody>
      </p:sp>
      <p:cxnSp>
        <p:nvCxnSpPr>
          <p:cNvPr id="57" name="Straight Connector 56">
            <a:extLst>
              <a:ext uri="{FF2B5EF4-FFF2-40B4-BE49-F238E27FC236}">
                <a16:creationId xmlns:a16="http://schemas.microsoft.com/office/drawing/2014/main" id="{9DA8ADBF-6AAD-4E92-9407-0260FE08E103}"/>
              </a:ext>
            </a:extLst>
          </p:cNvPr>
          <p:cNvCxnSpPr>
            <a:cxnSpLocks/>
          </p:cNvCxnSpPr>
          <p:nvPr userDrawn="1"/>
        </p:nvCxnSpPr>
        <p:spPr>
          <a:xfrm>
            <a:off x="401782" y="327445"/>
            <a:ext cx="646049" cy="0"/>
          </a:xfrm>
          <a:prstGeom prst="line">
            <a:avLst/>
          </a:prstGeom>
          <a:ln w="38100">
            <a:solidFill>
              <a:srgbClr val="009FDF"/>
            </a:solidFill>
          </a:ln>
        </p:spPr>
        <p:style>
          <a:lnRef idx="1">
            <a:schemeClr val="accent1"/>
          </a:lnRef>
          <a:fillRef idx="0">
            <a:schemeClr val="accent1"/>
          </a:fillRef>
          <a:effectRef idx="0">
            <a:schemeClr val="accent1"/>
          </a:effectRef>
          <a:fontRef idx="minor">
            <a:schemeClr val="tx1"/>
          </a:fontRef>
        </p:style>
      </p:cxnSp>
      <p:sp>
        <p:nvSpPr>
          <p:cNvPr id="97" name="Content Placeholder 2">
            <a:extLst>
              <a:ext uri="{FF2B5EF4-FFF2-40B4-BE49-F238E27FC236}">
                <a16:creationId xmlns:a16="http://schemas.microsoft.com/office/drawing/2014/main" id="{69CF5EE3-CD06-43B6-9489-3EAF5DB4744C}"/>
              </a:ext>
            </a:extLst>
          </p:cNvPr>
          <p:cNvSpPr>
            <a:spLocks noGrp="1"/>
          </p:cNvSpPr>
          <p:nvPr>
            <p:ph idx="1" hasCustomPrompt="1"/>
          </p:nvPr>
        </p:nvSpPr>
        <p:spPr>
          <a:xfrm>
            <a:off x="336550" y="1799591"/>
            <a:ext cx="11643123" cy="307777"/>
          </a:xfrm>
        </p:spPr>
        <p:txBody>
          <a:bodyPr wrap="square" anchor="t">
            <a:spAutoFit/>
          </a:bodyPr>
          <a:lstStyle>
            <a:lvl1pPr marL="176213" indent="-176213">
              <a:lnSpc>
                <a:spcPct val="100000"/>
              </a:lnSpc>
              <a:spcBef>
                <a:spcPts val="500"/>
              </a:spcBef>
              <a:spcAft>
                <a:spcPts val="400"/>
              </a:spcAft>
              <a:buClrTx/>
              <a:buSzPct val="100000"/>
              <a:buFont typeface="Arial" panose="020B0604020202020204" pitchFamily="34" charset="0"/>
              <a:buChar char="•"/>
              <a:defRPr sz="1400">
                <a:solidFill>
                  <a:schemeClr val="tx1"/>
                </a:solidFill>
                <a:latin typeface="+mn-lt"/>
              </a:defRPr>
            </a:lvl1pPr>
            <a:lvl2pPr>
              <a:spcBef>
                <a:spcPts val="500"/>
              </a:spcBef>
              <a:spcAft>
                <a:spcPts val="400"/>
              </a:spcAft>
              <a:defRPr sz="1600"/>
            </a:lvl2pPr>
          </a:lstStyle>
          <a:p>
            <a:pPr lvl="0"/>
            <a:r>
              <a:rPr lang="en-US"/>
              <a:t>All text should be between 11 </a:t>
            </a:r>
            <a:r>
              <a:rPr lang="en-US" err="1"/>
              <a:t>pt</a:t>
            </a:r>
            <a:r>
              <a:rPr lang="en-US"/>
              <a:t> to 16 </a:t>
            </a:r>
            <a:r>
              <a:rPr lang="en-US" err="1"/>
              <a:t>pt</a:t>
            </a:r>
            <a:endParaRPr lang="en-US"/>
          </a:p>
        </p:txBody>
      </p:sp>
    </p:spTree>
    <p:extLst>
      <p:ext uri="{BB962C8B-B14F-4D97-AF65-F5344CB8AC3E}">
        <p14:creationId xmlns:p14="http://schemas.microsoft.com/office/powerpoint/2010/main" val="360385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Title">
    <p:spTree>
      <p:nvGrpSpPr>
        <p:cNvPr id="1" name=""/>
        <p:cNvGrpSpPr/>
        <p:nvPr/>
      </p:nvGrpSpPr>
      <p:grpSpPr>
        <a:xfrm>
          <a:off x="0" y="0"/>
          <a:ext cx="0" cy="0"/>
          <a:chOff x="0" y="0"/>
          <a:chExt cx="0" cy="0"/>
        </a:xfrm>
      </p:grpSpPr>
      <p:sp>
        <p:nvSpPr>
          <p:cNvPr id="56" name="Title 1">
            <a:extLst>
              <a:ext uri="{FF2B5EF4-FFF2-40B4-BE49-F238E27FC236}">
                <a16:creationId xmlns:a16="http://schemas.microsoft.com/office/drawing/2014/main" id="{DA86349A-9302-412A-9793-A2BE37255556}"/>
              </a:ext>
            </a:extLst>
          </p:cNvPr>
          <p:cNvSpPr>
            <a:spLocks noGrp="1"/>
          </p:cNvSpPr>
          <p:nvPr>
            <p:ph type="title" hasCustomPrompt="1"/>
          </p:nvPr>
        </p:nvSpPr>
        <p:spPr>
          <a:xfrm>
            <a:off x="336753" y="433385"/>
            <a:ext cx="11643123" cy="480131"/>
          </a:xfrm>
        </p:spPr>
        <p:txBody>
          <a:bodyPr wrap="square" anchor="t">
            <a:spAutoFit/>
          </a:bodyPr>
          <a:lstStyle>
            <a:lvl1pPr>
              <a:defRPr sz="2800" b="1">
                <a:solidFill>
                  <a:schemeClr val="tx1"/>
                </a:solidFill>
                <a:latin typeface="+mj-lt"/>
              </a:defRPr>
            </a:lvl1pPr>
          </a:lstStyle>
          <a:p>
            <a:r>
              <a:rPr lang="en-US"/>
              <a:t>All titles should match to this baseline. Titles should be bold</a:t>
            </a:r>
            <a:endParaRPr lang="en-GB"/>
          </a:p>
        </p:txBody>
      </p:sp>
      <p:sp>
        <p:nvSpPr>
          <p:cNvPr id="103" name="Rectangle 102">
            <a:extLst>
              <a:ext uri="{FF2B5EF4-FFF2-40B4-BE49-F238E27FC236}">
                <a16:creationId xmlns:a16="http://schemas.microsoft.com/office/drawing/2014/main" id="{39FC44AA-AD8D-4729-B704-407920447FCC}"/>
              </a:ext>
            </a:extLst>
          </p:cNvPr>
          <p:cNvSpPr>
            <a:spLocks noChangeArrowheads="1"/>
          </p:cNvSpPr>
          <p:nvPr userDrawn="1"/>
        </p:nvSpPr>
        <p:spPr bwMode="auto">
          <a:xfrm>
            <a:off x="11827598" y="6488424"/>
            <a:ext cx="306388" cy="184150"/>
          </a:xfrm>
          <a:prstGeom prst="rect">
            <a:avLst/>
          </a:prstGeom>
          <a:noFill/>
          <a:ln w="9525" algn="ctr">
            <a:noFill/>
            <a:miter lim="800000"/>
            <a:headEnd/>
            <a:tailEnd/>
          </a:ln>
          <a:effectLst/>
        </p:spPr>
        <p:txBody>
          <a:bodyPr wrap="none" anchor="ctr"/>
          <a:lstStyle/>
          <a:p>
            <a:pPr algn="r">
              <a:defRPr/>
            </a:pPr>
            <a:fld id="{BF93F59F-AF68-410B-8395-3B170F791072}" type="slidenum">
              <a:rPr lang="en-GB" sz="800" b="1">
                <a:solidFill>
                  <a:srgbClr val="5F7C8A"/>
                </a:solidFill>
                <a:latin typeface="+mj-lt"/>
              </a:rPr>
              <a:pPr algn="r">
                <a:defRPr/>
              </a:pPr>
              <a:t>‹#›</a:t>
            </a:fld>
            <a:endParaRPr lang="en-GB" sz="800" b="1">
              <a:solidFill>
                <a:srgbClr val="5F7C8A"/>
              </a:solidFill>
              <a:latin typeface="+mj-lt"/>
            </a:endParaRPr>
          </a:p>
        </p:txBody>
      </p:sp>
      <p:grpSp>
        <p:nvGrpSpPr>
          <p:cNvPr id="49" name="Group 48">
            <a:extLst>
              <a:ext uri="{FF2B5EF4-FFF2-40B4-BE49-F238E27FC236}">
                <a16:creationId xmlns:a16="http://schemas.microsoft.com/office/drawing/2014/main" id="{B7A58730-6AFE-4855-9BAC-5B865A1C4175}"/>
              </a:ext>
            </a:extLst>
          </p:cNvPr>
          <p:cNvGrpSpPr/>
          <p:nvPr userDrawn="1"/>
        </p:nvGrpSpPr>
        <p:grpSpPr>
          <a:xfrm>
            <a:off x="11413238" y="6389957"/>
            <a:ext cx="409666" cy="337158"/>
            <a:chOff x="11197002" y="6334353"/>
            <a:chExt cx="409666" cy="337158"/>
          </a:xfrm>
        </p:grpSpPr>
        <p:sp>
          <p:nvSpPr>
            <p:cNvPr id="50" name="Freeform: Shape 49">
              <a:extLst>
                <a:ext uri="{FF2B5EF4-FFF2-40B4-BE49-F238E27FC236}">
                  <a16:creationId xmlns:a16="http://schemas.microsoft.com/office/drawing/2014/main" id="{E547B481-0C7A-4FC8-B7AC-4C3148A04118}"/>
                </a:ext>
              </a:extLst>
            </p:cNvPr>
            <p:cNvSpPr/>
            <p:nvPr/>
          </p:nvSpPr>
          <p:spPr>
            <a:xfrm>
              <a:off x="11197002" y="6334353"/>
              <a:ext cx="409666" cy="337158"/>
            </a:xfrm>
            <a:custGeom>
              <a:avLst/>
              <a:gdLst>
                <a:gd name="connsiteX0" fmla="*/ 268148 w 409666"/>
                <a:gd name="connsiteY0" fmla="*/ 333737 h 337158"/>
                <a:gd name="connsiteX1" fmla="*/ 316620 w 409666"/>
                <a:gd name="connsiteY1" fmla="*/ 327683 h 337158"/>
                <a:gd name="connsiteX2" fmla="*/ 362988 w 409666"/>
                <a:gd name="connsiteY2" fmla="*/ 321338 h 337158"/>
                <a:gd name="connsiteX3" fmla="*/ 390649 w 409666"/>
                <a:gd name="connsiteY3" fmla="*/ 296722 h 337158"/>
                <a:gd name="connsiteX4" fmla="*/ 401852 w 409666"/>
                <a:gd name="connsiteY4" fmla="*/ 234728 h 337158"/>
                <a:gd name="connsiteX5" fmla="*/ 409719 w 409666"/>
                <a:gd name="connsiteY5" fmla="*/ 158560 h 337158"/>
                <a:gd name="connsiteX6" fmla="*/ 409501 w 409666"/>
                <a:gd name="connsiteY6" fmla="*/ 72602 h 337158"/>
                <a:gd name="connsiteX7" fmla="*/ 404970 w 409666"/>
                <a:gd name="connsiteY7" fmla="*/ 30367 h 337158"/>
                <a:gd name="connsiteX8" fmla="*/ 384740 w 409666"/>
                <a:gd name="connsiteY8" fmla="*/ 8687 h 337158"/>
                <a:gd name="connsiteX9" fmla="*/ 268801 w 409666"/>
                <a:gd name="connsiteY9" fmla="*/ 2307 h 337158"/>
                <a:gd name="connsiteX10" fmla="*/ 204270 w 409666"/>
                <a:gd name="connsiteY10" fmla="*/ 5932 h 337158"/>
                <a:gd name="connsiteX11" fmla="*/ 135025 w 409666"/>
                <a:gd name="connsiteY11" fmla="*/ 12458 h 337158"/>
                <a:gd name="connsiteX12" fmla="*/ 82421 w 409666"/>
                <a:gd name="connsiteY12" fmla="*/ 20035 h 337158"/>
                <a:gd name="connsiteX13" fmla="*/ 41672 w 409666"/>
                <a:gd name="connsiteY13" fmla="*/ 29243 h 337158"/>
                <a:gd name="connsiteX14" fmla="*/ 23835 w 409666"/>
                <a:gd name="connsiteY14" fmla="*/ 47297 h 337158"/>
                <a:gd name="connsiteX15" fmla="*/ 14409 w 409666"/>
                <a:gd name="connsiteY15" fmla="*/ 88663 h 337158"/>
                <a:gd name="connsiteX16" fmla="*/ 7992 w 409666"/>
                <a:gd name="connsiteY16" fmla="*/ 138584 h 337158"/>
                <a:gd name="connsiteX17" fmla="*/ 1684 w 409666"/>
                <a:gd name="connsiteY17" fmla="*/ 252638 h 337158"/>
                <a:gd name="connsiteX18" fmla="*/ 8717 w 409666"/>
                <a:gd name="connsiteY18" fmla="*/ 314522 h 337158"/>
                <a:gd name="connsiteX19" fmla="*/ 26047 w 409666"/>
                <a:gd name="connsiteY19" fmla="*/ 329604 h 337158"/>
                <a:gd name="connsiteX20" fmla="*/ 167943 w 409666"/>
                <a:gd name="connsiteY20" fmla="*/ 336202 h 337158"/>
                <a:gd name="connsiteX21" fmla="*/ 268148 w 409666"/>
                <a:gd name="connsiteY21" fmla="*/ 333737 h 33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9666" h="337158">
                  <a:moveTo>
                    <a:pt x="268148" y="333737"/>
                  </a:moveTo>
                  <a:cubicBezTo>
                    <a:pt x="284354" y="332976"/>
                    <a:pt x="300487" y="329822"/>
                    <a:pt x="316620" y="327683"/>
                  </a:cubicBezTo>
                  <a:cubicBezTo>
                    <a:pt x="332064" y="325616"/>
                    <a:pt x="347508" y="323441"/>
                    <a:pt x="362988" y="321338"/>
                  </a:cubicBezTo>
                  <a:cubicBezTo>
                    <a:pt x="382311" y="318692"/>
                    <a:pt x="386335" y="315936"/>
                    <a:pt x="390649" y="296722"/>
                  </a:cubicBezTo>
                  <a:cubicBezTo>
                    <a:pt x="395254" y="276275"/>
                    <a:pt x="399024" y="255538"/>
                    <a:pt x="401852" y="234728"/>
                  </a:cubicBezTo>
                  <a:cubicBezTo>
                    <a:pt x="405296" y="209460"/>
                    <a:pt x="408595" y="184046"/>
                    <a:pt x="409719" y="158560"/>
                  </a:cubicBezTo>
                  <a:cubicBezTo>
                    <a:pt x="410988" y="129955"/>
                    <a:pt x="410299" y="101243"/>
                    <a:pt x="409501" y="72602"/>
                  </a:cubicBezTo>
                  <a:cubicBezTo>
                    <a:pt x="409103" y="58500"/>
                    <a:pt x="406891" y="44397"/>
                    <a:pt x="404970" y="30367"/>
                  </a:cubicBezTo>
                  <a:cubicBezTo>
                    <a:pt x="403012" y="16047"/>
                    <a:pt x="398734" y="11551"/>
                    <a:pt x="384740" y="8687"/>
                  </a:cubicBezTo>
                  <a:cubicBezTo>
                    <a:pt x="346420" y="929"/>
                    <a:pt x="307737" y="-376"/>
                    <a:pt x="268801" y="2307"/>
                  </a:cubicBezTo>
                  <a:cubicBezTo>
                    <a:pt x="247303" y="3793"/>
                    <a:pt x="225768" y="4301"/>
                    <a:pt x="204270" y="5932"/>
                  </a:cubicBezTo>
                  <a:cubicBezTo>
                    <a:pt x="181140" y="7672"/>
                    <a:pt x="158046" y="9847"/>
                    <a:pt x="135025" y="12458"/>
                  </a:cubicBezTo>
                  <a:cubicBezTo>
                    <a:pt x="117442" y="14452"/>
                    <a:pt x="99859" y="16917"/>
                    <a:pt x="82421" y="20035"/>
                  </a:cubicBezTo>
                  <a:cubicBezTo>
                    <a:pt x="68717" y="22464"/>
                    <a:pt x="55303" y="26379"/>
                    <a:pt x="41672" y="29243"/>
                  </a:cubicBezTo>
                  <a:cubicBezTo>
                    <a:pt x="31521" y="31346"/>
                    <a:pt x="26264" y="38306"/>
                    <a:pt x="23835" y="47297"/>
                  </a:cubicBezTo>
                  <a:cubicBezTo>
                    <a:pt x="20137" y="60929"/>
                    <a:pt x="16766" y="74741"/>
                    <a:pt x="14409" y="88663"/>
                  </a:cubicBezTo>
                  <a:cubicBezTo>
                    <a:pt x="11654" y="105194"/>
                    <a:pt x="10385" y="121980"/>
                    <a:pt x="7992" y="138584"/>
                  </a:cubicBezTo>
                  <a:cubicBezTo>
                    <a:pt x="2554" y="176433"/>
                    <a:pt x="-346" y="214463"/>
                    <a:pt x="1684" y="252638"/>
                  </a:cubicBezTo>
                  <a:cubicBezTo>
                    <a:pt x="2808" y="273338"/>
                    <a:pt x="5781" y="293967"/>
                    <a:pt x="8717" y="314522"/>
                  </a:cubicBezTo>
                  <a:cubicBezTo>
                    <a:pt x="9986" y="323296"/>
                    <a:pt x="17382" y="329096"/>
                    <a:pt x="26047" y="329604"/>
                  </a:cubicBezTo>
                  <a:cubicBezTo>
                    <a:pt x="73285" y="332396"/>
                    <a:pt x="157611" y="336202"/>
                    <a:pt x="167943" y="336202"/>
                  </a:cubicBezTo>
                  <a:cubicBezTo>
                    <a:pt x="178276" y="336202"/>
                    <a:pt x="234759" y="335296"/>
                    <a:pt x="268148" y="333737"/>
                  </a:cubicBezTo>
                </a:path>
              </a:pathLst>
            </a:custGeom>
            <a:solidFill>
              <a:srgbClr val="CDDC29"/>
            </a:solidFill>
            <a:ln w="3625" cap="flat">
              <a:noFill/>
              <a:prstDash val="solid"/>
              <a:miter/>
            </a:ln>
          </p:spPr>
          <p:txBody>
            <a:bodyPr rtlCol="0" anchor="ctr"/>
            <a:lstStyle/>
            <a:p>
              <a:endParaRPr lang="en-GB"/>
            </a:p>
          </p:txBody>
        </p:sp>
        <p:grpSp>
          <p:nvGrpSpPr>
            <p:cNvPr id="51" name="Group 50">
              <a:extLst>
                <a:ext uri="{FF2B5EF4-FFF2-40B4-BE49-F238E27FC236}">
                  <a16:creationId xmlns:a16="http://schemas.microsoft.com/office/drawing/2014/main" id="{11C3C1D1-6F61-4AC3-A444-D09D302468AD}"/>
                </a:ext>
              </a:extLst>
            </p:cNvPr>
            <p:cNvGrpSpPr/>
            <p:nvPr userDrawn="1"/>
          </p:nvGrpSpPr>
          <p:grpSpPr>
            <a:xfrm>
              <a:off x="11222831" y="6423994"/>
              <a:ext cx="344446" cy="156398"/>
              <a:chOff x="11222831" y="6423994"/>
              <a:chExt cx="344446" cy="156398"/>
            </a:xfrm>
          </p:grpSpPr>
          <p:sp>
            <p:nvSpPr>
              <p:cNvPr id="52" name="Freeform: Shape 51">
                <a:extLst>
                  <a:ext uri="{FF2B5EF4-FFF2-40B4-BE49-F238E27FC236}">
                    <a16:creationId xmlns:a16="http://schemas.microsoft.com/office/drawing/2014/main" id="{5B6189AD-33FC-4C85-835B-1C5AA1380E0F}"/>
                  </a:ext>
                </a:extLst>
              </p:cNvPr>
              <p:cNvSpPr/>
              <p:nvPr/>
            </p:nvSpPr>
            <p:spPr>
              <a:xfrm>
                <a:off x="11264994" y="649095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F359052C-26ED-4A53-9B45-E3DD27239952}"/>
                  </a:ext>
                </a:extLst>
              </p:cNvPr>
              <p:cNvSpPr/>
              <p:nvPr/>
            </p:nvSpPr>
            <p:spPr>
              <a:xfrm>
                <a:off x="11243895" y="6513287"/>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3943EBA6-504C-4B2C-AC2A-4969211768D7}"/>
                  </a:ext>
                </a:extLst>
              </p:cNvPr>
              <p:cNvSpPr/>
              <p:nvPr/>
            </p:nvSpPr>
            <p:spPr>
              <a:xfrm>
                <a:off x="11222831" y="6535583"/>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924"/>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55" name="Freeform: Shape 54">
                <a:extLst>
                  <a:ext uri="{FF2B5EF4-FFF2-40B4-BE49-F238E27FC236}">
                    <a16:creationId xmlns:a16="http://schemas.microsoft.com/office/drawing/2014/main" id="{D96877F8-5293-40FC-AFEC-797B06FA34F7}"/>
                  </a:ext>
                </a:extLst>
              </p:cNvPr>
              <p:cNvSpPr/>
              <p:nvPr/>
            </p:nvSpPr>
            <p:spPr>
              <a:xfrm>
                <a:off x="11243895"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58" name="Freeform: Shape 57">
                <a:extLst>
                  <a:ext uri="{FF2B5EF4-FFF2-40B4-BE49-F238E27FC236}">
                    <a16:creationId xmlns:a16="http://schemas.microsoft.com/office/drawing/2014/main" id="{03D7C0DC-59B7-46AF-8955-4A13EA54B1D7}"/>
                  </a:ext>
                </a:extLst>
              </p:cNvPr>
              <p:cNvSpPr/>
              <p:nvPr/>
            </p:nvSpPr>
            <p:spPr>
              <a:xfrm>
                <a:off x="11264994"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59" name="Freeform: Shape 58">
                <a:extLst>
                  <a:ext uri="{FF2B5EF4-FFF2-40B4-BE49-F238E27FC236}">
                    <a16:creationId xmlns:a16="http://schemas.microsoft.com/office/drawing/2014/main" id="{F71F9FEE-4A58-423D-9FFF-72D6E155225C}"/>
                  </a:ext>
                </a:extLst>
              </p:cNvPr>
              <p:cNvSpPr/>
              <p:nvPr/>
            </p:nvSpPr>
            <p:spPr>
              <a:xfrm>
                <a:off x="11286094"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60" name="Freeform: Shape 59">
                <a:extLst>
                  <a:ext uri="{FF2B5EF4-FFF2-40B4-BE49-F238E27FC236}">
                    <a16:creationId xmlns:a16="http://schemas.microsoft.com/office/drawing/2014/main" id="{9AA71C61-BB36-43C2-BDC9-5785E6252265}"/>
                  </a:ext>
                </a:extLst>
              </p:cNvPr>
              <p:cNvSpPr/>
              <p:nvPr/>
            </p:nvSpPr>
            <p:spPr>
              <a:xfrm>
                <a:off x="11222831"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61" name="Freeform: Shape 60">
                <a:extLst>
                  <a:ext uri="{FF2B5EF4-FFF2-40B4-BE49-F238E27FC236}">
                    <a16:creationId xmlns:a16="http://schemas.microsoft.com/office/drawing/2014/main" id="{682B9E71-E997-44D0-AD10-C5B505596AE2}"/>
                  </a:ext>
                </a:extLst>
              </p:cNvPr>
              <p:cNvSpPr/>
              <p:nvPr/>
            </p:nvSpPr>
            <p:spPr>
              <a:xfrm>
                <a:off x="11307157"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62" name="Freeform: Shape 61">
                <a:extLst>
                  <a:ext uri="{FF2B5EF4-FFF2-40B4-BE49-F238E27FC236}">
                    <a16:creationId xmlns:a16="http://schemas.microsoft.com/office/drawing/2014/main" id="{77D3B1A1-90A7-4929-A451-B2652C34ABB4}"/>
                  </a:ext>
                </a:extLst>
              </p:cNvPr>
              <p:cNvSpPr/>
              <p:nvPr/>
            </p:nvSpPr>
            <p:spPr>
              <a:xfrm>
                <a:off x="11307157" y="646862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63" name="Freeform: Shape 62">
                <a:extLst>
                  <a:ext uri="{FF2B5EF4-FFF2-40B4-BE49-F238E27FC236}">
                    <a16:creationId xmlns:a16="http://schemas.microsoft.com/office/drawing/2014/main" id="{BEA48376-51BC-45CD-B4A4-B8DEE2D34F5B}"/>
                  </a:ext>
                </a:extLst>
              </p:cNvPr>
              <p:cNvSpPr/>
              <p:nvPr/>
            </p:nvSpPr>
            <p:spPr>
              <a:xfrm>
                <a:off x="11286094" y="649095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64" name="Freeform: Shape 63">
                <a:extLst>
                  <a:ext uri="{FF2B5EF4-FFF2-40B4-BE49-F238E27FC236}">
                    <a16:creationId xmlns:a16="http://schemas.microsoft.com/office/drawing/2014/main" id="{71A08EB7-92C8-432E-A25B-C6F5D95D0E4F}"/>
                  </a:ext>
                </a:extLst>
              </p:cNvPr>
              <p:cNvSpPr/>
              <p:nvPr/>
            </p:nvSpPr>
            <p:spPr>
              <a:xfrm>
                <a:off x="11222831"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65" name="Freeform: Shape 64">
                <a:extLst>
                  <a:ext uri="{FF2B5EF4-FFF2-40B4-BE49-F238E27FC236}">
                    <a16:creationId xmlns:a16="http://schemas.microsoft.com/office/drawing/2014/main" id="{971D6485-2476-459C-A50C-7170A3957D66}"/>
                  </a:ext>
                </a:extLst>
              </p:cNvPr>
              <p:cNvSpPr/>
              <p:nvPr/>
            </p:nvSpPr>
            <p:spPr>
              <a:xfrm>
                <a:off x="11243895"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66" name="Freeform: Shape 65">
                <a:extLst>
                  <a:ext uri="{FF2B5EF4-FFF2-40B4-BE49-F238E27FC236}">
                    <a16:creationId xmlns:a16="http://schemas.microsoft.com/office/drawing/2014/main" id="{0983E153-6902-4871-857A-A1FC757153E4}"/>
                  </a:ext>
                </a:extLst>
              </p:cNvPr>
              <p:cNvSpPr/>
              <p:nvPr/>
            </p:nvSpPr>
            <p:spPr>
              <a:xfrm>
                <a:off x="11264994"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67" name="Freeform: Shape 66">
                <a:extLst>
                  <a:ext uri="{FF2B5EF4-FFF2-40B4-BE49-F238E27FC236}">
                    <a16:creationId xmlns:a16="http://schemas.microsoft.com/office/drawing/2014/main" id="{5AFA4BED-5054-4ACF-9665-12F4A304FEA4}"/>
                  </a:ext>
                </a:extLst>
              </p:cNvPr>
              <p:cNvSpPr/>
              <p:nvPr/>
            </p:nvSpPr>
            <p:spPr>
              <a:xfrm>
                <a:off x="11286094"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68" name="Freeform: Shape 67">
                <a:extLst>
                  <a:ext uri="{FF2B5EF4-FFF2-40B4-BE49-F238E27FC236}">
                    <a16:creationId xmlns:a16="http://schemas.microsoft.com/office/drawing/2014/main" id="{39E8A3D7-8BF3-49FD-BC7F-B39A999F04C1}"/>
                  </a:ext>
                </a:extLst>
              </p:cNvPr>
              <p:cNvSpPr/>
              <p:nvPr/>
            </p:nvSpPr>
            <p:spPr>
              <a:xfrm>
                <a:off x="11307157"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69" name="Freeform: Shape 68">
                <a:extLst>
                  <a:ext uri="{FF2B5EF4-FFF2-40B4-BE49-F238E27FC236}">
                    <a16:creationId xmlns:a16="http://schemas.microsoft.com/office/drawing/2014/main" id="{1B06E2A1-8179-43C3-9132-E6F9B235FF34}"/>
                  </a:ext>
                </a:extLst>
              </p:cNvPr>
              <p:cNvSpPr/>
              <p:nvPr/>
            </p:nvSpPr>
            <p:spPr>
              <a:xfrm>
                <a:off x="11363061"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3709679F-2DB7-49B0-961B-7E0F3CC7DDC3}"/>
                  </a:ext>
                </a:extLst>
              </p:cNvPr>
              <p:cNvSpPr/>
              <p:nvPr/>
            </p:nvSpPr>
            <p:spPr>
              <a:xfrm>
                <a:off x="11384124"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5B7676CC-BFAC-4F7B-A8F2-20590FE71ADA}"/>
                  </a:ext>
                </a:extLst>
              </p:cNvPr>
              <p:cNvSpPr/>
              <p:nvPr/>
            </p:nvSpPr>
            <p:spPr>
              <a:xfrm>
                <a:off x="11405223"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72" name="Freeform: Shape 71">
                <a:extLst>
                  <a:ext uri="{FF2B5EF4-FFF2-40B4-BE49-F238E27FC236}">
                    <a16:creationId xmlns:a16="http://schemas.microsoft.com/office/drawing/2014/main" id="{8BB98D58-C4C2-4A5B-A989-A7EC86082B62}"/>
                  </a:ext>
                </a:extLst>
              </p:cNvPr>
              <p:cNvSpPr/>
              <p:nvPr/>
            </p:nvSpPr>
            <p:spPr>
              <a:xfrm>
                <a:off x="11341961"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73" name="Freeform: Shape 72">
                <a:extLst>
                  <a:ext uri="{FF2B5EF4-FFF2-40B4-BE49-F238E27FC236}">
                    <a16:creationId xmlns:a16="http://schemas.microsoft.com/office/drawing/2014/main" id="{88F788AC-C0D7-43F9-AA46-518DEC4C3DE2}"/>
                  </a:ext>
                </a:extLst>
              </p:cNvPr>
              <p:cNvSpPr/>
              <p:nvPr/>
            </p:nvSpPr>
            <p:spPr>
              <a:xfrm>
                <a:off x="11426323"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74" name="Freeform: Shape 73">
                <a:extLst>
                  <a:ext uri="{FF2B5EF4-FFF2-40B4-BE49-F238E27FC236}">
                    <a16:creationId xmlns:a16="http://schemas.microsoft.com/office/drawing/2014/main" id="{35AFD176-2A39-4400-8F45-EBC7A6470596}"/>
                  </a:ext>
                </a:extLst>
              </p:cNvPr>
              <p:cNvSpPr/>
              <p:nvPr/>
            </p:nvSpPr>
            <p:spPr>
              <a:xfrm>
                <a:off x="11341961" y="646862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75" name="Freeform: Shape 74">
                <a:extLst>
                  <a:ext uri="{FF2B5EF4-FFF2-40B4-BE49-F238E27FC236}">
                    <a16:creationId xmlns:a16="http://schemas.microsoft.com/office/drawing/2014/main" id="{9C906554-8BF6-498C-9DF5-F1469E6C9130}"/>
                  </a:ext>
                </a:extLst>
              </p:cNvPr>
              <p:cNvSpPr/>
              <p:nvPr/>
            </p:nvSpPr>
            <p:spPr>
              <a:xfrm>
                <a:off x="11341961" y="649095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76" name="Freeform: Shape 75">
                <a:extLst>
                  <a:ext uri="{FF2B5EF4-FFF2-40B4-BE49-F238E27FC236}">
                    <a16:creationId xmlns:a16="http://schemas.microsoft.com/office/drawing/2014/main" id="{2A537993-A3B5-4FD0-8B88-4DAED9A3C58C}"/>
                  </a:ext>
                </a:extLst>
              </p:cNvPr>
              <p:cNvSpPr/>
              <p:nvPr/>
            </p:nvSpPr>
            <p:spPr>
              <a:xfrm>
                <a:off x="11341961" y="6513287"/>
                <a:ext cx="21752" cy="21752"/>
              </a:xfrm>
              <a:custGeom>
                <a:avLst/>
                <a:gdLst>
                  <a:gd name="connsiteX0" fmla="*/ 20411 w 21752"/>
                  <a:gd name="connsiteY0" fmla="*/ 12073 h 21752"/>
                  <a:gd name="connsiteX1" fmla="*/ 11565 w 21752"/>
                  <a:gd name="connsiteY1" fmla="*/ 21426 h 21752"/>
                  <a:gd name="connsiteX2" fmla="*/ 2719 w 21752"/>
                  <a:gd name="connsiteY2" fmla="*/ 12073 h 21752"/>
                  <a:gd name="connsiteX3" fmla="*/ 11565 w 21752"/>
                  <a:gd name="connsiteY3" fmla="*/ 2719 h 21752"/>
                  <a:gd name="connsiteX4" fmla="*/ 20411 w 21752"/>
                  <a:gd name="connsiteY4" fmla="*/ 12073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3"/>
                    </a:moveTo>
                    <a:cubicBezTo>
                      <a:pt x="20411" y="17257"/>
                      <a:pt x="16459" y="21426"/>
                      <a:pt x="11565" y="21426"/>
                    </a:cubicBezTo>
                    <a:cubicBezTo>
                      <a:pt x="6671" y="21426"/>
                      <a:pt x="2719" y="17221"/>
                      <a:pt x="2719" y="12073"/>
                    </a:cubicBezTo>
                    <a:cubicBezTo>
                      <a:pt x="2719" y="6888"/>
                      <a:pt x="6671" y="2719"/>
                      <a:pt x="11565" y="2719"/>
                    </a:cubicBezTo>
                    <a:cubicBezTo>
                      <a:pt x="16459" y="2683"/>
                      <a:pt x="20411" y="6888"/>
                      <a:pt x="20411" y="12073"/>
                    </a:cubicBezTo>
                  </a:path>
                </a:pathLst>
              </a:custGeom>
              <a:solidFill>
                <a:schemeClr val="bg1"/>
              </a:solidFill>
              <a:ln w="9525" cap="flat">
                <a:noFill/>
                <a:prstDash val="solid"/>
                <a:miter/>
              </a:ln>
            </p:spPr>
            <p:txBody>
              <a:bodyPr rtlCol="0" anchor="ctr"/>
              <a:lstStyle/>
              <a:p>
                <a:endParaRPr lang="en-GB"/>
              </a:p>
            </p:txBody>
          </p:sp>
          <p:sp>
            <p:nvSpPr>
              <p:cNvPr id="77" name="Freeform: Shape 76">
                <a:extLst>
                  <a:ext uri="{FF2B5EF4-FFF2-40B4-BE49-F238E27FC236}">
                    <a16:creationId xmlns:a16="http://schemas.microsoft.com/office/drawing/2014/main" id="{624F165A-340A-469F-B5CD-45D645BE2EBD}"/>
                  </a:ext>
                </a:extLst>
              </p:cNvPr>
              <p:cNvSpPr/>
              <p:nvPr/>
            </p:nvSpPr>
            <p:spPr>
              <a:xfrm>
                <a:off x="11341961" y="6535583"/>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78" name="Freeform: Shape 77">
                <a:extLst>
                  <a:ext uri="{FF2B5EF4-FFF2-40B4-BE49-F238E27FC236}">
                    <a16:creationId xmlns:a16="http://schemas.microsoft.com/office/drawing/2014/main" id="{2902E435-97A0-466C-9C41-8C978E889947}"/>
                  </a:ext>
                </a:extLst>
              </p:cNvPr>
              <p:cNvSpPr/>
              <p:nvPr/>
            </p:nvSpPr>
            <p:spPr>
              <a:xfrm>
                <a:off x="11426323" y="6535583"/>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79" name="Freeform: Shape 78">
                <a:extLst>
                  <a:ext uri="{FF2B5EF4-FFF2-40B4-BE49-F238E27FC236}">
                    <a16:creationId xmlns:a16="http://schemas.microsoft.com/office/drawing/2014/main" id="{5E739816-7DD4-4489-9051-15783907C3DF}"/>
                  </a:ext>
                </a:extLst>
              </p:cNvPr>
              <p:cNvSpPr/>
              <p:nvPr/>
            </p:nvSpPr>
            <p:spPr>
              <a:xfrm>
                <a:off x="11363061"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80" name="Freeform: Shape 79">
                <a:extLst>
                  <a:ext uri="{FF2B5EF4-FFF2-40B4-BE49-F238E27FC236}">
                    <a16:creationId xmlns:a16="http://schemas.microsoft.com/office/drawing/2014/main" id="{3E88F70C-AE42-4E84-92CA-6AA46750352B}"/>
                  </a:ext>
                </a:extLst>
              </p:cNvPr>
              <p:cNvSpPr/>
              <p:nvPr/>
            </p:nvSpPr>
            <p:spPr>
              <a:xfrm>
                <a:off x="11384124"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81" name="Freeform: Shape 80">
                <a:extLst>
                  <a:ext uri="{FF2B5EF4-FFF2-40B4-BE49-F238E27FC236}">
                    <a16:creationId xmlns:a16="http://schemas.microsoft.com/office/drawing/2014/main" id="{AA7A7AD8-D6CB-4A63-A854-A579AE0FDE06}"/>
                  </a:ext>
                </a:extLst>
              </p:cNvPr>
              <p:cNvSpPr/>
              <p:nvPr/>
            </p:nvSpPr>
            <p:spPr>
              <a:xfrm>
                <a:off x="11405223"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82" name="Freeform: Shape 81">
                <a:extLst>
                  <a:ext uri="{FF2B5EF4-FFF2-40B4-BE49-F238E27FC236}">
                    <a16:creationId xmlns:a16="http://schemas.microsoft.com/office/drawing/2014/main" id="{152AE11E-5FA8-40CC-B3EF-8104C743B867}"/>
                  </a:ext>
                </a:extLst>
              </p:cNvPr>
              <p:cNvSpPr/>
              <p:nvPr/>
            </p:nvSpPr>
            <p:spPr>
              <a:xfrm>
                <a:off x="11461163" y="6424719"/>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83" name="Freeform: Shape 82">
                <a:extLst>
                  <a:ext uri="{FF2B5EF4-FFF2-40B4-BE49-F238E27FC236}">
                    <a16:creationId xmlns:a16="http://schemas.microsoft.com/office/drawing/2014/main" id="{FDCD7188-5A8D-4C73-9A50-22922810627B}"/>
                  </a:ext>
                </a:extLst>
              </p:cNvPr>
              <p:cNvSpPr/>
              <p:nvPr/>
            </p:nvSpPr>
            <p:spPr>
              <a:xfrm>
                <a:off x="11545525" y="6424719"/>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84" name="Freeform: Shape 83">
                <a:extLst>
                  <a:ext uri="{FF2B5EF4-FFF2-40B4-BE49-F238E27FC236}">
                    <a16:creationId xmlns:a16="http://schemas.microsoft.com/office/drawing/2014/main" id="{68F4E115-B1D7-4A6C-99C1-C2F434A3BA58}"/>
                  </a:ext>
                </a:extLst>
              </p:cNvPr>
              <p:cNvSpPr/>
              <p:nvPr/>
            </p:nvSpPr>
            <p:spPr>
              <a:xfrm>
                <a:off x="11461163" y="644705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924"/>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85" name="Freeform: Shape 84">
                <a:extLst>
                  <a:ext uri="{FF2B5EF4-FFF2-40B4-BE49-F238E27FC236}">
                    <a16:creationId xmlns:a16="http://schemas.microsoft.com/office/drawing/2014/main" id="{EE11098D-A421-49AE-96AC-CBD7629BC86E}"/>
                  </a:ext>
                </a:extLst>
              </p:cNvPr>
              <p:cNvSpPr/>
              <p:nvPr/>
            </p:nvSpPr>
            <p:spPr>
              <a:xfrm>
                <a:off x="11545525" y="644705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924"/>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86" name="Freeform: Shape 85">
                <a:extLst>
                  <a:ext uri="{FF2B5EF4-FFF2-40B4-BE49-F238E27FC236}">
                    <a16:creationId xmlns:a16="http://schemas.microsoft.com/office/drawing/2014/main" id="{3477533F-EA2E-4402-96BB-76F4ED80B2C1}"/>
                  </a:ext>
                </a:extLst>
              </p:cNvPr>
              <p:cNvSpPr/>
              <p:nvPr/>
            </p:nvSpPr>
            <p:spPr>
              <a:xfrm>
                <a:off x="11461163" y="6469384"/>
                <a:ext cx="21752" cy="21752"/>
              </a:xfrm>
              <a:custGeom>
                <a:avLst/>
                <a:gdLst>
                  <a:gd name="connsiteX0" fmla="*/ 20411 w 21752"/>
                  <a:gd name="connsiteY0" fmla="*/ 12073 h 21752"/>
                  <a:gd name="connsiteX1" fmla="*/ 11565 w 21752"/>
                  <a:gd name="connsiteY1" fmla="*/ 21426 h 21752"/>
                  <a:gd name="connsiteX2" fmla="*/ 2719 w 21752"/>
                  <a:gd name="connsiteY2" fmla="*/ 12073 h 21752"/>
                  <a:gd name="connsiteX3" fmla="*/ 11565 w 21752"/>
                  <a:gd name="connsiteY3" fmla="*/ 2719 h 21752"/>
                  <a:gd name="connsiteX4" fmla="*/ 20411 w 21752"/>
                  <a:gd name="connsiteY4" fmla="*/ 12073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3"/>
                    </a:moveTo>
                    <a:cubicBezTo>
                      <a:pt x="20411" y="17257"/>
                      <a:pt x="16459" y="21426"/>
                      <a:pt x="11565" y="21426"/>
                    </a:cubicBezTo>
                    <a:cubicBezTo>
                      <a:pt x="6671" y="21426"/>
                      <a:pt x="2719" y="17221"/>
                      <a:pt x="2719" y="12073"/>
                    </a:cubicBezTo>
                    <a:cubicBezTo>
                      <a:pt x="2719" y="6888"/>
                      <a:pt x="6671" y="2719"/>
                      <a:pt x="11565" y="2719"/>
                    </a:cubicBezTo>
                    <a:cubicBezTo>
                      <a:pt x="16459" y="2683"/>
                      <a:pt x="20411" y="6888"/>
                      <a:pt x="20411" y="12073"/>
                    </a:cubicBezTo>
                  </a:path>
                </a:pathLst>
              </a:custGeom>
              <a:solidFill>
                <a:schemeClr val="bg1"/>
              </a:solidFill>
              <a:ln w="9525" cap="flat">
                <a:noFill/>
                <a:prstDash val="solid"/>
                <a:miter/>
              </a:ln>
            </p:spPr>
            <p:txBody>
              <a:bodyPr rtlCol="0" anchor="ctr"/>
              <a:lstStyle/>
              <a:p>
                <a:endParaRPr lang="en-GB"/>
              </a:p>
            </p:txBody>
          </p:sp>
          <p:sp>
            <p:nvSpPr>
              <p:cNvPr id="87" name="Freeform: Shape 86">
                <a:extLst>
                  <a:ext uri="{FF2B5EF4-FFF2-40B4-BE49-F238E27FC236}">
                    <a16:creationId xmlns:a16="http://schemas.microsoft.com/office/drawing/2014/main" id="{D2617B0E-5056-425D-926F-BFD8B406C1B9}"/>
                  </a:ext>
                </a:extLst>
              </p:cNvPr>
              <p:cNvSpPr/>
              <p:nvPr/>
            </p:nvSpPr>
            <p:spPr>
              <a:xfrm>
                <a:off x="11545525" y="6469384"/>
                <a:ext cx="21752" cy="21752"/>
              </a:xfrm>
              <a:custGeom>
                <a:avLst/>
                <a:gdLst>
                  <a:gd name="connsiteX0" fmla="*/ 20411 w 21752"/>
                  <a:gd name="connsiteY0" fmla="*/ 12073 h 21752"/>
                  <a:gd name="connsiteX1" fmla="*/ 11565 w 21752"/>
                  <a:gd name="connsiteY1" fmla="*/ 21426 h 21752"/>
                  <a:gd name="connsiteX2" fmla="*/ 2719 w 21752"/>
                  <a:gd name="connsiteY2" fmla="*/ 12073 h 21752"/>
                  <a:gd name="connsiteX3" fmla="*/ 11565 w 21752"/>
                  <a:gd name="connsiteY3" fmla="*/ 2719 h 21752"/>
                  <a:gd name="connsiteX4" fmla="*/ 20411 w 21752"/>
                  <a:gd name="connsiteY4" fmla="*/ 12073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3"/>
                    </a:moveTo>
                    <a:cubicBezTo>
                      <a:pt x="20411" y="17257"/>
                      <a:pt x="16459" y="21426"/>
                      <a:pt x="11565" y="21426"/>
                    </a:cubicBezTo>
                    <a:cubicBezTo>
                      <a:pt x="6671" y="21426"/>
                      <a:pt x="2719" y="17221"/>
                      <a:pt x="2719" y="12073"/>
                    </a:cubicBezTo>
                    <a:cubicBezTo>
                      <a:pt x="2719" y="6888"/>
                      <a:pt x="6671" y="2719"/>
                      <a:pt x="11565" y="2719"/>
                    </a:cubicBezTo>
                    <a:cubicBezTo>
                      <a:pt x="16459" y="2683"/>
                      <a:pt x="20411" y="6888"/>
                      <a:pt x="20411" y="12073"/>
                    </a:cubicBezTo>
                  </a:path>
                </a:pathLst>
              </a:custGeom>
              <a:solidFill>
                <a:schemeClr val="bg1"/>
              </a:solidFill>
              <a:ln w="9525" cap="flat">
                <a:noFill/>
                <a:prstDash val="solid"/>
                <a:miter/>
              </a:ln>
            </p:spPr>
            <p:txBody>
              <a:bodyPr rtlCol="0" anchor="ctr"/>
              <a:lstStyle/>
              <a:p>
                <a:endParaRPr lang="en-GB"/>
              </a:p>
            </p:txBody>
          </p:sp>
          <p:sp>
            <p:nvSpPr>
              <p:cNvPr id="88" name="Freeform: Shape 87">
                <a:extLst>
                  <a:ext uri="{FF2B5EF4-FFF2-40B4-BE49-F238E27FC236}">
                    <a16:creationId xmlns:a16="http://schemas.microsoft.com/office/drawing/2014/main" id="{DDE3D452-C689-45C2-8714-4F34FEFCDB30}"/>
                  </a:ext>
                </a:extLst>
              </p:cNvPr>
              <p:cNvSpPr/>
              <p:nvPr/>
            </p:nvSpPr>
            <p:spPr>
              <a:xfrm>
                <a:off x="11461163" y="6491680"/>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89" name="Freeform: Shape 88">
                <a:extLst>
                  <a:ext uri="{FF2B5EF4-FFF2-40B4-BE49-F238E27FC236}">
                    <a16:creationId xmlns:a16="http://schemas.microsoft.com/office/drawing/2014/main" id="{37DA9D6F-8592-4822-B52E-D94A06F3D5E7}"/>
                  </a:ext>
                </a:extLst>
              </p:cNvPr>
              <p:cNvSpPr/>
              <p:nvPr/>
            </p:nvSpPr>
            <p:spPr>
              <a:xfrm>
                <a:off x="11545525" y="6491680"/>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90" name="Freeform: Shape 89">
                <a:extLst>
                  <a:ext uri="{FF2B5EF4-FFF2-40B4-BE49-F238E27FC236}">
                    <a16:creationId xmlns:a16="http://schemas.microsoft.com/office/drawing/2014/main" id="{EDDABE7D-31EF-46FC-8B32-9B19B337055C}"/>
                  </a:ext>
                </a:extLst>
              </p:cNvPr>
              <p:cNvSpPr/>
              <p:nvPr/>
            </p:nvSpPr>
            <p:spPr>
              <a:xfrm>
                <a:off x="11461163" y="651401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91" name="Freeform: Shape 90">
                <a:extLst>
                  <a:ext uri="{FF2B5EF4-FFF2-40B4-BE49-F238E27FC236}">
                    <a16:creationId xmlns:a16="http://schemas.microsoft.com/office/drawing/2014/main" id="{DDE2F879-F871-4E32-878D-059BA5845218}"/>
                  </a:ext>
                </a:extLst>
              </p:cNvPr>
              <p:cNvSpPr/>
              <p:nvPr/>
            </p:nvSpPr>
            <p:spPr>
              <a:xfrm>
                <a:off x="11545525" y="651401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92" name="Freeform: Shape 91">
                <a:extLst>
                  <a:ext uri="{FF2B5EF4-FFF2-40B4-BE49-F238E27FC236}">
                    <a16:creationId xmlns:a16="http://schemas.microsoft.com/office/drawing/2014/main" id="{E7656207-8ADB-4B23-8C2E-20729FF530CB}"/>
                  </a:ext>
                </a:extLst>
              </p:cNvPr>
              <p:cNvSpPr/>
              <p:nvPr/>
            </p:nvSpPr>
            <p:spPr>
              <a:xfrm>
                <a:off x="11482262" y="6536308"/>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93" name="Freeform: Shape 92">
                <a:extLst>
                  <a:ext uri="{FF2B5EF4-FFF2-40B4-BE49-F238E27FC236}">
                    <a16:creationId xmlns:a16="http://schemas.microsoft.com/office/drawing/2014/main" id="{A088E8A1-42AB-4823-A4B8-9D4F0AF6A813}"/>
                  </a:ext>
                </a:extLst>
              </p:cNvPr>
              <p:cNvSpPr/>
              <p:nvPr/>
            </p:nvSpPr>
            <p:spPr>
              <a:xfrm>
                <a:off x="11524425" y="6536308"/>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94" name="Freeform: Shape 93">
                <a:extLst>
                  <a:ext uri="{FF2B5EF4-FFF2-40B4-BE49-F238E27FC236}">
                    <a16:creationId xmlns:a16="http://schemas.microsoft.com/office/drawing/2014/main" id="{591E52E4-274B-4254-ADD9-4B2961820EEA}"/>
                  </a:ext>
                </a:extLst>
              </p:cNvPr>
              <p:cNvSpPr/>
              <p:nvPr/>
            </p:nvSpPr>
            <p:spPr>
              <a:xfrm>
                <a:off x="11503362" y="6558640"/>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grpSp>
      </p:grpSp>
      <p:cxnSp>
        <p:nvCxnSpPr>
          <p:cNvPr id="95" name="Straight Connector 94">
            <a:extLst>
              <a:ext uri="{FF2B5EF4-FFF2-40B4-BE49-F238E27FC236}">
                <a16:creationId xmlns:a16="http://schemas.microsoft.com/office/drawing/2014/main" id="{1141D0A8-794F-48F9-8A64-6BAC81037AF7}"/>
              </a:ext>
            </a:extLst>
          </p:cNvPr>
          <p:cNvCxnSpPr>
            <a:cxnSpLocks/>
          </p:cNvCxnSpPr>
          <p:nvPr userDrawn="1"/>
        </p:nvCxnSpPr>
        <p:spPr>
          <a:xfrm>
            <a:off x="401782" y="327445"/>
            <a:ext cx="646049" cy="0"/>
          </a:xfrm>
          <a:prstGeom prst="line">
            <a:avLst/>
          </a:prstGeom>
          <a:ln w="38100">
            <a:solidFill>
              <a:srgbClr val="009FDF"/>
            </a:solidFill>
          </a:ln>
        </p:spPr>
        <p:style>
          <a:lnRef idx="1">
            <a:schemeClr val="accent1"/>
          </a:lnRef>
          <a:fillRef idx="0">
            <a:schemeClr val="accent1"/>
          </a:fillRef>
          <a:effectRef idx="0">
            <a:schemeClr val="accent1"/>
          </a:effectRef>
          <a:fontRef idx="minor">
            <a:schemeClr val="tx1"/>
          </a:fontRef>
        </p:style>
      </p:cxnSp>
      <p:sp>
        <p:nvSpPr>
          <p:cNvPr id="96" name="Text Placeholder 6">
            <a:extLst>
              <a:ext uri="{FF2B5EF4-FFF2-40B4-BE49-F238E27FC236}">
                <a16:creationId xmlns:a16="http://schemas.microsoft.com/office/drawing/2014/main" id="{9729F115-2959-4DD9-B63E-A7CFB17F8573}"/>
              </a:ext>
            </a:extLst>
          </p:cNvPr>
          <p:cNvSpPr>
            <a:spLocks noGrp="1"/>
          </p:cNvSpPr>
          <p:nvPr>
            <p:ph type="body" sz="quarter" idx="10" hasCustomPrompt="1"/>
          </p:nvPr>
        </p:nvSpPr>
        <p:spPr>
          <a:xfrm>
            <a:off x="336550" y="1021653"/>
            <a:ext cx="11643123" cy="313932"/>
          </a:xfrm>
        </p:spPr>
        <p:txBody>
          <a:bodyPr wrap="square">
            <a:spAutoFit/>
          </a:bodyPr>
          <a:lstStyle>
            <a:lvl1pPr marL="0" indent="0">
              <a:buNone/>
              <a:defRPr sz="1600" b="1">
                <a:solidFill>
                  <a:srgbClr val="009FDF"/>
                </a:solidFill>
                <a:latin typeface="+mj-lt"/>
              </a:defRPr>
            </a:lvl1pPr>
          </a:lstStyle>
          <a:p>
            <a:pPr lvl="0"/>
            <a:r>
              <a:rPr lang="en-GB"/>
              <a:t>THIS IS YOUR SUBTITLE. IT SHOULD BE UPPERCASE LETTERS FONT SIZE 16</a:t>
            </a:r>
          </a:p>
        </p:txBody>
      </p:sp>
      <p:sp>
        <p:nvSpPr>
          <p:cNvPr id="97" name="Content Placeholder 2">
            <a:extLst>
              <a:ext uri="{FF2B5EF4-FFF2-40B4-BE49-F238E27FC236}">
                <a16:creationId xmlns:a16="http://schemas.microsoft.com/office/drawing/2014/main" id="{7B531BBE-0CAF-43F1-9D82-BD1D907A77D1}"/>
              </a:ext>
            </a:extLst>
          </p:cNvPr>
          <p:cNvSpPr>
            <a:spLocks noGrp="1"/>
          </p:cNvSpPr>
          <p:nvPr>
            <p:ph idx="1" hasCustomPrompt="1"/>
          </p:nvPr>
        </p:nvSpPr>
        <p:spPr>
          <a:xfrm>
            <a:off x="336550" y="1448929"/>
            <a:ext cx="11643123" cy="307777"/>
          </a:xfrm>
        </p:spPr>
        <p:txBody>
          <a:bodyPr wrap="square" anchor="t">
            <a:spAutoFit/>
          </a:bodyPr>
          <a:lstStyle>
            <a:lvl1pPr marL="176213" indent="-176213">
              <a:lnSpc>
                <a:spcPct val="100000"/>
              </a:lnSpc>
              <a:spcBef>
                <a:spcPts val="500"/>
              </a:spcBef>
              <a:spcAft>
                <a:spcPts val="400"/>
              </a:spcAft>
              <a:buClrTx/>
              <a:buSzPct val="100000"/>
              <a:buFont typeface="Arial" panose="020B0604020202020204" pitchFamily="34" charset="0"/>
              <a:buChar char="•"/>
              <a:defRPr sz="1400">
                <a:solidFill>
                  <a:schemeClr val="tx1"/>
                </a:solidFill>
                <a:latin typeface="+mn-lt"/>
              </a:defRPr>
            </a:lvl1pPr>
            <a:lvl2pPr>
              <a:spcBef>
                <a:spcPts val="500"/>
              </a:spcBef>
              <a:spcAft>
                <a:spcPts val="400"/>
              </a:spcAft>
              <a:defRPr sz="1600"/>
            </a:lvl2pPr>
          </a:lstStyle>
          <a:p>
            <a:pPr lvl="0"/>
            <a:r>
              <a:rPr lang="en-US"/>
              <a:t>All text should be between 11 </a:t>
            </a:r>
            <a:r>
              <a:rPr lang="en-US" err="1"/>
              <a:t>pt</a:t>
            </a:r>
            <a:r>
              <a:rPr lang="en-US"/>
              <a:t> to 16 </a:t>
            </a:r>
            <a:r>
              <a:rPr lang="en-US" err="1"/>
              <a:t>pt</a:t>
            </a:r>
            <a:endParaRPr lang="en-US"/>
          </a:p>
        </p:txBody>
      </p:sp>
    </p:spTree>
    <p:extLst>
      <p:ext uri="{BB962C8B-B14F-4D97-AF65-F5344CB8AC3E}">
        <p14:creationId xmlns:p14="http://schemas.microsoft.com/office/powerpoint/2010/main" val="479025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50" name="Google Shape;191;p34">
            <a:extLst>
              <a:ext uri="{FF2B5EF4-FFF2-40B4-BE49-F238E27FC236}">
                <a16:creationId xmlns:a16="http://schemas.microsoft.com/office/drawing/2014/main" id="{9B5B34B9-2BA1-4DE7-89E7-C39AE0E0A411}"/>
              </a:ext>
            </a:extLst>
          </p:cNvPr>
          <p:cNvSpPr/>
          <p:nvPr userDrawn="1"/>
        </p:nvSpPr>
        <p:spPr>
          <a:xfrm>
            <a:off x="-1573" y="-1353"/>
            <a:ext cx="12193573" cy="6859353"/>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itle 1">
            <a:extLst>
              <a:ext uri="{FF2B5EF4-FFF2-40B4-BE49-F238E27FC236}">
                <a16:creationId xmlns:a16="http://schemas.microsoft.com/office/drawing/2014/main" id="{A15BB586-1A64-4037-BE23-CAEE11BA5713}"/>
              </a:ext>
            </a:extLst>
          </p:cNvPr>
          <p:cNvSpPr>
            <a:spLocks noGrp="1"/>
          </p:cNvSpPr>
          <p:nvPr>
            <p:ph type="title" hasCustomPrompt="1"/>
          </p:nvPr>
        </p:nvSpPr>
        <p:spPr>
          <a:xfrm>
            <a:off x="336753" y="433385"/>
            <a:ext cx="11643123" cy="646331"/>
          </a:xfrm>
        </p:spPr>
        <p:txBody>
          <a:bodyPr wrap="square" anchor="t">
            <a:spAutoFit/>
          </a:bodyPr>
          <a:lstStyle>
            <a:lvl1pPr>
              <a:defRPr sz="4000" b="1">
                <a:solidFill>
                  <a:schemeClr val="bg1"/>
                </a:solidFill>
                <a:latin typeface="+mj-lt"/>
              </a:defRPr>
            </a:lvl1pPr>
          </a:lstStyle>
          <a:p>
            <a:r>
              <a:rPr lang="en-US"/>
              <a:t>All titles should match to this baseline. </a:t>
            </a:r>
            <a:endParaRPr lang="en-GB"/>
          </a:p>
        </p:txBody>
      </p:sp>
      <p:sp>
        <p:nvSpPr>
          <p:cNvPr id="16" name="Content Placeholder 2">
            <a:extLst>
              <a:ext uri="{FF2B5EF4-FFF2-40B4-BE49-F238E27FC236}">
                <a16:creationId xmlns:a16="http://schemas.microsoft.com/office/drawing/2014/main" id="{F0CC7479-649B-4155-BE47-FAFFF007708F}"/>
              </a:ext>
            </a:extLst>
          </p:cNvPr>
          <p:cNvSpPr>
            <a:spLocks noGrp="1"/>
          </p:cNvSpPr>
          <p:nvPr>
            <p:ph idx="1" hasCustomPrompt="1"/>
          </p:nvPr>
        </p:nvSpPr>
        <p:spPr>
          <a:xfrm>
            <a:off x="336550" y="1632886"/>
            <a:ext cx="11643123" cy="286232"/>
          </a:xfrm>
        </p:spPr>
        <p:txBody>
          <a:bodyPr wrap="square">
            <a:spAutoFit/>
          </a:bodyPr>
          <a:lstStyle>
            <a:lvl1pPr marL="176213" indent="-176213">
              <a:spcBef>
                <a:spcPts val="500"/>
              </a:spcBef>
              <a:spcAft>
                <a:spcPts val="400"/>
              </a:spcAft>
              <a:buClr>
                <a:schemeClr val="bg1"/>
              </a:buClr>
              <a:buFont typeface="Arial" panose="020B0604020202020204" pitchFamily="34" charset="0"/>
              <a:buChar char="•"/>
              <a:defRPr sz="1400">
                <a:solidFill>
                  <a:schemeClr val="bg1"/>
                </a:solidFill>
                <a:latin typeface="+mj-lt"/>
              </a:defRPr>
            </a:lvl1pPr>
            <a:lvl2pPr>
              <a:spcBef>
                <a:spcPts val="500"/>
              </a:spcBef>
              <a:spcAft>
                <a:spcPts val="400"/>
              </a:spcAft>
              <a:defRPr sz="1600"/>
            </a:lvl2pPr>
          </a:lstStyle>
          <a:p>
            <a:pPr lvl="0"/>
            <a:r>
              <a:rPr lang="en-US"/>
              <a:t>All text should be between 11 </a:t>
            </a:r>
            <a:r>
              <a:rPr lang="en-US" err="1"/>
              <a:t>pt</a:t>
            </a:r>
            <a:r>
              <a:rPr lang="en-US"/>
              <a:t> to 16 </a:t>
            </a:r>
            <a:r>
              <a:rPr lang="en-US" err="1"/>
              <a:t>pt</a:t>
            </a:r>
            <a:endParaRPr lang="en-US"/>
          </a:p>
        </p:txBody>
      </p:sp>
      <p:sp>
        <p:nvSpPr>
          <p:cNvPr id="361" name="Rectangle 360">
            <a:extLst>
              <a:ext uri="{FF2B5EF4-FFF2-40B4-BE49-F238E27FC236}">
                <a16:creationId xmlns:a16="http://schemas.microsoft.com/office/drawing/2014/main" id="{A9A7DAF3-AB75-4659-854C-E021762B22D6}"/>
              </a:ext>
            </a:extLst>
          </p:cNvPr>
          <p:cNvSpPr>
            <a:spLocks noChangeArrowheads="1"/>
          </p:cNvSpPr>
          <p:nvPr userDrawn="1"/>
        </p:nvSpPr>
        <p:spPr bwMode="auto">
          <a:xfrm>
            <a:off x="11827598" y="6488424"/>
            <a:ext cx="306388" cy="184150"/>
          </a:xfrm>
          <a:prstGeom prst="rect">
            <a:avLst/>
          </a:prstGeom>
          <a:noFill/>
          <a:ln w="9525" algn="ctr">
            <a:noFill/>
            <a:miter lim="800000"/>
            <a:headEnd/>
            <a:tailEnd/>
          </a:ln>
          <a:effectLst/>
        </p:spPr>
        <p:txBody>
          <a:bodyPr wrap="none" anchor="ctr"/>
          <a:lstStyle/>
          <a:p>
            <a:pPr algn="r">
              <a:defRPr/>
            </a:pPr>
            <a:fld id="{BF93F59F-AF68-410B-8395-3B170F791072}" type="slidenum">
              <a:rPr lang="en-GB" sz="800" b="1">
                <a:solidFill>
                  <a:schemeClr val="bg1"/>
                </a:solidFill>
                <a:latin typeface="+mj-lt"/>
              </a:rPr>
              <a:pPr algn="r">
                <a:defRPr/>
              </a:pPr>
              <a:t>‹#›</a:t>
            </a:fld>
            <a:endParaRPr lang="en-GB" sz="800" b="1">
              <a:solidFill>
                <a:schemeClr val="bg1"/>
              </a:solidFill>
              <a:latin typeface="+mj-lt"/>
            </a:endParaRPr>
          </a:p>
        </p:txBody>
      </p:sp>
      <p:grpSp>
        <p:nvGrpSpPr>
          <p:cNvPr id="362" name="Group 361">
            <a:extLst>
              <a:ext uri="{FF2B5EF4-FFF2-40B4-BE49-F238E27FC236}">
                <a16:creationId xmlns:a16="http://schemas.microsoft.com/office/drawing/2014/main" id="{0849F5B4-F889-4F8A-89DA-1F8423A8D5CF}"/>
              </a:ext>
            </a:extLst>
          </p:cNvPr>
          <p:cNvGrpSpPr/>
          <p:nvPr userDrawn="1"/>
        </p:nvGrpSpPr>
        <p:grpSpPr>
          <a:xfrm>
            <a:off x="11413238" y="6389957"/>
            <a:ext cx="409666" cy="337158"/>
            <a:chOff x="11197002" y="6334353"/>
            <a:chExt cx="409666" cy="337158"/>
          </a:xfrm>
        </p:grpSpPr>
        <p:sp>
          <p:nvSpPr>
            <p:cNvPr id="363" name="Freeform: Shape 362">
              <a:extLst>
                <a:ext uri="{FF2B5EF4-FFF2-40B4-BE49-F238E27FC236}">
                  <a16:creationId xmlns:a16="http://schemas.microsoft.com/office/drawing/2014/main" id="{31F08F09-3E40-4D1D-BDA4-10D821049FC5}"/>
                </a:ext>
              </a:extLst>
            </p:cNvPr>
            <p:cNvSpPr/>
            <p:nvPr/>
          </p:nvSpPr>
          <p:spPr>
            <a:xfrm>
              <a:off x="11197002" y="6334353"/>
              <a:ext cx="409666" cy="337158"/>
            </a:xfrm>
            <a:custGeom>
              <a:avLst/>
              <a:gdLst>
                <a:gd name="connsiteX0" fmla="*/ 268148 w 409666"/>
                <a:gd name="connsiteY0" fmla="*/ 333737 h 337158"/>
                <a:gd name="connsiteX1" fmla="*/ 316620 w 409666"/>
                <a:gd name="connsiteY1" fmla="*/ 327683 h 337158"/>
                <a:gd name="connsiteX2" fmla="*/ 362988 w 409666"/>
                <a:gd name="connsiteY2" fmla="*/ 321338 h 337158"/>
                <a:gd name="connsiteX3" fmla="*/ 390649 w 409666"/>
                <a:gd name="connsiteY3" fmla="*/ 296722 h 337158"/>
                <a:gd name="connsiteX4" fmla="*/ 401852 w 409666"/>
                <a:gd name="connsiteY4" fmla="*/ 234728 h 337158"/>
                <a:gd name="connsiteX5" fmla="*/ 409719 w 409666"/>
                <a:gd name="connsiteY5" fmla="*/ 158560 h 337158"/>
                <a:gd name="connsiteX6" fmla="*/ 409501 w 409666"/>
                <a:gd name="connsiteY6" fmla="*/ 72602 h 337158"/>
                <a:gd name="connsiteX7" fmla="*/ 404970 w 409666"/>
                <a:gd name="connsiteY7" fmla="*/ 30367 h 337158"/>
                <a:gd name="connsiteX8" fmla="*/ 384740 w 409666"/>
                <a:gd name="connsiteY8" fmla="*/ 8687 h 337158"/>
                <a:gd name="connsiteX9" fmla="*/ 268801 w 409666"/>
                <a:gd name="connsiteY9" fmla="*/ 2307 h 337158"/>
                <a:gd name="connsiteX10" fmla="*/ 204270 w 409666"/>
                <a:gd name="connsiteY10" fmla="*/ 5932 h 337158"/>
                <a:gd name="connsiteX11" fmla="*/ 135025 w 409666"/>
                <a:gd name="connsiteY11" fmla="*/ 12458 h 337158"/>
                <a:gd name="connsiteX12" fmla="*/ 82421 w 409666"/>
                <a:gd name="connsiteY12" fmla="*/ 20035 h 337158"/>
                <a:gd name="connsiteX13" fmla="*/ 41672 w 409666"/>
                <a:gd name="connsiteY13" fmla="*/ 29243 h 337158"/>
                <a:gd name="connsiteX14" fmla="*/ 23835 w 409666"/>
                <a:gd name="connsiteY14" fmla="*/ 47297 h 337158"/>
                <a:gd name="connsiteX15" fmla="*/ 14409 w 409666"/>
                <a:gd name="connsiteY15" fmla="*/ 88663 h 337158"/>
                <a:gd name="connsiteX16" fmla="*/ 7992 w 409666"/>
                <a:gd name="connsiteY16" fmla="*/ 138584 h 337158"/>
                <a:gd name="connsiteX17" fmla="*/ 1684 w 409666"/>
                <a:gd name="connsiteY17" fmla="*/ 252638 h 337158"/>
                <a:gd name="connsiteX18" fmla="*/ 8717 w 409666"/>
                <a:gd name="connsiteY18" fmla="*/ 314522 h 337158"/>
                <a:gd name="connsiteX19" fmla="*/ 26047 w 409666"/>
                <a:gd name="connsiteY19" fmla="*/ 329604 h 337158"/>
                <a:gd name="connsiteX20" fmla="*/ 167943 w 409666"/>
                <a:gd name="connsiteY20" fmla="*/ 336202 h 337158"/>
                <a:gd name="connsiteX21" fmla="*/ 268148 w 409666"/>
                <a:gd name="connsiteY21" fmla="*/ 333737 h 33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9666" h="337158">
                  <a:moveTo>
                    <a:pt x="268148" y="333737"/>
                  </a:moveTo>
                  <a:cubicBezTo>
                    <a:pt x="284354" y="332976"/>
                    <a:pt x="300487" y="329822"/>
                    <a:pt x="316620" y="327683"/>
                  </a:cubicBezTo>
                  <a:cubicBezTo>
                    <a:pt x="332064" y="325616"/>
                    <a:pt x="347508" y="323441"/>
                    <a:pt x="362988" y="321338"/>
                  </a:cubicBezTo>
                  <a:cubicBezTo>
                    <a:pt x="382311" y="318692"/>
                    <a:pt x="386335" y="315936"/>
                    <a:pt x="390649" y="296722"/>
                  </a:cubicBezTo>
                  <a:cubicBezTo>
                    <a:pt x="395254" y="276275"/>
                    <a:pt x="399024" y="255538"/>
                    <a:pt x="401852" y="234728"/>
                  </a:cubicBezTo>
                  <a:cubicBezTo>
                    <a:pt x="405296" y="209460"/>
                    <a:pt x="408595" y="184046"/>
                    <a:pt x="409719" y="158560"/>
                  </a:cubicBezTo>
                  <a:cubicBezTo>
                    <a:pt x="410988" y="129955"/>
                    <a:pt x="410299" y="101243"/>
                    <a:pt x="409501" y="72602"/>
                  </a:cubicBezTo>
                  <a:cubicBezTo>
                    <a:pt x="409103" y="58500"/>
                    <a:pt x="406891" y="44397"/>
                    <a:pt x="404970" y="30367"/>
                  </a:cubicBezTo>
                  <a:cubicBezTo>
                    <a:pt x="403012" y="16047"/>
                    <a:pt x="398734" y="11551"/>
                    <a:pt x="384740" y="8687"/>
                  </a:cubicBezTo>
                  <a:cubicBezTo>
                    <a:pt x="346420" y="929"/>
                    <a:pt x="307737" y="-376"/>
                    <a:pt x="268801" y="2307"/>
                  </a:cubicBezTo>
                  <a:cubicBezTo>
                    <a:pt x="247303" y="3793"/>
                    <a:pt x="225768" y="4301"/>
                    <a:pt x="204270" y="5932"/>
                  </a:cubicBezTo>
                  <a:cubicBezTo>
                    <a:pt x="181140" y="7672"/>
                    <a:pt x="158046" y="9847"/>
                    <a:pt x="135025" y="12458"/>
                  </a:cubicBezTo>
                  <a:cubicBezTo>
                    <a:pt x="117442" y="14452"/>
                    <a:pt x="99859" y="16917"/>
                    <a:pt x="82421" y="20035"/>
                  </a:cubicBezTo>
                  <a:cubicBezTo>
                    <a:pt x="68717" y="22464"/>
                    <a:pt x="55303" y="26379"/>
                    <a:pt x="41672" y="29243"/>
                  </a:cubicBezTo>
                  <a:cubicBezTo>
                    <a:pt x="31521" y="31346"/>
                    <a:pt x="26264" y="38306"/>
                    <a:pt x="23835" y="47297"/>
                  </a:cubicBezTo>
                  <a:cubicBezTo>
                    <a:pt x="20137" y="60929"/>
                    <a:pt x="16766" y="74741"/>
                    <a:pt x="14409" y="88663"/>
                  </a:cubicBezTo>
                  <a:cubicBezTo>
                    <a:pt x="11654" y="105194"/>
                    <a:pt x="10385" y="121980"/>
                    <a:pt x="7992" y="138584"/>
                  </a:cubicBezTo>
                  <a:cubicBezTo>
                    <a:pt x="2554" y="176433"/>
                    <a:pt x="-346" y="214463"/>
                    <a:pt x="1684" y="252638"/>
                  </a:cubicBezTo>
                  <a:cubicBezTo>
                    <a:pt x="2808" y="273338"/>
                    <a:pt x="5781" y="293967"/>
                    <a:pt x="8717" y="314522"/>
                  </a:cubicBezTo>
                  <a:cubicBezTo>
                    <a:pt x="9986" y="323296"/>
                    <a:pt x="17382" y="329096"/>
                    <a:pt x="26047" y="329604"/>
                  </a:cubicBezTo>
                  <a:cubicBezTo>
                    <a:pt x="73285" y="332396"/>
                    <a:pt x="157611" y="336202"/>
                    <a:pt x="167943" y="336202"/>
                  </a:cubicBezTo>
                  <a:cubicBezTo>
                    <a:pt x="178276" y="336202"/>
                    <a:pt x="234759" y="335296"/>
                    <a:pt x="268148" y="333737"/>
                  </a:cubicBezTo>
                </a:path>
              </a:pathLst>
            </a:custGeom>
            <a:solidFill>
              <a:srgbClr val="CDDC29"/>
            </a:solidFill>
            <a:ln w="3625" cap="flat">
              <a:noFill/>
              <a:prstDash val="solid"/>
              <a:miter/>
            </a:ln>
          </p:spPr>
          <p:txBody>
            <a:bodyPr rtlCol="0" anchor="ctr"/>
            <a:lstStyle/>
            <a:p>
              <a:endParaRPr lang="en-GB"/>
            </a:p>
          </p:txBody>
        </p:sp>
        <p:grpSp>
          <p:nvGrpSpPr>
            <p:cNvPr id="364" name="Group 363">
              <a:extLst>
                <a:ext uri="{FF2B5EF4-FFF2-40B4-BE49-F238E27FC236}">
                  <a16:creationId xmlns:a16="http://schemas.microsoft.com/office/drawing/2014/main" id="{C184FB6B-F25F-460E-BC56-94FC29304F3D}"/>
                </a:ext>
              </a:extLst>
            </p:cNvPr>
            <p:cNvGrpSpPr/>
            <p:nvPr userDrawn="1"/>
          </p:nvGrpSpPr>
          <p:grpSpPr>
            <a:xfrm>
              <a:off x="11222831" y="6423994"/>
              <a:ext cx="344446" cy="156398"/>
              <a:chOff x="11222831" y="6423994"/>
              <a:chExt cx="344446" cy="156398"/>
            </a:xfrm>
          </p:grpSpPr>
          <p:sp>
            <p:nvSpPr>
              <p:cNvPr id="365" name="Freeform: Shape 364">
                <a:extLst>
                  <a:ext uri="{FF2B5EF4-FFF2-40B4-BE49-F238E27FC236}">
                    <a16:creationId xmlns:a16="http://schemas.microsoft.com/office/drawing/2014/main" id="{B0CA0D1A-5A8C-4968-A031-7561111C38E1}"/>
                  </a:ext>
                </a:extLst>
              </p:cNvPr>
              <p:cNvSpPr/>
              <p:nvPr/>
            </p:nvSpPr>
            <p:spPr>
              <a:xfrm>
                <a:off x="11264994" y="649095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66" name="Freeform: Shape 365">
                <a:extLst>
                  <a:ext uri="{FF2B5EF4-FFF2-40B4-BE49-F238E27FC236}">
                    <a16:creationId xmlns:a16="http://schemas.microsoft.com/office/drawing/2014/main" id="{98B048DC-9BB6-4658-AE17-BAB681D26D54}"/>
                  </a:ext>
                </a:extLst>
              </p:cNvPr>
              <p:cNvSpPr/>
              <p:nvPr/>
            </p:nvSpPr>
            <p:spPr>
              <a:xfrm>
                <a:off x="11243895" y="6513287"/>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67" name="Freeform: Shape 366">
                <a:extLst>
                  <a:ext uri="{FF2B5EF4-FFF2-40B4-BE49-F238E27FC236}">
                    <a16:creationId xmlns:a16="http://schemas.microsoft.com/office/drawing/2014/main" id="{45BC939C-4141-4306-A183-4037FA30170D}"/>
                  </a:ext>
                </a:extLst>
              </p:cNvPr>
              <p:cNvSpPr/>
              <p:nvPr/>
            </p:nvSpPr>
            <p:spPr>
              <a:xfrm>
                <a:off x="11222831" y="6535583"/>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924"/>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68" name="Freeform: Shape 367">
                <a:extLst>
                  <a:ext uri="{FF2B5EF4-FFF2-40B4-BE49-F238E27FC236}">
                    <a16:creationId xmlns:a16="http://schemas.microsoft.com/office/drawing/2014/main" id="{EBCD66DC-134F-4FA1-B8B2-5C46CE434E02}"/>
                  </a:ext>
                </a:extLst>
              </p:cNvPr>
              <p:cNvSpPr/>
              <p:nvPr/>
            </p:nvSpPr>
            <p:spPr>
              <a:xfrm>
                <a:off x="11243895"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69" name="Freeform: Shape 368">
                <a:extLst>
                  <a:ext uri="{FF2B5EF4-FFF2-40B4-BE49-F238E27FC236}">
                    <a16:creationId xmlns:a16="http://schemas.microsoft.com/office/drawing/2014/main" id="{A2E5B760-A40A-4098-8955-FBB8290D102A}"/>
                  </a:ext>
                </a:extLst>
              </p:cNvPr>
              <p:cNvSpPr/>
              <p:nvPr/>
            </p:nvSpPr>
            <p:spPr>
              <a:xfrm>
                <a:off x="11264994"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70" name="Freeform: Shape 369">
                <a:extLst>
                  <a:ext uri="{FF2B5EF4-FFF2-40B4-BE49-F238E27FC236}">
                    <a16:creationId xmlns:a16="http://schemas.microsoft.com/office/drawing/2014/main" id="{80938446-1C32-4013-B210-661AFDD41B5B}"/>
                  </a:ext>
                </a:extLst>
              </p:cNvPr>
              <p:cNvSpPr/>
              <p:nvPr/>
            </p:nvSpPr>
            <p:spPr>
              <a:xfrm>
                <a:off x="11286094"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71" name="Freeform: Shape 370">
                <a:extLst>
                  <a:ext uri="{FF2B5EF4-FFF2-40B4-BE49-F238E27FC236}">
                    <a16:creationId xmlns:a16="http://schemas.microsoft.com/office/drawing/2014/main" id="{9C730AE2-9BD7-4D0E-A7B1-4A68B6C34ACA}"/>
                  </a:ext>
                </a:extLst>
              </p:cNvPr>
              <p:cNvSpPr/>
              <p:nvPr/>
            </p:nvSpPr>
            <p:spPr>
              <a:xfrm>
                <a:off x="11222831"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72" name="Freeform: Shape 371">
                <a:extLst>
                  <a:ext uri="{FF2B5EF4-FFF2-40B4-BE49-F238E27FC236}">
                    <a16:creationId xmlns:a16="http://schemas.microsoft.com/office/drawing/2014/main" id="{B50BBDA5-9026-43BD-95BE-7AEBAFD5B295}"/>
                  </a:ext>
                </a:extLst>
              </p:cNvPr>
              <p:cNvSpPr/>
              <p:nvPr/>
            </p:nvSpPr>
            <p:spPr>
              <a:xfrm>
                <a:off x="11307157"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73" name="Freeform: Shape 372">
                <a:extLst>
                  <a:ext uri="{FF2B5EF4-FFF2-40B4-BE49-F238E27FC236}">
                    <a16:creationId xmlns:a16="http://schemas.microsoft.com/office/drawing/2014/main" id="{81169D8F-9551-4B51-8325-F9FAB64E0143}"/>
                  </a:ext>
                </a:extLst>
              </p:cNvPr>
              <p:cNvSpPr/>
              <p:nvPr/>
            </p:nvSpPr>
            <p:spPr>
              <a:xfrm>
                <a:off x="11307157" y="646862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74" name="Freeform: Shape 373">
                <a:extLst>
                  <a:ext uri="{FF2B5EF4-FFF2-40B4-BE49-F238E27FC236}">
                    <a16:creationId xmlns:a16="http://schemas.microsoft.com/office/drawing/2014/main" id="{FE43B6CC-8D6C-494A-B54D-33E24603044F}"/>
                  </a:ext>
                </a:extLst>
              </p:cNvPr>
              <p:cNvSpPr/>
              <p:nvPr/>
            </p:nvSpPr>
            <p:spPr>
              <a:xfrm>
                <a:off x="11286094" y="649095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75" name="Freeform: Shape 374">
                <a:extLst>
                  <a:ext uri="{FF2B5EF4-FFF2-40B4-BE49-F238E27FC236}">
                    <a16:creationId xmlns:a16="http://schemas.microsoft.com/office/drawing/2014/main" id="{316DE5AA-C052-476F-9968-844170BA577C}"/>
                  </a:ext>
                </a:extLst>
              </p:cNvPr>
              <p:cNvSpPr/>
              <p:nvPr/>
            </p:nvSpPr>
            <p:spPr>
              <a:xfrm>
                <a:off x="11222831"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76" name="Freeform: Shape 375">
                <a:extLst>
                  <a:ext uri="{FF2B5EF4-FFF2-40B4-BE49-F238E27FC236}">
                    <a16:creationId xmlns:a16="http://schemas.microsoft.com/office/drawing/2014/main" id="{2B21F405-3D22-43B0-81A3-04990A2ED5EF}"/>
                  </a:ext>
                </a:extLst>
              </p:cNvPr>
              <p:cNvSpPr/>
              <p:nvPr/>
            </p:nvSpPr>
            <p:spPr>
              <a:xfrm>
                <a:off x="11243895"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77" name="Freeform: Shape 376">
                <a:extLst>
                  <a:ext uri="{FF2B5EF4-FFF2-40B4-BE49-F238E27FC236}">
                    <a16:creationId xmlns:a16="http://schemas.microsoft.com/office/drawing/2014/main" id="{F4650197-C34B-474D-B0E4-6A9AAAFC0888}"/>
                  </a:ext>
                </a:extLst>
              </p:cNvPr>
              <p:cNvSpPr/>
              <p:nvPr/>
            </p:nvSpPr>
            <p:spPr>
              <a:xfrm>
                <a:off x="11264994"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78" name="Freeform: Shape 377">
                <a:extLst>
                  <a:ext uri="{FF2B5EF4-FFF2-40B4-BE49-F238E27FC236}">
                    <a16:creationId xmlns:a16="http://schemas.microsoft.com/office/drawing/2014/main" id="{72A77C4E-2ABA-4851-8842-635E0F8FA03E}"/>
                  </a:ext>
                </a:extLst>
              </p:cNvPr>
              <p:cNvSpPr/>
              <p:nvPr/>
            </p:nvSpPr>
            <p:spPr>
              <a:xfrm>
                <a:off x="11286094"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79" name="Freeform: Shape 378">
                <a:extLst>
                  <a:ext uri="{FF2B5EF4-FFF2-40B4-BE49-F238E27FC236}">
                    <a16:creationId xmlns:a16="http://schemas.microsoft.com/office/drawing/2014/main" id="{C9D0F777-78C3-48C2-9783-BBC1D565F837}"/>
                  </a:ext>
                </a:extLst>
              </p:cNvPr>
              <p:cNvSpPr/>
              <p:nvPr/>
            </p:nvSpPr>
            <p:spPr>
              <a:xfrm>
                <a:off x="11307157"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80" name="Freeform: Shape 379">
                <a:extLst>
                  <a:ext uri="{FF2B5EF4-FFF2-40B4-BE49-F238E27FC236}">
                    <a16:creationId xmlns:a16="http://schemas.microsoft.com/office/drawing/2014/main" id="{2F372BF9-2CE2-4CD6-A5ED-FA830627AB74}"/>
                  </a:ext>
                </a:extLst>
              </p:cNvPr>
              <p:cNvSpPr/>
              <p:nvPr/>
            </p:nvSpPr>
            <p:spPr>
              <a:xfrm>
                <a:off x="11363061"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81" name="Freeform: Shape 380">
                <a:extLst>
                  <a:ext uri="{FF2B5EF4-FFF2-40B4-BE49-F238E27FC236}">
                    <a16:creationId xmlns:a16="http://schemas.microsoft.com/office/drawing/2014/main" id="{1B3E5F27-419C-4910-B040-D754F5CC556C}"/>
                  </a:ext>
                </a:extLst>
              </p:cNvPr>
              <p:cNvSpPr/>
              <p:nvPr/>
            </p:nvSpPr>
            <p:spPr>
              <a:xfrm>
                <a:off x="11384124"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82" name="Freeform: Shape 381">
                <a:extLst>
                  <a:ext uri="{FF2B5EF4-FFF2-40B4-BE49-F238E27FC236}">
                    <a16:creationId xmlns:a16="http://schemas.microsoft.com/office/drawing/2014/main" id="{044ABC4E-75D9-4B5A-85B7-BBF3F73AABF1}"/>
                  </a:ext>
                </a:extLst>
              </p:cNvPr>
              <p:cNvSpPr/>
              <p:nvPr/>
            </p:nvSpPr>
            <p:spPr>
              <a:xfrm>
                <a:off x="11405223"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83" name="Freeform: Shape 382">
                <a:extLst>
                  <a:ext uri="{FF2B5EF4-FFF2-40B4-BE49-F238E27FC236}">
                    <a16:creationId xmlns:a16="http://schemas.microsoft.com/office/drawing/2014/main" id="{AC13D402-FDB7-43A4-BC41-F6C442BABA53}"/>
                  </a:ext>
                </a:extLst>
              </p:cNvPr>
              <p:cNvSpPr/>
              <p:nvPr/>
            </p:nvSpPr>
            <p:spPr>
              <a:xfrm>
                <a:off x="11341961"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84" name="Freeform: Shape 383">
                <a:extLst>
                  <a:ext uri="{FF2B5EF4-FFF2-40B4-BE49-F238E27FC236}">
                    <a16:creationId xmlns:a16="http://schemas.microsoft.com/office/drawing/2014/main" id="{73BD33AE-8840-48C4-97C7-D1971FEAC206}"/>
                  </a:ext>
                </a:extLst>
              </p:cNvPr>
              <p:cNvSpPr/>
              <p:nvPr/>
            </p:nvSpPr>
            <p:spPr>
              <a:xfrm>
                <a:off x="11426323"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85" name="Freeform: Shape 384">
                <a:extLst>
                  <a:ext uri="{FF2B5EF4-FFF2-40B4-BE49-F238E27FC236}">
                    <a16:creationId xmlns:a16="http://schemas.microsoft.com/office/drawing/2014/main" id="{A64C73B2-56A3-40E0-8FEA-4547911EB728}"/>
                  </a:ext>
                </a:extLst>
              </p:cNvPr>
              <p:cNvSpPr/>
              <p:nvPr/>
            </p:nvSpPr>
            <p:spPr>
              <a:xfrm>
                <a:off x="11341961" y="646862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86" name="Freeform: Shape 385">
                <a:extLst>
                  <a:ext uri="{FF2B5EF4-FFF2-40B4-BE49-F238E27FC236}">
                    <a16:creationId xmlns:a16="http://schemas.microsoft.com/office/drawing/2014/main" id="{CFF5F7D4-7B61-4AD8-8FD6-3493C90CFD6F}"/>
                  </a:ext>
                </a:extLst>
              </p:cNvPr>
              <p:cNvSpPr/>
              <p:nvPr/>
            </p:nvSpPr>
            <p:spPr>
              <a:xfrm>
                <a:off x="11341961" y="649095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87" name="Freeform: Shape 386">
                <a:extLst>
                  <a:ext uri="{FF2B5EF4-FFF2-40B4-BE49-F238E27FC236}">
                    <a16:creationId xmlns:a16="http://schemas.microsoft.com/office/drawing/2014/main" id="{29211CB4-382E-45D8-BFAE-D9C41A030CB3}"/>
                  </a:ext>
                </a:extLst>
              </p:cNvPr>
              <p:cNvSpPr/>
              <p:nvPr/>
            </p:nvSpPr>
            <p:spPr>
              <a:xfrm>
                <a:off x="11341961" y="6513287"/>
                <a:ext cx="21752" cy="21752"/>
              </a:xfrm>
              <a:custGeom>
                <a:avLst/>
                <a:gdLst>
                  <a:gd name="connsiteX0" fmla="*/ 20411 w 21752"/>
                  <a:gd name="connsiteY0" fmla="*/ 12073 h 21752"/>
                  <a:gd name="connsiteX1" fmla="*/ 11565 w 21752"/>
                  <a:gd name="connsiteY1" fmla="*/ 21426 h 21752"/>
                  <a:gd name="connsiteX2" fmla="*/ 2719 w 21752"/>
                  <a:gd name="connsiteY2" fmla="*/ 12073 h 21752"/>
                  <a:gd name="connsiteX3" fmla="*/ 11565 w 21752"/>
                  <a:gd name="connsiteY3" fmla="*/ 2719 h 21752"/>
                  <a:gd name="connsiteX4" fmla="*/ 20411 w 21752"/>
                  <a:gd name="connsiteY4" fmla="*/ 12073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3"/>
                    </a:moveTo>
                    <a:cubicBezTo>
                      <a:pt x="20411" y="17257"/>
                      <a:pt x="16459" y="21426"/>
                      <a:pt x="11565" y="21426"/>
                    </a:cubicBezTo>
                    <a:cubicBezTo>
                      <a:pt x="6671" y="21426"/>
                      <a:pt x="2719" y="17221"/>
                      <a:pt x="2719" y="12073"/>
                    </a:cubicBezTo>
                    <a:cubicBezTo>
                      <a:pt x="2719" y="6888"/>
                      <a:pt x="6671" y="2719"/>
                      <a:pt x="11565" y="2719"/>
                    </a:cubicBezTo>
                    <a:cubicBezTo>
                      <a:pt x="16459" y="2683"/>
                      <a:pt x="20411" y="6888"/>
                      <a:pt x="20411" y="12073"/>
                    </a:cubicBezTo>
                  </a:path>
                </a:pathLst>
              </a:custGeom>
              <a:solidFill>
                <a:schemeClr val="bg1"/>
              </a:solidFill>
              <a:ln w="9525" cap="flat">
                <a:noFill/>
                <a:prstDash val="solid"/>
                <a:miter/>
              </a:ln>
            </p:spPr>
            <p:txBody>
              <a:bodyPr rtlCol="0" anchor="ctr"/>
              <a:lstStyle/>
              <a:p>
                <a:endParaRPr lang="en-GB"/>
              </a:p>
            </p:txBody>
          </p:sp>
          <p:sp>
            <p:nvSpPr>
              <p:cNvPr id="388" name="Freeform: Shape 387">
                <a:extLst>
                  <a:ext uri="{FF2B5EF4-FFF2-40B4-BE49-F238E27FC236}">
                    <a16:creationId xmlns:a16="http://schemas.microsoft.com/office/drawing/2014/main" id="{76B9C6D0-A57F-4C36-9E8A-0F925500D8D3}"/>
                  </a:ext>
                </a:extLst>
              </p:cNvPr>
              <p:cNvSpPr/>
              <p:nvPr/>
            </p:nvSpPr>
            <p:spPr>
              <a:xfrm>
                <a:off x="11341961" y="6535583"/>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89" name="Freeform: Shape 388">
                <a:extLst>
                  <a:ext uri="{FF2B5EF4-FFF2-40B4-BE49-F238E27FC236}">
                    <a16:creationId xmlns:a16="http://schemas.microsoft.com/office/drawing/2014/main" id="{A606FECD-6CCA-4109-AEEF-CEB9F0EF1D11}"/>
                  </a:ext>
                </a:extLst>
              </p:cNvPr>
              <p:cNvSpPr/>
              <p:nvPr/>
            </p:nvSpPr>
            <p:spPr>
              <a:xfrm>
                <a:off x="11426323" y="6535583"/>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90" name="Freeform: Shape 389">
                <a:extLst>
                  <a:ext uri="{FF2B5EF4-FFF2-40B4-BE49-F238E27FC236}">
                    <a16:creationId xmlns:a16="http://schemas.microsoft.com/office/drawing/2014/main" id="{7C2441AF-7380-49DC-B0FA-157284A886B7}"/>
                  </a:ext>
                </a:extLst>
              </p:cNvPr>
              <p:cNvSpPr/>
              <p:nvPr/>
            </p:nvSpPr>
            <p:spPr>
              <a:xfrm>
                <a:off x="11363061"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91" name="Freeform: Shape 390">
                <a:extLst>
                  <a:ext uri="{FF2B5EF4-FFF2-40B4-BE49-F238E27FC236}">
                    <a16:creationId xmlns:a16="http://schemas.microsoft.com/office/drawing/2014/main" id="{DC3C2A59-92D6-4E26-8836-919E1CF8E764}"/>
                  </a:ext>
                </a:extLst>
              </p:cNvPr>
              <p:cNvSpPr/>
              <p:nvPr/>
            </p:nvSpPr>
            <p:spPr>
              <a:xfrm>
                <a:off x="11384124"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92" name="Freeform: Shape 391">
                <a:extLst>
                  <a:ext uri="{FF2B5EF4-FFF2-40B4-BE49-F238E27FC236}">
                    <a16:creationId xmlns:a16="http://schemas.microsoft.com/office/drawing/2014/main" id="{880C906F-51D9-4780-A372-7DC00155830B}"/>
                  </a:ext>
                </a:extLst>
              </p:cNvPr>
              <p:cNvSpPr/>
              <p:nvPr/>
            </p:nvSpPr>
            <p:spPr>
              <a:xfrm>
                <a:off x="11405223"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93" name="Freeform: Shape 392">
                <a:extLst>
                  <a:ext uri="{FF2B5EF4-FFF2-40B4-BE49-F238E27FC236}">
                    <a16:creationId xmlns:a16="http://schemas.microsoft.com/office/drawing/2014/main" id="{F8B8D911-9BA4-4644-90F4-F32D3F654E20}"/>
                  </a:ext>
                </a:extLst>
              </p:cNvPr>
              <p:cNvSpPr/>
              <p:nvPr/>
            </p:nvSpPr>
            <p:spPr>
              <a:xfrm>
                <a:off x="11461163" y="6424719"/>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94" name="Freeform: Shape 393">
                <a:extLst>
                  <a:ext uri="{FF2B5EF4-FFF2-40B4-BE49-F238E27FC236}">
                    <a16:creationId xmlns:a16="http://schemas.microsoft.com/office/drawing/2014/main" id="{C85C2BAB-8D3A-477E-AB1E-CD4FCACC6BC9}"/>
                  </a:ext>
                </a:extLst>
              </p:cNvPr>
              <p:cNvSpPr/>
              <p:nvPr/>
            </p:nvSpPr>
            <p:spPr>
              <a:xfrm>
                <a:off x="11545525" y="6424719"/>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95" name="Freeform: Shape 394">
                <a:extLst>
                  <a:ext uri="{FF2B5EF4-FFF2-40B4-BE49-F238E27FC236}">
                    <a16:creationId xmlns:a16="http://schemas.microsoft.com/office/drawing/2014/main" id="{C2DFB3E6-BC5C-41EA-8CF7-BA9DEEFC065B}"/>
                  </a:ext>
                </a:extLst>
              </p:cNvPr>
              <p:cNvSpPr/>
              <p:nvPr/>
            </p:nvSpPr>
            <p:spPr>
              <a:xfrm>
                <a:off x="11461163" y="644705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924"/>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96" name="Freeform: Shape 395">
                <a:extLst>
                  <a:ext uri="{FF2B5EF4-FFF2-40B4-BE49-F238E27FC236}">
                    <a16:creationId xmlns:a16="http://schemas.microsoft.com/office/drawing/2014/main" id="{ABE9F9EB-F0C3-4366-B437-9063F25CED2D}"/>
                  </a:ext>
                </a:extLst>
              </p:cNvPr>
              <p:cNvSpPr/>
              <p:nvPr/>
            </p:nvSpPr>
            <p:spPr>
              <a:xfrm>
                <a:off x="11545525" y="644705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924"/>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97" name="Freeform: Shape 396">
                <a:extLst>
                  <a:ext uri="{FF2B5EF4-FFF2-40B4-BE49-F238E27FC236}">
                    <a16:creationId xmlns:a16="http://schemas.microsoft.com/office/drawing/2014/main" id="{681482EC-191A-4F21-A19C-E1B0EDE73D48}"/>
                  </a:ext>
                </a:extLst>
              </p:cNvPr>
              <p:cNvSpPr/>
              <p:nvPr/>
            </p:nvSpPr>
            <p:spPr>
              <a:xfrm>
                <a:off x="11461163" y="6469384"/>
                <a:ext cx="21752" cy="21752"/>
              </a:xfrm>
              <a:custGeom>
                <a:avLst/>
                <a:gdLst>
                  <a:gd name="connsiteX0" fmla="*/ 20411 w 21752"/>
                  <a:gd name="connsiteY0" fmla="*/ 12073 h 21752"/>
                  <a:gd name="connsiteX1" fmla="*/ 11565 w 21752"/>
                  <a:gd name="connsiteY1" fmla="*/ 21426 h 21752"/>
                  <a:gd name="connsiteX2" fmla="*/ 2719 w 21752"/>
                  <a:gd name="connsiteY2" fmla="*/ 12073 h 21752"/>
                  <a:gd name="connsiteX3" fmla="*/ 11565 w 21752"/>
                  <a:gd name="connsiteY3" fmla="*/ 2719 h 21752"/>
                  <a:gd name="connsiteX4" fmla="*/ 20411 w 21752"/>
                  <a:gd name="connsiteY4" fmla="*/ 12073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3"/>
                    </a:moveTo>
                    <a:cubicBezTo>
                      <a:pt x="20411" y="17257"/>
                      <a:pt x="16459" y="21426"/>
                      <a:pt x="11565" y="21426"/>
                    </a:cubicBezTo>
                    <a:cubicBezTo>
                      <a:pt x="6671" y="21426"/>
                      <a:pt x="2719" y="17221"/>
                      <a:pt x="2719" y="12073"/>
                    </a:cubicBezTo>
                    <a:cubicBezTo>
                      <a:pt x="2719" y="6888"/>
                      <a:pt x="6671" y="2719"/>
                      <a:pt x="11565" y="2719"/>
                    </a:cubicBezTo>
                    <a:cubicBezTo>
                      <a:pt x="16459" y="2683"/>
                      <a:pt x="20411" y="6888"/>
                      <a:pt x="20411" y="12073"/>
                    </a:cubicBezTo>
                  </a:path>
                </a:pathLst>
              </a:custGeom>
              <a:solidFill>
                <a:schemeClr val="bg1"/>
              </a:solidFill>
              <a:ln w="9525" cap="flat">
                <a:noFill/>
                <a:prstDash val="solid"/>
                <a:miter/>
              </a:ln>
            </p:spPr>
            <p:txBody>
              <a:bodyPr rtlCol="0" anchor="ctr"/>
              <a:lstStyle/>
              <a:p>
                <a:endParaRPr lang="en-GB"/>
              </a:p>
            </p:txBody>
          </p:sp>
          <p:sp>
            <p:nvSpPr>
              <p:cNvPr id="398" name="Freeform: Shape 397">
                <a:extLst>
                  <a:ext uri="{FF2B5EF4-FFF2-40B4-BE49-F238E27FC236}">
                    <a16:creationId xmlns:a16="http://schemas.microsoft.com/office/drawing/2014/main" id="{083869CD-4FA6-4B8B-944A-761F33F07390}"/>
                  </a:ext>
                </a:extLst>
              </p:cNvPr>
              <p:cNvSpPr/>
              <p:nvPr/>
            </p:nvSpPr>
            <p:spPr>
              <a:xfrm>
                <a:off x="11545525" y="6469384"/>
                <a:ext cx="21752" cy="21752"/>
              </a:xfrm>
              <a:custGeom>
                <a:avLst/>
                <a:gdLst>
                  <a:gd name="connsiteX0" fmla="*/ 20411 w 21752"/>
                  <a:gd name="connsiteY0" fmla="*/ 12073 h 21752"/>
                  <a:gd name="connsiteX1" fmla="*/ 11565 w 21752"/>
                  <a:gd name="connsiteY1" fmla="*/ 21426 h 21752"/>
                  <a:gd name="connsiteX2" fmla="*/ 2719 w 21752"/>
                  <a:gd name="connsiteY2" fmla="*/ 12073 h 21752"/>
                  <a:gd name="connsiteX3" fmla="*/ 11565 w 21752"/>
                  <a:gd name="connsiteY3" fmla="*/ 2719 h 21752"/>
                  <a:gd name="connsiteX4" fmla="*/ 20411 w 21752"/>
                  <a:gd name="connsiteY4" fmla="*/ 12073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3"/>
                    </a:moveTo>
                    <a:cubicBezTo>
                      <a:pt x="20411" y="17257"/>
                      <a:pt x="16459" y="21426"/>
                      <a:pt x="11565" y="21426"/>
                    </a:cubicBezTo>
                    <a:cubicBezTo>
                      <a:pt x="6671" y="21426"/>
                      <a:pt x="2719" y="17221"/>
                      <a:pt x="2719" y="12073"/>
                    </a:cubicBezTo>
                    <a:cubicBezTo>
                      <a:pt x="2719" y="6888"/>
                      <a:pt x="6671" y="2719"/>
                      <a:pt x="11565" y="2719"/>
                    </a:cubicBezTo>
                    <a:cubicBezTo>
                      <a:pt x="16459" y="2683"/>
                      <a:pt x="20411" y="6888"/>
                      <a:pt x="20411" y="12073"/>
                    </a:cubicBezTo>
                  </a:path>
                </a:pathLst>
              </a:custGeom>
              <a:solidFill>
                <a:schemeClr val="bg1"/>
              </a:solidFill>
              <a:ln w="9525" cap="flat">
                <a:noFill/>
                <a:prstDash val="solid"/>
                <a:miter/>
              </a:ln>
            </p:spPr>
            <p:txBody>
              <a:bodyPr rtlCol="0" anchor="ctr"/>
              <a:lstStyle/>
              <a:p>
                <a:endParaRPr lang="en-GB"/>
              </a:p>
            </p:txBody>
          </p:sp>
          <p:sp>
            <p:nvSpPr>
              <p:cNvPr id="399" name="Freeform: Shape 398">
                <a:extLst>
                  <a:ext uri="{FF2B5EF4-FFF2-40B4-BE49-F238E27FC236}">
                    <a16:creationId xmlns:a16="http://schemas.microsoft.com/office/drawing/2014/main" id="{71BEFAF6-877C-4F95-A39A-9736ACBE60ED}"/>
                  </a:ext>
                </a:extLst>
              </p:cNvPr>
              <p:cNvSpPr/>
              <p:nvPr/>
            </p:nvSpPr>
            <p:spPr>
              <a:xfrm>
                <a:off x="11461163" y="6491680"/>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400" name="Freeform: Shape 399">
                <a:extLst>
                  <a:ext uri="{FF2B5EF4-FFF2-40B4-BE49-F238E27FC236}">
                    <a16:creationId xmlns:a16="http://schemas.microsoft.com/office/drawing/2014/main" id="{67D5835D-5551-4FB2-B5B8-D282B50FF85E}"/>
                  </a:ext>
                </a:extLst>
              </p:cNvPr>
              <p:cNvSpPr/>
              <p:nvPr/>
            </p:nvSpPr>
            <p:spPr>
              <a:xfrm>
                <a:off x="11545525" y="6491680"/>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401" name="Freeform: Shape 400">
                <a:extLst>
                  <a:ext uri="{FF2B5EF4-FFF2-40B4-BE49-F238E27FC236}">
                    <a16:creationId xmlns:a16="http://schemas.microsoft.com/office/drawing/2014/main" id="{A06622D4-8861-4FC8-AEA8-229C0E4A6298}"/>
                  </a:ext>
                </a:extLst>
              </p:cNvPr>
              <p:cNvSpPr/>
              <p:nvPr/>
            </p:nvSpPr>
            <p:spPr>
              <a:xfrm>
                <a:off x="11461163" y="651401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402" name="Freeform: Shape 401">
                <a:extLst>
                  <a:ext uri="{FF2B5EF4-FFF2-40B4-BE49-F238E27FC236}">
                    <a16:creationId xmlns:a16="http://schemas.microsoft.com/office/drawing/2014/main" id="{CB915564-47E9-4E73-9E3D-63A8ACD9F0AE}"/>
                  </a:ext>
                </a:extLst>
              </p:cNvPr>
              <p:cNvSpPr/>
              <p:nvPr/>
            </p:nvSpPr>
            <p:spPr>
              <a:xfrm>
                <a:off x="11545525" y="651401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403" name="Freeform: Shape 402">
                <a:extLst>
                  <a:ext uri="{FF2B5EF4-FFF2-40B4-BE49-F238E27FC236}">
                    <a16:creationId xmlns:a16="http://schemas.microsoft.com/office/drawing/2014/main" id="{189E5AAA-D61F-4045-A150-BEDF730137CA}"/>
                  </a:ext>
                </a:extLst>
              </p:cNvPr>
              <p:cNvSpPr/>
              <p:nvPr/>
            </p:nvSpPr>
            <p:spPr>
              <a:xfrm>
                <a:off x="11482262" y="6536308"/>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404" name="Freeform: Shape 403">
                <a:extLst>
                  <a:ext uri="{FF2B5EF4-FFF2-40B4-BE49-F238E27FC236}">
                    <a16:creationId xmlns:a16="http://schemas.microsoft.com/office/drawing/2014/main" id="{9BFE64F3-295C-46AD-B947-2183035A15DB}"/>
                  </a:ext>
                </a:extLst>
              </p:cNvPr>
              <p:cNvSpPr/>
              <p:nvPr/>
            </p:nvSpPr>
            <p:spPr>
              <a:xfrm>
                <a:off x="11524425" y="6536308"/>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405" name="Freeform: Shape 404">
                <a:extLst>
                  <a:ext uri="{FF2B5EF4-FFF2-40B4-BE49-F238E27FC236}">
                    <a16:creationId xmlns:a16="http://schemas.microsoft.com/office/drawing/2014/main" id="{E87C666A-7F2D-45EC-B2F7-DEA49194C541}"/>
                  </a:ext>
                </a:extLst>
              </p:cNvPr>
              <p:cNvSpPr/>
              <p:nvPr/>
            </p:nvSpPr>
            <p:spPr>
              <a:xfrm>
                <a:off x="11503362" y="6558640"/>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grpSp>
      </p:grpSp>
      <p:cxnSp>
        <p:nvCxnSpPr>
          <p:cNvPr id="51" name="Straight Connector 50">
            <a:extLst>
              <a:ext uri="{FF2B5EF4-FFF2-40B4-BE49-F238E27FC236}">
                <a16:creationId xmlns:a16="http://schemas.microsoft.com/office/drawing/2014/main" id="{EEA43374-9F95-443A-8060-459BDDB0D81C}"/>
              </a:ext>
            </a:extLst>
          </p:cNvPr>
          <p:cNvCxnSpPr>
            <a:cxnSpLocks/>
          </p:cNvCxnSpPr>
          <p:nvPr userDrawn="1"/>
        </p:nvCxnSpPr>
        <p:spPr>
          <a:xfrm>
            <a:off x="401782" y="327445"/>
            <a:ext cx="646049" cy="0"/>
          </a:xfrm>
          <a:prstGeom prst="line">
            <a:avLst/>
          </a:prstGeom>
          <a:ln w="38100">
            <a:solidFill>
              <a:srgbClr val="009FDF"/>
            </a:solidFill>
          </a:ln>
        </p:spPr>
        <p:style>
          <a:lnRef idx="1">
            <a:schemeClr val="accent1"/>
          </a:lnRef>
          <a:fillRef idx="0">
            <a:schemeClr val="accent1"/>
          </a:fillRef>
          <a:effectRef idx="0">
            <a:schemeClr val="accent1"/>
          </a:effectRef>
          <a:fontRef idx="minor">
            <a:schemeClr val="tx1"/>
          </a:fontRef>
        </p:style>
      </p:cxnSp>
      <p:sp>
        <p:nvSpPr>
          <p:cNvPr id="52" name="Text Placeholder 6">
            <a:extLst>
              <a:ext uri="{FF2B5EF4-FFF2-40B4-BE49-F238E27FC236}">
                <a16:creationId xmlns:a16="http://schemas.microsoft.com/office/drawing/2014/main" id="{A477123A-CE0D-4094-92FD-35A39F615CF2}"/>
              </a:ext>
            </a:extLst>
          </p:cNvPr>
          <p:cNvSpPr>
            <a:spLocks noGrp="1"/>
          </p:cNvSpPr>
          <p:nvPr>
            <p:ph type="body" sz="quarter" idx="10" hasCustomPrompt="1"/>
          </p:nvPr>
        </p:nvSpPr>
        <p:spPr>
          <a:xfrm>
            <a:off x="336550" y="1199335"/>
            <a:ext cx="11643123" cy="313932"/>
          </a:xfrm>
        </p:spPr>
        <p:txBody>
          <a:bodyPr wrap="square">
            <a:spAutoFit/>
          </a:bodyPr>
          <a:lstStyle>
            <a:lvl1pPr marL="0" indent="0">
              <a:buNone/>
              <a:defRPr sz="1600" b="1">
                <a:solidFill>
                  <a:srgbClr val="009FDF"/>
                </a:solidFill>
                <a:latin typeface="+mj-lt"/>
              </a:defRPr>
            </a:lvl1pPr>
          </a:lstStyle>
          <a:p>
            <a:pPr lvl="0"/>
            <a:r>
              <a:rPr lang="en-GB"/>
              <a:t>THIS IS YOUR SUBTITLE. IT SHOULD BE UPPERCASE LETTERS FONT SIZE 16</a:t>
            </a:r>
          </a:p>
        </p:txBody>
      </p:sp>
    </p:spTree>
    <p:extLst>
      <p:ext uri="{BB962C8B-B14F-4D97-AF65-F5344CB8AC3E}">
        <p14:creationId xmlns:p14="http://schemas.microsoft.com/office/powerpoint/2010/main" val="2784463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9" name="Google Shape;191;p34">
            <a:extLst>
              <a:ext uri="{FF2B5EF4-FFF2-40B4-BE49-F238E27FC236}">
                <a16:creationId xmlns:a16="http://schemas.microsoft.com/office/drawing/2014/main" id="{5CDB3F1A-C384-484F-9423-FE38FC69E03A}"/>
              </a:ext>
            </a:extLst>
          </p:cNvPr>
          <p:cNvSpPr/>
          <p:nvPr userDrawn="1"/>
        </p:nvSpPr>
        <p:spPr>
          <a:xfrm>
            <a:off x="-1574" y="-1354"/>
            <a:ext cx="12193573" cy="6859353"/>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itle 1">
            <a:extLst>
              <a:ext uri="{FF2B5EF4-FFF2-40B4-BE49-F238E27FC236}">
                <a16:creationId xmlns:a16="http://schemas.microsoft.com/office/drawing/2014/main" id="{A15BB586-1A64-4037-BE23-CAEE11BA5713}"/>
              </a:ext>
            </a:extLst>
          </p:cNvPr>
          <p:cNvSpPr>
            <a:spLocks noGrp="1"/>
          </p:cNvSpPr>
          <p:nvPr>
            <p:ph type="title" hasCustomPrompt="1"/>
          </p:nvPr>
        </p:nvSpPr>
        <p:spPr>
          <a:xfrm>
            <a:off x="336753" y="433385"/>
            <a:ext cx="11643123" cy="480131"/>
          </a:xfrm>
        </p:spPr>
        <p:txBody>
          <a:bodyPr wrap="square" anchor="t">
            <a:spAutoFit/>
          </a:bodyPr>
          <a:lstStyle>
            <a:lvl1pPr>
              <a:defRPr sz="2800" b="1">
                <a:solidFill>
                  <a:schemeClr val="bg1"/>
                </a:solidFill>
                <a:latin typeface="+mj-lt"/>
              </a:defRPr>
            </a:lvl1pPr>
          </a:lstStyle>
          <a:p>
            <a:r>
              <a:rPr lang="en-US"/>
              <a:t>All titles should match to this baseline. Titles should be bold</a:t>
            </a:r>
            <a:endParaRPr lang="en-GB"/>
          </a:p>
        </p:txBody>
      </p:sp>
      <p:sp>
        <p:nvSpPr>
          <p:cNvPr id="361" name="Rectangle 360">
            <a:extLst>
              <a:ext uri="{FF2B5EF4-FFF2-40B4-BE49-F238E27FC236}">
                <a16:creationId xmlns:a16="http://schemas.microsoft.com/office/drawing/2014/main" id="{A9A7DAF3-AB75-4659-854C-E021762B22D6}"/>
              </a:ext>
            </a:extLst>
          </p:cNvPr>
          <p:cNvSpPr>
            <a:spLocks noChangeArrowheads="1"/>
          </p:cNvSpPr>
          <p:nvPr userDrawn="1"/>
        </p:nvSpPr>
        <p:spPr bwMode="auto">
          <a:xfrm>
            <a:off x="11827598" y="6488424"/>
            <a:ext cx="306388" cy="184150"/>
          </a:xfrm>
          <a:prstGeom prst="rect">
            <a:avLst/>
          </a:prstGeom>
          <a:noFill/>
          <a:ln w="9525" algn="ctr">
            <a:noFill/>
            <a:miter lim="800000"/>
            <a:headEnd/>
            <a:tailEnd/>
          </a:ln>
          <a:effectLst/>
        </p:spPr>
        <p:txBody>
          <a:bodyPr wrap="none" anchor="ctr"/>
          <a:lstStyle/>
          <a:p>
            <a:pPr algn="r">
              <a:defRPr/>
            </a:pPr>
            <a:fld id="{BF93F59F-AF68-410B-8395-3B170F791072}" type="slidenum">
              <a:rPr lang="en-GB" sz="800" b="1">
                <a:solidFill>
                  <a:schemeClr val="bg1"/>
                </a:solidFill>
                <a:latin typeface="+mj-lt"/>
              </a:rPr>
              <a:pPr algn="r">
                <a:defRPr/>
              </a:pPr>
              <a:t>‹#›</a:t>
            </a:fld>
            <a:endParaRPr lang="en-GB" sz="800" b="1">
              <a:solidFill>
                <a:schemeClr val="bg1"/>
              </a:solidFill>
              <a:latin typeface="+mj-lt"/>
            </a:endParaRPr>
          </a:p>
        </p:txBody>
      </p:sp>
      <p:grpSp>
        <p:nvGrpSpPr>
          <p:cNvPr id="362" name="Group 361">
            <a:extLst>
              <a:ext uri="{FF2B5EF4-FFF2-40B4-BE49-F238E27FC236}">
                <a16:creationId xmlns:a16="http://schemas.microsoft.com/office/drawing/2014/main" id="{0849F5B4-F889-4F8A-89DA-1F8423A8D5CF}"/>
              </a:ext>
            </a:extLst>
          </p:cNvPr>
          <p:cNvGrpSpPr/>
          <p:nvPr userDrawn="1"/>
        </p:nvGrpSpPr>
        <p:grpSpPr>
          <a:xfrm>
            <a:off x="11413238" y="6389957"/>
            <a:ext cx="409666" cy="337158"/>
            <a:chOff x="11197002" y="6334353"/>
            <a:chExt cx="409666" cy="337158"/>
          </a:xfrm>
        </p:grpSpPr>
        <p:sp>
          <p:nvSpPr>
            <p:cNvPr id="363" name="Freeform: Shape 362">
              <a:extLst>
                <a:ext uri="{FF2B5EF4-FFF2-40B4-BE49-F238E27FC236}">
                  <a16:creationId xmlns:a16="http://schemas.microsoft.com/office/drawing/2014/main" id="{31F08F09-3E40-4D1D-BDA4-10D821049FC5}"/>
                </a:ext>
              </a:extLst>
            </p:cNvPr>
            <p:cNvSpPr/>
            <p:nvPr/>
          </p:nvSpPr>
          <p:spPr>
            <a:xfrm>
              <a:off x="11197002" y="6334353"/>
              <a:ext cx="409666" cy="337158"/>
            </a:xfrm>
            <a:custGeom>
              <a:avLst/>
              <a:gdLst>
                <a:gd name="connsiteX0" fmla="*/ 268148 w 409666"/>
                <a:gd name="connsiteY0" fmla="*/ 333737 h 337158"/>
                <a:gd name="connsiteX1" fmla="*/ 316620 w 409666"/>
                <a:gd name="connsiteY1" fmla="*/ 327683 h 337158"/>
                <a:gd name="connsiteX2" fmla="*/ 362988 w 409666"/>
                <a:gd name="connsiteY2" fmla="*/ 321338 h 337158"/>
                <a:gd name="connsiteX3" fmla="*/ 390649 w 409666"/>
                <a:gd name="connsiteY3" fmla="*/ 296722 h 337158"/>
                <a:gd name="connsiteX4" fmla="*/ 401852 w 409666"/>
                <a:gd name="connsiteY4" fmla="*/ 234728 h 337158"/>
                <a:gd name="connsiteX5" fmla="*/ 409719 w 409666"/>
                <a:gd name="connsiteY5" fmla="*/ 158560 h 337158"/>
                <a:gd name="connsiteX6" fmla="*/ 409501 w 409666"/>
                <a:gd name="connsiteY6" fmla="*/ 72602 h 337158"/>
                <a:gd name="connsiteX7" fmla="*/ 404970 w 409666"/>
                <a:gd name="connsiteY7" fmla="*/ 30367 h 337158"/>
                <a:gd name="connsiteX8" fmla="*/ 384740 w 409666"/>
                <a:gd name="connsiteY8" fmla="*/ 8687 h 337158"/>
                <a:gd name="connsiteX9" fmla="*/ 268801 w 409666"/>
                <a:gd name="connsiteY9" fmla="*/ 2307 h 337158"/>
                <a:gd name="connsiteX10" fmla="*/ 204270 w 409666"/>
                <a:gd name="connsiteY10" fmla="*/ 5932 h 337158"/>
                <a:gd name="connsiteX11" fmla="*/ 135025 w 409666"/>
                <a:gd name="connsiteY11" fmla="*/ 12458 h 337158"/>
                <a:gd name="connsiteX12" fmla="*/ 82421 w 409666"/>
                <a:gd name="connsiteY12" fmla="*/ 20035 h 337158"/>
                <a:gd name="connsiteX13" fmla="*/ 41672 w 409666"/>
                <a:gd name="connsiteY13" fmla="*/ 29243 h 337158"/>
                <a:gd name="connsiteX14" fmla="*/ 23835 w 409666"/>
                <a:gd name="connsiteY14" fmla="*/ 47297 h 337158"/>
                <a:gd name="connsiteX15" fmla="*/ 14409 w 409666"/>
                <a:gd name="connsiteY15" fmla="*/ 88663 h 337158"/>
                <a:gd name="connsiteX16" fmla="*/ 7992 w 409666"/>
                <a:gd name="connsiteY16" fmla="*/ 138584 h 337158"/>
                <a:gd name="connsiteX17" fmla="*/ 1684 w 409666"/>
                <a:gd name="connsiteY17" fmla="*/ 252638 h 337158"/>
                <a:gd name="connsiteX18" fmla="*/ 8717 w 409666"/>
                <a:gd name="connsiteY18" fmla="*/ 314522 h 337158"/>
                <a:gd name="connsiteX19" fmla="*/ 26047 w 409666"/>
                <a:gd name="connsiteY19" fmla="*/ 329604 h 337158"/>
                <a:gd name="connsiteX20" fmla="*/ 167943 w 409666"/>
                <a:gd name="connsiteY20" fmla="*/ 336202 h 337158"/>
                <a:gd name="connsiteX21" fmla="*/ 268148 w 409666"/>
                <a:gd name="connsiteY21" fmla="*/ 333737 h 33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9666" h="337158">
                  <a:moveTo>
                    <a:pt x="268148" y="333737"/>
                  </a:moveTo>
                  <a:cubicBezTo>
                    <a:pt x="284354" y="332976"/>
                    <a:pt x="300487" y="329822"/>
                    <a:pt x="316620" y="327683"/>
                  </a:cubicBezTo>
                  <a:cubicBezTo>
                    <a:pt x="332064" y="325616"/>
                    <a:pt x="347508" y="323441"/>
                    <a:pt x="362988" y="321338"/>
                  </a:cubicBezTo>
                  <a:cubicBezTo>
                    <a:pt x="382311" y="318692"/>
                    <a:pt x="386335" y="315936"/>
                    <a:pt x="390649" y="296722"/>
                  </a:cubicBezTo>
                  <a:cubicBezTo>
                    <a:pt x="395254" y="276275"/>
                    <a:pt x="399024" y="255538"/>
                    <a:pt x="401852" y="234728"/>
                  </a:cubicBezTo>
                  <a:cubicBezTo>
                    <a:pt x="405296" y="209460"/>
                    <a:pt x="408595" y="184046"/>
                    <a:pt x="409719" y="158560"/>
                  </a:cubicBezTo>
                  <a:cubicBezTo>
                    <a:pt x="410988" y="129955"/>
                    <a:pt x="410299" y="101243"/>
                    <a:pt x="409501" y="72602"/>
                  </a:cubicBezTo>
                  <a:cubicBezTo>
                    <a:pt x="409103" y="58500"/>
                    <a:pt x="406891" y="44397"/>
                    <a:pt x="404970" y="30367"/>
                  </a:cubicBezTo>
                  <a:cubicBezTo>
                    <a:pt x="403012" y="16047"/>
                    <a:pt x="398734" y="11551"/>
                    <a:pt x="384740" y="8687"/>
                  </a:cubicBezTo>
                  <a:cubicBezTo>
                    <a:pt x="346420" y="929"/>
                    <a:pt x="307737" y="-376"/>
                    <a:pt x="268801" y="2307"/>
                  </a:cubicBezTo>
                  <a:cubicBezTo>
                    <a:pt x="247303" y="3793"/>
                    <a:pt x="225768" y="4301"/>
                    <a:pt x="204270" y="5932"/>
                  </a:cubicBezTo>
                  <a:cubicBezTo>
                    <a:pt x="181140" y="7672"/>
                    <a:pt x="158046" y="9847"/>
                    <a:pt x="135025" y="12458"/>
                  </a:cubicBezTo>
                  <a:cubicBezTo>
                    <a:pt x="117442" y="14452"/>
                    <a:pt x="99859" y="16917"/>
                    <a:pt x="82421" y="20035"/>
                  </a:cubicBezTo>
                  <a:cubicBezTo>
                    <a:pt x="68717" y="22464"/>
                    <a:pt x="55303" y="26379"/>
                    <a:pt x="41672" y="29243"/>
                  </a:cubicBezTo>
                  <a:cubicBezTo>
                    <a:pt x="31521" y="31346"/>
                    <a:pt x="26264" y="38306"/>
                    <a:pt x="23835" y="47297"/>
                  </a:cubicBezTo>
                  <a:cubicBezTo>
                    <a:pt x="20137" y="60929"/>
                    <a:pt x="16766" y="74741"/>
                    <a:pt x="14409" y="88663"/>
                  </a:cubicBezTo>
                  <a:cubicBezTo>
                    <a:pt x="11654" y="105194"/>
                    <a:pt x="10385" y="121980"/>
                    <a:pt x="7992" y="138584"/>
                  </a:cubicBezTo>
                  <a:cubicBezTo>
                    <a:pt x="2554" y="176433"/>
                    <a:pt x="-346" y="214463"/>
                    <a:pt x="1684" y="252638"/>
                  </a:cubicBezTo>
                  <a:cubicBezTo>
                    <a:pt x="2808" y="273338"/>
                    <a:pt x="5781" y="293967"/>
                    <a:pt x="8717" y="314522"/>
                  </a:cubicBezTo>
                  <a:cubicBezTo>
                    <a:pt x="9986" y="323296"/>
                    <a:pt x="17382" y="329096"/>
                    <a:pt x="26047" y="329604"/>
                  </a:cubicBezTo>
                  <a:cubicBezTo>
                    <a:pt x="73285" y="332396"/>
                    <a:pt x="157611" y="336202"/>
                    <a:pt x="167943" y="336202"/>
                  </a:cubicBezTo>
                  <a:cubicBezTo>
                    <a:pt x="178276" y="336202"/>
                    <a:pt x="234759" y="335296"/>
                    <a:pt x="268148" y="333737"/>
                  </a:cubicBezTo>
                </a:path>
              </a:pathLst>
            </a:custGeom>
            <a:solidFill>
              <a:srgbClr val="CDDC29"/>
            </a:solidFill>
            <a:ln w="3625" cap="flat">
              <a:noFill/>
              <a:prstDash val="solid"/>
              <a:miter/>
            </a:ln>
          </p:spPr>
          <p:txBody>
            <a:bodyPr rtlCol="0" anchor="ctr"/>
            <a:lstStyle/>
            <a:p>
              <a:endParaRPr lang="en-GB"/>
            </a:p>
          </p:txBody>
        </p:sp>
        <p:grpSp>
          <p:nvGrpSpPr>
            <p:cNvPr id="364" name="Group 363">
              <a:extLst>
                <a:ext uri="{FF2B5EF4-FFF2-40B4-BE49-F238E27FC236}">
                  <a16:creationId xmlns:a16="http://schemas.microsoft.com/office/drawing/2014/main" id="{C184FB6B-F25F-460E-BC56-94FC29304F3D}"/>
                </a:ext>
              </a:extLst>
            </p:cNvPr>
            <p:cNvGrpSpPr/>
            <p:nvPr userDrawn="1"/>
          </p:nvGrpSpPr>
          <p:grpSpPr>
            <a:xfrm>
              <a:off x="11222831" y="6423994"/>
              <a:ext cx="344446" cy="156398"/>
              <a:chOff x="11222831" y="6423994"/>
              <a:chExt cx="344446" cy="156398"/>
            </a:xfrm>
          </p:grpSpPr>
          <p:sp>
            <p:nvSpPr>
              <p:cNvPr id="365" name="Freeform: Shape 364">
                <a:extLst>
                  <a:ext uri="{FF2B5EF4-FFF2-40B4-BE49-F238E27FC236}">
                    <a16:creationId xmlns:a16="http://schemas.microsoft.com/office/drawing/2014/main" id="{B0CA0D1A-5A8C-4968-A031-7561111C38E1}"/>
                  </a:ext>
                </a:extLst>
              </p:cNvPr>
              <p:cNvSpPr/>
              <p:nvPr/>
            </p:nvSpPr>
            <p:spPr>
              <a:xfrm>
                <a:off x="11264994" y="649095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66" name="Freeform: Shape 365">
                <a:extLst>
                  <a:ext uri="{FF2B5EF4-FFF2-40B4-BE49-F238E27FC236}">
                    <a16:creationId xmlns:a16="http://schemas.microsoft.com/office/drawing/2014/main" id="{98B048DC-9BB6-4658-AE17-BAB681D26D54}"/>
                  </a:ext>
                </a:extLst>
              </p:cNvPr>
              <p:cNvSpPr/>
              <p:nvPr/>
            </p:nvSpPr>
            <p:spPr>
              <a:xfrm>
                <a:off x="11243895" y="6513287"/>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67" name="Freeform: Shape 366">
                <a:extLst>
                  <a:ext uri="{FF2B5EF4-FFF2-40B4-BE49-F238E27FC236}">
                    <a16:creationId xmlns:a16="http://schemas.microsoft.com/office/drawing/2014/main" id="{45BC939C-4141-4306-A183-4037FA30170D}"/>
                  </a:ext>
                </a:extLst>
              </p:cNvPr>
              <p:cNvSpPr/>
              <p:nvPr/>
            </p:nvSpPr>
            <p:spPr>
              <a:xfrm>
                <a:off x="11222831" y="6535583"/>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924"/>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68" name="Freeform: Shape 367">
                <a:extLst>
                  <a:ext uri="{FF2B5EF4-FFF2-40B4-BE49-F238E27FC236}">
                    <a16:creationId xmlns:a16="http://schemas.microsoft.com/office/drawing/2014/main" id="{EBCD66DC-134F-4FA1-B8B2-5C46CE434E02}"/>
                  </a:ext>
                </a:extLst>
              </p:cNvPr>
              <p:cNvSpPr/>
              <p:nvPr/>
            </p:nvSpPr>
            <p:spPr>
              <a:xfrm>
                <a:off x="11243895"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69" name="Freeform: Shape 368">
                <a:extLst>
                  <a:ext uri="{FF2B5EF4-FFF2-40B4-BE49-F238E27FC236}">
                    <a16:creationId xmlns:a16="http://schemas.microsoft.com/office/drawing/2014/main" id="{A2E5B760-A40A-4098-8955-FBB8290D102A}"/>
                  </a:ext>
                </a:extLst>
              </p:cNvPr>
              <p:cNvSpPr/>
              <p:nvPr/>
            </p:nvSpPr>
            <p:spPr>
              <a:xfrm>
                <a:off x="11264994"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70" name="Freeform: Shape 369">
                <a:extLst>
                  <a:ext uri="{FF2B5EF4-FFF2-40B4-BE49-F238E27FC236}">
                    <a16:creationId xmlns:a16="http://schemas.microsoft.com/office/drawing/2014/main" id="{80938446-1C32-4013-B210-661AFDD41B5B}"/>
                  </a:ext>
                </a:extLst>
              </p:cNvPr>
              <p:cNvSpPr/>
              <p:nvPr/>
            </p:nvSpPr>
            <p:spPr>
              <a:xfrm>
                <a:off x="11286094"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71" name="Freeform: Shape 370">
                <a:extLst>
                  <a:ext uri="{FF2B5EF4-FFF2-40B4-BE49-F238E27FC236}">
                    <a16:creationId xmlns:a16="http://schemas.microsoft.com/office/drawing/2014/main" id="{9C730AE2-9BD7-4D0E-A7B1-4A68B6C34ACA}"/>
                  </a:ext>
                </a:extLst>
              </p:cNvPr>
              <p:cNvSpPr/>
              <p:nvPr/>
            </p:nvSpPr>
            <p:spPr>
              <a:xfrm>
                <a:off x="11222831"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72" name="Freeform: Shape 371">
                <a:extLst>
                  <a:ext uri="{FF2B5EF4-FFF2-40B4-BE49-F238E27FC236}">
                    <a16:creationId xmlns:a16="http://schemas.microsoft.com/office/drawing/2014/main" id="{B50BBDA5-9026-43BD-95BE-7AEBAFD5B295}"/>
                  </a:ext>
                </a:extLst>
              </p:cNvPr>
              <p:cNvSpPr/>
              <p:nvPr/>
            </p:nvSpPr>
            <p:spPr>
              <a:xfrm>
                <a:off x="11307157"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73" name="Freeform: Shape 372">
                <a:extLst>
                  <a:ext uri="{FF2B5EF4-FFF2-40B4-BE49-F238E27FC236}">
                    <a16:creationId xmlns:a16="http://schemas.microsoft.com/office/drawing/2014/main" id="{81169D8F-9551-4B51-8325-F9FAB64E0143}"/>
                  </a:ext>
                </a:extLst>
              </p:cNvPr>
              <p:cNvSpPr/>
              <p:nvPr/>
            </p:nvSpPr>
            <p:spPr>
              <a:xfrm>
                <a:off x="11307157" y="646862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74" name="Freeform: Shape 373">
                <a:extLst>
                  <a:ext uri="{FF2B5EF4-FFF2-40B4-BE49-F238E27FC236}">
                    <a16:creationId xmlns:a16="http://schemas.microsoft.com/office/drawing/2014/main" id="{FE43B6CC-8D6C-494A-B54D-33E24603044F}"/>
                  </a:ext>
                </a:extLst>
              </p:cNvPr>
              <p:cNvSpPr/>
              <p:nvPr/>
            </p:nvSpPr>
            <p:spPr>
              <a:xfrm>
                <a:off x="11286094" y="649095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75" name="Freeform: Shape 374">
                <a:extLst>
                  <a:ext uri="{FF2B5EF4-FFF2-40B4-BE49-F238E27FC236}">
                    <a16:creationId xmlns:a16="http://schemas.microsoft.com/office/drawing/2014/main" id="{316DE5AA-C052-476F-9968-844170BA577C}"/>
                  </a:ext>
                </a:extLst>
              </p:cNvPr>
              <p:cNvSpPr/>
              <p:nvPr/>
            </p:nvSpPr>
            <p:spPr>
              <a:xfrm>
                <a:off x="11222831"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76" name="Freeform: Shape 375">
                <a:extLst>
                  <a:ext uri="{FF2B5EF4-FFF2-40B4-BE49-F238E27FC236}">
                    <a16:creationId xmlns:a16="http://schemas.microsoft.com/office/drawing/2014/main" id="{2B21F405-3D22-43B0-81A3-04990A2ED5EF}"/>
                  </a:ext>
                </a:extLst>
              </p:cNvPr>
              <p:cNvSpPr/>
              <p:nvPr/>
            </p:nvSpPr>
            <p:spPr>
              <a:xfrm>
                <a:off x="11243895"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77" name="Freeform: Shape 376">
                <a:extLst>
                  <a:ext uri="{FF2B5EF4-FFF2-40B4-BE49-F238E27FC236}">
                    <a16:creationId xmlns:a16="http://schemas.microsoft.com/office/drawing/2014/main" id="{F4650197-C34B-474D-B0E4-6A9AAAFC0888}"/>
                  </a:ext>
                </a:extLst>
              </p:cNvPr>
              <p:cNvSpPr/>
              <p:nvPr/>
            </p:nvSpPr>
            <p:spPr>
              <a:xfrm>
                <a:off x="11264994"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78" name="Freeform: Shape 377">
                <a:extLst>
                  <a:ext uri="{FF2B5EF4-FFF2-40B4-BE49-F238E27FC236}">
                    <a16:creationId xmlns:a16="http://schemas.microsoft.com/office/drawing/2014/main" id="{72A77C4E-2ABA-4851-8842-635E0F8FA03E}"/>
                  </a:ext>
                </a:extLst>
              </p:cNvPr>
              <p:cNvSpPr/>
              <p:nvPr/>
            </p:nvSpPr>
            <p:spPr>
              <a:xfrm>
                <a:off x="11286094"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79" name="Freeform: Shape 378">
                <a:extLst>
                  <a:ext uri="{FF2B5EF4-FFF2-40B4-BE49-F238E27FC236}">
                    <a16:creationId xmlns:a16="http://schemas.microsoft.com/office/drawing/2014/main" id="{C9D0F777-78C3-48C2-9783-BBC1D565F837}"/>
                  </a:ext>
                </a:extLst>
              </p:cNvPr>
              <p:cNvSpPr/>
              <p:nvPr/>
            </p:nvSpPr>
            <p:spPr>
              <a:xfrm>
                <a:off x="11307157"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80" name="Freeform: Shape 379">
                <a:extLst>
                  <a:ext uri="{FF2B5EF4-FFF2-40B4-BE49-F238E27FC236}">
                    <a16:creationId xmlns:a16="http://schemas.microsoft.com/office/drawing/2014/main" id="{2F372BF9-2CE2-4CD6-A5ED-FA830627AB74}"/>
                  </a:ext>
                </a:extLst>
              </p:cNvPr>
              <p:cNvSpPr/>
              <p:nvPr/>
            </p:nvSpPr>
            <p:spPr>
              <a:xfrm>
                <a:off x="11363061"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81" name="Freeform: Shape 380">
                <a:extLst>
                  <a:ext uri="{FF2B5EF4-FFF2-40B4-BE49-F238E27FC236}">
                    <a16:creationId xmlns:a16="http://schemas.microsoft.com/office/drawing/2014/main" id="{1B3E5F27-419C-4910-B040-D754F5CC556C}"/>
                  </a:ext>
                </a:extLst>
              </p:cNvPr>
              <p:cNvSpPr/>
              <p:nvPr/>
            </p:nvSpPr>
            <p:spPr>
              <a:xfrm>
                <a:off x="11384124"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82" name="Freeform: Shape 381">
                <a:extLst>
                  <a:ext uri="{FF2B5EF4-FFF2-40B4-BE49-F238E27FC236}">
                    <a16:creationId xmlns:a16="http://schemas.microsoft.com/office/drawing/2014/main" id="{044ABC4E-75D9-4B5A-85B7-BBF3F73AABF1}"/>
                  </a:ext>
                </a:extLst>
              </p:cNvPr>
              <p:cNvSpPr/>
              <p:nvPr/>
            </p:nvSpPr>
            <p:spPr>
              <a:xfrm>
                <a:off x="11405223"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83" name="Freeform: Shape 382">
                <a:extLst>
                  <a:ext uri="{FF2B5EF4-FFF2-40B4-BE49-F238E27FC236}">
                    <a16:creationId xmlns:a16="http://schemas.microsoft.com/office/drawing/2014/main" id="{AC13D402-FDB7-43A4-BC41-F6C442BABA53}"/>
                  </a:ext>
                </a:extLst>
              </p:cNvPr>
              <p:cNvSpPr/>
              <p:nvPr/>
            </p:nvSpPr>
            <p:spPr>
              <a:xfrm>
                <a:off x="11341961"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84" name="Freeform: Shape 383">
                <a:extLst>
                  <a:ext uri="{FF2B5EF4-FFF2-40B4-BE49-F238E27FC236}">
                    <a16:creationId xmlns:a16="http://schemas.microsoft.com/office/drawing/2014/main" id="{73BD33AE-8840-48C4-97C7-D1971FEAC206}"/>
                  </a:ext>
                </a:extLst>
              </p:cNvPr>
              <p:cNvSpPr/>
              <p:nvPr/>
            </p:nvSpPr>
            <p:spPr>
              <a:xfrm>
                <a:off x="11426323"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85" name="Freeform: Shape 384">
                <a:extLst>
                  <a:ext uri="{FF2B5EF4-FFF2-40B4-BE49-F238E27FC236}">
                    <a16:creationId xmlns:a16="http://schemas.microsoft.com/office/drawing/2014/main" id="{A64C73B2-56A3-40E0-8FEA-4547911EB728}"/>
                  </a:ext>
                </a:extLst>
              </p:cNvPr>
              <p:cNvSpPr/>
              <p:nvPr/>
            </p:nvSpPr>
            <p:spPr>
              <a:xfrm>
                <a:off x="11341961" y="646862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86" name="Freeform: Shape 385">
                <a:extLst>
                  <a:ext uri="{FF2B5EF4-FFF2-40B4-BE49-F238E27FC236}">
                    <a16:creationId xmlns:a16="http://schemas.microsoft.com/office/drawing/2014/main" id="{CFF5F7D4-7B61-4AD8-8FD6-3493C90CFD6F}"/>
                  </a:ext>
                </a:extLst>
              </p:cNvPr>
              <p:cNvSpPr/>
              <p:nvPr/>
            </p:nvSpPr>
            <p:spPr>
              <a:xfrm>
                <a:off x="11341961" y="649095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87" name="Freeform: Shape 386">
                <a:extLst>
                  <a:ext uri="{FF2B5EF4-FFF2-40B4-BE49-F238E27FC236}">
                    <a16:creationId xmlns:a16="http://schemas.microsoft.com/office/drawing/2014/main" id="{29211CB4-382E-45D8-BFAE-D9C41A030CB3}"/>
                  </a:ext>
                </a:extLst>
              </p:cNvPr>
              <p:cNvSpPr/>
              <p:nvPr/>
            </p:nvSpPr>
            <p:spPr>
              <a:xfrm>
                <a:off x="11341961" y="6513287"/>
                <a:ext cx="21752" cy="21752"/>
              </a:xfrm>
              <a:custGeom>
                <a:avLst/>
                <a:gdLst>
                  <a:gd name="connsiteX0" fmla="*/ 20411 w 21752"/>
                  <a:gd name="connsiteY0" fmla="*/ 12073 h 21752"/>
                  <a:gd name="connsiteX1" fmla="*/ 11565 w 21752"/>
                  <a:gd name="connsiteY1" fmla="*/ 21426 h 21752"/>
                  <a:gd name="connsiteX2" fmla="*/ 2719 w 21752"/>
                  <a:gd name="connsiteY2" fmla="*/ 12073 h 21752"/>
                  <a:gd name="connsiteX3" fmla="*/ 11565 w 21752"/>
                  <a:gd name="connsiteY3" fmla="*/ 2719 h 21752"/>
                  <a:gd name="connsiteX4" fmla="*/ 20411 w 21752"/>
                  <a:gd name="connsiteY4" fmla="*/ 12073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3"/>
                    </a:moveTo>
                    <a:cubicBezTo>
                      <a:pt x="20411" y="17257"/>
                      <a:pt x="16459" y="21426"/>
                      <a:pt x="11565" y="21426"/>
                    </a:cubicBezTo>
                    <a:cubicBezTo>
                      <a:pt x="6671" y="21426"/>
                      <a:pt x="2719" y="17221"/>
                      <a:pt x="2719" y="12073"/>
                    </a:cubicBezTo>
                    <a:cubicBezTo>
                      <a:pt x="2719" y="6888"/>
                      <a:pt x="6671" y="2719"/>
                      <a:pt x="11565" y="2719"/>
                    </a:cubicBezTo>
                    <a:cubicBezTo>
                      <a:pt x="16459" y="2683"/>
                      <a:pt x="20411" y="6888"/>
                      <a:pt x="20411" y="12073"/>
                    </a:cubicBezTo>
                  </a:path>
                </a:pathLst>
              </a:custGeom>
              <a:solidFill>
                <a:schemeClr val="bg1"/>
              </a:solidFill>
              <a:ln w="9525" cap="flat">
                <a:noFill/>
                <a:prstDash val="solid"/>
                <a:miter/>
              </a:ln>
            </p:spPr>
            <p:txBody>
              <a:bodyPr rtlCol="0" anchor="ctr"/>
              <a:lstStyle/>
              <a:p>
                <a:endParaRPr lang="en-GB"/>
              </a:p>
            </p:txBody>
          </p:sp>
          <p:sp>
            <p:nvSpPr>
              <p:cNvPr id="388" name="Freeform: Shape 387">
                <a:extLst>
                  <a:ext uri="{FF2B5EF4-FFF2-40B4-BE49-F238E27FC236}">
                    <a16:creationId xmlns:a16="http://schemas.microsoft.com/office/drawing/2014/main" id="{76B9C6D0-A57F-4C36-9E8A-0F925500D8D3}"/>
                  </a:ext>
                </a:extLst>
              </p:cNvPr>
              <p:cNvSpPr/>
              <p:nvPr/>
            </p:nvSpPr>
            <p:spPr>
              <a:xfrm>
                <a:off x="11341961" y="6535583"/>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89" name="Freeform: Shape 388">
                <a:extLst>
                  <a:ext uri="{FF2B5EF4-FFF2-40B4-BE49-F238E27FC236}">
                    <a16:creationId xmlns:a16="http://schemas.microsoft.com/office/drawing/2014/main" id="{A606FECD-6CCA-4109-AEEF-CEB9F0EF1D11}"/>
                  </a:ext>
                </a:extLst>
              </p:cNvPr>
              <p:cNvSpPr/>
              <p:nvPr/>
            </p:nvSpPr>
            <p:spPr>
              <a:xfrm>
                <a:off x="11426323" y="6535583"/>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90" name="Freeform: Shape 389">
                <a:extLst>
                  <a:ext uri="{FF2B5EF4-FFF2-40B4-BE49-F238E27FC236}">
                    <a16:creationId xmlns:a16="http://schemas.microsoft.com/office/drawing/2014/main" id="{7C2441AF-7380-49DC-B0FA-157284A886B7}"/>
                  </a:ext>
                </a:extLst>
              </p:cNvPr>
              <p:cNvSpPr/>
              <p:nvPr/>
            </p:nvSpPr>
            <p:spPr>
              <a:xfrm>
                <a:off x="11363061"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91" name="Freeform: Shape 390">
                <a:extLst>
                  <a:ext uri="{FF2B5EF4-FFF2-40B4-BE49-F238E27FC236}">
                    <a16:creationId xmlns:a16="http://schemas.microsoft.com/office/drawing/2014/main" id="{DC3C2A59-92D6-4E26-8836-919E1CF8E764}"/>
                  </a:ext>
                </a:extLst>
              </p:cNvPr>
              <p:cNvSpPr/>
              <p:nvPr/>
            </p:nvSpPr>
            <p:spPr>
              <a:xfrm>
                <a:off x="11384124"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92" name="Freeform: Shape 391">
                <a:extLst>
                  <a:ext uri="{FF2B5EF4-FFF2-40B4-BE49-F238E27FC236}">
                    <a16:creationId xmlns:a16="http://schemas.microsoft.com/office/drawing/2014/main" id="{880C906F-51D9-4780-A372-7DC00155830B}"/>
                  </a:ext>
                </a:extLst>
              </p:cNvPr>
              <p:cNvSpPr/>
              <p:nvPr/>
            </p:nvSpPr>
            <p:spPr>
              <a:xfrm>
                <a:off x="11405223"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93" name="Freeform: Shape 392">
                <a:extLst>
                  <a:ext uri="{FF2B5EF4-FFF2-40B4-BE49-F238E27FC236}">
                    <a16:creationId xmlns:a16="http://schemas.microsoft.com/office/drawing/2014/main" id="{F8B8D911-9BA4-4644-90F4-F32D3F654E20}"/>
                  </a:ext>
                </a:extLst>
              </p:cNvPr>
              <p:cNvSpPr/>
              <p:nvPr/>
            </p:nvSpPr>
            <p:spPr>
              <a:xfrm>
                <a:off x="11461163" y="6424719"/>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94" name="Freeform: Shape 393">
                <a:extLst>
                  <a:ext uri="{FF2B5EF4-FFF2-40B4-BE49-F238E27FC236}">
                    <a16:creationId xmlns:a16="http://schemas.microsoft.com/office/drawing/2014/main" id="{C85C2BAB-8D3A-477E-AB1E-CD4FCACC6BC9}"/>
                  </a:ext>
                </a:extLst>
              </p:cNvPr>
              <p:cNvSpPr/>
              <p:nvPr/>
            </p:nvSpPr>
            <p:spPr>
              <a:xfrm>
                <a:off x="11545525" y="6424719"/>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395" name="Freeform: Shape 394">
                <a:extLst>
                  <a:ext uri="{FF2B5EF4-FFF2-40B4-BE49-F238E27FC236}">
                    <a16:creationId xmlns:a16="http://schemas.microsoft.com/office/drawing/2014/main" id="{C2DFB3E6-BC5C-41EA-8CF7-BA9DEEFC065B}"/>
                  </a:ext>
                </a:extLst>
              </p:cNvPr>
              <p:cNvSpPr/>
              <p:nvPr/>
            </p:nvSpPr>
            <p:spPr>
              <a:xfrm>
                <a:off x="11461163" y="644705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924"/>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96" name="Freeform: Shape 395">
                <a:extLst>
                  <a:ext uri="{FF2B5EF4-FFF2-40B4-BE49-F238E27FC236}">
                    <a16:creationId xmlns:a16="http://schemas.microsoft.com/office/drawing/2014/main" id="{ABE9F9EB-F0C3-4366-B437-9063F25CED2D}"/>
                  </a:ext>
                </a:extLst>
              </p:cNvPr>
              <p:cNvSpPr/>
              <p:nvPr/>
            </p:nvSpPr>
            <p:spPr>
              <a:xfrm>
                <a:off x="11545525" y="644705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924"/>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397" name="Freeform: Shape 396">
                <a:extLst>
                  <a:ext uri="{FF2B5EF4-FFF2-40B4-BE49-F238E27FC236}">
                    <a16:creationId xmlns:a16="http://schemas.microsoft.com/office/drawing/2014/main" id="{681482EC-191A-4F21-A19C-E1B0EDE73D48}"/>
                  </a:ext>
                </a:extLst>
              </p:cNvPr>
              <p:cNvSpPr/>
              <p:nvPr/>
            </p:nvSpPr>
            <p:spPr>
              <a:xfrm>
                <a:off x="11461163" y="6469384"/>
                <a:ext cx="21752" cy="21752"/>
              </a:xfrm>
              <a:custGeom>
                <a:avLst/>
                <a:gdLst>
                  <a:gd name="connsiteX0" fmla="*/ 20411 w 21752"/>
                  <a:gd name="connsiteY0" fmla="*/ 12073 h 21752"/>
                  <a:gd name="connsiteX1" fmla="*/ 11565 w 21752"/>
                  <a:gd name="connsiteY1" fmla="*/ 21426 h 21752"/>
                  <a:gd name="connsiteX2" fmla="*/ 2719 w 21752"/>
                  <a:gd name="connsiteY2" fmla="*/ 12073 h 21752"/>
                  <a:gd name="connsiteX3" fmla="*/ 11565 w 21752"/>
                  <a:gd name="connsiteY3" fmla="*/ 2719 h 21752"/>
                  <a:gd name="connsiteX4" fmla="*/ 20411 w 21752"/>
                  <a:gd name="connsiteY4" fmla="*/ 12073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3"/>
                    </a:moveTo>
                    <a:cubicBezTo>
                      <a:pt x="20411" y="17257"/>
                      <a:pt x="16459" y="21426"/>
                      <a:pt x="11565" y="21426"/>
                    </a:cubicBezTo>
                    <a:cubicBezTo>
                      <a:pt x="6671" y="21426"/>
                      <a:pt x="2719" y="17221"/>
                      <a:pt x="2719" y="12073"/>
                    </a:cubicBezTo>
                    <a:cubicBezTo>
                      <a:pt x="2719" y="6888"/>
                      <a:pt x="6671" y="2719"/>
                      <a:pt x="11565" y="2719"/>
                    </a:cubicBezTo>
                    <a:cubicBezTo>
                      <a:pt x="16459" y="2683"/>
                      <a:pt x="20411" y="6888"/>
                      <a:pt x="20411" y="12073"/>
                    </a:cubicBezTo>
                  </a:path>
                </a:pathLst>
              </a:custGeom>
              <a:solidFill>
                <a:schemeClr val="bg1"/>
              </a:solidFill>
              <a:ln w="9525" cap="flat">
                <a:noFill/>
                <a:prstDash val="solid"/>
                <a:miter/>
              </a:ln>
            </p:spPr>
            <p:txBody>
              <a:bodyPr rtlCol="0" anchor="ctr"/>
              <a:lstStyle/>
              <a:p>
                <a:endParaRPr lang="en-GB"/>
              </a:p>
            </p:txBody>
          </p:sp>
          <p:sp>
            <p:nvSpPr>
              <p:cNvPr id="398" name="Freeform: Shape 397">
                <a:extLst>
                  <a:ext uri="{FF2B5EF4-FFF2-40B4-BE49-F238E27FC236}">
                    <a16:creationId xmlns:a16="http://schemas.microsoft.com/office/drawing/2014/main" id="{083869CD-4FA6-4B8B-944A-761F33F07390}"/>
                  </a:ext>
                </a:extLst>
              </p:cNvPr>
              <p:cNvSpPr/>
              <p:nvPr/>
            </p:nvSpPr>
            <p:spPr>
              <a:xfrm>
                <a:off x="11545525" y="6469384"/>
                <a:ext cx="21752" cy="21752"/>
              </a:xfrm>
              <a:custGeom>
                <a:avLst/>
                <a:gdLst>
                  <a:gd name="connsiteX0" fmla="*/ 20411 w 21752"/>
                  <a:gd name="connsiteY0" fmla="*/ 12073 h 21752"/>
                  <a:gd name="connsiteX1" fmla="*/ 11565 w 21752"/>
                  <a:gd name="connsiteY1" fmla="*/ 21426 h 21752"/>
                  <a:gd name="connsiteX2" fmla="*/ 2719 w 21752"/>
                  <a:gd name="connsiteY2" fmla="*/ 12073 h 21752"/>
                  <a:gd name="connsiteX3" fmla="*/ 11565 w 21752"/>
                  <a:gd name="connsiteY3" fmla="*/ 2719 h 21752"/>
                  <a:gd name="connsiteX4" fmla="*/ 20411 w 21752"/>
                  <a:gd name="connsiteY4" fmla="*/ 12073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3"/>
                    </a:moveTo>
                    <a:cubicBezTo>
                      <a:pt x="20411" y="17257"/>
                      <a:pt x="16459" y="21426"/>
                      <a:pt x="11565" y="21426"/>
                    </a:cubicBezTo>
                    <a:cubicBezTo>
                      <a:pt x="6671" y="21426"/>
                      <a:pt x="2719" y="17221"/>
                      <a:pt x="2719" y="12073"/>
                    </a:cubicBezTo>
                    <a:cubicBezTo>
                      <a:pt x="2719" y="6888"/>
                      <a:pt x="6671" y="2719"/>
                      <a:pt x="11565" y="2719"/>
                    </a:cubicBezTo>
                    <a:cubicBezTo>
                      <a:pt x="16459" y="2683"/>
                      <a:pt x="20411" y="6888"/>
                      <a:pt x="20411" y="12073"/>
                    </a:cubicBezTo>
                  </a:path>
                </a:pathLst>
              </a:custGeom>
              <a:solidFill>
                <a:schemeClr val="bg1"/>
              </a:solidFill>
              <a:ln w="9525" cap="flat">
                <a:noFill/>
                <a:prstDash val="solid"/>
                <a:miter/>
              </a:ln>
            </p:spPr>
            <p:txBody>
              <a:bodyPr rtlCol="0" anchor="ctr"/>
              <a:lstStyle/>
              <a:p>
                <a:endParaRPr lang="en-GB"/>
              </a:p>
            </p:txBody>
          </p:sp>
          <p:sp>
            <p:nvSpPr>
              <p:cNvPr id="399" name="Freeform: Shape 398">
                <a:extLst>
                  <a:ext uri="{FF2B5EF4-FFF2-40B4-BE49-F238E27FC236}">
                    <a16:creationId xmlns:a16="http://schemas.microsoft.com/office/drawing/2014/main" id="{71BEFAF6-877C-4F95-A39A-9736ACBE60ED}"/>
                  </a:ext>
                </a:extLst>
              </p:cNvPr>
              <p:cNvSpPr/>
              <p:nvPr/>
            </p:nvSpPr>
            <p:spPr>
              <a:xfrm>
                <a:off x="11461163" y="6491680"/>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400" name="Freeform: Shape 399">
                <a:extLst>
                  <a:ext uri="{FF2B5EF4-FFF2-40B4-BE49-F238E27FC236}">
                    <a16:creationId xmlns:a16="http://schemas.microsoft.com/office/drawing/2014/main" id="{67D5835D-5551-4FB2-B5B8-D282B50FF85E}"/>
                  </a:ext>
                </a:extLst>
              </p:cNvPr>
              <p:cNvSpPr/>
              <p:nvPr/>
            </p:nvSpPr>
            <p:spPr>
              <a:xfrm>
                <a:off x="11545525" y="6491680"/>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401" name="Freeform: Shape 400">
                <a:extLst>
                  <a:ext uri="{FF2B5EF4-FFF2-40B4-BE49-F238E27FC236}">
                    <a16:creationId xmlns:a16="http://schemas.microsoft.com/office/drawing/2014/main" id="{A06622D4-8861-4FC8-AEA8-229C0E4A6298}"/>
                  </a:ext>
                </a:extLst>
              </p:cNvPr>
              <p:cNvSpPr/>
              <p:nvPr/>
            </p:nvSpPr>
            <p:spPr>
              <a:xfrm>
                <a:off x="11461163" y="651401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402" name="Freeform: Shape 401">
                <a:extLst>
                  <a:ext uri="{FF2B5EF4-FFF2-40B4-BE49-F238E27FC236}">
                    <a16:creationId xmlns:a16="http://schemas.microsoft.com/office/drawing/2014/main" id="{CB915564-47E9-4E73-9E3D-63A8ACD9F0AE}"/>
                  </a:ext>
                </a:extLst>
              </p:cNvPr>
              <p:cNvSpPr/>
              <p:nvPr/>
            </p:nvSpPr>
            <p:spPr>
              <a:xfrm>
                <a:off x="11545525" y="651401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403" name="Freeform: Shape 402">
                <a:extLst>
                  <a:ext uri="{FF2B5EF4-FFF2-40B4-BE49-F238E27FC236}">
                    <a16:creationId xmlns:a16="http://schemas.microsoft.com/office/drawing/2014/main" id="{189E5AAA-D61F-4045-A150-BEDF730137CA}"/>
                  </a:ext>
                </a:extLst>
              </p:cNvPr>
              <p:cNvSpPr/>
              <p:nvPr/>
            </p:nvSpPr>
            <p:spPr>
              <a:xfrm>
                <a:off x="11482262" y="6536308"/>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404" name="Freeform: Shape 403">
                <a:extLst>
                  <a:ext uri="{FF2B5EF4-FFF2-40B4-BE49-F238E27FC236}">
                    <a16:creationId xmlns:a16="http://schemas.microsoft.com/office/drawing/2014/main" id="{9BFE64F3-295C-46AD-B947-2183035A15DB}"/>
                  </a:ext>
                </a:extLst>
              </p:cNvPr>
              <p:cNvSpPr/>
              <p:nvPr/>
            </p:nvSpPr>
            <p:spPr>
              <a:xfrm>
                <a:off x="11524425" y="6536308"/>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405" name="Freeform: Shape 404">
                <a:extLst>
                  <a:ext uri="{FF2B5EF4-FFF2-40B4-BE49-F238E27FC236}">
                    <a16:creationId xmlns:a16="http://schemas.microsoft.com/office/drawing/2014/main" id="{E87C666A-7F2D-45EC-B2F7-DEA49194C541}"/>
                  </a:ext>
                </a:extLst>
              </p:cNvPr>
              <p:cNvSpPr/>
              <p:nvPr/>
            </p:nvSpPr>
            <p:spPr>
              <a:xfrm>
                <a:off x="11503362" y="6558640"/>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grpSp>
      </p:grpSp>
      <p:cxnSp>
        <p:nvCxnSpPr>
          <p:cNvPr id="50" name="Straight Connector 49">
            <a:extLst>
              <a:ext uri="{FF2B5EF4-FFF2-40B4-BE49-F238E27FC236}">
                <a16:creationId xmlns:a16="http://schemas.microsoft.com/office/drawing/2014/main" id="{A09D4006-9F75-478C-ACCD-BA5D8D5A217F}"/>
              </a:ext>
            </a:extLst>
          </p:cNvPr>
          <p:cNvCxnSpPr>
            <a:cxnSpLocks/>
          </p:cNvCxnSpPr>
          <p:nvPr userDrawn="1"/>
        </p:nvCxnSpPr>
        <p:spPr>
          <a:xfrm>
            <a:off x="401782" y="327445"/>
            <a:ext cx="646049" cy="0"/>
          </a:xfrm>
          <a:prstGeom prst="line">
            <a:avLst/>
          </a:prstGeom>
          <a:ln w="38100">
            <a:solidFill>
              <a:srgbClr val="009FDF"/>
            </a:solidFill>
          </a:ln>
        </p:spPr>
        <p:style>
          <a:lnRef idx="1">
            <a:schemeClr val="accent1"/>
          </a:lnRef>
          <a:fillRef idx="0">
            <a:schemeClr val="accent1"/>
          </a:fillRef>
          <a:effectRef idx="0">
            <a:schemeClr val="accent1"/>
          </a:effectRef>
          <a:fontRef idx="minor">
            <a:schemeClr val="tx1"/>
          </a:fontRef>
        </p:style>
      </p:cxnSp>
      <p:sp>
        <p:nvSpPr>
          <p:cNvPr id="52" name="Content Placeholder 2">
            <a:extLst>
              <a:ext uri="{FF2B5EF4-FFF2-40B4-BE49-F238E27FC236}">
                <a16:creationId xmlns:a16="http://schemas.microsoft.com/office/drawing/2014/main" id="{4CD722AE-127F-499A-94D2-1D2CA69062EA}"/>
              </a:ext>
            </a:extLst>
          </p:cNvPr>
          <p:cNvSpPr>
            <a:spLocks noGrp="1"/>
          </p:cNvSpPr>
          <p:nvPr>
            <p:ph idx="1" hasCustomPrompt="1"/>
          </p:nvPr>
        </p:nvSpPr>
        <p:spPr>
          <a:xfrm>
            <a:off x="336550" y="1470655"/>
            <a:ext cx="11643123" cy="286232"/>
          </a:xfrm>
        </p:spPr>
        <p:txBody>
          <a:bodyPr wrap="square">
            <a:spAutoFit/>
          </a:bodyPr>
          <a:lstStyle>
            <a:lvl1pPr marL="176213" indent="-176213">
              <a:spcBef>
                <a:spcPts val="500"/>
              </a:spcBef>
              <a:spcAft>
                <a:spcPts val="400"/>
              </a:spcAft>
              <a:buClr>
                <a:schemeClr val="bg1"/>
              </a:buClr>
              <a:buFont typeface="Arial" panose="020B0604020202020204" pitchFamily="34" charset="0"/>
              <a:buChar char="•"/>
              <a:defRPr sz="1400">
                <a:solidFill>
                  <a:schemeClr val="bg1"/>
                </a:solidFill>
                <a:latin typeface="+mj-lt"/>
              </a:defRPr>
            </a:lvl1pPr>
            <a:lvl2pPr>
              <a:spcBef>
                <a:spcPts val="500"/>
              </a:spcBef>
              <a:spcAft>
                <a:spcPts val="400"/>
              </a:spcAft>
              <a:defRPr sz="1600"/>
            </a:lvl2pPr>
          </a:lstStyle>
          <a:p>
            <a:pPr lvl="0"/>
            <a:r>
              <a:rPr lang="en-US"/>
              <a:t>All text should be between 11 </a:t>
            </a:r>
            <a:r>
              <a:rPr lang="en-US" err="1"/>
              <a:t>pt</a:t>
            </a:r>
            <a:r>
              <a:rPr lang="en-US"/>
              <a:t> to 16 </a:t>
            </a:r>
            <a:r>
              <a:rPr lang="en-US" err="1"/>
              <a:t>pt</a:t>
            </a:r>
            <a:endParaRPr lang="en-US"/>
          </a:p>
        </p:txBody>
      </p:sp>
      <p:sp>
        <p:nvSpPr>
          <p:cNvPr id="53" name="Text Placeholder 6">
            <a:extLst>
              <a:ext uri="{FF2B5EF4-FFF2-40B4-BE49-F238E27FC236}">
                <a16:creationId xmlns:a16="http://schemas.microsoft.com/office/drawing/2014/main" id="{D23AED2A-06ED-449F-815A-865D6C689A4D}"/>
              </a:ext>
            </a:extLst>
          </p:cNvPr>
          <p:cNvSpPr>
            <a:spLocks noGrp="1"/>
          </p:cNvSpPr>
          <p:nvPr>
            <p:ph type="body" sz="quarter" idx="10" hasCustomPrompt="1"/>
          </p:nvPr>
        </p:nvSpPr>
        <p:spPr>
          <a:xfrm>
            <a:off x="336550" y="1035120"/>
            <a:ext cx="11643123" cy="313932"/>
          </a:xfrm>
        </p:spPr>
        <p:txBody>
          <a:bodyPr wrap="square">
            <a:spAutoFit/>
          </a:bodyPr>
          <a:lstStyle>
            <a:lvl1pPr marL="0" indent="0">
              <a:buNone/>
              <a:defRPr sz="1600" b="1">
                <a:solidFill>
                  <a:srgbClr val="009FDF"/>
                </a:solidFill>
                <a:latin typeface="+mj-lt"/>
              </a:defRPr>
            </a:lvl1pPr>
          </a:lstStyle>
          <a:p>
            <a:pPr lvl="0"/>
            <a:r>
              <a:rPr lang="en-GB"/>
              <a:t>THIS IS YOUR SUBTITLE. IT SHOULD BE UPPERCASE LETTERS FONT SIZE 16</a:t>
            </a:r>
          </a:p>
        </p:txBody>
      </p:sp>
    </p:spTree>
    <p:extLst>
      <p:ext uri="{BB962C8B-B14F-4D97-AF65-F5344CB8AC3E}">
        <p14:creationId xmlns:p14="http://schemas.microsoft.com/office/powerpoint/2010/main" val="4032981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399C2C-FFA6-4050-A16B-B52A3F51D6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400220-E6AF-4658-87CA-AAD5C6FE5A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392502736"/>
      </p:ext>
    </p:extLst>
  </p:cSld>
  <p:clrMap bg1="lt1" tx1="dk1" bg2="lt2" tx2="dk2" accent1="accent1" accent2="accent2" accent3="accent3" accent4="accent4" accent5="accent5" accent6="accent6" hlink="hlink" folHlink="folHlink"/>
  <p:sldLayoutIdLst>
    <p:sldLayoutId id="2147483661" r:id="rId1"/>
    <p:sldLayoutId id="2147483680" r:id="rId2"/>
    <p:sldLayoutId id="2147483662" r:id="rId3"/>
    <p:sldLayoutId id="2147483664" r:id="rId4"/>
    <p:sldLayoutId id="2147483665" r:id="rId5"/>
    <p:sldLayoutId id="2147483675" r:id="rId6"/>
    <p:sldLayoutId id="2147483663" r:id="rId7"/>
    <p:sldLayoutId id="2147483666" r:id="rId8"/>
    <p:sldLayoutId id="2147483674" r:id="rId9"/>
    <p:sldLayoutId id="2147483677" r:id="rId10"/>
    <p:sldLayoutId id="2147483676" r:id="rId11"/>
    <p:sldLayoutId id="2147483678" r:id="rId12"/>
  </p:sldLayoutIdLst>
  <p:txStyles>
    <p:titleStyle>
      <a:lvl1pPr algn="l" defTabSz="914400" rtl="0" eaLnBrk="1" latinLnBrk="0" hangingPunct="1">
        <a:lnSpc>
          <a:spcPct val="90000"/>
        </a:lnSpc>
        <a:spcBef>
          <a:spcPct val="0"/>
        </a:spcBef>
        <a:buNone/>
        <a:defRPr sz="4400" b="0" i="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4">
            <a:lumMod val="75000"/>
          </a:schemeClr>
        </a:buClr>
        <a:buFont typeface="Arial" panose="020B0604020202020204" pitchFamily="34" charset="0"/>
        <a:buChar char="•"/>
        <a:defRPr sz="16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chemeClr val="accent4">
            <a:lumMod val="75000"/>
          </a:schemeClr>
        </a:buClr>
        <a:buFont typeface="Arial" panose="020B0604020202020204" pitchFamily="34" charset="0"/>
        <a:buChar char="•"/>
        <a:defRPr sz="1600" kern="1200">
          <a:solidFill>
            <a:schemeClr val="tx1"/>
          </a:solidFill>
          <a:latin typeface="+mj-lt"/>
          <a:ea typeface="+mn-ea"/>
          <a:cs typeface="+mn-cs"/>
        </a:defRPr>
      </a:lvl2pPr>
      <a:lvl3pPr marL="1257300" indent="-342900" algn="l" defTabSz="914400" rtl="0" eaLnBrk="1" latinLnBrk="0" hangingPunct="1">
        <a:lnSpc>
          <a:spcPct val="90000"/>
        </a:lnSpc>
        <a:spcBef>
          <a:spcPts val="500"/>
        </a:spcBef>
        <a:buClr>
          <a:schemeClr val="accent4">
            <a:lumMod val="75000"/>
          </a:schemeClr>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hyperlink" Target="https://terms.2cv.com/" TargetMode="External"/><Relationship Id="rId3" Type="http://schemas.openxmlformats.org/officeDocument/2006/relationships/hyperlink" Target="mailto:Abigail.Plank@2cv.com" TargetMode="External"/><Relationship Id="rId7" Type="http://schemas.openxmlformats.org/officeDocument/2006/relationships/hyperlink" Target="mailto:Chelle.Watson@2cv.com" TargetMode="External"/><Relationship Id="rId2" Type="http://schemas.openxmlformats.org/officeDocument/2006/relationships/hyperlink" Target="mailto:Chloe.Deschryver@2cv.com" TargetMode="External"/><Relationship Id="rId1" Type="http://schemas.openxmlformats.org/officeDocument/2006/relationships/slideLayout" Target="../slideLayouts/slideLayout11.xml"/><Relationship Id="rId6" Type="http://schemas.openxmlformats.org/officeDocument/2006/relationships/hyperlink" Target="mailto:Nicola.Catchpole@2cv.com" TargetMode="External"/><Relationship Id="rId5" Type="http://schemas.openxmlformats.org/officeDocument/2006/relationships/hyperlink" Target="mailto:Jack.Wilson@2cv.com" TargetMode="External"/><Relationship Id="rId4" Type="http://schemas.openxmlformats.org/officeDocument/2006/relationships/hyperlink" Target="mailto:Barnaby.purvis@2cv.com" TargetMode="External"/><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accesstocash.org.uk/media/1159/interim-report-final-web.pdf" TargetMode="External"/><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chart" Target="../charts/chart4.xml"/><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7" Type="http://schemas.openxmlformats.org/officeDocument/2006/relationships/image" Target="../media/image18.sv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D759D5-DE80-4280-9486-E1DCADE54C2D}"/>
              </a:ext>
              <a:ext uri="{C183D7F6-B498-43B3-948B-1728B52AA6E4}">
                <adec:decorative xmlns:adec="http://schemas.microsoft.com/office/drawing/2017/decorative" val="1"/>
              </a:ext>
            </a:extLst>
          </p:cNvPr>
          <p:cNvPicPr>
            <a:picLocks noChangeAspect="1"/>
          </p:cNvPicPr>
          <p:nvPr/>
        </p:nvPicPr>
        <p:blipFill rotWithShape="1">
          <a:blip r:embed="rId2"/>
          <a:srcRect l="10436" r="15490"/>
          <a:stretch/>
        </p:blipFill>
        <p:spPr>
          <a:xfrm>
            <a:off x="4581053" y="0"/>
            <a:ext cx="7620000" cy="6858000"/>
          </a:xfrm>
          <a:prstGeom prst="rect">
            <a:avLst/>
          </a:prstGeom>
        </p:spPr>
      </p:pic>
      <p:sp>
        <p:nvSpPr>
          <p:cNvPr id="2" name="Title 1">
            <a:extLst>
              <a:ext uri="{FF2B5EF4-FFF2-40B4-BE49-F238E27FC236}">
                <a16:creationId xmlns:a16="http://schemas.microsoft.com/office/drawing/2014/main" id="{4AE87179-41B8-48C8-A867-3CBCA1AF73C9}"/>
              </a:ext>
            </a:extLst>
          </p:cNvPr>
          <p:cNvSpPr>
            <a:spLocks noGrp="1"/>
          </p:cNvSpPr>
          <p:nvPr>
            <p:ph type="ctrTitle"/>
          </p:nvPr>
        </p:nvSpPr>
        <p:spPr>
          <a:xfrm>
            <a:off x="446213" y="2517962"/>
            <a:ext cx="3941229" cy="1200329"/>
          </a:xfrm>
        </p:spPr>
        <p:txBody>
          <a:bodyPr/>
          <a:lstStyle/>
          <a:p>
            <a:r>
              <a:rPr lang="en-US" dirty="0"/>
              <a:t>Gambling </a:t>
            </a:r>
            <a:br>
              <a:rPr lang="en-US" dirty="0"/>
            </a:br>
            <a:r>
              <a:rPr lang="en-US" dirty="0"/>
              <a:t>&amp; Finance</a:t>
            </a:r>
            <a:endParaRPr lang="en-GB" sz="3200" dirty="0"/>
          </a:p>
        </p:txBody>
      </p:sp>
      <p:sp>
        <p:nvSpPr>
          <p:cNvPr id="3" name="Subtitle 2">
            <a:extLst>
              <a:ext uri="{FF2B5EF4-FFF2-40B4-BE49-F238E27FC236}">
                <a16:creationId xmlns:a16="http://schemas.microsoft.com/office/drawing/2014/main" id="{0D655C77-2A04-4D9B-B4EC-E50D020C273C}"/>
              </a:ext>
            </a:extLst>
          </p:cNvPr>
          <p:cNvSpPr>
            <a:spLocks noGrp="1"/>
          </p:cNvSpPr>
          <p:nvPr>
            <p:ph type="subTitle" idx="1"/>
          </p:nvPr>
        </p:nvSpPr>
        <p:spPr>
          <a:xfrm>
            <a:off x="446213" y="4101022"/>
            <a:ext cx="3555175" cy="1089529"/>
          </a:xfrm>
        </p:spPr>
        <p:txBody>
          <a:bodyPr/>
          <a:lstStyle/>
          <a:p>
            <a:pPr>
              <a:buClr>
                <a:schemeClr val="tx2"/>
              </a:buClr>
            </a:pPr>
            <a:r>
              <a:rPr lang="en-US" sz="2400" dirty="0"/>
              <a:t>Exploring cashless and other payment methods</a:t>
            </a:r>
            <a:endParaRPr lang="en-GB" sz="2400" dirty="0"/>
          </a:p>
        </p:txBody>
      </p:sp>
    </p:spTree>
    <p:extLst>
      <p:ext uri="{BB962C8B-B14F-4D97-AF65-F5344CB8AC3E}">
        <p14:creationId xmlns:p14="http://schemas.microsoft.com/office/powerpoint/2010/main" val="449814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8A95B-3338-4588-8F18-A53C938AECAB}"/>
              </a:ext>
            </a:extLst>
          </p:cNvPr>
          <p:cNvSpPr>
            <a:spLocks noGrp="1"/>
          </p:cNvSpPr>
          <p:nvPr>
            <p:ph type="title"/>
          </p:nvPr>
        </p:nvSpPr>
        <p:spPr>
          <a:xfrm>
            <a:off x="336753" y="433385"/>
            <a:ext cx="11643123" cy="867930"/>
          </a:xfrm>
        </p:spPr>
        <p:txBody>
          <a:bodyPr/>
          <a:lstStyle/>
          <a:p>
            <a:r>
              <a:rPr lang="en-US" sz="2800" dirty="0"/>
              <a:t>When given a choice, there’s a slight preference for cash, although some prefer different methods for different activities</a:t>
            </a:r>
            <a:endParaRPr lang="en-GB" sz="2800" dirty="0"/>
          </a:p>
        </p:txBody>
      </p:sp>
      <p:sp>
        <p:nvSpPr>
          <p:cNvPr id="8" name="TextBox 7">
            <a:extLst>
              <a:ext uri="{FF2B5EF4-FFF2-40B4-BE49-F238E27FC236}">
                <a16:creationId xmlns:a16="http://schemas.microsoft.com/office/drawing/2014/main" id="{7EC9E88F-2E60-41EB-A0E3-EFC637E50A8B}"/>
              </a:ext>
            </a:extLst>
          </p:cNvPr>
          <p:cNvSpPr txBox="1"/>
          <p:nvPr/>
        </p:nvSpPr>
        <p:spPr>
          <a:xfrm>
            <a:off x="336753" y="1493822"/>
            <a:ext cx="755786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Segoe UI Semilight"/>
                <a:ea typeface="+mn-ea"/>
                <a:cs typeface="+mn-cs"/>
              </a:rPr>
              <a:t>Preference for using </a:t>
            </a:r>
            <a:r>
              <a:rPr kumimoji="0" lang="en-US" sz="1400" b="1" i="0" u="none" strike="noStrike" kern="1200" cap="none" spc="0" normalizeH="0" baseline="0" noProof="0">
                <a:ln>
                  <a:noFill/>
                </a:ln>
                <a:solidFill>
                  <a:prstClr val="black"/>
                </a:solidFill>
                <a:effectLst/>
                <a:uLnTx/>
                <a:uFillTx/>
                <a:latin typeface="Segoe UI Semilight"/>
                <a:ea typeface="+mn-ea"/>
                <a:cs typeface="+mn-cs"/>
              </a:rPr>
              <a:t>cash</a:t>
            </a:r>
            <a:r>
              <a:rPr kumimoji="0" lang="en-US" sz="1400" b="0" i="0" u="none" strike="noStrike" kern="1200" cap="none" spc="0" normalizeH="0" baseline="0" noProof="0">
                <a:ln>
                  <a:noFill/>
                </a:ln>
                <a:solidFill>
                  <a:prstClr val="black"/>
                </a:solidFill>
                <a:effectLst/>
                <a:uLnTx/>
                <a:uFillTx/>
                <a:latin typeface="Segoe UI Semilight"/>
                <a:ea typeface="+mn-ea"/>
                <a:cs typeface="+mn-cs"/>
              </a:rPr>
              <a:t> for gambling activities</a:t>
            </a:r>
            <a:endParaRPr kumimoji="0" lang="en-GB" sz="14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118" name="Arrow: Pentagon 117">
            <a:extLst>
              <a:ext uri="{FF2B5EF4-FFF2-40B4-BE49-F238E27FC236}">
                <a16:creationId xmlns:a16="http://schemas.microsoft.com/office/drawing/2014/main" id="{472133D7-62C6-4A5D-9A76-18246AFAE4FB}"/>
              </a:ext>
              <a:ext uri="{C183D7F6-B498-43B3-948B-1728B52AA6E4}">
                <adec:decorative xmlns:adec="http://schemas.microsoft.com/office/drawing/2017/decorative" val="1"/>
              </a:ext>
            </a:extLst>
          </p:cNvPr>
          <p:cNvSpPr/>
          <p:nvPr/>
        </p:nvSpPr>
        <p:spPr>
          <a:xfrm>
            <a:off x="8148598" y="3648023"/>
            <a:ext cx="433427" cy="1126833"/>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117" name="Arrow: Pentagon 116">
            <a:extLst>
              <a:ext uri="{FF2B5EF4-FFF2-40B4-BE49-F238E27FC236}">
                <a16:creationId xmlns:a16="http://schemas.microsoft.com/office/drawing/2014/main" id="{155EEB92-6C83-4FE0-975F-FD81D8B82D89}"/>
              </a:ext>
              <a:ext uri="{C183D7F6-B498-43B3-948B-1728B52AA6E4}">
                <adec:decorative xmlns:adec="http://schemas.microsoft.com/office/drawing/2017/decorative" val="1"/>
              </a:ext>
            </a:extLst>
          </p:cNvPr>
          <p:cNvSpPr/>
          <p:nvPr/>
        </p:nvSpPr>
        <p:spPr>
          <a:xfrm rot="10800000">
            <a:off x="3457575" y="3648022"/>
            <a:ext cx="443448" cy="1126833"/>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175" name="TextBox 174">
            <a:extLst>
              <a:ext uri="{FF2B5EF4-FFF2-40B4-BE49-F238E27FC236}">
                <a16:creationId xmlns:a16="http://schemas.microsoft.com/office/drawing/2014/main" id="{4ABD2BA0-397B-4C77-BB0D-F25DAB419DF2}"/>
              </a:ext>
            </a:extLst>
          </p:cNvPr>
          <p:cNvSpPr txBox="1"/>
          <p:nvPr/>
        </p:nvSpPr>
        <p:spPr>
          <a:xfrm>
            <a:off x="4341858" y="2103652"/>
            <a:ext cx="160513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Segoe UI Semilight"/>
                <a:ea typeface="+mn-ea"/>
                <a:cs typeface="+mn-cs"/>
              </a:rPr>
              <a:t>prefer to pay with </a:t>
            </a:r>
            <a:r>
              <a:rPr kumimoji="0" lang="en-US" sz="1800" b="1" i="0" u="none" strike="noStrike" kern="1200" cap="none" spc="0" normalizeH="0" baseline="0" noProof="0">
                <a:ln>
                  <a:noFill/>
                </a:ln>
                <a:solidFill>
                  <a:prstClr val="black"/>
                </a:solidFill>
                <a:effectLst/>
                <a:uLnTx/>
                <a:uFillTx/>
                <a:latin typeface="Segoe UI Semilight"/>
                <a:ea typeface="+mn-ea"/>
                <a:cs typeface="+mn-cs"/>
              </a:rPr>
              <a:t>cash</a:t>
            </a:r>
            <a:endParaRPr kumimoji="0" lang="en-GB" sz="1800" b="1" i="0" u="none" strike="noStrike" kern="1200" cap="none" spc="0" normalizeH="0" baseline="0" noProof="0">
              <a:ln>
                <a:noFill/>
              </a:ln>
              <a:solidFill>
                <a:prstClr val="black"/>
              </a:solidFill>
              <a:effectLst/>
              <a:uLnTx/>
              <a:uFillTx/>
              <a:latin typeface="Segoe UI Semilight"/>
              <a:ea typeface="+mn-ea"/>
              <a:cs typeface="+mn-cs"/>
            </a:endParaRPr>
          </a:p>
        </p:txBody>
      </p:sp>
      <p:sp>
        <p:nvSpPr>
          <p:cNvPr id="115" name="TextBox 114">
            <a:extLst>
              <a:ext uri="{FF2B5EF4-FFF2-40B4-BE49-F238E27FC236}">
                <a16:creationId xmlns:a16="http://schemas.microsoft.com/office/drawing/2014/main" id="{DC7E4388-4E36-466D-8DFE-B0270C34AD34}"/>
              </a:ext>
            </a:extLst>
          </p:cNvPr>
          <p:cNvSpPr txBox="1"/>
          <p:nvPr/>
        </p:nvSpPr>
        <p:spPr>
          <a:xfrm>
            <a:off x="6383643" y="2103652"/>
            <a:ext cx="160513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Segoe UI Semilight"/>
                <a:ea typeface="+mn-ea"/>
                <a:cs typeface="+mn-cs"/>
              </a:rPr>
              <a:t>prefer to pay with </a:t>
            </a:r>
            <a:r>
              <a:rPr kumimoji="0" lang="en-US" sz="1800" b="1" i="0" u="none" strike="noStrike" kern="1200" cap="none" spc="0" normalizeH="0" baseline="0" noProof="0">
                <a:ln>
                  <a:noFill/>
                </a:ln>
                <a:solidFill>
                  <a:prstClr val="black"/>
                </a:solidFill>
                <a:effectLst/>
                <a:uLnTx/>
                <a:uFillTx/>
                <a:latin typeface="Segoe UI Semilight"/>
                <a:ea typeface="+mn-ea"/>
                <a:cs typeface="+mn-cs"/>
              </a:rPr>
              <a:t>cashless</a:t>
            </a:r>
            <a:endParaRPr kumimoji="0" lang="en-GB" sz="1800" b="1" i="0" u="none" strike="noStrike" kern="1200" cap="none" spc="0" normalizeH="0" baseline="0" noProof="0">
              <a:ln>
                <a:noFill/>
              </a:ln>
              <a:solidFill>
                <a:prstClr val="black"/>
              </a:solidFill>
              <a:effectLst/>
              <a:uLnTx/>
              <a:uFillTx/>
              <a:latin typeface="Segoe UI Semilight"/>
              <a:ea typeface="+mn-ea"/>
              <a:cs typeface="+mn-cs"/>
            </a:endParaRPr>
          </a:p>
        </p:txBody>
      </p:sp>
      <p:grpSp>
        <p:nvGrpSpPr>
          <p:cNvPr id="3" name="Group 2">
            <a:extLst>
              <a:ext uri="{FF2B5EF4-FFF2-40B4-BE49-F238E27FC236}">
                <a16:creationId xmlns:a16="http://schemas.microsoft.com/office/drawing/2014/main" id="{B368ECBF-9292-4B93-B920-F70E86E493E0}"/>
              </a:ext>
              <a:ext uri="{C183D7F6-B498-43B3-948B-1728B52AA6E4}">
                <adec:decorative xmlns:adec="http://schemas.microsoft.com/office/drawing/2017/decorative" val="1"/>
              </a:ext>
            </a:extLst>
          </p:cNvPr>
          <p:cNvGrpSpPr/>
          <p:nvPr/>
        </p:nvGrpSpPr>
        <p:grpSpPr>
          <a:xfrm>
            <a:off x="3773224" y="2807127"/>
            <a:ext cx="4511923" cy="2797078"/>
            <a:chOff x="4199405" y="1773469"/>
            <a:chExt cx="4511923" cy="2797078"/>
          </a:xfrm>
        </p:grpSpPr>
        <p:sp>
          <p:nvSpPr>
            <p:cNvPr id="113" name="Freeform: Shape 112">
              <a:extLst>
                <a:ext uri="{FF2B5EF4-FFF2-40B4-BE49-F238E27FC236}">
                  <a16:creationId xmlns:a16="http://schemas.microsoft.com/office/drawing/2014/main" id="{D64B0F55-9012-49C0-A3EF-B5000C4B8DBA}"/>
                </a:ext>
              </a:extLst>
            </p:cNvPr>
            <p:cNvSpPr>
              <a:spLocks noChangeAspect="1"/>
            </p:cNvSpPr>
            <p:nvPr/>
          </p:nvSpPr>
          <p:spPr>
            <a:xfrm flipH="1">
              <a:off x="6373169" y="2326103"/>
              <a:ext cx="664678" cy="1691811"/>
            </a:xfrm>
            <a:custGeom>
              <a:avLst/>
              <a:gdLst>
                <a:gd name="connsiteX0" fmla="*/ 289011 w 664678"/>
                <a:gd name="connsiteY0" fmla="*/ 0 h 1691811"/>
                <a:gd name="connsiteX1" fmla="*/ 240787 w 664678"/>
                <a:gd name="connsiteY1" fmla="*/ 63969 h 1691811"/>
                <a:gd name="connsiteX2" fmla="*/ 0 w 664678"/>
                <a:gd name="connsiteY2" fmla="*/ 845906 h 1691811"/>
                <a:gd name="connsiteX3" fmla="*/ 240787 w 664678"/>
                <a:gd name="connsiteY3" fmla="*/ 1627843 h 1691811"/>
                <a:gd name="connsiteX4" fmla="*/ 289010 w 664678"/>
                <a:gd name="connsiteY4" fmla="*/ 1691811 h 1691811"/>
                <a:gd name="connsiteX5" fmla="*/ 324996 w 664678"/>
                <a:gd name="connsiteY5" fmla="*/ 1659368 h 1691811"/>
                <a:gd name="connsiteX6" fmla="*/ 664678 w 664678"/>
                <a:gd name="connsiteY6" fmla="*/ 845905 h 1691811"/>
                <a:gd name="connsiteX7" fmla="*/ 324996 w 664678"/>
                <a:gd name="connsiteY7" fmla="*/ 32442 h 1691811"/>
                <a:gd name="connsiteX8" fmla="*/ 289011 w 664678"/>
                <a:gd name="connsiteY8" fmla="*/ 0 h 169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4678" h="1691811">
                  <a:moveTo>
                    <a:pt x="289011" y="0"/>
                  </a:moveTo>
                  <a:lnTo>
                    <a:pt x="240787" y="63969"/>
                  </a:lnTo>
                  <a:cubicBezTo>
                    <a:pt x="88767" y="287178"/>
                    <a:pt x="0" y="556259"/>
                    <a:pt x="0" y="845906"/>
                  </a:cubicBezTo>
                  <a:cubicBezTo>
                    <a:pt x="0" y="1135553"/>
                    <a:pt x="88767" y="1404634"/>
                    <a:pt x="240787" y="1627843"/>
                  </a:cubicBezTo>
                  <a:lnTo>
                    <a:pt x="289010" y="1691811"/>
                  </a:lnTo>
                  <a:lnTo>
                    <a:pt x="324996" y="1659368"/>
                  </a:lnTo>
                  <a:cubicBezTo>
                    <a:pt x="534869" y="1451185"/>
                    <a:pt x="664678" y="1163582"/>
                    <a:pt x="664678" y="845905"/>
                  </a:cubicBezTo>
                  <a:cubicBezTo>
                    <a:pt x="664678" y="528228"/>
                    <a:pt x="534869" y="240625"/>
                    <a:pt x="324996" y="32442"/>
                  </a:cubicBezTo>
                  <a:lnTo>
                    <a:pt x="289011" y="0"/>
                  </a:lnTo>
                  <a:close/>
                </a:path>
              </a:pathLst>
            </a:custGeom>
            <a:solidFill>
              <a:schemeClr val="accent1"/>
            </a:solidFill>
            <a:ln w="11079" cap="flat">
              <a:noFill/>
              <a:prstDash val="solid"/>
              <a:miter/>
            </a:ln>
          </p:spPr>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Segoe UI Semilight"/>
                  <a:ea typeface="+mn-ea"/>
                  <a:cs typeface="+mn-cs"/>
                </a:rPr>
                <a:t>13%</a:t>
              </a:r>
              <a:endParaRPr kumimoji="0" lang="en-GB" sz="2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112" name="Freeform: Shape 111">
              <a:extLst>
                <a:ext uri="{FF2B5EF4-FFF2-40B4-BE49-F238E27FC236}">
                  <a16:creationId xmlns:a16="http://schemas.microsoft.com/office/drawing/2014/main" id="{94C5E71D-5768-4D85-8115-3CD6F5895728}"/>
                </a:ext>
              </a:extLst>
            </p:cNvPr>
            <p:cNvSpPr>
              <a:spLocks noChangeAspect="1"/>
            </p:cNvSpPr>
            <p:nvPr/>
          </p:nvSpPr>
          <p:spPr>
            <a:xfrm flipH="1">
              <a:off x="4199405" y="1773469"/>
              <a:ext cx="2530770" cy="2797078"/>
            </a:xfrm>
            <a:custGeom>
              <a:avLst/>
              <a:gdLst>
                <a:gd name="connsiteX0" fmla="*/ 1120880 w 2530770"/>
                <a:gd name="connsiteY0" fmla="*/ 0 h 2797078"/>
                <a:gd name="connsiteX1" fmla="*/ 32940 w 2530770"/>
                <a:gd name="connsiteY1" fmla="*/ 508938 h 2797078"/>
                <a:gd name="connsiteX2" fmla="*/ 1 w 2530770"/>
                <a:gd name="connsiteY2" fmla="*/ 552633 h 2797078"/>
                <a:gd name="connsiteX3" fmla="*/ 35986 w 2530770"/>
                <a:gd name="connsiteY3" fmla="*/ 585075 h 2797078"/>
                <a:gd name="connsiteX4" fmla="*/ 375668 w 2530770"/>
                <a:gd name="connsiteY4" fmla="*/ 1398538 h 2797078"/>
                <a:gd name="connsiteX5" fmla="*/ 35986 w 2530770"/>
                <a:gd name="connsiteY5" fmla="*/ 2212001 h 2797078"/>
                <a:gd name="connsiteX6" fmla="*/ 0 w 2530770"/>
                <a:gd name="connsiteY6" fmla="*/ 2244444 h 2797078"/>
                <a:gd name="connsiteX7" fmla="*/ 32940 w 2530770"/>
                <a:gd name="connsiteY7" fmla="*/ 2288140 h 2797078"/>
                <a:gd name="connsiteX8" fmla="*/ 1120880 w 2530770"/>
                <a:gd name="connsiteY8" fmla="*/ 2797078 h 2797078"/>
                <a:gd name="connsiteX9" fmla="*/ 2530770 w 2530770"/>
                <a:gd name="connsiteY9" fmla="*/ 1398539 h 2797078"/>
                <a:gd name="connsiteX10" fmla="*/ 1120880 w 2530770"/>
                <a:gd name="connsiteY10" fmla="*/ 0 h 2797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30770" h="2797078">
                  <a:moveTo>
                    <a:pt x="1120880" y="0"/>
                  </a:moveTo>
                  <a:cubicBezTo>
                    <a:pt x="682883" y="0"/>
                    <a:pt x="291535" y="198117"/>
                    <a:pt x="32940" y="508938"/>
                  </a:cubicBezTo>
                  <a:lnTo>
                    <a:pt x="1" y="552633"/>
                  </a:lnTo>
                  <a:lnTo>
                    <a:pt x="35986" y="585075"/>
                  </a:lnTo>
                  <a:cubicBezTo>
                    <a:pt x="245859" y="793258"/>
                    <a:pt x="375668" y="1080861"/>
                    <a:pt x="375668" y="1398538"/>
                  </a:cubicBezTo>
                  <a:cubicBezTo>
                    <a:pt x="375668" y="1716215"/>
                    <a:pt x="245859" y="2003818"/>
                    <a:pt x="35986" y="2212001"/>
                  </a:cubicBezTo>
                  <a:lnTo>
                    <a:pt x="0" y="2244444"/>
                  </a:lnTo>
                  <a:lnTo>
                    <a:pt x="32940" y="2288140"/>
                  </a:lnTo>
                  <a:cubicBezTo>
                    <a:pt x="291535" y="2598961"/>
                    <a:pt x="682883" y="2797078"/>
                    <a:pt x="1120880" y="2797078"/>
                  </a:cubicBezTo>
                  <a:cubicBezTo>
                    <a:pt x="1899541" y="2797078"/>
                    <a:pt x="2530770" y="2170931"/>
                    <a:pt x="2530770" y="1398539"/>
                  </a:cubicBezTo>
                  <a:cubicBezTo>
                    <a:pt x="2530770" y="626147"/>
                    <a:pt x="1899541" y="0"/>
                    <a:pt x="1120880" y="0"/>
                  </a:cubicBezTo>
                  <a:close/>
                </a:path>
              </a:pathLst>
            </a:custGeom>
            <a:solidFill>
              <a:srgbClr val="007562"/>
            </a:solidFill>
            <a:ln w="11079" cap="flat">
              <a:noFill/>
              <a:prstDash val="solid"/>
              <a:miter/>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Segoe UI Semilight"/>
                  <a:ea typeface="+mn-ea"/>
                  <a:cs typeface="+mn-cs"/>
                </a:rPr>
                <a:t>48%</a:t>
              </a:r>
              <a:endParaRPr kumimoji="0" lang="en-GB" sz="40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111" name="Freeform: Shape 110">
              <a:extLst>
                <a:ext uri="{FF2B5EF4-FFF2-40B4-BE49-F238E27FC236}">
                  <a16:creationId xmlns:a16="http://schemas.microsoft.com/office/drawing/2014/main" id="{C19F702C-013A-4E0B-876D-A69A00EF3845}"/>
                </a:ext>
              </a:extLst>
            </p:cNvPr>
            <p:cNvSpPr>
              <a:spLocks noChangeAspect="1"/>
            </p:cNvSpPr>
            <p:nvPr/>
          </p:nvSpPr>
          <p:spPr>
            <a:xfrm flipH="1">
              <a:off x="6767499" y="2021596"/>
              <a:ext cx="1943829" cy="2300822"/>
            </a:xfrm>
            <a:custGeom>
              <a:avLst/>
              <a:gdLst>
                <a:gd name="connsiteX0" fmla="*/ 1159748 w 1943829"/>
                <a:gd name="connsiteY0" fmla="*/ 0 h 2300822"/>
                <a:gd name="connsiteX1" fmla="*/ 0 w 1943829"/>
                <a:gd name="connsiteY1" fmla="*/ 1150411 h 2300822"/>
                <a:gd name="connsiteX2" fmla="*/ 1159748 w 1943829"/>
                <a:gd name="connsiteY2" fmla="*/ 2300822 h 2300822"/>
                <a:gd name="connsiteX3" fmla="*/ 1897455 w 1943829"/>
                <a:gd name="connsiteY3" fmla="*/ 2038124 h 2300822"/>
                <a:gd name="connsiteX4" fmla="*/ 1943828 w 1943829"/>
                <a:gd name="connsiteY4" fmla="*/ 1996317 h 2300822"/>
                <a:gd name="connsiteX5" fmla="*/ 1895605 w 1943829"/>
                <a:gd name="connsiteY5" fmla="*/ 1932349 h 2300822"/>
                <a:gd name="connsiteX6" fmla="*/ 1654818 w 1943829"/>
                <a:gd name="connsiteY6" fmla="*/ 1150412 h 2300822"/>
                <a:gd name="connsiteX7" fmla="*/ 1895605 w 1943829"/>
                <a:gd name="connsiteY7" fmla="*/ 368475 h 2300822"/>
                <a:gd name="connsiteX8" fmla="*/ 1943829 w 1943829"/>
                <a:gd name="connsiteY8" fmla="*/ 304506 h 2300822"/>
                <a:gd name="connsiteX9" fmla="*/ 1897455 w 1943829"/>
                <a:gd name="connsiteY9" fmla="*/ 262698 h 2300822"/>
                <a:gd name="connsiteX10" fmla="*/ 1159748 w 1943829"/>
                <a:gd name="connsiteY10" fmla="*/ 0 h 230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43829" h="2300822">
                  <a:moveTo>
                    <a:pt x="1159748" y="0"/>
                  </a:moveTo>
                  <a:cubicBezTo>
                    <a:pt x="519237" y="0"/>
                    <a:pt x="0" y="515057"/>
                    <a:pt x="0" y="1150411"/>
                  </a:cubicBezTo>
                  <a:cubicBezTo>
                    <a:pt x="0" y="1785765"/>
                    <a:pt x="519237" y="2300822"/>
                    <a:pt x="1159748" y="2300822"/>
                  </a:cubicBezTo>
                  <a:cubicBezTo>
                    <a:pt x="1439972" y="2300822"/>
                    <a:pt x="1696983" y="2202237"/>
                    <a:pt x="1897455" y="2038124"/>
                  </a:cubicBezTo>
                  <a:lnTo>
                    <a:pt x="1943828" y="1996317"/>
                  </a:lnTo>
                  <a:lnTo>
                    <a:pt x="1895605" y="1932349"/>
                  </a:lnTo>
                  <a:cubicBezTo>
                    <a:pt x="1743585" y="1709140"/>
                    <a:pt x="1654818" y="1440059"/>
                    <a:pt x="1654818" y="1150412"/>
                  </a:cubicBezTo>
                  <a:cubicBezTo>
                    <a:pt x="1654818" y="860765"/>
                    <a:pt x="1743585" y="591684"/>
                    <a:pt x="1895605" y="368475"/>
                  </a:cubicBezTo>
                  <a:lnTo>
                    <a:pt x="1943829" y="304506"/>
                  </a:lnTo>
                  <a:lnTo>
                    <a:pt x="1897455" y="262698"/>
                  </a:lnTo>
                  <a:cubicBezTo>
                    <a:pt x="1696983" y="98585"/>
                    <a:pt x="1439972" y="0"/>
                    <a:pt x="1159748" y="0"/>
                  </a:cubicBezTo>
                  <a:close/>
                </a:path>
              </a:pathLst>
            </a:custGeom>
            <a:solidFill>
              <a:schemeClr val="accent3"/>
            </a:solidFill>
            <a:ln w="11079" cap="flat">
              <a:noFill/>
              <a:prstDash val="solid"/>
              <a:miter/>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Segoe UI Semilight"/>
                  <a:ea typeface="+mn-ea"/>
                  <a:cs typeface="+mn-cs"/>
                </a:rPr>
                <a:t>37%</a:t>
              </a:r>
              <a:endParaRPr kumimoji="0" lang="en-GB" sz="4000" b="0" i="0" u="none" strike="noStrike" kern="1200" cap="none" spc="0" normalizeH="0" baseline="0" noProof="0">
                <a:ln>
                  <a:noFill/>
                </a:ln>
                <a:solidFill>
                  <a:prstClr val="white"/>
                </a:solidFill>
                <a:effectLst/>
                <a:uLnTx/>
                <a:uFillTx/>
                <a:latin typeface="Segoe UI Semilight"/>
                <a:ea typeface="+mn-ea"/>
                <a:cs typeface="+mn-cs"/>
              </a:endParaRPr>
            </a:p>
          </p:txBody>
        </p:sp>
      </p:grpSp>
      <p:sp>
        <p:nvSpPr>
          <p:cNvPr id="119" name="TextBox 118">
            <a:extLst>
              <a:ext uri="{FF2B5EF4-FFF2-40B4-BE49-F238E27FC236}">
                <a16:creationId xmlns:a16="http://schemas.microsoft.com/office/drawing/2014/main" id="{2BC96EF4-EC0B-4143-B004-1345AA8F5A13}"/>
              </a:ext>
            </a:extLst>
          </p:cNvPr>
          <p:cNvSpPr txBox="1"/>
          <p:nvPr/>
        </p:nvSpPr>
        <p:spPr>
          <a:xfrm>
            <a:off x="1068570" y="3467001"/>
            <a:ext cx="2062345"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Segoe UI Semilight"/>
                <a:ea typeface="+mn-ea"/>
                <a:cs typeface="+mn-cs"/>
              </a:rPr>
              <a:t>More preferred in fruit/slot machines, bets on sports games or races, and casinos.</a:t>
            </a: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120" name="TextBox 119">
            <a:extLst>
              <a:ext uri="{FF2B5EF4-FFF2-40B4-BE49-F238E27FC236}">
                <a16:creationId xmlns:a16="http://schemas.microsoft.com/office/drawing/2014/main" id="{6F00216D-5109-4C1D-BFE4-4C5937E98E92}"/>
              </a:ext>
            </a:extLst>
          </p:cNvPr>
          <p:cNvSpPr txBox="1"/>
          <p:nvPr/>
        </p:nvSpPr>
        <p:spPr>
          <a:xfrm>
            <a:off x="8984604" y="3744000"/>
            <a:ext cx="206234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Segoe UI Semilight"/>
                <a:ea typeface="+mn-ea"/>
                <a:cs typeface="+mn-cs"/>
              </a:rPr>
              <a:t>More preferred in FOBTs, bets on events, and bingo.</a:t>
            </a: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122" name="TextBox 121">
            <a:extLst>
              <a:ext uri="{FF2B5EF4-FFF2-40B4-BE49-F238E27FC236}">
                <a16:creationId xmlns:a16="http://schemas.microsoft.com/office/drawing/2014/main" id="{1478C5A9-A72D-4E4E-B12A-54D5F16399FF}"/>
              </a:ext>
            </a:extLst>
          </p:cNvPr>
          <p:cNvSpPr txBox="1"/>
          <p:nvPr/>
        </p:nvSpPr>
        <p:spPr>
          <a:xfrm>
            <a:off x="5785324" y="5274574"/>
            <a:ext cx="1167982"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9DADBC">
                    <a:lumMod val="75000"/>
                  </a:srgbClr>
                </a:solidFill>
                <a:effectLst/>
                <a:uLnTx/>
                <a:uFillTx/>
                <a:latin typeface="Segoe UI Semilight"/>
                <a:ea typeface="+mn-ea"/>
                <a:cs typeface="+mn-cs"/>
              </a:rPr>
              <a:t>prefer different payment for different activities</a:t>
            </a:r>
            <a:endParaRPr kumimoji="0" lang="en-GB" sz="1000" b="0" i="0" u="none" strike="noStrike" kern="1200" cap="none" spc="0" normalizeH="0" baseline="0" noProof="0">
              <a:ln>
                <a:noFill/>
              </a:ln>
              <a:solidFill>
                <a:srgbClr val="9DADBC">
                  <a:lumMod val="75000"/>
                </a:srgbClr>
              </a:solidFill>
              <a:effectLst/>
              <a:uLnTx/>
              <a:uFillTx/>
              <a:latin typeface="Segoe UI Semilight"/>
              <a:ea typeface="+mn-ea"/>
              <a:cs typeface="+mn-cs"/>
            </a:endParaRPr>
          </a:p>
        </p:txBody>
      </p:sp>
      <p:sp>
        <p:nvSpPr>
          <p:cNvPr id="4" name="Left Brace 3">
            <a:extLst>
              <a:ext uri="{FF2B5EF4-FFF2-40B4-BE49-F238E27FC236}">
                <a16:creationId xmlns:a16="http://schemas.microsoft.com/office/drawing/2014/main" id="{00522300-826F-4881-A4A7-F5607EEF955A}"/>
              </a:ext>
              <a:ext uri="{C183D7F6-B498-43B3-948B-1728B52AA6E4}">
                <adec:decorative xmlns:adec="http://schemas.microsoft.com/office/drawing/2017/decorative" val="1"/>
              </a:ext>
            </a:extLst>
          </p:cNvPr>
          <p:cNvSpPr/>
          <p:nvPr/>
        </p:nvSpPr>
        <p:spPr>
          <a:xfrm rot="16200000">
            <a:off x="5090181" y="4418814"/>
            <a:ext cx="167218" cy="2875767"/>
          </a:xfrm>
          <a:prstGeom prst="leftBrace">
            <a:avLst>
              <a:gd name="adj1" fmla="val 54581"/>
              <a:gd name="adj2" fmla="val 50000"/>
            </a:avLst>
          </a:prstGeom>
          <a:ln w="127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17" name="Left Brace 16">
            <a:extLst>
              <a:ext uri="{FF2B5EF4-FFF2-40B4-BE49-F238E27FC236}">
                <a16:creationId xmlns:a16="http://schemas.microsoft.com/office/drawing/2014/main" id="{E45C88BE-66A6-4DD4-951B-CED02A69586F}"/>
              </a:ext>
              <a:ext uri="{C183D7F6-B498-43B3-948B-1728B52AA6E4}">
                <adec:decorative xmlns:adec="http://schemas.microsoft.com/office/drawing/2017/decorative" val="1"/>
              </a:ext>
            </a:extLst>
          </p:cNvPr>
          <p:cNvSpPr/>
          <p:nvPr/>
        </p:nvSpPr>
        <p:spPr>
          <a:xfrm rot="16200000">
            <a:off x="7032460" y="4809443"/>
            <a:ext cx="167218" cy="2338158"/>
          </a:xfrm>
          <a:prstGeom prst="leftBrace">
            <a:avLst>
              <a:gd name="adj1" fmla="val 54581"/>
              <a:gd name="adj2" fmla="val 50000"/>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5" name="TextBox 4">
            <a:extLst>
              <a:ext uri="{FF2B5EF4-FFF2-40B4-BE49-F238E27FC236}">
                <a16:creationId xmlns:a16="http://schemas.microsoft.com/office/drawing/2014/main" id="{16A1E043-0175-4EE8-808E-207048A2EB77}"/>
              </a:ext>
            </a:extLst>
          </p:cNvPr>
          <p:cNvSpPr txBox="1"/>
          <p:nvPr/>
        </p:nvSpPr>
        <p:spPr>
          <a:xfrm>
            <a:off x="4909453" y="5942365"/>
            <a:ext cx="58102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9FE3"/>
                </a:solidFill>
                <a:effectLst/>
                <a:uLnTx/>
                <a:uFillTx/>
                <a:latin typeface="Segoe UI Semilight"/>
                <a:ea typeface="+mn-ea"/>
                <a:cs typeface="+mn-cs"/>
              </a:rPr>
              <a:t>62%</a:t>
            </a:r>
            <a:endParaRPr kumimoji="0" lang="en-GB" sz="1600" b="1" i="0" u="none" strike="noStrike" kern="1200" cap="none" spc="0" normalizeH="0" baseline="0" noProof="0">
              <a:ln>
                <a:noFill/>
              </a:ln>
              <a:solidFill>
                <a:srgbClr val="009FE3"/>
              </a:solidFill>
              <a:effectLst/>
              <a:uLnTx/>
              <a:uFillTx/>
              <a:latin typeface="Segoe UI Semilight"/>
              <a:ea typeface="+mn-ea"/>
              <a:cs typeface="+mn-cs"/>
            </a:endParaRPr>
          </a:p>
        </p:txBody>
      </p:sp>
      <p:sp>
        <p:nvSpPr>
          <p:cNvPr id="19" name="TextBox 18">
            <a:extLst>
              <a:ext uri="{FF2B5EF4-FFF2-40B4-BE49-F238E27FC236}">
                <a16:creationId xmlns:a16="http://schemas.microsoft.com/office/drawing/2014/main" id="{5C1BDC47-28B0-4D5B-8800-B2E8ECF7E254}"/>
              </a:ext>
            </a:extLst>
          </p:cNvPr>
          <p:cNvSpPr txBox="1"/>
          <p:nvPr/>
        </p:nvSpPr>
        <p:spPr>
          <a:xfrm>
            <a:off x="6825556" y="6092572"/>
            <a:ext cx="58102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437E"/>
                </a:solidFill>
                <a:effectLst/>
                <a:uLnTx/>
                <a:uFillTx/>
                <a:latin typeface="Segoe UI Semilight"/>
                <a:ea typeface="+mn-ea"/>
                <a:cs typeface="+mn-cs"/>
              </a:rPr>
              <a:t>51%</a:t>
            </a:r>
            <a:endParaRPr kumimoji="0" lang="en-GB" sz="1600" b="1" i="0" u="none" strike="noStrike" kern="1200" cap="none" spc="0" normalizeH="0" baseline="0" noProof="0">
              <a:ln>
                <a:noFill/>
              </a:ln>
              <a:solidFill>
                <a:srgbClr val="00437E"/>
              </a:solidFill>
              <a:effectLst/>
              <a:uLnTx/>
              <a:uFillTx/>
              <a:latin typeface="Segoe UI Semilight"/>
              <a:ea typeface="+mn-ea"/>
              <a:cs typeface="+mn-cs"/>
            </a:endParaRPr>
          </a:p>
        </p:txBody>
      </p:sp>
      <p:sp>
        <p:nvSpPr>
          <p:cNvPr id="20" name="TextBox 19">
            <a:extLst>
              <a:ext uri="{FF2B5EF4-FFF2-40B4-BE49-F238E27FC236}">
                <a16:creationId xmlns:a16="http://schemas.microsoft.com/office/drawing/2014/main" id="{C56F29D7-C075-46EE-958D-BADA3F34AC51}"/>
              </a:ext>
            </a:extLst>
          </p:cNvPr>
          <p:cNvSpPr txBox="1"/>
          <p:nvPr/>
        </p:nvSpPr>
        <p:spPr>
          <a:xfrm>
            <a:off x="1" y="6062131"/>
            <a:ext cx="4909452"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Semilight"/>
                <a:ea typeface="+mn-ea"/>
                <a:cs typeface="+mn-cs"/>
              </a:rPr>
              <a:t>Note: preference doesn’t account for feasibility – respondents had the option to say they preferred an option even if it isn’t possible at the venue/for the type of gambling</a:t>
            </a:r>
            <a:endParaRPr kumimoji="0" lang="en-GB" sz="10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104" name="TextBox 103">
            <a:extLst>
              <a:ext uri="{FF2B5EF4-FFF2-40B4-BE49-F238E27FC236}">
                <a16:creationId xmlns:a16="http://schemas.microsoft.com/office/drawing/2014/main" id="{C29E7F95-0206-435B-82CC-142E71783E47}"/>
              </a:ext>
            </a:extLst>
          </p:cNvPr>
          <p:cNvSpPr txBox="1"/>
          <p:nvPr/>
        </p:nvSpPr>
        <p:spPr>
          <a:xfrm>
            <a:off x="1" y="6522312"/>
            <a:ext cx="8858774"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lumMod val="50000"/>
                  </a:prstClr>
                </a:solidFill>
                <a:effectLst/>
                <a:uLnTx/>
                <a:uFillTx/>
                <a:latin typeface="Segoe UI Semilight"/>
                <a:ea typeface="+mn-ea"/>
                <a:cs typeface="+mn-cs"/>
              </a:rPr>
              <a:t>M2. What form of payment would you prefer to use for the following activities? (answered across all land-based gambling activities qualify for)</a:t>
            </a:r>
            <a:endParaRPr kumimoji="0" lang="en-GB" sz="800" b="0" i="0" u="none" strike="noStrike" kern="1200" cap="none" spc="0" normalizeH="0" baseline="0" noProof="0">
              <a:ln>
                <a:noFill/>
              </a:ln>
              <a:solidFill>
                <a:prstClr val="white">
                  <a:lumMod val="50000"/>
                </a:prstClr>
              </a:solidFill>
              <a:effectLst/>
              <a:uLnTx/>
              <a:uFillTx/>
              <a:latin typeface="Segoe UI Semi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lumMod val="50000"/>
                  </a:prstClr>
                </a:solidFill>
                <a:effectLst/>
                <a:uLnTx/>
                <a:uFillTx/>
                <a:latin typeface="Segoe UI Semilight"/>
                <a:ea typeface="+mn-ea"/>
                <a:cs typeface="+mn-cs"/>
              </a:rPr>
              <a:t>Base: Land-based gamblers (314)</a:t>
            </a:r>
            <a:endParaRPr kumimoji="0" lang="en-GB" sz="800" b="0" i="0" u="none" strike="noStrike" kern="1200" cap="none" spc="0" normalizeH="0" baseline="0" noProof="0">
              <a:ln>
                <a:noFill/>
              </a:ln>
              <a:solidFill>
                <a:prstClr val="white">
                  <a:lumMod val="50000"/>
                </a:prstClr>
              </a:solidFill>
              <a:effectLst/>
              <a:uLnTx/>
              <a:uFillTx/>
              <a:latin typeface="Segoe UI Semilight"/>
              <a:ea typeface="+mn-ea"/>
              <a:cs typeface="+mn-cs"/>
            </a:endParaRPr>
          </a:p>
        </p:txBody>
      </p:sp>
    </p:spTree>
    <p:extLst>
      <p:ext uri="{BB962C8B-B14F-4D97-AF65-F5344CB8AC3E}">
        <p14:creationId xmlns:p14="http://schemas.microsoft.com/office/powerpoint/2010/main" val="3460095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A3ED2-DE38-4954-8261-E14CCE973EBD}"/>
              </a:ext>
            </a:extLst>
          </p:cNvPr>
          <p:cNvSpPr>
            <a:spLocks noGrp="1"/>
          </p:cNvSpPr>
          <p:nvPr>
            <p:ph type="title"/>
          </p:nvPr>
        </p:nvSpPr>
        <p:spPr>
          <a:xfrm>
            <a:off x="336753" y="433385"/>
            <a:ext cx="5465115" cy="923330"/>
          </a:xfrm>
        </p:spPr>
        <p:txBody>
          <a:bodyPr/>
          <a:lstStyle/>
          <a:p>
            <a:r>
              <a:rPr lang="en-US" sz="2000" dirty="0"/>
              <a:t>Cashless is preferred for its security, speed, ease, record of payments and limiting contact in a post-covid world</a:t>
            </a:r>
            <a:endParaRPr lang="en-GB" sz="2000" dirty="0"/>
          </a:p>
        </p:txBody>
      </p:sp>
      <p:sp>
        <p:nvSpPr>
          <p:cNvPr id="11" name="Rectangle 10">
            <a:extLst>
              <a:ext uri="{FF2B5EF4-FFF2-40B4-BE49-F238E27FC236}">
                <a16:creationId xmlns:a16="http://schemas.microsoft.com/office/drawing/2014/main" id="{EA13DC18-ECEF-4A81-89AA-F2DE73BD2E17}"/>
              </a:ext>
              <a:ext uri="{C183D7F6-B498-43B3-948B-1728B52AA6E4}">
                <adec:decorative xmlns:adec="http://schemas.microsoft.com/office/drawing/2017/decorative" val="1"/>
              </a:ext>
            </a:extLst>
          </p:cNvPr>
          <p:cNvSpPr/>
          <p:nvPr/>
        </p:nvSpPr>
        <p:spPr>
          <a:xfrm>
            <a:off x="5870448" y="0"/>
            <a:ext cx="6321552"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25" name="TextBox 24">
            <a:extLst>
              <a:ext uri="{FF2B5EF4-FFF2-40B4-BE49-F238E27FC236}">
                <a16:creationId xmlns:a16="http://schemas.microsoft.com/office/drawing/2014/main" id="{B61B0C04-7425-41D3-8BF8-1091728F1DEA}"/>
              </a:ext>
            </a:extLst>
          </p:cNvPr>
          <p:cNvSpPr txBox="1"/>
          <p:nvPr/>
        </p:nvSpPr>
        <p:spPr>
          <a:xfrm>
            <a:off x="203895" y="1451326"/>
            <a:ext cx="2824609" cy="2553474"/>
          </a:xfrm>
          <a:prstGeom prst="wedgeEllipseCallout">
            <a:avLst>
              <a:gd name="adj1" fmla="val -41475"/>
              <a:gd name="adj2" fmla="val 51558"/>
            </a:avLst>
          </a:prstGeom>
          <a:solidFill>
            <a:srgbClr val="EBEFF2"/>
          </a:solidFill>
        </p:spPr>
        <p:txBody>
          <a:bodyPr wrap="square" lIns="36000" rIns="36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Segoe UI Semilight"/>
                <a:ea typeface="+mn-ea"/>
                <a:cs typeface="+mn-cs"/>
              </a:rPr>
              <a:t>Contactless with my phone is the easiest and most convenient way to pay. I don't have to take money out in advance and can spend as much as I would like to when I'm there.</a:t>
            </a:r>
          </a:p>
        </p:txBody>
      </p:sp>
      <p:sp>
        <p:nvSpPr>
          <p:cNvPr id="29" name="TextBox 28">
            <a:extLst>
              <a:ext uri="{FF2B5EF4-FFF2-40B4-BE49-F238E27FC236}">
                <a16:creationId xmlns:a16="http://schemas.microsoft.com/office/drawing/2014/main" id="{E2F0D42C-6D86-416F-8575-4FE2E205AA86}"/>
              </a:ext>
            </a:extLst>
          </p:cNvPr>
          <p:cNvSpPr txBox="1"/>
          <p:nvPr/>
        </p:nvSpPr>
        <p:spPr>
          <a:xfrm>
            <a:off x="3155828" y="1682664"/>
            <a:ext cx="2551155" cy="1341656"/>
          </a:xfrm>
          <a:prstGeom prst="wedgeEllipseCallout">
            <a:avLst>
              <a:gd name="adj1" fmla="val 17509"/>
              <a:gd name="adj2" fmla="val 66286"/>
            </a:avLst>
          </a:prstGeom>
          <a:solidFill>
            <a:srgbClr val="EBEFF2"/>
          </a:solidFill>
        </p:spPr>
        <p:txBody>
          <a:bodyPr wrap="square" lIns="36000" rIns="36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Segoe UI Semilight"/>
                <a:ea typeface="+mn-ea"/>
                <a:cs typeface="+mn-cs"/>
              </a:rPr>
              <a:t>It’s just quicker and easier, especially when places are busy. It also minimises contact.</a:t>
            </a:r>
          </a:p>
        </p:txBody>
      </p:sp>
      <p:sp>
        <p:nvSpPr>
          <p:cNvPr id="27" name="TextBox 26">
            <a:extLst>
              <a:ext uri="{FF2B5EF4-FFF2-40B4-BE49-F238E27FC236}">
                <a16:creationId xmlns:a16="http://schemas.microsoft.com/office/drawing/2014/main" id="{FFE366E4-7D6E-432C-A91C-346F795D008B}"/>
              </a:ext>
            </a:extLst>
          </p:cNvPr>
          <p:cNvSpPr txBox="1"/>
          <p:nvPr/>
        </p:nvSpPr>
        <p:spPr>
          <a:xfrm>
            <a:off x="2561802" y="3227771"/>
            <a:ext cx="2597262" cy="2250519"/>
          </a:xfrm>
          <a:prstGeom prst="wedgeEllipseCallout">
            <a:avLst>
              <a:gd name="adj1" fmla="val -27053"/>
              <a:gd name="adj2" fmla="val 53057"/>
            </a:avLst>
          </a:prstGeom>
          <a:solidFill>
            <a:srgbClr val="EBEFF2"/>
          </a:solidFill>
        </p:spPr>
        <p:txBody>
          <a:bodyPr wrap="square" lIns="36000" rIns="36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Segoe UI Semilight"/>
                <a:ea typeface="+mn-ea"/>
                <a:cs typeface="+mn-cs"/>
              </a:rPr>
              <a:t>With COVID-19 I’m unsure as to how many people actually wash their hands and money is dirty to start with, so less handling of money</a:t>
            </a:r>
          </a:p>
        </p:txBody>
      </p:sp>
      <p:sp>
        <p:nvSpPr>
          <p:cNvPr id="33" name="TextBox 32">
            <a:extLst>
              <a:ext uri="{FF2B5EF4-FFF2-40B4-BE49-F238E27FC236}">
                <a16:creationId xmlns:a16="http://schemas.microsoft.com/office/drawing/2014/main" id="{2D50184C-B236-4162-8AE5-25B056A9135B}"/>
              </a:ext>
            </a:extLst>
          </p:cNvPr>
          <p:cNvSpPr txBox="1"/>
          <p:nvPr/>
        </p:nvSpPr>
        <p:spPr>
          <a:xfrm>
            <a:off x="240601" y="4432891"/>
            <a:ext cx="2551155" cy="1947565"/>
          </a:xfrm>
          <a:prstGeom prst="wedgeEllipseCallout">
            <a:avLst>
              <a:gd name="adj1" fmla="val 32380"/>
              <a:gd name="adj2" fmla="val 49250"/>
            </a:avLst>
          </a:prstGeom>
          <a:solidFill>
            <a:srgbClr val="EBEFF2"/>
          </a:solidFill>
        </p:spPr>
        <p:txBody>
          <a:bodyPr wrap="square" lIns="36000" rIns="36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Segoe UI Semilight"/>
                <a:ea typeface="+mn-ea"/>
                <a:cs typeface="+mn-cs"/>
              </a:rPr>
              <a:t>Because I find it way easier compared to other forms of payment, and I can check all my payments at instant online</a:t>
            </a:r>
          </a:p>
        </p:txBody>
      </p:sp>
      <p:sp>
        <p:nvSpPr>
          <p:cNvPr id="39" name="TextBox 38">
            <a:extLst>
              <a:ext uri="{FF2B5EF4-FFF2-40B4-BE49-F238E27FC236}">
                <a16:creationId xmlns:a16="http://schemas.microsoft.com/office/drawing/2014/main" id="{D2194F3D-AF2C-4683-99CD-77A92C753B14}"/>
              </a:ext>
            </a:extLst>
          </p:cNvPr>
          <p:cNvSpPr txBox="1"/>
          <p:nvPr/>
        </p:nvSpPr>
        <p:spPr>
          <a:xfrm>
            <a:off x="2862627" y="5535312"/>
            <a:ext cx="1519856" cy="1038701"/>
          </a:xfrm>
          <a:prstGeom prst="wedgeEllipseCallout">
            <a:avLst>
              <a:gd name="adj1" fmla="val 35456"/>
              <a:gd name="adj2" fmla="val 50141"/>
            </a:avLst>
          </a:prstGeom>
          <a:solidFill>
            <a:srgbClr val="EBEFF2"/>
          </a:solidFill>
        </p:spPr>
        <p:txBody>
          <a:bodyPr wrap="square" lIns="36000" rIns="36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Segoe UI Semilight"/>
                <a:ea typeface="+mn-ea"/>
                <a:cs typeface="+mn-cs"/>
              </a:rPr>
              <a:t>It is safer not to carry too much cash</a:t>
            </a:r>
          </a:p>
        </p:txBody>
      </p:sp>
      <p:sp>
        <p:nvSpPr>
          <p:cNvPr id="59" name="Title 1">
            <a:extLst>
              <a:ext uri="{FF2B5EF4-FFF2-40B4-BE49-F238E27FC236}">
                <a16:creationId xmlns:a16="http://schemas.microsoft.com/office/drawing/2014/main" id="{81321D91-B80D-4277-98DB-8547F23F3BAD}"/>
              </a:ext>
            </a:extLst>
          </p:cNvPr>
          <p:cNvSpPr txBox="1">
            <a:spLocks/>
          </p:cNvSpPr>
          <p:nvPr/>
        </p:nvSpPr>
        <p:spPr>
          <a:xfrm>
            <a:off x="5975702" y="433385"/>
            <a:ext cx="6035174" cy="923330"/>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sz="4000" b="1" i="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Segoe UI"/>
                <a:ea typeface="+mj-ea"/>
                <a:cs typeface="+mj-cs"/>
              </a:rPr>
              <a:t>Cash is preferred for the control it provides over both spend and privacy, but is also linked to a cash only legacy in some establishments</a:t>
            </a:r>
            <a:endParaRPr kumimoji="0" lang="en-GB" sz="2000" b="1" i="0" u="none" strike="noStrike" kern="1200" cap="none" spc="0" normalizeH="0" baseline="0" noProof="0" dirty="0">
              <a:ln>
                <a:noFill/>
              </a:ln>
              <a:solidFill>
                <a:prstClr val="black"/>
              </a:solidFill>
              <a:effectLst/>
              <a:uLnTx/>
              <a:uFillTx/>
              <a:latin typeface="Segoe UI"/>
              <a:ea typeface="+mj-ea"/>
              <a:cs typeface="+mj-cs"/>
            </a:endParaRPr>
          </a:p>
        </p:txBody>
      </p:sp>
      <p:sp>
        <p:nvSpPr>
          <p:cNvPr id="56" name="TextBox 55">
            <a:extLst>
              <a:ext uri="{FF2B5EF4-FFF2-40B4-BE49-F238E27FC236}">
                <a16:creationId xmlns:a16="http://schemas.microsoft.com/office/drawing/2014/main" id="{E67AFC26-7407-4426-B88D-DC9F0E59AE85}"/>
              </a:ext>
            </a:extLst>
          </p:cNvPr>
          <p:cNvSpPr txBox="1"/>
          <p:nvPr/>
        </p:nvSpPr>
        <p:spPr>
          <a:xfrm>
            <a:off x="6071030" y="1427861"/>
            <a:ext cx="2810970" cy="1341656"/>
          </a:xfrm>
          <a:prstGeom prst="wedgeEllipseCallout">
            <a:avLst>
              <a:gd name="adj1" fmla="val 34739"/>
              <a:gd name="adj2" fmla="val 55874"/>
            </a:avLst>
          </a:prstGeom>
          <a:solidFill>
            <a:schemeClr val="bg1"/>
          </a:solidFill>
        </p:spPr>
        <p:txBody>
          <a:bodyPr wrap="square" lIns="36000" rIns="36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Segoe UI Semilight"/>
                <a:ea typeface="+mn-ea"/>
                <a:cs typeface="+mn-cs"/>
              </a:rPr>
              <a:t>Doesn’t tempt me to go over what I’d brought in with me which I could do with card payment</a:t>
            </a:r>
          </a:p>
        </p:txBody>
      </p:sp>
      <p:sp>
        <p:nvSpPr>
          <p:cNvPr id="48" name="TextBox 47">
            <a:extLst>
              <a:ext uri="{FF2B5EF4-FFF2-40B4-BE49-F238E27FC236}">
                <a16:creationId xmlns:a16="http://schemas.microsoft.com/office/drawing/2014/main" id="{E301EAC2-99D7-4A58-8049-A916E1DF4B20}"/>
              </a:ext>
            </a:extLst>
          </p:cNvPr>
          <p:cNvSpPr txBox="1"/>
          <p:nvPr/>
        </p:nvSpPr>
        <p:spPr>
          <a:xfrm>
            <a:off x="6014924" y="3042385"/>
            <a:ext cx="3320907" cy="1038701"/>
          </a:xfrm>
          <a:prstGeom prst="wedgeEllipseCallout">
            <a:avLst/>
          </a:prstGeom>
          <a:solidFill>
            <a:schemeClr val="bg1"/>
          </a:solidFill>
        </p:spPr>
        <p:txBody>
          <a:bodyPr wrap="square" lIns="36000" rIns="36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Segoe UI Semilight"/>
                <a:ea typeface="+mn-ea"/>
                <a:cs typeface="+mn-cs"/>
              </a:rPr>
              <a:t>Its easier to be aware of money you are spending if its physically in my hand</a:t>
            </a:r>
          </a:p>
        </p:txBody>
      </p:sp>
      <p:sp>
        <p:nvSpPr>
          <p:cNvPr id="43" name="TextBox 42">
            <a:extLst>
              <a:ext uri="{FF2B5EF4-FFF2-40B4-BE49-F238E27FC236}">
                <a16:creationId xmlns:a16="http://schemas.microsoft.com/office/drawing/2014/main" id="{DCBCE8F1-A954-4B28-8EF2-34DC1D38476E}"/>
              </a:ext>
            </a:extLst>
          </p:cNvPr>
          <p:cNvSpPr txBox="1"/>
          <p:nvPr/>
        </p:nvSpPr>
        <p:spPr>
          <a:xfrm>
            <a:off x="7358412" y="4229271"/>
            <a:ext cx="2140919" cy="1644610"/>
          </a:xfrm>
          <a:prstGeom prst="wedgeEllipseCallout">
            <a:avLst/>
          </a:prstGeom>
          <a:solidFill>
            <a:schemeClr val="bg1"/>
          </a:solidFill>
        </p:spPr>
        <p:txBody>
          <a:bodyPr wrap="square" lIns="36000" rIns="36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Segoe UI Semilight"/>
                <a:ea typeface="+mn-ea"/>
                <a:cs typeface="+mn-cs"/>
              </a:rPr>
              <a:t>Most machines previously have only accepted cash and that is what I am used to</a:t>
            </a:r>
          </a:p>
        </p:txBody>
      </p:sp>
      <p:sp>
        <p:nvSpPr>
          <p:cNvPr id="21" name="TextBox 20">
            <a:extLst>
              <a:ext uri="{FF2B5EF4-FFF2-40B4-BE49-F238E27FC236}">
                <a16:creationId xmlns:a16="http://schemas.microsoft.com/office/drawing/2014/main" id="{33C6CD4D-FED3-4235-8AA5-B77AA85D05D5}"/>
              </a:ext>
            </a:extLst>
          </p:cNvPr>
          <p:cNvSpPr txBox="1"/>
          <p:nvPr/>
        </p:nvSpPr>
        <p:spPr>
          <a:xfrm>
            <a:off x="9197460" y="1492779"/>
            <a:ext cx="2549255" cy="1947565"/>
          </a:xfrm>
          <a:prstGeom prst="wedgeEllipseCallout">
            <a:avLst>
              <a:gd name="adj1" fmla="val -22826"/>
              <a:gd name="adj2" fmla="val 58587"/>
            </a:avLst>
          </a:prstGeom>
          <a:solidFill>
            <a:schemeClr val="bg1"/>
          </a:solidFill>
        </p:spPr>
        <p:txBody>
          <a:bodyPr wrap="square" lIns="36000" rIns="36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Segoe UI Semilight"/>
                <a:ea typeface="+mn-ea"/>
                <a:cs typeface="+mn-cs"/>
              </a:rPr>
              <a:t>It’s gambling and I like to know exactly how much I’m spending. If I just stick with cash I can’t use any more than I currently have.</a:t>
            </a:r>
          </a:p>
        </p:txBody>
      </p:sp>
      <p:sp>
        <p:nvSpPr>
          <p:cNvPr id="47" name="TextBox 46">
            <a:extLst>
              <a:ext uri="{FF2B5EF4-FFF2-40B4-BE49-F238E27FC236}">
                <a16:creationId xmlns:a16="http://schemas.microsoft.com/office/drawing/2014/main" id="{7EB3F2ED-033D-41F9-BF29-62D2C4C184D4}"/>
              </a:ext>
            </a:extLst>
          </p:cNvPr>
          <p:cNvSpPr txBox="1"/>
          <p:nvPr/>
        </p:nvSpPr>
        <p:spPr>
          <a:xfrm>
            <a:off x="9590479" y="3696272"/>
            <a:ext cx="2420397" cy="1341656"/>
          </a:xfrm>
          <a:prstGeom prst="wedgeEllipseCallout">
            <a:avLst>
              <a:gd name="adj1" fmla="val 32687"/>
              <a:gd name="adj2" fmla="val 59660"/>
            </a:avLst>
          </a:prstGeom>
          <a:solidFill>
            <a:schemeClr val="bg1"/>
          </a:solidFill>
        </p:spPr>
        <p:txBody>
          <a:bodyPr wrap="square" lIns="36000" rIns="36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Segoe UI Semilight"/>
                <a:ea typeface="+mn-ea"/>
                <a:cs typeface="+mn-cs"/>
              </a:rPr>
              <a:t>I think it helps to regulate, realise and limit what you are actually spending</a:t>
            </a:r>
          </a:p>
        </p:txBody>
      </p:sp>
      <p:sp>
        <p:nvSpPr>
          <p:cNvPr id="54" name="TextBox 53">
            <a:extLst>
              <a:ext uri="{FF2B5EF4-FFF2-40B4-BE49-F238E27FC236}">
                <a16:creationId xmlns:a16="http://schemas.microsoft.com/office/drawing/2014/main" id="{6CD4428B-7535-49EF-A08D-BAE0EF1B82B5}"/>
              </a:ext>
            </a:extLst>
          </p:cNvPr>
          <p:cNvSpPr txBox="1"/>
          <p:nvPr/>
        </p:nvSpPr>
        <p:spPr>
          <a:xfrm>
            <a:off x="9338038" y="5178241"/>
            <a:ext cx="2549256" cy="1341656"/>
          </a:xfrm>
          <a:prstGeom prst="wedgeEllipseCallout">
            <a:avLst/>
          </a:prstGeom>
          <a:solidFill>
            <a:schemeClr val="bg1"/>
          </a:solidFill>
        </p:spPr>
        <p:txBody>
          <a:bodyPr wrap="square" lIns="36000" rIns="36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Segoe UI Semilight"/>
                <a:ea typeface="+mn-ea"/>
                <a:cs typeface="+mn-cs"/>
              </a:rPr>
              <a:t>I don't trust betting establishments having access to my bank card details.</a:t>
            </a:r>
          </a:p>
        </p:txBody>
      </p:sp>
      <p:grpSp>
        <p:nvGrpSpPr>
          <p:cNvPr id="60" name="Group 59">
            <a:extLst>
              <a:ext uri="{FF2B5EF4-FFF2-40B4-BE49-F238E27FC236}">
                <a16:creationId xmlns:a16="http://schemas.microsoft.com/office/drawing/2014/main" id="{AF6DC0B6-0524-432D-91B0-301F669E3C7F}"/>
              </a:ext>
              <a:ext uri="{C183D7F6-B498-43B3-948B-1728B52AA6E4}">
                <adec:decorative xmlns:adec="http://schemas.microsoft.com/office/drawing/2017/decorative" val="1"/>
              </a:ext>
            </a:extLst>
          </p:cNvPr>
          <p:cNvGrpSpPr/>
          <p:nvPr/>
        </p:nvGrpSpPr>
        <p:grpSpPr>
          <a:xfrm>
            <a:off x="4494104" y="4110398"/>
            <a:ext cx="2752687" cy="2790919"/>
            <a:chOff x="8935771" y="3713420"/>
            <a:chExt cx="2012112" cy="2040058"/>
          </a:xfrm>
        </p:grpSpPr>
        <p:pic>
          <p:nvPicPr>
            <p:cNvPr id="61" name="Graphic 60">
              <a:extLst>
                <a:ext uri="{FF2B5EF4-FFF2-40B4-BE49-F238E27FC236}">
                  <a16:creationId xmlns:a16="http://schemas.microsoft.com/office/drawing/2014/main" id="{80DD5F7A-CE6B-4DA9-A4F3-BAE4D79B8F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35771" y="3713420"/>
              <a:ext cx="2012112" cy="2040058"/>
            </a:xfrm>
            <a:prstGeom prst="rect">
              <a:avLst/>
            </a:prstGeom>
          </p:spPr>
        </p:pic>
        <p:grpSp>
          <p:nvGrpSpPr>
            <p:cNvPr id="62" name="Group 61">
              <a:extLst>
                <a:ext uri="{FF2B5EF4-FFF2-40B4-BE49-F238E27FC236}">
                  <a16:creationId xmlns:a16="http://schemas.microsoft.com/office/drawing/2014/main" id="{882D4398-D97D-4B4C-8302-7410942873F4}"/>
                </a:ext>
              </a:extLst>
            </p:cNvPr>
            <p:cNvGrpSpPr/>
            <p:nvPr/>
          </p:nvGrpSpPr>
          <p:grpSpPr>
            <a:xfrm>
              <a:off x="8942226" y="4426245"/>
              <a:ext cx="373603" cy="328570"/>
              <a:chOff x="1081247" y="2078923"/>
              <a:chExt cx="636687" cy="559943"/>
            </a:xfrm>
          </p:grpSpPr>
          <p:sp>
            <p:nvSpPr>
              <p:cNvPr id="64" name="Freeform: Shape 63">
                <a:extLst>
                  <a:ext uri="{FF2B5EF4-FFF2-40B4-BE49-F238E27FC236}">
                    <a16:creationId xmlns:a16="http://schemas.microsoft.com/office/drawing/2014/main" id="{EE1FB1A2-3E47-472F-94D4-B4F18DB1F8A7}"/>
                  </a:ext>
                </a:extLst>
              </p:cNvPr>
              <p:cNvSpPr/>
              <p:nvPr/>
            </p:nvSpPr>
            <p:spPr>
              <a:xfrm>
                <a:off x="1081247" y="2078923"/>
                <a:ext cx="636687" cy="559943"/>
              </a:xfrm>
              <a:custGeom>
                <a:avLst/>
                <a:gdLst>
                  <a:gd name="connsiteX0" fmla="*/ 92852 w 292384"/>
                  <a:gd name="connsiteY0" fmla="*/ 253825 h 257141"/>
                  <a:gd name="connsiteX1" fmla="*/ 281447 w 292384"/>
                  <a:gd name="connsiteY1" fmla="*/ 145240 h 257141"/>
                  <a:gd name="connsiteX2" fmla="*/ 289067 w 292384"/>
                  <a:gd name="connsiteY2" fmla="*/ 115712 h 257141"/>
                  <a:gd name="connsiteX3" fmla="*/ 228107 w 292384"/>
                  <a:gd name="connsiteY3" fmla="*/ 10937 h 257141"/>
                  <a:gd name="connsiteX4" fmla="*/ 198580 w 292384"/>
                  <a:gd name="connsiteY4" fmla="*/ 3317 h 257141"/>
                  <a:gd name="connsiteX5" fmla="*/ 10937 w 292384"/>
                  <a:gd name="connsiteY5" fmla="*/ 111902 h 257141"/>
                  <a:gd name="connsiteX6" fmla="*/ 3317 w 292384"/>
                  <a:gd name="connsiteY6" fmla="*/ 141430 h 257141"/>
                  <a:gd name="connsiteX7" fmla="*/ 64277 w 292384"/>
                  <a:gd name="connsiteY7" fmla="*/ 246205 h 257141"/>
                  <a:gd name="connsiteX8" fmla="*/ 92852 w 292384"/>
                  <a:gd name="connsiteY8" fmla="*/ 253825 h 257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384" h="257141">
                    <a:moveTo>
                      <a:pt x="92852" y="253825"/>
                    </a:moveTo>
                    <a:lnTo>
                      <a:pt x="281447" y="145240"/>
                    </a:lnTo>
                    <a:cubicBezTo>
                      <a:pt x="291925" y="139525"/>
                      <a:pt x="295735" y="126190"/>
                      <a:pt x="289067" y="115712"/>
                    </a:cubicBezTo>
                    <a:lnTo>
                      <a:pt x="228107" y="10937"/>
                    </a:lnTo>
                    <a:cubicBezTo>
                      <a:pt x="222392" y="459"/>
                      <a:pt x="209057" y="-3350"/>
                      <a:pt x="198580" y="3317"/>
                    </a:cubicBezTo>
                    <a:lnTo>
                      <a:pt x="10937" y="111902"/>
                    </a:lnTo>
                    <a:cubicBezTo>
                      <a:pt x="460" y="117617"/>
                      <a:pt x="-3350" y="130952"/>
                      <a:pt x="3317" y="141430"/>
                    </a:cubicBezTo>
                    <a:lnTo>
                      <a:pt x="64277" y="246205"/>
                    </a:lnTo>
                    <a:cubicBezTo>
                      <a:pt x="69040" y="256682"/>
                      <a:pt x="82375" y="260492"/>
                      <a:pt x="92852" y="253825"/>
                    </a:cubicBezTo>
                    <a:close/>
                  </a:path>
                </a:pathLst>
              </a:custGeom>
              <a:solidFill>
                <a:srgbClr val="1D03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65" name="Freeform: Shape 64">
                <a:extLst>
                  <a:ext uri="{FF2B5EF4-FFF2-40B4-BE49-F238E27FC236}">
                    <a16:creationId xmlns:a16="http://schemas.microsoft.com/office/drawing/2014/main" id="{2B117C7C-1FF9-4030-A46E-2EE1F3F0962F}"/>
                  </a:ext>
                </a:extLst>
              </p:cNvPr>
              <p:cNvSpPr/>
              <p:nvPr/>
            </p:nvSpPr>
            <p:spPr>
              <a:xfrm>
                <a:off x="1107138" y="2133852"/>
                <a:ext cx="510238" cy="323563"/>
              </a:xfrm>
              <a:custGeom>
                <a:avLst/>
                <a:gdLst>
                  <a:gd name="connsiteX0" fmla="*/ 225743 w 234315"/>
                  <a:gd name="connsiteY0" fmla="*/ 0 h 148589"/>
                  <a:gd name="connsiteX1" fmla="*/ 0 w 234315"/>
                  <a:gd name="connsiteY1" fmla="*/ 131445 h 148589"/>
                  <a:gd name="connsiteX2" fmla="*/ 9525 w 234315"/>
                  <a:gd name="connsiteY2" fmla="*/ 148590 h 148589"/>
                  <a:gd name="connsiteX3" fmla="*/ 234315 w 234315"/>
                  <a:gd name="connsiteY3" fmla="*/ 15240 h 148589"/>
                </a:gdLst>
                <a:ahLst/>
                <a:cxnLst>
                  <a:cxn ang="0">
                    <a:pos x="connsiteX0" y="connsiteY0"/>
                  </a:cxn>
                  <a:cxn ang="0">
                    <a:pos x="connsiteX1" y="connsiteY1"/>
                  </a:cxn>
                  <a:cxn ang="0">
                    <a:pos x="connsiteX2" y="connsiteY2"/>
                  </a:cxn>
                  <a:cxn ang="0">
                    <a:pos x="connsiteX3" y="connsiteY3"/>
                  </a:cxn>
                </a:cxnLst>
                <a:rect l="l" t="t" r="r" b="b"/>
                <a:pathLst>
                  <a:path w="234315" h="148589">
                    <a:moveTo>
                      <a:pt x="225743" y="0"/>
                    </a:moveTo>
                    <a:lnTo>
                      <a:pt x="0" y="131445"/>
                    </a:lnTo>
                    <a:lnTo>
                      <a:pt x="9525" y="148590"/>
                    </a:lnTo>
                    <a:lnTo>
                      <a:pt x="234315" y="15240"/>
                    </a:lnTo>
                    <a:close/>
                  </a:path>
                </a:pathLst>
              </a:custGeom>
              <a:solidFill>
                <a:schemeClr val="bg1">
                  <a:lumMod val="8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grpSp>
        <p:pic>
          <p:nvPicPr>
            <p:cNvPr id="63" name="Graphic 62">
              <a:extLst>
                <a:ext uri="{FF2B5EF4-FFF2-40B4-BE49-F238E27FC236}">
                  <a16:creationId xmlns:a16="http://schemas.microsoft.com/office/drawing/2014/main" id="{AF691CF3-A589-466D-A842-9AF61815656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19561" y="4459075"/>
              <a:ext cx="239996" cy="270964"/>
            </a:xfrm>
            <a:prstGeom prst="rect">
              <a:avLst/>
            </a:prstGeom>
          </p:spPr>
        </p:pic>
      </p:grpSp>
      <p:sp>
        <p:nvSpPr>
          <p:cNvPr id="22" name="TextBox 21">
            <a:extLst>
              <a:ext uri="{FF2B5EF4-FFF2-40B4-BE49-F238E27FC236}">
                <a16:creationId xmlns:a16="http://schemas.microsoft.com/office/drawing/2014/main" id="{5D73B6FA-67BB-488F-A438-8B566E035843}"/>
              </a:ext>
            </a:extLst>
          </p:cNvPr>
          <p:cNvSpPr txBox="1"/>
          <p:nvPr/>
        </p:nvSpPr>
        <p:spPr>
          <a:xfrm>
            <a:off x="0" y="6483338"/>
            <a:ext cx="5014046" cy="4154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Segoe UI Semilight"/>
                <a:ea typeface="+mn-ea"/>
                <a:cs typeface="+mn-cs"/>
              </a:rPr>
              <a:t>Quotes from quantitative respondents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Segoe UI Semilight"/>
                <a:ea typeface="+mn-ea"/>
                <a:cs typeface="+mn-cs"/>
              </a:rPr>
              <a:t>M3. You said you would prefer to use [METHOD] when you [ACTIVITY]. Why is this?</a:t>
            </a:r>
            <a:endParaRPr kumimoji="0" lang="en-GB" sz="105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23" name="TextBox 22">
            <a:extLst>
              <a:ext uri="{FF2B5EF4-FFF2-40B4-BE49-F238E27FC236}">
                <a16:creationId xmlns:a16="http://schemas.microsoft.com/office/drawing/2014/main" id="{2FC995E1-DB6A-438F-BA16-D1C1ACE8984F}"/>
              </a:ext>
            </a:extLst>
          </p:cNvPr>
          <p:cNvSpPr txBox="1"/>
          <p:nvPr/>
        </p:nvSpPr>
        <p:spPr>
          <a:xfrm>
            <a:off x="8204336" y="6609852"/>
            <a:ext cx="3987664" cy="26161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Segoe UI Semilight"/>
                <a:ea typeface="+mn-ea"/>
                <a:cs typeface="+mn-cs"/>
              </a:rPr>
              <a:t>(Quotes from quantitative respondents)</a:t>
            </a:r>
          </a:p>
        </p:txBody>
      </p:sp>
    </p:spTree>
    <p:extLst>
      <p:ext uri="{BB962C8B-B14F-4D97-AF65-F5344CB8AC3E}">
        <p14:creationId xmlns:p14="http://schemas.microsoft.com/office/powerpoint/2010/main" val="3795124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8A95B-3338-4588-8F18-A53C938AECAB}"/>
              </a:ext>
            </a:extLst>
          </p:cNvPr>
          <p:cNvSpPr>
            <a:spLocks noGrp="1"/>
          </p:cNvSpPr>
          <p:nvPr>
            <p:ph type="title"/>
          </p:nvPr>
        </p:nvSpPr>
        <p:spPr>
          <a:xfrm>
            <a:off x="336753" y="433385"/>
            <a:ext cx="11643123" cy="867930"/>
          </a:xfrm>
        </p:spPr>
        <p:txBody>
          <a:bodyPr/>
          <a:lstStyle/>
          <a:p>
            <a:r>
              <a:rPr lang="en-US" sz="2800" dirty="0"/>
              <a:t>Unsurprisingly, preference for cashless skews to younger gamblers, and those more at risk from gambling</a:t>
            </a:r>
            <a:endParaRPr lang="en-GB" sz="2800" dirty="0"/>
          </a:p>
        </p:txBody>
      </p:sp>
      <p:sp>
        <p:nvSpPr>
          <p:cNvPr id="8" name="TextBox 7">
            <a:extLst>
              <a:ext uri="{FF2B5EF4-FFF2-40B4-BE49-F238E27FC236}">
                <a16:creationId xmlns:a16="http://schemas.microsoft.com/office/drawing/2014/main" id="{7EC9E88F-2E60-41EB-A0E3-EFC637E50A8B}"/>
              </a:ext>
            </a:extLst>
          </p:cNvPr>
          <p:cNvSpPr txBox="1"/>
          <p:nvPr/>
        </p:nvSpPr>
        <p:spPr>
          <a:xfrm>
            <a:off x="4422007" y="1307897"/>
            <a:ext cx="755786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Segoe UI Semilight"/>
                <a:ea typeface="+mn-ea"/>
                <a:cs typeface="+mn-cs"/>
              </a:rPr>
              <a:t>Preference for </a:t>
            </a:r>
            <a:r>
              <a:rPr kumimoji="0" lang="en-US" sz="1400" b="1" i="0" u="none" strike="noStrike" kern="1200" cap="none" spc="0" normalizeH="0" baseline="0" noProof="0">
                <a:ln>
                  <a:noFill/>
                </a:ln>
                <a:solidFill>
                  <a:prstClr val="black"/>
                </a:solidFill>
                <a:effectLst/>
                <a:uLnTx/>
                <a:uFillTx/>
                <a:latin typeface="Segoe UI Semilight"/>
                <a:ea typeface="+mn-ea"/>
                <a:cs typeface="+mn-cs"/>
              </a:rPr>
              <a:t>cashless</a:t>
            </a:r>
            <a:r>
              <a:rPr kumimoji="0" lang="en-US" sz="1400" b="0" i="0" u="none" strike="noStrike" kern="1200" cap="none" spc="0" normalizeH="0" baseline="0" noProof="0">
                <a:ln>
                  <a:noFill/>
                </a:ln>
                <a:solidFill>
                  <a:prstClr val="black"/>
                </a:solidFill>
                <a:effectLst/>
                <a:uLnTx/>
                <a:uFillTx/>
                <a:latin typeface="Segoe UI Semilight"/>
                <a:ea typeface="+mn-ea"/>
                <a:cs typeface="+mn-cs"/>
              </a:rPr>
              <a:t> for gambling activities</a:t>
            </a:r>
            <a:endParaRPr kumimoji="0" lang="en-GB" sz="14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187" name="Rectangle 186">
            <a:extLst>
              <a:ext uri="{FF2B5EF4-FFF2-40B4-BE49-F238E27FC236}">
                <a16:creationId xmlns:a16="http://schemas.microsoft.com/office/drawing/2014/main" id="{B8035D8F-8281-420A-B73F-8C016CF095DE}"/>
              </a:ext>
            </a:extLst>
          </p:cNvPr>
          <p:cNvSpPr/>
          <p:nvPr/>
        </p:nvSpPr>
        <p:spPr>
          <a:xfrm>
            <a:off x="0" y="5934139"/>
            <a:ext cx="12192000" cy="350344"/>
          </a:xfrm>
          <a:prstGeom prst="rect">
            <a:avLst/>
          </a:prstGeom>
          <a:solidFill>
            <a:srgbClr val="4A4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Segoe UI Semilight"/>
                <a:ea typeface="+mn-ea"/>
                <a:cs typeface="+mn-cs"/>
              </a:rPr>
              <a:t>		A similar pattern is seen for buying drinks at a bar, but not other categories of general spend</a:t>
            </a:r>
            <a:endParaRPr kumimoji="0" lang="en-GB" sz="1800" b="1" i="0" u="none" strike="noStrike" kern="1200" cap="none" spc="0" normalizeH="0" baseline="0" noProof="0">
              <a:ln>
                <a:noFill/>
              </a:ln>
              <a:solidFill>
                <a:prstClr val="white"/>
              </a:solidFill>
              <a:effectLst/>
              <a:uLnTx/>
              <a:uFillTx/>
              <a:latin typeface="Segoe UI Semilight"/>
              <a:ea typeface="+mn-ea"/>
              <a:cs typeface="+mn-cs"/>
            </a:endParaRPr>
          </a:p>
        </p:txBody>
      </p:sp>
      <p:sp>
        <p:nvSpPr>
          <p:cNvPr id="104" name="TextBox 103">
            <a:extLst>
              <a:ext uri="{FF2B5EF4-FFF2-40B4-BE49-F238E27FC236}">
                <a16:creationId xmlns:a16="http://schemas.microsoft.com/office/drawing/2014/main" id="{C29E7F95-0206-435B-82CC-142E71783E47}"/>
              </a:ext>
            </a:extLst>
          </p:cNvPr>
          <p:cNvSpPr txBox="1"/>
          <p:nvPr/>
        </p:nvSpPr>
        <p:spPr>
          <a:xfrm>
            <a:off x="2344929" y="6388033"/>
            <a:ext cx="684075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lumMod val="50000"/>
                  </a:prstClr>
                </a:solidFill>
                <a:effectLst/>
                <a:uLnTx/>
                <a:uFillTx/>
                <a:latin typeface="Segoe UI Semilight"/>
                <a:ea typeface="+mn-ea"/>
                <a:cs typeface="+mn-cs"/>
              </a:rPr>
              <a:t>M2. What form of payment would you prefer to use for the following activities? (anyone who selects cash at one or more land-based gambling activity)</a:t>
            </a:r>
            <a:endParaRPr kumimoji="0" lang="en-GB" sz="800" b="0" i="0" u="none" strike="noStrike" kern="1200" cap="none" spc="0" normalizeH="0" baseline="0" noProof="0">
              <a:ln>
                <a:noFill/>
              </a:ln>
              <a:solidFill>
                <a:prstClr val="white">
                  <a:lumMod val="50000"/>
                </a:prstClr>
              </a:solidFill>
              <a:effectLst/>
              <a:uLnTx/>
              <a:uFillTx/>
              <a:latin typeface="Segoe UI Semi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lumMod val="50000"/>
                  </a:prstClr>
                </a:solidFill>
                <a:effectLst/>
                <a:uLnTx/>
                <a:uFillTx/>
                <a:latin typeface="Segoe UI Semilight"/>
                <a:ea typeface="+mn-ea"/>
                <a:cs typeface="+mn-cs"/>
              </a:rPr>
              <a:t>Base: Land-based gamblers (314), 18-34 (87), 35-54 (121), 55+ (106), Non-problem / low risk gambler (202), Moderate / problem gambler (112), Very important to keep to budget (173), Less important to keep to budget (141)</a:t>
            </a:r>
            <a:endParaRPr kumimoji="0" lang="en-GB" sz="800" b="0" i="0" u="none" strike="noStrike" kern="1200" cap="none" spc="0" normalizeH="0" baseline="0" noProof="0">
              <a:ln>
                <a:noFill/>
              </a:ln>
              <a:solidFill>
                <a:prstClr val="white">
                  <a:lumMod val="50000"/>
                </a:prstClr>
              </a:solidFill>
              <a:effectLst/>
              <a:uLnTx/>
              <a:uFillTx/>
              <a:latin typeface="Segoe UI Semilight"/>
              <a:ea typeface="+mn-ea"/>
              <a:cs typeface="+mn-cs"/>
            </a:endParaRPr>
          </a:p>
        </p:txBody>
      </p:sp>
      <p:sp>
        <p:nvSpPr>
          <p:cNvPr id="106" name="Oval 105">
            <a:extLst>
              <a:ext uri="{FF2B5EF4-FFF2-40B4-BE49-F238E27FC236}">
                <a16:creationId xmlns:a16="http://schemas.microsoft.com/office/drawing/2014/main" id="{B5572519-23BA-4D76-A482-4BF8F868A39A}"/>
              </a:ext>
            </a:extLst>
          </p:cNvPr>
          <p:cNvSpPr>
            <a:spLocks noChangeAspect="1"/>
          </p:cNvSpPr>
          <p:nvPr/>
        </p:nvSpPr>
        <p:spPr>
          <a:xfrm flipH="1">
            <a:off x="7360575" y="1768036"/>
            <a:ext cx="1310110" cy="1299562"/>
          </a:xfrm>
          <a:prstGeom prst="ellipse">
            <a:avLst/>
          </a:prstGeom>
          <a:solidFill>
            <a:schemeClr val="accent3">
              <a:lumMod val="40000"/>
              <a:lumOff val="60000"/>
            </a:schemeClr>
          </a:solidFill>
          <a:ln w="11079" cap="flat">
            <a:noFill/>
            <a:prstDash val="solid"/>
            <a:miter/>
          </a:ln>
        </p:spPr>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Segoe UI Semilight"/>
                <a:ea typeface="+mn-ea"/>
                <a:cs typeface="+mn-cs"/>
              </a:rPr>
              <a:t>54%</a:t>
            </a:r>
            <a:endParaRPr kumimoji="0" lang="en-GB" sz="2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107" name="Oval 106">
            <a:extLst>
              <a:ext uri="{FF2B5EF4-FFF2-40B4-BE49-F238E27FC236}">
                <a16:creationId xmlns:a16="http://schemas.microsoft.com/office/drawing/2014/main" id="{6FF087B0-D4EA-42A6-B2CF-AD81A0F55A49}"/>
              </a:ext>
            </a:extLst>
          </p:cNvPr>
          <p:cNvSpPr>
            <a:spLocks noChangeAspect="1"/>
          </p:cNvSpPr>
          <p:nvPr/>
        </p:nvSpPr>
        <p:spPr>
          <a:xfrm flipH="1">
            <a:off x="9432244" y="1913817"/>
            <a:ext cx="1016182" cy="1008000"/>
          </a:xfrm>
          <a:prstGeom prst="ellipse">
            <a:avLst/>
          </a:prstGeom>
          <a:solidFill>
            <a:schemeClr val="accent3">
              <a:lumMod val="40000"/>
              <a:lumOff val="60000"/>
            </a:schemeClr>
          </a:solidFill>
          <a:ln w="11079" cap="flat">
            <a:noFill/>
            <a:prstDash val="solid"/>
            <a:miter/>
          </a:ln>
        </p:spPr>
        <p:txBody>
          <a:bodyPr wrap="none"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Segoe UI Semilight"/>
                <a:ea typeface="+mn-ea"/>
                <a:cs typeface="+mn-cs"/>
              </a:rPr>
              <a:t>32%</a:t>
            </a:r>
            <a:endParaRPr kumimoji="0" lang="en-GB" sz="2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108" name="Oval 107">
            <a:extLst>
              <a:ext uri="{FF2B5EF4-FFF2-40B4-BE49-F238E27FC236}">
                <a16:creationId xmlns:a16="http://schemas.microsoft.com/office/drawing/2014/main" id="{DB30750A-B929-423D-8AB6-701DBEB2F2DD}"/>
              </a:ext>
            </a:extLst>
          </p:cNvPr>
          <p:cNvSpPr>
            <a:spLocks noChangeAspect="1"/>
          </p:cNvSpPr>
          <p:nvPr/>
        </p:nvSpPr>
        <p:spPr>
          <a:xfrm flipH="1">
            <a:off x="6305265" y="3789486"/>
            <a:ext cx="1490486" cy="1478486"/>
          </a:xfrm>
          <a:prstGeom prst="ellipse">
            <a:avLst/>
          </a:prstGeom>
          <a:solidFill>
            <a:schemeClr val="accent3">
              <a:lumMod val="40000"/>
              <a:lumOff val="60000"/>
            </a:schemeClr>
          </a:solidFill>
          <a:ln w="11079" cap="flat">
            <a:noFill/>
            <a:prstDash val="solid"/>
            <a:miter/>
          </a:ln>
        </p:spPr>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Segoe UI Semilight"/>
                <a:ea typeface="+mn-ea"/>
                <a:cs typeface="+mn-cs"/>
              </a:rPr>
              <a:t>63%</a:t>
            </a:r>
            <a:endParaRPr kumimoji="0" lang="en-GB" sz="2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109" name="Oval 108">
            <a:extLst>
              <a:ext uri="{FF2B5EF4-FFF2-40B4-BE49-F238E27FC236}">
                <a16:creationId xmlns:a16="http://schemas.microsoft.com/office/drawing/2014/main" id="{0D411485-50C9-4D8D-A700-F891B2A5627A}"/>
              </a:ext>
            </a:extLst>
          </p:cNvPr>
          <p:cNvSpPr>
            <a:spLocks noChangeAspect="1"/>
          </p:cNvSpPr>
          <p:nvPr/>
        </p:nvSpPr>
        <p:spPr>
          <a:xfrm flipH="1">
            <a:off x="8495287" y="4003556"/>
            <a:ext cx="1058870" cy="1050346"/>
          </a:xfrm>
          <a:prstGeom prst="ellipse">
            <a:avLst/>
          </a:prstGeom>
          <a:solidFill>
            <a:schemeClr val="accent3">
              <a:lumMod val="40000"/>
              <a:lumOff val="60000"/>
            </a:schemeClr>
          </a:solidFill>
          <a:ln w="11079" cap="flat">
            <a:noFill/>
            <a:prstDash val="solid"/>
            <a:miter/>
          </a:ln>
        </p:spPr>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Segoe UI Semilight"/>
                <a:ea typeface="+mn-ea"/>
                <a:cs typeface="+mn-cs"/>
              </a:rPr>
              <a:t>41%</a:t>
            </a:r>
            <a:endParaRPr kumimoji="0" lang="en-GB" sz="2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110" name="Oval 109">
            <a:extLst>
              <a:ext uri="{FF2B5EF4-FFF2-40B4-BE49-F238E27FC236}">
                <a16:creationId xmlns:a16="http://schemas.microsoft.com/office/drawing/2014/main" id="{8FD9F8C4-C3C3-47EE-86E9-76914445E666}"/>
              </a:ext>
            </a:extLst>
          </p:cNvPr>
          <p:cNvSpPr>
            <a:spLocks noChangeAspect="1"/>
          </p:cNvSpPr>
          <p:nvPr/>
        </p:nvSpPr>
        <p:spPr>
          <a:xfrm flipH="1">
            <a:off x="9935064" y="3761747"/>
            <a:ext cx="1546414" cy="1533964"/>
          </a:xfrm>
          <a:prstGeom prst="ellipse">
            <a:avLst/>
          </a:prstGeom>
          <a:solidFill>
            <a:schemeClr val="accent3">
              <a:lumMod val="40000"/>
              <a:lumOff val="60000"/>
            </a:schemeClr>
          </a:solidFill>
          <a:ln w="11079" cap="flat">
            <a:noFill/>
            <a:prstDash val="solid"/>
            <a:miter/>
          </a:ln>
        </p:spPr>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Segoe UI Semilight"/>
                <a:ea typeface="+mn-ea"/>
                <a:cs typeface="+mn-cs"/>
              </a:rPr>
              <a:t>68%</a:t>
            </a:r>
            <a:endParaRPr kumimoji="0" lang="en-GB" sz="2800" b="0" i="0" u="none" strike="noStrike" kern="1200" cap="none" spc="0" normalizeH="0" baseline="0" noProof="0">
              <a:ln>
                <a:noFill/>
              </a:ln>
              <a:solidFill>
                <a:prstClr val="black"/>
              </a:solidFill>
              <a:effectLst/>
              <a:uLnTx/>
              <a:uFillTx/>
              <a:latin typeface="Segoe UI Semilight"/>
              <a:ea typeface="+mn-ea"/>
              <a:cs typeface="+mn-cs"/>
            </a:endParaRPr>
          </a:p>
        </p:txBody>
      </p:sp>
      <p:graphicFrame>
        <p:nvGraphicFramePr>
          <p:cNvPr id="111" name="Table 184">
            <a:extLst>
              <a:ext uri="{FF2B5EF4-FFF2-40B4-BE49-F238E27FC236}">
                <a16:creationId xmlns:a16="http://schemas.microsoft.com/office/drawing/2014/main" id="{038D98D5-D251-46D7-8784-F479B7F97105}"/>
              </a:ext>
            </a:extLst>
          </p:cNvPr>
          <p:cNvGraphicFramePr>
            <a:graphicFrameLocks noGrp="1"/>
          </p:cNvGraphicFramePr>
          <p:nvPr/>
        </p:nvGraphicFramePr>
        <p:xfrm>
          <a:off x="5133008" y="3186023"/>
          <a:ext cx="5783055" cy="370840"/>
        </p:xfrm>
        <a:graphic>
          <a:graphicData uri="http://schemas.openxmlformats.org/drawingml/2006/table">
            <a:tbl>
              <a:tblPr firstRow="1" bandRow="1">
                <a:tableStyleId>{5C22544A-7EE6-4342-B048-85BDC9FD1C3A}</a:tableStyleId>
              </a:tblPr>
              <a:tblGrid>
                <a:gridCol w="1927685">
                  <a:extLst>
                    <a:ext uri="{9D8B030D-6E8A-4147-A177-3AD203B41FA5}">
                      <a16:colId xmlns:a16="http://schemas.microsoft.com/office/drawing/2014/main" val="276847853"/>
                    </a:ext>
                  </a:extLst>
                </a:gridCol>
                <a:gridCol w="1927685">
                  <a:extLst>
                    <a:ext uri="{9D8B030D-6E8A-4147-A177-3AD203B41FA5}">
                      <a16:colId xmlns:a16="http://schemas.microsoft.com/office/drawing/2014/main" val="838133048"/>
                    </a:ext>
                  </a:extLst>
                </a:gridCol>
                <a:gridCol w="1927685">
                  <a:extLst>
                    <a:ext uri="{9D8B030D-6E8A-4147-A177-3AD203B41FA5}">
                      <a16:colId xmlns:a16="http://schemas.microsoft.com/office/drawing/2014/main" val="3410237815"/>
                    </a:ext>
                  </a:extLst>
                </a:gridCol>
              </a:tblGrid>
              <a:tr h="370840">
                <a:tc>
                  <a:txBody>
                    <a:bodyPr/>
                    <a:lstStyle/>
                    <a:p>
                      <a:pPr algn="ctr"/>
                      <a:r>
                        <a:rPr lang="en-US" sz="1200" b="0">
                          <a:solidFill>
                            <a:schemeClr val="tx1">
                              <a:lumMod val="65000"/>
                              <a:lumOff val="35000"/>
                            </a:schemeClr>
                          </a:solidFill>
                        </a:rPr>
                        <a:t>18-34</a:t>
                      </a:r>
                      <a:endParaRPr lang="en-GB" sz="1200" b="0">
                        <a:solidFill>
                          <a:schemeClr val="tx1">
                            <a:lumMod val="65000"/>
                            <a:lumOff val="35000"/>
                          </a:schemeClr>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a:solidFill>
                            <a:schemeClr val="tx1">
                              <a:lumMod val="65000"/>
                              <a:lumOff val="35000"/>
                            </a:schemeClr>
                          </a:solidFill>
                        </a:rPr>
                        <a:t>35-54</a:t>
                      </a:r>
                      <a:endParaRPr lang="en-GB" sz="1200" b="0">
                        <a:solidFill>
                          <a:schemeClr val="tx1">
                            <a:lumMod val="65000"/>
                            <a:lumOff val="35000"/>
                          </a:schemeClr>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a:solidFill>
                            <a:schemeClr val="tx1">
                              <a:lumMod val="65000"/>
                              <a:lumOff val="35000"/>
                            </a:schemeClr>
                          </a:solidFill>
                        </a:rPr>
                        <a:t>55+</a:t>
                      </a:r>
                      <a:endParaRPr lang="en-GB" sz="1200" b="0">
                        <a:solidFill>
                          <a:schemeClr val="tx1">
                            <a:lumMod val="65000"/>
                            <a:lumOff val="35000"/>
                          </a:schemeClr>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81936425"/>
                  </a:ext>
                </a:extLst>
              </a:tr>
            </a:tbl>
          </a:graphicData>
        </a:graphic>
      </p:graphicFrame>
      <p:graphicFrame>
        <p:nvGraphicFramePr>
          <p:cNvPr id="112" name="Table 111">
            <a:extLst>
              <a:ext uri="{FF2B5EF4-FFF2-40B4-BE49-F238E27FC236}">
                <a16:creationId xmlns:a16="http://schemas.microsoft.com/office/drawing/2014/main" id="{A5FDFA6F-C464-4169-A05A-A5000E15D8F9}"/>
              </a:ext>
            </a:extLst>
          </p:cNvPr>
          <p:cNvGraphicFramePr>
            <a:graphicFrameLocks noGrp="1"/>
          </p:cNvGraphicFramePr>
          <p:nvPr/>
        </p:nvGraphicFramePr>
        <p:xfrm>
          <a:off x="4264061" y="5335610"/>
          <a:ext cx="3739688" cy="457200"/>
        </p:xfrm>
        <a:graphic>
          <a:graphicData uri="http://schemas.openxmlformats.org/drawingml/2006/table">
            <a:tbl>
              <a:tblPr firstRow="1" bandRow="1">
                <a:tableStyleId>{5C22544A-7EE6-4342-B048-85BDC9FD1C3A}</a:tableStyleId>
              </a:tblPr>
              <a:tblGrid>
                <a:gridCol w="1869844">
                  <a:extLst>
                    <a:ext uri="{9D8B030D-6E8A-4147-A177-3AD203B41FA5}">
                      <a16:colId xmlns:a16="http://schemas.microsoft.com/office/drawing/2014/main" val="3609040780"/>
                    </a:ext>
                  </a:extLst>
                </a:gridCol>
                <a:gridCol w="1869844">
                  <a:extLst>
                    <a:ext uri="{9D8B030D-6E8A-4147-A177-3AD203B41FA5}">
                      <a16:colId xmlns:a16="http://schemas.microsoft.com/office/drawing/2014/main" val="21519002"/>
                    </a:ext>
                  </a:extLst>
                </a:gridCol>
              </a:tblGrid>
              <a:tr h="370840">
                <a:tc>
                  <a:txBody>
                    <a:bodyPr/>
                    <a:lstStyle/>
                    <a:p>
                      <a:pPr algn="ctr"/>
                      <a:r>
                        <a:rPr lang="en-US" sz="1200" b="0">
                          <a:solidFill>
                            <a:schemeClr val="tx1">
                              <a:lumMod val="65000"/>
                              <a:lumOff val="35000"/>
                            </a:schemeClr>
                          </a:solidFill>
                        </a:rPr>
                        <a:t>Very important to keep to budget</a:t>
                      </a:r>
                      <a:endParaRPr lang="en-GB" sz="1200" b="0">
                        <a:solidFill>
                          <a:schemeClr val="tx1">
                            <a:lumMod val="65000"/>
                            <a:lumOff val="35000"/>
                          </a:schemeClr>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a:solidFill>
                            <a:schemeClr val="tx1">
                              <a:lumMod val="65000"/>
                              <a:lumOff val="35000"/>
                            </a:schemeClr>
                          </a:solidFill>
                        </a:rPr>
                        <a:t>Less important to keep to budget</a:t>
                      </a:r>
                      <a:endParaRPr lang="en-GB" sz="1200" b="0">
                        <a:solidFill>
                          <a:schemeClr val="tx1">
                            <a:lumMod val="65000"/>
                            <a:lumOff val="35000"/>
                          </a:schemeClr>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48227039"/>
                  </a:ext>
                </a:extLst>
              </a:tr>
            </a:tbl>
          </a:graphicData>
        </a:graphic>
      </p:graphicFrame>
      <p:graphicFrame>
        <p:nvGraphicFramePr>
          <p:cNvPr id="113" name="Table 112">
            <a:extLst>
              <a:ext uri="{FF2B5EF4-FFF2-40B4-BE49-F238E27FC236}">
                <a16:creationId xmlns:a16="http://schemas.microsoft.com/office/drawing/2014/main" id="{90C85FB6-B2D4-44C3-8F12-91AF870D87E9}"/>
              </a:ext>
            </a:extLst>
          </p:cNvPr>
          <p:cNvGraphicFramePr>
            <a:graphicFrameLocks noGrp="1"/>
          </p:cNvGraphicFramePr>
          <p:nvPr/>
        </p:nvGraphicFramePr>
        <p:xfrm>
          <a:off x="8003749" y="5335610"/>
          <a:ext cx="3739688" cy="457200"/>
        </p:xfrm>
        <a:graphic>
          <a:graphicData uri="http://schemas.openxmlformats.org/drawingml/2006/table">
            <a:tbl>
              <a:tblPr firstRow="1" bandRow="1">
                <a:tableStyleId>{5C22544A-7EE6-4342-B048-85BDC9FD1C3A}</a:tableStyleId>
              </a:tblPr>
              <a:tblGrid>
                <a:gridCol w="1869844">
                  <a:extLst>
                    <a:ext uri="{9D8B030D-6E8A-4147-A177-3AD203B41FA5}">
                      <a16:colId xmlns:a16="http://schemas.microsoft.com/office/drawing/2014/main" val="3609040780"/>
                    </a:ext>
                  </a:extLst>
                </a:gridCol>
                <a:gridCol w="1869844">
                  <a:extLst>
                    <a:ext uri="{9D8B030D-6E8A-4147-A177-3AD203B41FA5}">
                      <a16:colId xmlns:a16="http://schemas.microsoft.com/office/drawing/2014/main" val="21519002"/>
                    </a:ext>
                  </a:extLst>
                </a:gridCol>
              </a:tblGrid>
              <a:tr h="370840">
                <a:tc>
                  <a:txBody>
                    <a:bodyPr/>
                    <a:lstStyle/>
                    <a:p>
                      <a:pPr algn="ctr"/>
                      <a:r>
                        <a:rPr lang="en-US" sz="1200" b="0">
                          <a:solidFill>
                            <a:schemeClr val="tx1">
                              <a:lumMod val="65000"/>
                              <a:lumOff val="35000"/>
                            </a:schemeClr>
                          </a:solidFill>
                        </a:rPr>
                        <a:t>Non-problem / low risk gamblers</a:t>
                      </a:r>
                      <a:endParaRPr lang="en-GB" sz="1200" b="0">
                        <a:solidFill>
                          <a:schemeClr val="tx1">
                            <a:lumMod val="65000"/>
                            <a:lumOff val="35000"/>
                          </a:schemeClr>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a:solidFill>
                            <a:schemeClr val="tx1">
                              <a:lumMod val="65000"/>
                              <a:lumOff val="35000"/>
                            </a:schemeClr>
                          </a:solidFill>
                        </a:rPr>
                        <a:t>Moderate / problem gamblers</a:t>
                      </a:r>
                      <a:endParaRPr lang="en-GB" sz="1200" b="0">
                        <a:solidFill>
                          <a:schemeClr val="tx1">
                            <a:lumMod val="65000"/>
                            <a:lumOff val="35000"/>
                          </a:schemeClr>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48227039"/>
                  </a:ext>
                </a:extLst>
              </a:tr>
            </a:tbl>
          </a:graphicData>
        </a:graphic>
      </p:graphicFrame>
      <p:sp>
        <p:nvSpPr>
          <p:cNvPr id="114" name="Oval 113">
            <a:extLst>
              <a:ext uri="{FF2B5EF4-FFF2-40B4-BE49-F238E27FC236}">
                <a16:creationId xmlns:a16="http://schemas.microsoft.com/office/drawing/2014/main" id="{CD9051C4-BEF3-4E10-BFC5-6BCA319E92F1}"/>
              </a:ext>
            </a:extLst>
          </p:cNvPr>
          <p:cNvSpPr>
            <a:spLocks noChangeAspect="1"/>
          </p:cNvSpPr>
          <p:nvPr/>
        </p:nvSpPr>
        <p:spPr>
          <a:xfrm flipH="1">
            <a:off x="4675059" y="3999644"/>
            <a:ext cx="1066760" cy="1058170"/>
          </a:xfrm>
          <a:prstGeom prst="ellipse">
            <a:avLst/>
          </a:prstGeom>
          <a:solidFill>
            <a:schemeClr val="accent3">
              <a:lumMod val="40000"/>
              <a:lumOff val="60000"/>
            </a:schemeClr>
          </a:solidFill>
          <a:ln w="11079" cap="flat">
            <a:noFill/>
            <a:prstDash val="solid"/>
            <a:miter/>
          </a:ln>
        </p:spPr>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Segoe UI Semilight"/>
                <a:ea typeface="+mn-ea"/>
                <a:cs typeface="+mn-cs"/>
              </a:rPr>
              <a:t>40%</a:t>
            </a:r>
            <a:endParaRPr kumimoji="0" lang="en-GB" sz="2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115" name="Oval 114">
            <a:extLst>
              <a:ext uri="{FF2B5EF4-FFF2-40B4-BE49-F238E27FC236}">
                <a16:creationId xmlns:a16="http://schemas.microsoft.com/office/drawing/2014/main" id="{87CCF62D-CED1-451F-8209-6D3A65BABF20}"/>
              </a:ext>
            </a:extLst>
          </p:cNvPr>
          <p:cNvSpPr>
            <a:spLocks noChangeAspect="1"/>
          </p:cNvSpPr>
          <p:nvPr/>
        </p:nvSpPr>
        <p:spPr>
          <a:xfrm flipH="1">
            <a:off x="5322793" y="1650835"/>
            <a:ext cx="1546414" cy="1533964"/>
          </a:xfrm>
          <a:prstGeom prst="ellipse">
            <a:avLst/>
          </a:prstGeom>
          <a:solidFill>
            <a:schemeClr val="accent3">
              <a:lumMod val="40000"/>
              <a:lumOff val="60000"/>
            </a:schemeClr>
          </a:solidFill>
          <a:ln w="11079" cap="flat">
            <a:noFill/>
            <a:prstDash val="solid"/>
            <a:miter/>
          </a:ln>
        </p:spPr>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Segoe UI Semilight"/>
                <a:ea typeface="+mn-ea"/>
                <a:cs typeface="+mn-cs"/>
              </a:rPr>
              <a:t>68%</a:t>
            </a:r>
            <a:endParaRPr kumimoji="0" lang="en-GB" sz="2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6" name="TextBox 5">
            <a:extLst>
              <a:ext uri="{FF2B5EF4-FFF2-40B4-BE49-F238E27FC236}">
                <a16:creationId xmlns:a16="http://schemas.microsoft.com/office/drawing/2014/main" id="{A0E876BC-7763-4ED5-8802-2B5EB364744B}"/>
              </a:ext>
            </a:extLst>
          </p:cNvPr>
          <p:cNvSpPr txBox="1"/>
          <p:nvPr/>
        </p:nvSpPr>
        <p:spPr>
          <a:xfrm>
            <a:off x="387499" y="1790097"/>
            <a:ext cx="4034507" cy="34778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00437E"/>
                </a:solidFill>
                <a:effectLst/>
                <a:uLnTx/>
                <a:uFillTx/>
                <a:latin typeface="Segoe UI"/>
                <a:ea typeface="+mn-ea"/>
                <a:cs typeface="+mn-cs"/>
              </a:rPr>
              <a:t>Who is it that’s most likely to prefer cashless?</a:t>
            </a:r>
            <a:endParaRPr kumimoji="0" lang="en-GB" sz="4400" b="1" i="0" u="none" strike="noStrike" kern="1200" cap="none" spc="0" normalizeH="0" baseline="0" noProof="0">
              <a:ln>
                <a:noFill/>
              </a:ln>
              <a:solidFill>
                <a:srgbClr val="00437E"/>
              </a:solidFill>
              <a:effectLst/>
              <a:uLnTx/>
              <a:uFillTx/>
              <a:latin typeface="Segoe UI"/>
              <a:ea typeface="+mn-ea"/>
              <a:cs typeface="+mn-cs"/>
            </a:endParaRPr>
          </a:p>
        </p:txBody>
      </p:sp>
    </p:spTree>
    <p:extLst>
      <p:ext uri="{BB962C8B-B14F-4D97-AF65-F5344CB8AC3E}">
        <p14:creationId xmlns:p14="http://schemas.microsoft.com/office/powerpoint/2010/main" val="2291148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8A95B-3338-4588-8F18-A53C938AECAB}"/>
              </a:ext>
            </a:extLst>
          </p:cNvPr>
          <p:cNvSpPr>
            <a:spLocks noGrp="1"/>
          </p:cNvSpPr>
          <p:nvPr>
            <p:ph type="title"/>
          </p:nvPr>
        </p:nvSpPr>
        <p:spPr>
          <a:xfrm>
            <a:off x="336753" y="433385"/>
            <a:ext cx="11643123" cy="867930"/>
          </a:xfrm>
        </p:spPr>
        <p:txBody>
          <a:bodyPr/>
          <a:lstStyle/>
          <a:p>
            <a:r>
              <a:rPr lang="en-US" sz="2800" dirty="0"/>
              <a:t>A system which records information from cashless transactions could be an effective way to help at risk gamblers</a:t>
            </a:r>
            <a:endParaRPr lang="en-GB" sz="2800" dirty="0"/>
          </a:p>
        </p:txBody>
      </p:sp>
      <p:sp>
        <p:nvSpPr>
          <p:cNvPr id="10" name="TextBox 9">
            <a:extLst>
              <a:ext uri="{FF2B5EF4-FFF2-40B4-BE49-F238E27FC236}">
                <a16:creationId xmlns:a16="http://schemas.microsoft.com/office/drawing/2014/main" id="{2DE20AE4-2857-4DBE-BEBB-6812530D0A76}"/>
              </a:ext>
            </a:extLst>
          </p:cNvPr>
          <p:cNvSpPr txBox="1"/>
          <p:nvPr/>
        </p:nvSpPr>
        <p:spPr>
          <a:xfrm>
            <a:off x="346279" y="1334634"/>
            <a:ext cx="11508968"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Segoe UI Semilight"/>
                <a:ea typeface="Calibri" panose="020F0502020204030204" pitchFamily="34" charset="0"/>
                <a:cs typeface="+mn-cs"/>
              </a:rPr>
              <a:t>Cashless payments may make it easier for players to lose track of their gambling spend. Introducing an app which can facilitate cashless payments could mitigate this issue, if the app would allow operators to track gambling activity (time/money spent) and step in when needed, while also enabling the player to keep track of their own gambling*.</a:t>
            </a:r>
            <a:endParaRPr kumimoji="0" lang="en-GB" sz="1400" b="0" i="0" u="none" strike="noStrike" kern="1200" cap="none" spc="0" normalizeH="0" baseline="0" noProof="0" dirty="0">
              <a:ln>
                <a:noFill/>
              </a:ln>
              <a:solidFill>
                <a:prstClr val="black"/>
              </a:solidFill>
              <a:effectLst/>
              <a:uLnTx/>
              <a:uFillTx/>
              <a:latin typeface="Segoe UI Semilight"/>
              <a:ea typeface="+mn-ea"/>
              <a:cs typeface="+mn-cs"/>
            </a:endParaRPr>
          </a:p>
        </p:txBody>
      </p:sp>
      <p:sp>
        <p:nvSpPr>
          <p:cNvPr id="9" name="TextBox 8">
            <a:extLst>
              <a:ext uri="{FF2B5EF4-FFF2-40B4-BE49-F238E27FC236}">
                <a16:creationId xmlns:a16="http://schemas.microsoft.com/office/drawing/2014/main" id="{9304D4E9-E52E-452C-A973-3B08BA2E0700}"/>
              </a:ext>
            </a:extLst>
          </p:cNvPr>
          <p:cNvSpPr txBox="1"/>
          <p:nvPr/>
        </p:nvSpPr>
        <p:spPr>
          <a:xfrm>
            <a:off x="336753" y="2192981"/>
            <a:ext cx="755786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Segoe UI Semilight"/>
                <a:ea typeface="+mn-ea"/>
                <a:cs typeface="+mn-cs"/>
              </a:rPr>
              <a:t>Interest in cashless and information sharing</a:t>
            </a:r>
            <a:endParaRPr kumimoji="0" lang="en-GB" sz="14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51" name="TextBox 50">
            <a:extLst>
              <a:ext uri="{FF2B5EF4-FFF2-40B4-BE49-F238E27FC236}">
                <a16:creationId xmlns:a16="http://schemas.microsoft.com/office/drawing/2014/main" id="{F2418135-9E36-4155-A3FF-76F9DFFCCD60}"/>
              </a:ext>
            </a:extLst>
          </p:cNvPr>
          <p:cNvSpPr txBox="1"/>
          <p:nvPr/>
        </p:nvSpPr>
        <p:spPr>
          <a:xfrm>
            <a:off x="346279" y="2469003"/>
            <a:ext cx="7121322"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Segoe UI Semilight"/>
                <a:ea typeface="+mn-ea"/>
                <a:cs typeface="+mn-cs"/>
              </a:rPr>
              <a:t>I </a:t>
            </a:r>
            <a:r>
              <a:rPr kumimoji="0" lang="en-US" sz="1600" b="1" i="0" u="none" strike="noStrike" kern="1200" cap="none" spc="0" normalizeH="0" baseline="0" noProof="0" dirty="0">
                <a:ln>
                  <a:noFill/>
                </a:ln>
                <a:solidFill>
                  <a:prstClr val="black"/>
                </a:solidFill>
                <a:effectLst/>
                <a:uLnTx/>
                <a:uFillTx/>
                <a:latin typeface="Segoe UI Semilight"/>
                <a:ea typeface="+mn-ea"/>
                <a:cs typeface="+mn-cs"/>
              </a:rPr>
              <a:t>would be happy </a:t>
            </a:r>
            <a:r>
              <a:rPr kumimoji="0" lang="en-US" sz="1600" b="0" i="0" u="none" strike="noStrike" kern="1200" cap="none" spc="0" normalizeH="0" baseline="0" noProof="0" dirty="0">
                <a:ln>
                  <a:noFill/>
                </a:ln>
                <a:solidFill>
                  <a:prstClr val="black"/>
                </a:solidFill>
                <a:effectLst/>
                <a:uLnTx/>
                <a:uFillTx/>
                <a:latin typeface="Segoe UI Semilight"/>
                <a:ea typeface="+mn-ea"/>
                <a:cs typeface="+mn-cs"/>
              </a:rPr>
              <a:t>to pay for gambling through a cashless payment method…</a:t>
            </a:r>
            <a:endParaRPr kumimoji="0" lang="en-GB" sz="1600" b="0" i="0" u="none" strike="noStrike" kern="1200" cap="none" spc="0" normalizeH="0" baseline="0" noProof="0" dirty="0">
              <a:ln>
                <a:noFill/>
              </a:ln>
              <a:solidFill>
                <a:prstClr val="black"/>
              </a:solidFill>
              <a:effectLst/>
              <a:uLnTx/>
              <a:uFillTx/>
              <a:latin typeface="Segoe UI Semilight"/>
              <a:ea typeface="+mn-ea"/>
              <a:cs typeface="+mn-cs"/>
            </a:endParaRPr>
          </a:p>
        </p:txBody>
      </p:sp>
      <p:graphicFrame>
        <p:nvGraphicFramePr>
          <p:cNvPr id="8" name="Chart 7" descr="Chart showing attitudes to cashless and information sharing">
            <a:extLst>
              <a:ext uri="{FF2B5EF4-FFF2-40B4-BE49-F238E27FC236}">
                <a16:creationId xmlns:a16="http://schemas.microsoft.com/office/drawing/2014/main" id="{C408445D-8F32-4D67-94A6-D8D057E7C38D}"/>
              </a:ext>
            </a:extLst>
          </p:cNvPr>
          <p:cNvGraphicFramePr/>
          <p:nvPr>
            <p:extLst>
              <p:ext uri="{D42A27DB-BD31-4B8C-83A1-F6EECF244321}">
                <p14:modId xmlns:p14="http://schemas.microsoft.com/office/powerpoint/2010/main" val="1964207169"/>
              </p:ext>
            </p:extLst>
          </p:nvPr>
        </p:nvGraphicFramePr>
        <p:xfrm>
          <a:off x="424862" y="1959640"/>
          <a:ext cx="6518863" cy="3952273"/>
        </p:xfrm>
        <a:graphic>
          <a:graphicData uri="http://schemas.openxmlformats.org/drawingml/2006/chart">
            <c:chart xmlns:c="http://schemas.openxmlformats.org/drawingml/2006/chart" xmlns:r="http://schemas.openxmlformats.org/officeDocument/2006/relationships" r:id="rId3"/>
          </a:graphicData>
        </a:graphic>
      </p:graphicFrame>
      <p:sp>
        <p:nvSpPr>
          <p:cNvPr id="49" name="Rectangle 48">
            <a:extLst>
              <a:ext uri="{FF2B5EF4-FFF2-40B4-BE49-F238E27FC236}">
                <a16:creationId xmlns:a16="http://schemas.microsoft.com/office/drawing/2014/main" id="{292C2923-E793-407C-B6E8-F9ADF90EFA5C}"/>
              </a:ext>
            </a:extLst>
          </p:cNvPr>
          <p:cNvSpPr/>
          <p:nvPr/>
        </p:nvSpPr>
        <p:spPr>
          <a:xfrm>
            <a:off x="0" y="5911913"/>
            <a:ext cx="12192000" cy="395705"/>
          </a:xfrm>
          <a:prstGeom prst="rect">
            <a:avLst/>
          </a:prstGeom>
          <a:solidFill>
            <a:srgbClr val="4A4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Segoe UI Semilight"/>
                <a:ea typeface="+mn-ea"/>
                <a:cs typeface="+mn-cs"/>
              </a:rPr>
              <a:t>But concerns around privacy and access to data will need to be taken into consideration</a:t>
            </a:r>
            <a:endParaRPr kumimoji="0" lang="en-GB" sz="1800" b="1" i="0" u="none" strike="noStrike" kern="1200" cap="none" spc="0" normalizeH="0" baseline="0" noProof="0">
              <a:ln>
                <a:noFill/>
              </a:ln>
              <a:solidFill>
                <a:prstClr val="white"/>
              </a:solidFill>
              <a:effectLst/>
              <a:uLnTx/>
              <a:uFillTx/>
              <a:latin typeface="Segoe UI Semilight"/>
              <a:ea typeface="+mn-ea"/>
              <a:cs typeface="+mn-cs"/>
            </a:endParaRPr>
          </a:p>
        </p:txBody>
      </p:sp>
      <p:sp>
        <p:nvSpPr>
          <p:cNvPr id="13" name="TextBox 12">
            <a:extLst>
              <a:ext uri="{FF2B5EF4-FFF2-40B4-BE49-F238E27FC236}">
                <a16:creationId xmlns:a16="http://schemas.microsoft.com/office/drawing/2014/main" id="{AB480640-8561-4C4D-9FF8-3516A220EE7E}"/>
              </a:ext>
            </a:extLst>
          </p:cNvPr>
          <p:cNvSpPr txBox="1"/>
          <p:nvPr/>
        </p:nvSpPr>
        <p:spPr>
          <a:xfrm>
            <a:off x="1" y="6388033"/>
            <a:ext cx="885877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lumMod val="50000"/>
                  </a:prstClr>
                </a:solidFill>
                <a:effectLst/>
                <a:uLnTx/>
                <a:uFillTx/>
                <a:latin typeface="Segoe UI Semilight"/>
                <a:ea typeface="+mn-ea"/>
                <a:cs typeface="+mn-cs"/>
              </a:rPr>
              <a:t>*Questions were asked to understand consumer attitudes towards using an app to facilitate cashless payments for gambling and operators having access to their gambling history data.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lumMod val="50000"/>
                  </a:prstClr>
                </a:solidFill>
                <a:effectLst/>
                <a:uLnTx/>
                <a:uFillTx/>
                <a:latin typeface="Segoe UI Semilight"/>
                <a:ea typeface="+mn-ea"/>
                <a:cs typeface="+mn-cs"/>
              </a:rPr>
              <a:t>M9. Which of the following statements best describes your attitudes towards using cashless payments to fund gambling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lumMod val="50000"/>
                  </a:prstClr>
                </a:solidFill>
                <a:effectLst/>
                <a:uLnTx/>
                <a:uFillTx/>
                <a:latin typeface="Segoe UI Semilight"/>
                <a:ea typeface="+mn-ea"/>
                <a:cs typeface="+mn-cs"/>
              </a:rPr>
              <a:t>Base: Land-based gamblers (314), Non-problem/low risk (202), Moderate /problem (112)</a:t>
            </a:r>
            <a:endParaRPr kumimoji="0" lang="en-GB" sz="800" b="0" i="0" u="none" strike="noStrike" kern="1200" cap="none" spc="0" normalizeH="0" baseline="0" noProof="0" dirty="0">
              <a:ln>
                <a:noFill/>
              </a:ln>
              <a:solidFill>
                <a:prstClr val="white">
                  <a:lumMod val="50000"/>
                </a:prstClr>
              </a:solidFill>
              <a:effectLst/>
              <a:uLnTx/>
              <a:uFillTx/>
              <a:latin typeface="Segoe UI Semilight"/>
              <a:ea typeface="+mn-ea"/>
              <a:cs typeface="+mn-cs"/>
            </a:endParaRPr>
          </a:p>
        </p:txBody>
      </p:sp>
      <p:sp>
        <p:nvSpPr>
          <p:cNvPr id="4" name="Rectangle 3">
            <a:extLst>
              <a:ext uri="{FF2B5EF4-FFF2-40B4-BE49-F238E27FC236}">
                <a16:creationId xmlns:a16="http://schemas.microsoft.com/office/drawing/2014/main" id="{E4D276C4-7934-4AC6-8970-6738D44C21B8}"/>
              </a:ext>
            </a:extLst>
          </p:cNvPr>
          <p:cNvSpPr/>
          <p:nvPr/>
        </p:nvSpPr>
        <p:spPr>
          <a:xfrm>
            <a:off x="7564697" y="2676032"/>
            <a:ext cx="4202441" cy="2409204"/>
          </a:xfrm>
          <a:prstGeom prst="rect">
            <a:avLst/>
          </a:prstGeom>
          <a:solidFill>
            <a:schemeClr val="accent1">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Segoe UI Semilight"/>
                <a:ea typeface="+mn-ea"/>
                <a:cs typeface="+mn-cs"/>
              </a:rPr>
              <a:t>18-34yr </a:t>
            </a:r>
            <a:r>
              <a:rPr kumimoji="0" lang="en-US" sz="1600" b="0" i="0" u="none" strike="noStrike" kern="1200" cap="none" spc="0" normalizeH="0" baseline="0" noProof="0" dirty="0" err="1">
                <a:ln>
                  <a:noFill/>
                </a:ln>
                <a:solidFill>
                  <a:prstClr val="black"/>
                </a:solidFill>
                <a:effectLst/>
                <a:uLnTx/>
                <a:uFillTx/>
                <a:latin typeface="Segoe UI Semilight"/>
                <a:ea typeface="+mn-ea"/>
                <a:cs typeface="+mn-cs"/>
              </a:rPr>
              <a:t>olds</a:t>
            </a:r>
            <a:r>
              <a:rPr kumimoji="0" lang="en-US" sz="1600" b="0" i="0" u="none" strike="noStrike" kern="1200" cap="none" spc="0" normalizeH="0" baseline="0" noProof="0" dirty="0">
                <a:ln>
                  <a:noFill/>
                </a:ln>
                <a:solidFill>
                  <a:prstClr val="black"/>
                </a:solidFill>
                <a:effectLst/>
                <a:uLnTx/>
                <a:uFillTx/>
                <a:latin typeface="Segoe UI Semilight"/>
                <a:ea typeface="+mn-ea"/>
                <a:cs typeface="+mn-cs"/>
              </a:rPr>
              <a:t> are more likely to be happy using a cashless payment method, and for gambling companies to access the information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Segoe UI Semiligh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Segoe UI Semilight"/>
                <a:ea typeface="+mn-ea"/>
                <a:cs typeface="+mn-cs"/>
              </a:rPr>
              <a:t>However, given the high overlap between age and problem gambling we can’t say which of these two factors is driving this preference</a:t>
            </a:r>
            <a:endParaRPr kumimoji="0" lang="en-GB" sz="1600" b="0" i="0" u="none" strike="noStrike" kern="1200" cap="none" spc="0" normalizeH="0" baseline="0" noProof="0" dirty="0">
              <a:ln>
                <a:noFill/>
              </a:ln>
              <a:solidFill>
                <a:prstClr val="black"/>
              </a:solidFill>
              <a:effectLst/>
              <a:uLnTx/>
              <a:uFillTx/>
              <a:latin typeface="Segoe UI Semilight"/>
              <a:ea typeface="+mn-ea"/>
              <a:cs typeface="+mn-cs"/>
            </a:endParaRPr>
          </a:p>
        </p:txBody>
      </p:sp>
    </p:spTree>
    <p:extLst>
      <p:ext uri="{BB962C8B-B14F-4D97-AF65-F5344CB8AC3E}">
        <p14:creationId xmlns:p14="http://schemas.microsoft.com/office/powerpoint/2010/main" val="2739246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406B4919-70E7-432A-A8FB-E62A7CAFA5CD}"/>
              </a:ext>
            </a:extLst>
          </p:cNvPr>
          <p:cNvSpPr>
            <a:spLocks noGrp="1"/>
          </p:cNvSpPr>
          <p:nvPr>
            <p:ph type="title"/>
          </p:nvPr>
        </p:nvSpPr>
        <p:spPr>
          <a:xfrm>
            <a:off x="336753" y="433385"/>
            <a:ext cx="11643123" cy="867930"/>
          </a:xfrm>
        </p:spPr>
        <p:txBody>
          <a:bodyPr/>
          <a:lstStyle/>
          <a:p>
            <a:r>
              <a:rPr lang="en-US" dirty="0"/>
              <a:t>Concerns centre around retaining privacy and control over spend; some mentions of increased marketing and lack of relevancy</a:t>
            </a:r>
            <a:endParaRPr lang="en-GB" dirty="0"/>
          </a:p>
        </p:txBody>
      </p:sp>
      <p:sp>
        <p:nvSpPr>
          <p:cNvPr id="11" name="TextBox 10">
            <a:extLst>
              <a:ext uri="{FF2B5EF4-FFF2-40B4-BE49-F238E27FC236}">
                <a16:creationId xmlns:a16="http://schemas.microsoft.com/office/drawing/2014/main" id="{F93BC4FD-C8DF-4528-BAE9-1EDFF3AD7597}"/>
              </a:ext>
            </a:extLst>
          </p:cNvPr>
          <p:cNvSpPr txBox="1"/>
          <p:nvPr/>
        </p:nvSpPr>
        <p:spPr>
          <a:xfrm>
            <a:off x="413706" y="1701393"/>
            <a:ext cx="356400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Segoe UI Semilight"/>
                <a:ea typeface="+mn-ea"/>
                <a:cs typeface="+mn-cs"/>
              </a:rPr>
              <a:t>Invasion of privacy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Segoe UI Semilight"/>
                <a:ea typeface="+mn-ea"/>
                <a:cs typeface="+mn-cs"/>
              </a:rPr>
              <a:t>There are some mentions of security, but the overriding concern is simply that this is private information and they want it to remain private</a:t>
            </a:r>
            <a:endParaRPr kumimoji="0" lang="en-GB" sz="105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27" name="TextBox 26">
            <a:extLst>
              <a:ext uri="{FF2B5EF4-FFF2-40B4-BE49-F238E27FC236}">
                <a16:creationId xmlns:a16="http://schemas.microsoft.com/office/drawing/2014/main" id="{D0F6F15D-139C-438E-B8CF-ED355B529177}"/>
              </a:ext>
            </a:extLst>
          </p:cNvPr>
          <p:cNvSpPr txBox="1"/>
          <p:nvPr/>
        </p:nvSpPr>
        <p:spPr>
          <a:xfrm>
            <a:off x="363247" y="2716279"/>
            <a:ext cx="1760180" cy="1211818"/>
          </a:xfrm>
          <a:prstGeom prst="wedgeEllipseCallout">
            <a:avLst>
              <a:gd name="adj1" fmla="val -41475"/>
              <a:gd name="adj2" fmla="val 51558"/>
            </a:avLst>
          </a:prstGeom>
          <a:solidFill>
            <a:srgbClr val="EBEFF2"/>
          </a:solid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Segoe UI Semilight"/>
                <a:ea typeface="+mn-ea"/>
                <a:cs typeface="+mn-cs"/>
              </a:rPr>
              <a:t>I think my gambling is </a:t>
            </a:r>
            <a:r>
              <a:rPr kumimoji="0" lang="en-US" sz="1400" b="1" i="0" u="none" strike="noStrike" kern="1200" cap="none" spc="0" normalizeH="0" baseline="0" noProof="0">
                <a:ln>
                  <a:noFill/>
                </a:ln>
                <a:solidFill>
                  <a:prstClr val="black"/>
                </a:solidFill>
                <a:effectLst/>
                <a:uLnTx/>
                <a:uFillTx/>
                <a:latin typeface="Segoe UI Semilight"/>
                <a:ea typeface="+mn-ea"/>
                <a:cs typeface="+mn-cs"/>
              </a:rPr>
              <a:t>my own business, not theirs</a:t>
            </a:r>
            <a:endParaRPr kumimoji="0" lang="en-GB" sz="1400" b="1" i="0" u="none" strike="noStrike" kern="1200" cap="none" spc="0" normalizeH="0" baseline="0" noProof="0">
              <a:ln>
                <a:noFill/>
              </a:ln>
              <a:solidFill>
                <a:prstClr val="black"/>
              </a:solidFill>
              <a:effectLst/>
              <a:uLnTx/>
              <a:uFillTx/>
              <a:latin typeface="Segoe UI Semilight"/>
              <a:ea typeface="+mn-ea"/>
              <a:cs typeface="+mn-cs"/>
            </a:endParaRPr>
          </a:p>
        </p:txBody>
      </p:sp>
      <p:sp>
        <p:nvSpPr>
          <p:cNvPr id="30" name="TextBox 29">
            <a:extLst>
              <a:ext uri="{FF2B5EF4-FFF2-40B4-BE49-F238E27FC236}">
                <a16:creationId xmlns:a16="http://schemas.microsoft.com/office/drawing/2014/main" id="{6AD6AC6B-7A00-49BA-95FA-A6EB57836095}"/>
              </a:ext>
            </a:extLst>
          </p:cNvPr>
          <p:cNvSpPr txBox="1"/>
          <p:nvPr/>
        </p:nvSpPr>
        <p:spPr>
          <a:xfrm>
            <a:off x="2283933" y="2716279"/>
            <a:ext cx="1760180" cy="1211818"/>
          </a:xfrm>
          <a:prstGeom prst="wedgeEllipseCallout">
            <a:avLst>
              <a:gd name="adj1" fmla="val -41475"/>
              <a:gd name="adj2" fmla="val 51558"/>
            </a:avLst>
          </a:prstGeom>
          <a:solidFill>
            <a:srgbClr val="EBEFF2"/>
          </a:solid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Segoe UI Semilight"/>
                <a:ea typeface="+mn-ea"/>
                <a:cs typeface="+mn-cs"/>
              </a:rPr>
              <a:t>I dislike giving more personal data to betting firms.</a:t>
            </a:r>
            <a:endParaRPr kumimoji="0" lang="en-GB" sz="1400" b="1" i="0" u="none" strike="noStrike" kern="1200" cap="none" spc="0" normalizeH="0" baseline="0" noProof="0">
              <a:ln>
                <a:noFill/>
              </a:ln>
              <a:solidFill>
                <a:prstClr val="black"/>
              </a:solidFill>
              <a:effectLst/>
              <a:uLnTx/>
              <a:uFillTx/>
              <a:latin typeface="Segoe UI Semilight"/>
              <a:ea typeface="+mn-ea"/>
              <a:cs typeface="+mn-cs"/>
            </a:endParaRPr>
          </a:p>
        </p:txBody>
      </p:sp>
      <p:sp>
        <p:nvSpPr>
          <p:cNvPr id="26" name="TextBox 25">
            <a:extLst>
              <a:ext uri="{FF2B5EF4-FFF2-40B4-BE49-F238E27FC236}">
                <a16:creationId xmlns:a16="http://schemas.microsoft.com/office/drawing/2014/main" id="{0E524233-4326-4325-B2C2-312AC95E676B}"/>
              </a:ext>
            </a:extLst>
          </p:cNvPr>
          <p:cNvSpPr txBox="1"/>
          <p:nvPr/>
        </p:nvSpPr>
        <p:spPr>
          <a:xfrm>
            <a:off x="606552" y="4093336"/>
            <a:ext cx="3242854" cy="908864"/>
          </a:xfrm>
          <a:prstGeom prst="wedgeEllipseCallout">
            <a:avLst>
              <a:gd name="adj1" fmla="val -41475"/>
              <a:gd name="adj2" fmla="val 51558"/>
            </a:avLst>
          </a:prstGeom>
          <a:solidFill>
            <a:srgbClr val="EBEFF2"/>
          </a:solid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Segoe UI Semilight"/>
                <a:ea typeface="+mn-ea"/>
                <a:cs typeface="+mn-cs"/>
              </a:rPr>
              <a:t>Privacy.  The firms </a:t>
            </a:r>
            <a:r>
              <a:rPr kumimoji="0" lang="en-US" sz="1400" b="1" i="0" u="none" strike="noStrike" kern="1200" cap="none" spc="0" normalizeH="0" baseline="0" noProof="0">
                <a:ln>
                  <a:noFill/>
                </a:ln>
                <a:solidFill>
                  <a:prstClr val="black"/>
                </a:solidFill>
                <a:effectLst/>
                <a:uLnTx/>
                <a:uFillTx/>
                <a:latin typeface="Segoe UI Semilight"/>
                <a:ea typeface="+mn-ea"/>
                <a:cs typeface="+mn-cs"/>
              </a:rPr>
              <a:t>do not need to know </a:t>
            </a:r>
            <a:r>
              <a:rPr kumimoji="0" lang="en-US" sz="1400" b="0" i="0" u="none" strike="noStrike" kern="1200" cap="none" spc="0" normalizeH="0" baseline="0" noProof="0">
                <a:ln>
                  <a:noFill/>
                </a:ln>
                <a:solidFill>
                  <a:prstClr val="black"/>
                </a:solidFill>
                <a:effectLst/>
                <a:uLnTx/>
                <a:uFillTx/>
                <a:latin typeface="Segoe UI Semilight"/>
                <a:ea typeface="+mn-ea"/>
                <a:cs typeface="+mn-cs"/>
              </a:rPr>
              <a:t>what I have in the bank.</a:t>
            </a:r>
            <a:endParaRPr kumimoji="0" lang="en-GB" sz="14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31" name="TextBox 30">
            <a:extLst>
              <a:ext uri="{FF2B5EF4-FFF2-40B4-BE49-F238E27FC236}">
                <a16:creationId xmlns:a16="http://schemas.microsoft.com/office/drawing/2014/main" id="{0F84AF85-2EA7-450C-9E50-0D704498A6FC}"/>
              </a:ext>
            </a:extLst>
          </p:cNvPr>
          <p:cNvSpPr txBox="1"/>
          <p:nvPr/>
        </p:nvSpPr>
        <p:spPr>
          <a:xfrm>
            <a:off x="279886" y="5130401"/>
            <a:ext cx="3617297" cy="1211818"/>
          </a:xfrm>
          <a:prstGeom prst="wedgeEllipseCallout">
            <a:avLst>
              <a:gd name="adj1" fmla="val -41475"/>
              <a:gd name="adj2" fmla="val 51558"/>
            </a:avLst>
          </a:prstGeom>
          <a:solidFill>
            <a:srgbClr val="EBEFF2"/>
          </a:solid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Segoe UI Semilight"/>
                <a:ea typeface="+mn-ea"/>
                <a:cs typeface="+mn-cs"/>
              </a:rPr>
              <a:t>I feel I </a:t>
            </a:r>
            <a:r>
              <a:rPr kumimoji="0" lang="en-US" sz="1400" b="1" i="0" u="none" strike="noStrike" kern="1200" cap="none" spc="0" normalizeH="0" baseline="0" noProof="0">
                <a:ln>
                  <a:noFill/>
                </a:ln>
                <a:solidFill>
                  <a:prstClr val="black"/>
                </a:solidFill>
                <a:effectLst/>
                <a:uLnTx/>
                <a:uFillTx/>
                <a:latin typeface="Segoe UI Semilight"/>
                <a:ea typeface="+mn-ea"/>
                <a:cs typeface="+mn-cs"/>
              </a:rPr>
              <a:t>am losing a little too much privacy</a:t>
            </a:r>
            <a:r>
              <a:rPr kumimoji="0" lang="en-US" sz="1400" b="0" i="0" u="none" strike="noStrike" kern="1200" cap="none" spc="0" normalizeH="0" baseline="0" noProof="0">
                <a:ln>
                  <a:noFill/>
                </a:ln>
                <a:solidFill>
                  <a:prstClr val="black"/>
                </a:solidFill>
                <a:effectLst/>
                <a:uLnTx/>
                <a:uFillTx/>
                <a:latin typeface="Segoe UI Semilight"/>
                <a:ea typeface="+mn-ea"/>
                <a:cs typeface="+mn-cs"/>
              </a:rPr>
              <a:t> than I require to if I am </a:t>
            </a:r>
            <a:r>
              <a:rPr kumimoji="0" lang="en-US" sz="1400" b="1" i="0" u="none" strike="noStrike" kern="1200" cap="none" spc="0" normalizeH="0" baseline="0" noProof="0">
                <a:ln>
                  <a:noFill/>
                </a:ln>
                <a:solidFill>
                  <a:prstClr val="black"/>
                </a:solidFill>
                <a:effectLst/>
                <a:uLnTx/>
                <a:uFillTx/>
                <a:latin typeface="Segoe UI Semilight"/>
                <a:ea typeface="+mn-ea"/>
                <a:cs typeface="+mn-cs"/>
              </a:rPr>
              <a:t>revealing my gambling habits </a:t>
            </a:r>
            <a:r>
              <a:rPr kumimoji="0" lang="en-US" sz="1400" b="0" i="0" u="none" strike="noStrike" kern="1200" cap="none" spc="0" normalizeH="0" baseline="0" noProof="0">
                <a:ln>
                  <a:noFill/>
                </a:ln>
                <a:solidFill>
                  <a:prstClr val="black"/>
                </a:solidFill>
                <a:effectLst/>
                <a:uLnTx/>
                <a:uFillTx/>
                <a:latin typeface="Segoe UI Semilight"/>
                <a:ea typeface="+mn-ea"/>
                <a:cs typeface="+mn-cs"/>
              </a:rPr>
              <a:t>to gambling companies</a:t>
            </a:r>
            <a:endParaRPr kumimoji="0" lang="en-GB" sz="1400" b="1" i="0" u="none" strike="noStrike" kern="1200" cap="none" spc="0" normalizeH="0" baseline="0" noProof="0">
              <a:ln>
                <a:noFill/>
              </a:ln>
              <a:solidFill>
                <a:prstClr val="black"/>
              </a:solidFill>
              <a:effectLst/>
              <a:uLnTx/>
              <a:uFillTx/>
              <a:latin typeface="Segoe UI Semilight"/>
              <a:ea typeface="+mn-ea"/>
              <a:cs typeface="+mn-cs"/>
            </a:endParaRPr>
          </a:p>
        </p:txBody>
      </p:sp>
      <p:sp>
        <p:nvSpPr>
          <p:cNvPr id="13" name="TextBox 12">
            <a:extLst>
              <a:ext uri="{FF2B5EF4-FFF2-40B4-BE49-F238E27FC236}">
                <a16:creationId xmlns:a16="http://schemas.microsoft.com/office/drawing/2014/main" id="{8D97DAF7-F7E3-46C1-BD0E-DB59C0D59C6D}"/>
              </a:ext>
            </a:extLst>
          </p:cNvPr>
          <p:cNvSpPr txBox="1"/>
          <p:nvPr/>
        </p:nvSpPr>
        <p:spPr>
          <a:xfrm>
            <a:off x="4271057" y="1701393"/>
            <a:ext cx="3814861" cy="6924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Segoe UI Semilight"/>
                <a:ea typeface="+mn-ea"/>
                <a:cs typeface="+mn-cs"/>
              </a:rPr>
              <a:t>Controlling spend is easier with cash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Segoe UI Semilight"/>
                <a:ea typeface="+mn-ea"/>
                <a:cs typeface="+mn-cs"/>
              </a:rPr>
              <a:t>Would need to emphasis benefit for the gambler in being able to set limits in order to encourage uptake</a:t>
            </a:r>
            <a:endParaRPr kumimoji="0" lang="en-GB" sz="105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22" name="TextBox 21">
            <a:extLst>
              <a:ext uri="{FF2B5EF4-FFF2-40B4-BE49-F238E27FC236}">
                <a16:creationId xmlns:a16="http://schemas.microsoft.com/office/drawing/2014/main" id="{595CDF8E-8AEA-46A6-9D1C-DF94613CCC6A}"/>
              </a:ext>
            </a:extLst>
          </p:cNvPr>
          <p:cNvSpPr txBox="1"/>
          <p:nvPr/>
        </p:nvSpPr>
        <p:spPr>
          <a:xfrm>
            <a:off x="4557060" y="2484019"/>
            <a:ext cx="3242854" cy="1211818"/>
          </a:xfrm>
          <a:prstGeom prst="wedgeEllipseCallout">
            <a:avLst>
              <a:gd name="adj1" fmla="val -41475"/>
              <a:gd name="adj2" fmla="val 51558"/>
            </a:avLst>
          </a:prstGeom>
          <a:solidFill>
            <a:srgbClr val="EBEFF2"/>
          </a:solid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Segoe UI Semilight"/>
                <a:ea typeface="+mn-ea"/>
                <a:cs typeface="+mn-cs"/>
              </a:rPr>
              <a:t>I believe that using </a:t>
            </a:r>
            <a:r>
              <a:rPr kumimoji="0" lang="en-GB" sz="1400" b="1" i="0" u="none" strike="noStrike" kern="1200" cap="none" spc="0" normalizeH="0" baseline="0" noProof="0">
                <a:ln>
                  <a:noFill/>
                </a:ln>
                <a:solidFill>
                  <a:prstClr val="black"/>
                </a:solidFill>
                <a:effectLst/>
                <a:uLnTx/>
                <a:uFillTx/>
                <a:latin typeface="Segoe UI Semilight"/>
                <a:ea typeface="+mn-ea"/>
                <a:cs typeface="+mn-cs"/>
              </a:rPr>
              <a:t>cash is the only safe way to monitor </a:t>
            </a:r>
            <a:r>
              <a:rPr kumimoji="0" lang="en-GB" sz="1400" b="0" i="0" u="none" strike="noStrike" kern="1200" cap="none" spc="0" normalizeH="0" baseline="0" noProof="0">
                <a:ln>
                  <a:noFill/>
                </a:ln>
                <a:solidFill>
                  <a:prstClr val="black"/>
                </a:solidFill>
                <a:effectLst/>
                <a:uLnTx/>
                <a:uFillTx/>
                <a:latin typeface="Segoe UI Semilight"/>
                <a:ea typeface="+mn-ea"/>
                <a:cs typeface="+mn-cs"/>
              </a:rPr>
              <a:t>my own gambling spending in person.</a:t>
            </a:r>
          </a:p>
        </p:txBody>
      </p:sp>
      <p:sp>
        <p:nvSpPr>
          <p:cNvPr id="25" name="TextBox 24">
            <a:extLst>
              <a:ext uri="{FF2B5EF4-FFF2-40B4-BE49-F238E27FC236}">
                <a16:creationId xmlns:a16="http://schemas.microsoft.com/office/drawing/2014/main" id="{F2B69987-5935-4038-8BF7-DF91E3A853AB}"/>
              </a:ext>
            </a:extLst>
          </p:cNvPr>
          <p:cNvSpPr txBox="1"/>
          <p:nvPr/>
        </p:nvSpPr>
        <p:spPr>
          <a:xfrm>
            <a:off x="4346737" y="3928097"/>
            <a:ext cx="1585790" cy="1211818"/>
          </a:xfrm>
          <a:prstGeom prst="wedgeEllipseCallout">
            <a:avLst>
              <a:gd name="adj1" fmla="val -41475"/>
              <a:gd name="adj2" fmla="val 51558"/>
            </a:avLst>
          </a:prstGeom>
          <a:solidFill>
            <a:srgbClr val="EBEFF2"/>
          </a:solid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Segoe UI Semilight"/>
                <a:ea typeface="+mn-ea"/>
                <a:cs typeface="+mn-cs"/>
              </a:rPr>
              <a:t>I prefer to use cash, that way </a:t>
            </a:r>
            <a:r>
              <a:rPr kumimoji="0" lang="en-US" sz="1400" b="1" i="0" u="none" strike="noStrike" kern="1200" cap="none" spc="0" normalizeH="0" baseline="0" noProof="0">
                <a:ln>
                  <a:noFill/>
                </a:ln>
                <a:solidFill>
                  <a:prstClr val="black"/>
                </a:solidFill>
                <a:effectLst/>
                <a:uLnTx/>
                <a:uFillTx/>
                <a:latin typeface="Segoe UI Semilight"/>
                <a:ea typeface="+mn-ea"/>
                <a:cs typeface="+mn-cs"/>
              </a:rPr>
              <a:t>I know what I've spent.</a:t>
            </a:r>
            <a:endParaRPr kumimoji="0" lang="en-GB" sz="1400" b="1" i="0" u="none" strike="noStrike" kern="1200" cap="none" spc="0" normalizeH="0" baseline="0" noProof="0">
              <a:ln>
                <a:noFill/>
              </a:ln>
              <a:solidFill>
                <a:prstClr val="black"/>
              </a:solidFill>
              <a:effectLst/>
              <a:uLnTx/>
              <a:uFillTx/>
              <a:latin typeface="Segoe UI Semilight"/>
              <a:ea typeface="+mn-ea"/>
              <a:cs typeface="+mn-cs"/>
            </a:endParaRPr>
          </a:p>
        </p:txBody>
      </p:sp>
      <p:sp>
        <p:nvSpPr>
          <p:cNvPr id="29" name="TextBox 28">
            <a:extLst>
              <a:ext uri="{FF2B5EF4-FFF2-40B4-BE49-F238E27FC236}">
                <a16:creationId xmlns:a16="http://schemas.microsoft.com/office/drawing/2014/main" id="{B9D48432-A473-4C84-8D65-49001A6034BE}"/>
              </a:ext>
            </a:extLst>
          </p:cNvPr>
          <p:cNvSpPr txBox="1"/>
          <p:nvPr/>
        </p:nvSpPr>
        <p:spPr>
          <a:xfrm>
            <a:off x="6161839" y="3777770"/>
            <a:ext cx="1937085" cy="1514773"/>
          </a:xfrm>
          <a:prstGeom prst="wedgeEllipseCallout">
            <a:avLst>
              <a:gd name="adj1" fmla="val -41475"/>
              <a:gd name="adj2" fmla="val 51558"/>
            </a:avLst>
          </a:prstGeom>
          <a:solidFill>
            <a:srgbClr val="EBEFF2"/>
          </a:solid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Segoe UI Semilight"/>
                <a:ea typeface="+mn-ea"/>
                <a:cs typeface="+mn-cs"/>
              </a:rPr>
              <a:t>You could </a:t>
            </a:r>
            <a:r>
              <a:rPr kumimoji="0" lang="en-US" sz="1400" b="1" i="0" u="none" strike="noStrike" kern="1200" cap="none" spc="0" normalizeH="0" baseline="0" noProof="0">
                <a:ln>
                  <a:noFill/>
                </a:ln>
                <a:solidFill>
                  <a:prstClr val="black"/>
                </a:solidFill>
                <a:effectLst/>
                <a:uLnTx/>
                <a:uFillTx/>
                <a:latin typeface="Segoe UI Semilight"/>
                <a:ea typeface="+mn-ea"/>
                <a:cs typeface="+mn-cs"/>
              </a:rPr>
              <a:t>easily get carried </a:t>
            </a:r>
            <a:r>
              <a:rPr kumimoji="0" lang="en-US" sz="1400" b="0" i="0" u="none" strike="noStrike" kern="1200" cap="none" spc="0" normalizeH="0" baseline="0" noProof="0">
                <a:ln>
                  <a:noFill/>
                </a:ln>
                <a:solidFill>
                  <a:prstClr val="black"/>
                </a:solidFill>
                <a:effectLst/>
                <a:uLnTx/>
                <a:uFillTx/>
                <a:latin typeface="Segoe UI Semilight"/>
                <a:ea typeface="+mn-ea"/>
                <a:cs typeface="+mn-cs"/>
              </a:rPr>
              <a:t>away and spend too much because it is </a:t>
            </a:r>
            <a:r>
              <a:rPr kumimoji="0" lang="en-US" sz="1400" b="1" i="0" u="none" strike="noStrike" kern="1200" cap="none" spc="0" normalizeH="0" baseline="0" noProof="0">
                <a:ln>
                  <a:noFill/>
                </a:ln>
                <a:solidFill>
                  <a:prstClr val="black"/>
                </a:solidFill>
                <a:effectLst/>
                <a:uLnTx/>
                <a:uFillTx/>
                <a:latin typeface="Segoe UI Semilight"/>
                <a:ea typeface="+mn-ea"/>
                <a:cs typeface="+mn-cs"/>
              </a:rPr>
              <a:t>so easy</a:t>
            </a:r>
            <a:endParaRPr kumimoji="0" lang="en-GB" sz="1400" b="1" i="0" u="none" strike="noStrike" kern="1200" cap="none" spc="0" normalizeH="0" baseline="0" noProof="0">
              <a:ln>
                <a:noFill/>
              </a:ln>
              <a:solidFill>
                <a:prstClr val="black"/>
              </a:solidFill>
              <a:effectLst/>
              <a:uLnTx/>
              <a:uFillTx/>
              <a:latin typeface="Segoe UI Semilight"/>
              <a:ea typeface="+mn-ea"/>
              <a:cs typeface="+mn-cs"/>
            </a:endParaRPr>
          </a:p>
        </p:txBody>
      </p:sp>
      <p:sp>
        <p:nvSpPr>
          <p:cNvPr id="28" name="TextBox 27">
            <a:extLst>
              <a:ext uri="{FF2B5EF4-FFF2-40B4-BE49-F238E27FC236}">
                <a16:creationId xmlns:a16="http://schemas.microsoft.com/office/drawing/2014/main" id="{634139E3-4A7B-4BE1-8100-75953144732B}"/>
              </a:ext>
            </a:extLst>
          </p:cNvPr>
          <p:cNvSpPr txBox="1"/>
          <p:nvPr/>
        </p:nvSpPr>
        <p:spPr>
          <a:xfrm>
            <a:off x="4557060" y="5557836"/>
            <a:ext cx="3242854" cy="908864"/>
          </a:xfrm>
          <a:prstGeom prst="wedgeEllipseCallout">
            <a:avLst>
              <a:gd name="adj1" fmla="val -41475"/>
              <a:gd name="adj2" fmla="val 51558"/>
            </a:avLst>
          </a:prstGeom>
          <a:solidFill>
            <a:srgbClr val="EBEFF2"/>
          </a:solid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Segoe UI Semilight"/>
                <a:ea typeface="+mn-ea"/>
                <a:cs typeface="+mn-cs"/>
              </a:rPr>
              <a:t>It is </a:t>
            </a:r>
            <a:r>
              <a:rPr kumimoji="0" lang="en-US" sz="1400" b="1" i="0" u="none" strike="noStrike" kern="1200" cap="none" spc="0" normalizeH="0" baseline="0" noProof="0">
                <a:ln>
                  <a:noFill/>
                </a:ln>
                <a:solidFill>
                  <a:prstClr val="black"/>
                </a:solidFill>
                <a:effectLst/>
                <a:uLnTx/>
                <a:uFillTx/>
                <a:latin typeface="Segoe UI Semilight"/>
                <a:ea typeface="+mn-ea"/>
                <a:cs typeface="+mn-cs"/>
              </a:rPr>
              <a:t>incredibly difficult for me </a:t>
            </a:r>
            <a:r>
              <a:rPr kumimoji="0" lang="en-US" sz="1400" b="0" i="0" u="none" strike="noStrike" kern="1200" cap="none" spc="0" normalizeH="0" baseline="0" noProof="0">
                <a:ln>
                  <a:noFill/>
                </a:ln>
                <a:solidFill>
                  <a:prstClr val="black"/>
                </a:solidFill>
                <a:effectLst/>
                <a:uLnTx/>
                <a:uFillTx/>
                <a:latin typeface="Segoe UI Semilight"/>
                <a:ea typeface="+mn-ea"/>
                <a:cs typeface="+mn-cs"/>
              </a:rPr>
              <a:t>to stay in budget while gambling. I’d </a:t>
            </a:r>
            <a:r>
              <a:rPr kumimoji="0" lang="en-US" sz="1400" b="1" i="0" u="none" strike="noStrike" kern="1200" cap="none" spc="0" normalizeH="0" baseline="0" noProof="0">
                <a:ln>
                  <a:noFill/>
                </a:ln>
                <a:solidFill>
                  <a:prstClr val="black"/>
                </a:solidFill>
                <a:effectLst/>
                <a:uLnTx/>
                <a:uFillTx/>
                <a:latin typeface="Segoe UI Semilight"/>
                <a:ea typeface="+mn-ea"/>
                <a:cs typeface="+mn-cs"/>
              </a:rPr>
              <a:t>prefer cash</a:t>
            </a:r>
            <a:endParaRPr kumimoji="0" lang="en-GB" sz="1400" b="1" i="0" u="none" strike="noStrike" kern="1200" cap="none" spc="0" normalizeH="0" baseline="0" noProof="0">
              <a:ln>
                <a:noFill/>
              </a:ln>
              <a:solidFill>
                <a:prstClr val="black"/>
              </a:solidFill>
              <a:effectLst/>
              <a:uLnTx/>
              <a:uFillTx/>
              <a:latin typeface="Segoe UI Semilight"/>
              <a:ea typeface="+mn-ea"/>
              <a:cs typeface="+mn-cs"/>
            </a:endParaRPr>
          </a:p>
        </p:txBody>
      </p:sp>
      <p:sp>
        <p:nvSpPr>
          <p:cNvPr id="14" name="TextBox 13">
            <a:extLst>
              <a:ext uri="{FF2B5EF4-FFF2-40B4-BE49-F238E27FC236}">
                <a16:creationId xmlns:a16="http://schemas.microsoft.com/office/drawing/2014/main" id="{901BD5CC-A3C8-401A-83B0-5B6BEF6C6A43}"/>
              </a:ext>
            </a:extLst>
          </p:cNvPr>
          <p:cNvSpPr txBox="1"/>
          <p:nvPr/>
        </p:nvSpPr>
        <p:spPr>
          <a:xfrm>
            <a:off x="8255607" y="1662821"/>
            <a:ext cx="356122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Segoe UI Semilight"/>
                <a:ea typeface="+mn-ea"/>
                <a:cs typeface="+mn-cs"/>
              </a:rPr>
              <a:t>Concern it will lead to more marketing</a:t>
            </a:r>
          </a:p>
        </p:txBody>
      </p:sp>
      <p:sp>
        <p:nvSpPr>
          <p:cNvPr id="23" name="TextBox 22">
            <a:extLst>
              <a:ext uri="{FF2B5EF4-FFF2-40B4-BE49-F238E27FC236}">
                <a16:creationId xmlns:a16="http://schemas.microsoft.com/office/drawing/2014/main" id="{A686557C-C31B-45E5-87E6-234DAB3B01AB}"/>
              </a:ext>
            </a:extLst>
          </p:cNvPr>
          <p:cNvSpPr txBox="1"/>
          <p:nvPr/>
        </p:nvSpPr>
        <p:spPr>
          <a:xfrm>
            <a:off x="8328157" y="2342602"/>
            <a:ext cx="3242854" cy="1211818"/>
          </a:xfrm>
          <a:prstGeom prst="wedgeEllipseCallout">
            <a:avLst>
              <a:gd name="adj1" fmla="val -41475"/>
              <a:gd name="adj2" fmla="val 51558"/>
            </a:avLst>
          </a:prstGeom>
          <a:solidFill>
            <a:srgbClr val="EBEFF2"/>
          </a:solid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Segoe UI Semilight"/>
                <a:ea typeface="+mn-ea"/>
                <a:cs typeface="+mn-cs"/>
              </a:rPr>
              <a:t>Because then they would be able to send me </a:t>
            </a:r>
            <a:r>
              <a:rPr kumimoji="0" lang="en-US" sz="1400" b="1" i="0" u="none" strike="noStrike" kern="1200" cap="none" spc="0" normalizeH="0" baseline="0" noProof="0">
                <a:ln>
                  <a:noFill/>
                </a:ln>
                <a:solidFill>
                  <a:prstClr val="black"/>
                </a:solidFill>
                <a:effectLst/>
                <a:uLnTx/>
                <a:uFillTx/>
                <a:latin typeface="Segoe UI Semilight"/>
                <a:ea typeface="+mn-ea"/>
                <a:cs typeface="+mn-cs"/>
              </a:rPr>
              <a:t>targeted adverts </a:t>
            </a:r>
            <a:r>
              <a:rPr kumimoji="0" lang="en-US" sz="1400" b="0" i="0" u="none" strike="noStrike" kern="1200" cap="none" spc="0" normalizeH="0" baseline="0" noProof="0">
                <a:ln>
                  <a:noFill/>
                </a:ln>
                <a:solidFill>
                  <a:prstClr val="black"/>
                </a:solidFill>
                <a:effectLst/>
                <a:uLnTx/>
                <a:uFillTx/>
                <a:latin typeface="Segoe UI Semilight"/>
                <a:ea typeface="+mn-ea"/>
                <a:cs typeface="+mn-cs"/>
              </a:rPr>
              <a:t>based on my transactions</a:t>
            </a:r>
            <a:endParaRPr kumimoji="0" lang="en-GB" sz="14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4" name="TextBox 3">
            <a:extLst>
              <a:ext uri="{FF2B5EF4-FFF2-40B4-BE49-F238E27FC236}">
                <a16:creationId xmlns:a16="http://schemas.microsoft.com/office/drawing/2014/main" id="{52D5FBA9-A35D-43F7-80E5-48420DDD7B8F}"/>
              </a:ext>
            </a:extLst>
          </p:cNvPr>
          <p:cNvSpPr txBox="1"/>
          <p:nvPr/>
        </p:nvSpPr>
        <p:spPr>
          <a:xfrm>
            <a:off x="8242601" y="3929248"/>
            <a:ext cx="356122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Segoe UI Semilight"/>
                <a:ea typeface="+mn-ea"/>
                <a:cs typeface="+mn-cs"/>
              </a:rPr>
              <a:t>‘Me vs. Them’ attitude to problem gambling – it doesn’t feel relevant</a:t>
            </a:r>
            <a:endParaRPr kumimoji="0" lang="en-GB" sz="1800" b="1" i="0" u="none" strike="noStrike" kern="1200" cap="none" spc="0" normalizeH="0" baseline="0" noProof="0">
              <a:ln>
                <a:noFill/>
              </a:ln>
              <a:solidFill>
                <a:prstClr val="black"/>
              </a:solidFill>
              <a:effectLst/>
              <a:uLnTx/>
              <a:uFillTx/>
              <a:latin typeface="Segoe UI Semilight"/>
              <a:ea typeface="+mn-ea"/>
              <a:cs typeface="+mn-cs"/>
            </a:endParaRPr>
          </a:p>
        </p:txBody>
      </p:sp>
      <p:cxnSp>
        <p:nvCxnSpPr>
          <p:cNvPr id="17" name="Straight Connector 16">
            <a:extLst>
              <a:ext uri="{FF2B5EF4-FFF2-40B4-BE49-F238E27FC236}">
                <a16:creationId xmlns:a16="http://schemas.microsoft.com/office/drawing/2014/main" id="{E0CD841C-7DA9-43A1-B5E1-76DA52544E26}"/>
              </a:ext>
              <a:ext uri="{C183D7F6-B498-43B3-948B-1728B52AA6E4}">
                <adec:decorative xmlns:adec="http://schemas.microsoft.com/office/drawing/2017/decorative" val="1"/>
              </a:ext>
            </a:extLst>
          </p:cNvPr>
          <p:cNvCxnSpPr/>
          <p:nvPr/>
        </p:nvCxnSpPr>
        <p:spPr>
          <a:xfrm>
            <a:off x="4126496" y="1701393"/>
            <a:ext cx="0" cy="474558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48761E0-E77B-4BBB-8953-9EFB102B86A4}"/>
              </a:ext>
              <a:ext uri="{C183D7F6-B498-43B3-948B-1728B52AA6E4}">
                <adec:decorative xmlns:adec="http://schemas.microsoft.com/office/drawing/2017/decorative" val="1"/>
              </a:ext>
            </a:extLst>
          </p:cNvPr>
          <p:cNvCxnSpPr/>
          <p:nvPr/>
        </p:nvCxnSpPr>
        <p:spPr>
          <a:xfrm>
            <a:off x="8170762" y="1701393"/>
            <a:ext cx="0" cy="4745589"/>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4D19E992-E5FB-4E7B-B53C-0E2A10617613}"/>
              </a:ext>
            </a:extLst>
          </p:cNvPr>
          <p:cNvSpPr txBox="1"/>
          <p:nvPr/>
        </p:nvSpPr>
        <p:spPr>
          <a:xfrm>
            <a:off x="8400075" y="4575579"/>
            <a:ext cx="3486484" cy="1817727"/>
          </a:xfrm>
          <a:prstGeom prst="wedgeEllipseCallout">
            <a:avLst>
              <a:gd name="adj1" fmla="val -41475"/>
              <a:gd name="adj2" fmla="val 51558"/>
            </a:avLst>
          </a:prstGeom>
          <a:solidFill>
            <a:srgbClr val="EBEFF2"/>
          </a:solid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Segoe UI Semilight"/>
                <a:ea typeface="+mn-ea"/>
                <a:cs typeface="+mn-cs"/>
              </a:rPr>
              <a:t>I gamble for fun, and don’t have a problem </a:t>
            </a:r>
            <a:r>
              <a:rPr kumimoji="0" lang="en-GB" sz="1400" b="0" i="0" u="none" strike="noStrike" kern="1200" cap="none" spc="0" normalizeH="0" baseline="0" noProof="0">
                <a:ln>
                  <a:noFill/>
                </a:ln>
                <a:solidFill>
                  <a:prstClr val="black"/>
                </a:solidFill>
                <a:effectLst/>
                <a:uLnTx/>
                <a:uFillTx/>
                <a:latin typeface="Segoe UI Semilight"/>
                <a:ea typeface="+mn-ea"/>
                <a:cs typeface="+mn-cs"/>
              </a:rPr>
              <a:t>with spending more than I intend, or can afford. Therefore the </a:t>
            </a:r>
            <a:r>
              <a:rPr kumimoji="0" lang="en-GB" sz="1400" b="1" i="0" u="none" strike="noStrike" kern="1200" cap="none" spc="0" normalizeH="0" baseline="0" noProof="0">
                <a:ln>
                  <a:noFill/>
                </a:ln>
                <a:solidFill>
                  <a:prstClr val="black"/>
                </a:solidFill>
                <a:effectLst/>
                <a:uLnTx/>
                <a:uFillTx/>
                <a:latin typeface="Segoe UI Semilight"/>
                <a:ea typeface="+mn-ea"/>
                <a:cs typeface="+mn-cs"/>
              </a:rPr>
              <a:t>method I use to pay is not important</a:t>
            </a:r>
            <a:r>
              <a:rPr kumimoji="0" lang="en-GB" sz="1400" b="0" i="0" u="none" strike="noStrike" kern="1200" cap="none" spc="0" normalizeH="0" baseline="0" noProof="0">
                <a:ln>
                  <a:noFill/>
                </a:ln>
                <a:solidFill>
                  <a:prstClr val="black"/>
                </a:solidFill>
                <a:effectLst/>
                <a:uLnTx/>
                <a:uFillTx/>
                <a:latin typeface="Segoe UI Semilight"/>
                <a:ea typeface="+mn-ea"/>
                <a:cs typeface="+mn-cs"/>
              </a:rPr>
              <a:t>. Just a matter of convenience</a:t>
            </a:r>
          </a:p>
        </p:txBody>
      </p:sp>
      <p:sp>
        <p:nvSpPr>
          <p:cNvPr id="32" name="TextBox 31">
            <a:extLst>
              <a:ext uri="{FF2B5EF4-FFF2-40B4-BE49-F238E27FC236}">
                <a16:creationId xmlns:a16="http://schemas.microsoft.com/office/drawing/2014/main" id="{B7E0CF13-C9C0-43FD-807F-48FFF5492554}"/>
              </a:ext>
            </a:extLst>
          </p:cNvPr>
          <p:cNvSpPr txBox="1"/>
          <p:nvPr/>
        </p:nvSpPr>
        <p:spPr>
          <a:xfrm>
            <a:off x="0" y="6652289"/>
            <a:ext cx="8858774"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lumMod val="50000"/>
                  </a:prstClr>
                </a:solidFill>
                <a:effectLst/>
                <a:uLnTx/>
                <a:uFillTx/>
                <a:latin typeface="Segoe UI Semilight"/>
                <a:ea typeface="+mn-ea"/>
                <a:cs typeface="+mn-cs"/>
              </a:rPr>
              <a:t>M10. You said [ANSWER TO M9]. Please tell us why. (happy to use cashless but not for gambling companies to access the data OR not happy to use a cashless app)</a:t>
            </a:r>
            <a:endParaRPr kumimoji="0" lang="en-GB" sz="800" b="0" i="0" u="none" strike="noStrike" kern="1200" cap="none" spc="0" normalizeH="0" baseline="0" noProof="0">
              <a:ln>
                <a:noFill/>
              </a:ln>
              <a:solidFill>
                <a:prstClr val="white">
                  <a:lumMod val="50000"/>
                </a:prstClr>
              </a:solidFill>
              <a:effectLst/>
              <a:uLnTx/>
              <a:uFillTx/>
              <a:latin typeface="Segoe UI Semilight"/>
              <a:ea typeface="+mn-ea"/>
              <a:cs typeface="+mn-cs"/>
            </a:endParaRPr>
          </a:p>
        </p:txBody>
      </p:sp>
    </p:spTree>
    <p:extLst>
      <p:ext uri="{BB962C8B-B14F-4D97-AF65-F5344CB8AC3E}">
        <p14:creationId xmlns:p14="http://schemas.microsoft.com/office/powerpoint/2010/main" val="2352438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A46F5F4-EFFF-4C64-80E3-9074939B209A}"/>
              </a:ext>
              <a:ext uri="{C183D7F6-B498-43B3-948B-1728B52AA6E4}">
                <adec:decorative xmlns:adec="http://schemas.microsoft.com/office/drawing/2017/decorative" val="1"/>
              </a:ext>
            </a:extLst>
          </p:cNvPr>
          <p:cNvSpPr/>
          <p:nvPr/>
        </p:nvSpPr>
        <p:spPr>
          <a:xfrm>
            <a:off x="5512527" y="0"/>
            <a:ext cx="66790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Semilight"/>
              <a:ea typeface="+mn-ea"/>
              <a:cs typeface="+mn-cs"/>
            </a:endParaRPr>
          </a:p>
        </p:txBody>
      </p:sp>
      <p:pic>
        <p:nvPicPr>
          <p:cNvPr id="9" name="Picture 8">
            <a:extLst>
              <a:ext uri="{FF2B5EF4-FFF2-40B4-BE49-F238E27FC236}">
                <a16:creationId xmlns:a16="http://schemas.microsoft.com/office/drawing/2014/main" id="{66E1E6F1-8017-4BF7-BC1B-CA3B67E1BCD2}"/>
              </a:ext>
              <a:ext uri="{C183D7F6-B498-43B3-948B-1728B52AA6E4}">
                <adec:decorative xmlns:adec="http://schemas.microsoft.com/office/drawing/2017/decorative" val="1"/>
              </a:ext>
            </a:extLst>
          </p:cNvPr>
          <p:cNvPicPr>
            <a:picLocks noChangeAspect="1"/>
          </p:cNvPicPr>
          <p:nvPr/>
        </p:nvPicPr>
        <p:blipFill rotWithShape="1">
          <a:blip r:embed="rId2"/>
          <a:srcRect l="31303" r="15144"/>
          <a:stretch/>
        </p:blipFill>
        <p:spPr>
          <a:xfrm>
            <a:off x="1" y="0"/>
            <a:ext cx="5512526" cy="6860680"/>
          </a:xfrm>
          <a:prstGeom prst="rect">
            <a:avLst/>
          </a:prstGeom>
        </p:spPr>
      </p:pic>
      <p:sp>
        <p:nvSpPr>
          <p:cNvPr id="3" name="Title 2">
            <a:extLst>
              <a:ext uri="{FF2B5EF4-FFF2-40B4-BE49-F238E27FC236}">
                <a16:creationId xmlns:a16="http://schemas.microsoft.com/office/drawing/2014/main" id="{43200947-4F36-42F0-824C-170029D42EEC}"/>
              </a:ext>
            </a:extLst>
          </p:cNvPr>
          <p:cNvSpPr>
            <a:spLocks noGrp="1"/>
          </p:cNvSpPr>
          <p:nvPr>
            <p:ph type="title"/>
          </p:nvPr>
        </p:nvSpPr>
        <p:spPr>
          <a:xfrm>
            <a:off x="5693853" y="433385"/>
            <a:ext cx="5996040" cy="867930"/>
          </a:xfrm>
        </p:spPr>
        <p:txBody>
          <a:bodyPr/>
          <a:lstStyle/>
          <a:p>
            <a:r>
              <a:rPr lang="en-US" dirty="0"/>
              <a:t>Cashless &amp; Payment Methods</a:t>
            </a:r>
            <a:br>
              <a:rPr lang="en-US" dirty="0"/>
            </a:br>
            <a:r>
              <a:rPr lang="en-US" b="0" dirty="0"/>
              <a:t>Key Points for Consideration</a:t>
            </a:r>
            <a:endParaRPr lang="en-GB" dirty="0"/>
          </a:p>
        </p:txBody>
      </p:sp>
      <p:sp>
        <p:nvSpPr>
          <p:cNvPr id="4" name="TextBox 3">
            <a:extLst>
              <a:ext uri="{FF2B5EF4-FFF2-40B4-BE49-F238E27FC236}">
                <a16:creationId xmlns:a16="http://schemas.microsoft.com/office/drawing/2014/main" id="{2234274A-1661-4998-AB1D-F1DF0661F087}"/>
              </a:ext>
            </a:extLst>
          </p:cNvPr>
          <p:cNvSpPr txBox="1"/>
          <p:nvPr/>
        </p:nvSpPr>
        <p:spPr>
          <a:xfrm>
            <a:off x="5778938" y="1365368"/>
            <a:ext cx="5590903" cy="464742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Segoe UI Semilight"/>
                <a:ea typeface="+mn-ea"/>
                <a:cs typeface="+mn-cs"/>
              </a:rPr>
              <a:t>While the UK is shifting towards cashless payments, it’s important that land-based gambling venues continue to allow cash payments to help gamblers keep control of their spending.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Segoe UI Semiligh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Segoe UI Semilight"/>
                <a:ea typeface="+mn-ea"/>
                <a:cs typeface="+mn-cs"/>
              </a:rPr>
              <a:t>Could education around monitoring spend and budgeting help to protect gamblers from over-spending (particularly younger adults)?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Segoe UI Semiligh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Segoe UI Semilight"/>
                <a:ea typeface="+mn-ea"/>
                <a:cs typeface="+mn-cs"/>
              </a:rPr>
              <a:t>There is openness to app-based </a:t>
            </a:r>
            <a:r>
              <a:rPr kumimoji="0" lang="en-US" sz="1800" b="0" i="0" u="none" strike="noStrike" kern="1200" cap="none" spc="0" normalizeH="0" baseline="0" noProof="0">
                <a:ln>
                  <a:noFill/>
                </a:ln>
                <a:solidFill>
                  <a:prstClr val="white"/>
                </a:solidFill>
                <a:effectLst/>
                <a:uLnTx/>
                <a:uFillTx/>
                <a:latin typeface="Segoe UI Semilight"/>
                <a:ea typeface="+mn-ea"/>
                <a:cs typeface="+mn-cs"/>
              </a:rPr>
              <a:t>payment methods that allow </a:t>
            </a:r>
            <a:r>
              <a:rPr kumimoji="0" lang="en-US" sz="1800" b="0" i="0" u="none" strike="noStrike" kern="1200" cap="none" spc="0" normalizeH="0" baseline="0" noProof="0" dirty="0">
                <a:ln>
                  <a:noFill/>
                </a:ln>
                <a:solidFill>
                  <a:prstClr val="white"/>
                </a:solidFill>
                <a:effectLst/>
                <a:uLnTx/>
                <a:uFillTx/>
                <a:latin typeface="Segoe UI Semilight"/>
                <a:ea typeface="+mn-ea"/>
                <a:cs typeface="+mn-cs"/>
              </a:rPr>
              <a:t>the player to control their spend and gambling companies to step in if needed.</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Segoe UI Semilight"/>
                <a:ea typeface="+mn-ea"/>
                <a:cs typeface="+mn-cs"/>
              </a:rPr>
              <a:t>This could be particularly beneficial if it’s able to help gamblers monitor and control their spend, as it could help reach higher risk gamblers who prefer cashless.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Segoe UI Semilight"/>
                <a:ea typeface="+mn-ea"/>
                <a:cs typeface="+mn-cs"/>
              </a:rPr>
              <a:t>To protect gamblers, this should be in addition to, not instead of, the option to pay via cash.</a:t>
            </a:r>
            <a:endParaRPr kumimoji="0" lang="en-GB" sz="1600" b="0" i="0" u="none" strike="noStrike" kern="1200" cap="none" spc="0" normalizeH="0" baseline="0" noProof="0" dirty="0">
              <a:ln>
                <a:noFill/>
              </a:ln>
              <a:solidFill>
                <a:prstClr val="white"/>
              </a:solidFill>
              <a:effectLst/>
              <a:uLnTx/>
              <a:uFillTx/>
              <a:latin typeface="Segoe UI Semilight"/>
              <a:ea typeface="+mn-ea"/>
              <a:cs typeface="+mn-cs"/>
            </a:endParaRPr>
          </a:p>
        </p:txBody>
      </p:sp>
      <p:cxnSp>
        <p:nvCxnSpPr>
          <p:cNvPr id="7" name="Straight Connector 6">
            <a:extLst>
              <a:ext uri="{FF2B5EF4-FFF2-40B4-BE49-F238E27FC236}">
                <a16:creationId xmlns:a16="http://schemas.microsoft.com/office/drawing/2014/main" id="{59D13313-6396-42A9-B7C5-27BF4637322D}"/>
              </a:ext>
              <a:ext uri="{C183D7F6-B498-43B3-948B-1728B52AA6E4}">
                <adec:decorative xmlns:adec="http://schemas.microsoft.com/office/drawing/2017/decorative" val="1"/>
              </a:ext>
            </a:extLst>
          </p:cNvPr>
          <p:cNvCxnSpPr>
            <a:cxnSpLocks/>
          </p:cNvCxnSpPr>
          <p:nvPr/>
        </p:nvCxnSpPr>
        <p:spPr>
          <a:xfrm>
            <a:off x="5758881" y="327445"/>
            <a:ext cx="646049" cy="0"/>
          </a:xfrm>
          <a:prstGeom prst="line">
            <a:avLst/>
          </a:prstGeom>
          <a:ln w="38100">
            <a:solidFill>
              <a:srgbClr val="009F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8929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2FCFC-6616-4E2B-8427-91C5D10DACF9}"/>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dirty="0"/>
              <a:t>Contact details</a:t>
            </a:r>
          </a:p>
        </p:txBody>
      </p:sp>
      <p:sp>
        <p:nvSpPr>
          <p:cNvPr id="56" name="TextBox 55">
            <a:extLst>
              <a:ext uri="{FF2B5EF4-FFF2-40B4-BE49-F238E27FC236}">
                <a16:creationId xmlns:a16="http://schemas.microsoft.com/office/drawing/2014/main" id="{B14A90AA-42B4-489F-9288-BF7290A0D294}"/>
              </a:ext>
            </a:extLst>
          </p:cNvPr>
          <p:cNvSpPr txBox="1"/>
          <p:nvPr/>
        </p:nvSpPr>
        <p:spPr>
          <a:xfrm>
            <a:off x="4633127" y="3330092"/>
            <a:ext cx="7628593" cy="1754326"/>
          </a:xfrm>
          <a:prstGeom prst="rect">
            <a:avLst/>
          </a:prstGeom>
          <a:noFill/>
        </p:spPr>
        <p:txBody>
          <a:bodyPr wrap="square" anchor="b">
            <a:spAutoFit/>
          </a:bodyPr>
          <a:lstStyle/>
          <a:p>
            <a:pPr algn="ctr"/>
            <a:r>
              <a:rPr lang="en-US">
                <a:solidFill>
                  <a:schemeClr val="bg1"/>
                </a:solidFill>
                <a:latin typeface="Segoe UI"/>
                <a:hlinkClick r:id="rId2"/>
              </a:rPr>
              <a:t>Chloe.Deschryver@2cv.com</a:t>
            </a:r>
            <a:endParaRPr lang="en-US">
              <a:solidFill>
                <a:schemeClr val="bg1"/>
              </a:solidFill>
              <a:latin typeface="Segoe UI"/>
            </a:endParaRPr>
          </a:p>
          <a:p>
            <a:pPr algn="ctr"/>
            <a:r>
              <a:rPr lang="en-US">
                <a:solidFill>
                  <a:schemeClr val="bg1"/>
                </a:solidFill>
                <a:latin typeface="Segoe UI"/>
                <a:hlinkClick r:id="rId3"/>
              </a:rPr>
              <a:t>Abigail.Plank@2cv.com</a:t>
            </a:r>
            <a:endParaRPr lang="en-US">
              <a:solidFill>
                <a:schemeClr val="bg1"/>
              </a:solidFill>
              <a:latin typeface="Segoe UI"/>
            </a:endParaRPr>
          </a:p>
          <a:p>
            <a:pPr algn="ctr"/>
            <a:r>
              <a:rPr lang="en-US">
                <a:solidFill>
                  <a:schemeClr val="bg1"/>
                </a:solidFill>
                <a:latin typeface="Segoe UI"/>
                <a:hlinkClick r:id="rId4"/>
              </a:rPr>
              <a:t>Barnaby.Purvis@2cv.com</a:t>
            </a:r>
            <a:endParaRPr lang="en-US">
              <a:solidFill>
                <a:schemeClr val="bg1"/>
              </a:solidFill>
              <a:latin typeface="Segoe UI"/>
            </a:endParaRPr>
          </a:p>
          <a:p>
            <a:pPr algn="ctr"/>
            <a:r>
              <a:rPr lang="en-US">
                <a:solidFill>
                  <a:schemeClr val="bg1"/>
                </a:solidFill>
                <a:latin typeface="Segoe UI"/>
                <a:hlinkClick r:id="rId5"/>
              </a:rPr>
              <a:t>Jack.Wilson@2cv.com</a:t>
            </a:r>
            <a:endParaRPr lang="en-US">
              <a:solidFill>
                <a:schemeClr val="bg1"/>
              </a:solidFill>
              <a:latin typeface="Segoe UI"/>
            </a:endParaRPr>
          </a:p>
          <a:p>
            <a:pPr algn="ctr">
              <a:buClr>
                <a:schemeClr val="tx2"/>
              </a:buClr>
            </a:pPr>
            <a:r>
              <a:rPr lang="en-US" sz="1800">
                <a:hlinkClick r:id="rId6"/>
              </a:rPr>
              <a:t>Nicola.Catchpole@2cv.com</a:t>
            </a:r>
            <a:endParaRPr lang="en-US" sz="1800"/>
          </a:p>
          <a:p>
            <a:pPr algn="ctr">
              <a:buClr>
                <a:schemeClr val="tx2"/>
              </a:buClr>
            </a:pPr>
            <a:r>
              <a:rPr lang="en-US" sz="1800">
                <a:hlinkClick r:id="rId7"/>
              </a:rPr>
              <a:t>Chelle.Watson@2cv.com</a:t>
            </a:r>
            <a:endParaRPr lang="en-US" sz="1800"/>
          </a:p>
        </p:txBody>
      </p:sp>
      <p:sp>
        <p:nvSpPr>
          <p:cNvPr id="55" name="Subtitle 5">
            <a:extLst>
              <a:ext uri="{FF2B5EF4-FFF2-40B4-BE49-F238E27FC236}">
                <a16:creationId xmlns:a16="http://schemas.microsoft.com/office/drawing/2014/main" id="{F03D34E5-427F-4EC0-B8B9-8C894A36374C}"/>
              </a:ext>
            </a:extLst>
          </p:cNvPr>
          <p:cNvSpPr txBox="1">
            <a:spLocks/>
          </p:cNvSpPr>
          <p:nvPr/>
        </p:nvSpPr>
        <p:spPr>
          <a:xfrm>
            <a:off x="7646702" y="5338655"/>
            <a:ext cx="1601444" cy="276999"/>
          </a:xfrm>
          <a:prstGeom prst="rect">
            <a:avLst/>
          </a:prstGeom>
        </p:spPr>
        <p:txBody>
          <a:bodyPr vert="horz" wrap="square" lIns="91440" tIns="45720" rIns="91440" bIns="4572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a:solidFill>
                  <a:schemeClr val="bg1"/>
                </a:solidFill>
                <a:latin typeface="Segoe UI"/>
                <a:hlinkClick r:id="rId8">
                  <a:extLst>
                    <a:ext uri="{A12FA001-AC4F-418D-AE19-62706E023703}">
                      <ahyp:hlinkClr xmlns:ahyp="http://schemas.microsoft.com/office/drawing/2018/hyperlinkcolor" val="tx"/>
                    </a:ext>
                  </a:extLst>
                </a:hlinkClick>
              </a:rPr>
              <a:t>Terms &amp; Conditions</a:t>
            </a:r>
            <a:endParaRPr lang="en-US" sz="1200" b="1">
              <a:solidFill>
                <a:schemeClr val="bg1"/>
              </a:solidFill>
              <a:latin typeface="Segoe UI"/>
            </a:endParaRPr>
          </a:p>
        </p:txBody>
      </p:sp>
      <p:pic>
        <p:nvPicPr>
          <p:cNvPr id="4" name="Picture 3">
            <a:extLst>
              <a:ext uri="{FF2B5EF4-FFF2-40B4-BE49-F238E27FC236}">
                <a16:creationId xmlns:a16="http://schemas.microsoft.com/office/drawing/2014/main" id="{92E2142C-2730-4DF3-9410-0AB0B83B5BD3}"/>
              </a:ext>
              <a:ext uri="{C183D7F6-B498-43B3-948B-1728B52AA6E4}">
                <adec:decorative xmlns:adec="http://schemas.microsoft.com/office/drawing/2017/decorative" val="1"/>
              </a:ext>
            </a:extLst>
          </p:cNvPr>
          <p:cNvPicPr>
            <a:picLocks noChangeAspect="1"/>
          </p:cNvPicPr>
          <p:nvPr/>
        </p:nvPicPr>
        <p:blipFill rotWithShape="1">
          <a:blip r:embed="rId9"/>
          <a:srcRect l="26702" r="26593"/>
          <a:stretch/>
        </p:blipFill>
        <p:spPr>
          <a:xfrm>
            <a:off x="0" y="0"/>
            <a:ext cx="5694067" cy="6858000"/>
          </a:xfrm>
          <a:prstGeom prst="rect">
            <a:avLst/>
          </a:prstGeom>
        </p:spPr>
      </p:pic>
    </p:spTree>
    <p:extLst>
      <p:ext uri="{BB962C8B-B14F-4D97-AF65-F5344CB8AC3E}">
        <p14:creationId xmlns:p14="http://schemas.microsoft.com/office/powerpoint/2010/main" val="1828234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CBAC8-7DBB-4307-B7CD-82C34A31EC4D}"/>
              </a:ext>
            </a:extLst>
          </p:cNvPr>
          <p:cNvSpPr>
            <a:spLocks noGrp="1"/>
          </p:cNvSpPr>
          <p:nvPr>
            <p:ph type="title"/>
          </p:nvPr>
        </p:nvSpPr>
        <p:spPr/>
        <p:txBody>
          <a:bodyPr/>
          <a:lstStyle/>
          <a:p>
            <a:r>
              <a:rPr lang="en-US" dirty="0"/>
              <a:t>Cashless &amp; Payment Methods</a:t>
            </a:r>
            <a:endParaRPr lang="en-GB" dirty="0"/>
          </a:p>
        </p:txBody>
      </p:sp>
      <p:sp>
        <p:nvSpPr>
          <p:cNvPr id="6" name="Text Placeholder 3">
            <a:extLst>
              <a:ext uri="{FF2B5EF4-FFF2-40B4-BE49-F238E27FC236}">
                <a16:creationId xmlns:a16="http://schemas.microsoft.com/office/drawing/2014/main" id="{13F734EB-394C-479B-A65E-A9019B6ED92D}"/>
              </a:ext>
            </a:extLst>
          </p:cNvPr>
          <p:cNvSpPr>
            <a:spLocks noGrp="1"/>
          </p:cNvSpPr>
          <p:nvPr>
            <p:ph type="body" sz="quarter" idx="10"/>
          </p:nvPr>
        </p:nvSpPr>
        <p:spPr>
          <a:xfrm>
            <a:off x="336753" y="1079716"/>
            <a:ext cx="11740773" cy="584775"/>
          </a:xfrm>
        </p:spPr>
        <p:txBody>
          <a:bodyPr/>
          <a:lstStyle/>
          <a:p>
            <a:pPr>
              <a:lnSpc>
                <a:spcPct val="100000"/>
              </a:lnSpc>
            </a:pPr>
            <a:r>
              <a:rPr lang="en-GB" dirty="0"/>
              <a:t>Key</a:t>
            </a:r>
            <a:r>
              <a:rPr lang="en-GB" sz="1600" b="1" dirty="0"/>
              <a:t> Objective: </a:t>
            </a:r>
            <a:r>
              <a:rPr lang="en-US" sz="1600" b="0" dirty="0"/>
              <a:t>understanding what types of payments are typically used and preferred for land-based gambling, and the motivations for different payment types</a:t>
            </a:r>
          </a:p>
        </p:txBody>
      </p:sp>
      <p:sp>
        <p:nvSpPr>
          <p:cNvPr id="7" name="Rectangle 6">
            <a:extLst>
              <a:ext uri="{FF2B5EF4-FFF2-40B4-BE49-F238E27FC236}">
                <a16:creationId xmlns:a16="http://schemas.microsoft.com/office/drawing/2014/main" id="{235B14A3-EDCE-4AD8-A0AF-EB930C9C636B}"/>
              </a:ext>
            </a:extLst>
          </p:cNvPr>
          <p:cNvSpPr/>
          <p:nvPr/>
        </p:nvSpPr>
        <p:spPr>
          <a:xfrm>
            <a:off x="336753" y="1885867"/>
            <a:ext cx="5615709" cy="4282178"/>
          </a:xfrm>
          <a:prstGeom prst="rect">
            <a:avLst/>
          </a:prstGeom>
          <a:solidFill>
            <a:schemeClr val="bg1"/>
          </a:solidFill>
          <a:ln w="3175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180000" rtlCol="0" anchor="t"/>
          <a:lstStyle/>
          <a:p>
            <a:r>
              <a:rPr lang="en-US" b="1" dirty="0">
                <a:solidFill>
                  <a:schemeClr val="tx1"/>
                </a:solidFill>
                <a:latin typeface="+mj-lt"/>
              </a:rPr>
              <a:t>Exec Summary</a:t>
            </a: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r>
              <a:rPr lang="en-US" sz="1400" dirty="0">
                <a:solidFill>
                  <a:schemeClr val="tx1"/>
                </a:solidFill>
              </a:rPr>
              <a:t>Cash is viewed as the best way to maintain control over gambling spend</a:t>
            </a: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r>
              <a:rPr lang="en-GB" sz="1400" dirty="0">
                <a:solidFill>
                  <a:schemeClr val="tx1"/>
                </a:solidFill>
              </a:rPr>
              <a:t>High importance is placed on the need for a budget when gambling, but using cashless methods often leads to exceeding these limits</a:t>
            </a:r>
          </a:p>
          <a:p>
            <a:pPr marL="285750" indent="-285750">
              <a:buFont typeface="Arial" panose="020B0604020202020204" pitchFamily="34" charset="0"/>
              <a:buChar char="•"/>
            </a:pPr>
            <a:endParaRPr lang="en-GB" sz="1400" dirty="0">
              <a:solidFill>
                <a:schemeClr val="tx1"/>
              </a:solidFill>
            </a:endParaRPr>
          </a:p>
          <a:p>
            <a:pPr marL="285750" indent="-285750">
              <a:buFont typeface="Arial" panose="020B0604020202020204" pitchFamily="34" charset="0"/>
              <a:buChar char="•"/>
            </a:pPr>
            <a:r>
              <a:rPr lang="en-GB" sz="1400" dirty="0">
                <a:solidFill>
                  <a:schemeClr val="tx1"/>
                </a:solidFill>
              </a:rPr>
              <a:t>Cash remains the most preferred method for gambling in land-based premises</a:t>
            </a:r>
          </a:p>
          <a:p>
            <a:pPr marL="742950" lvl="2" indent="-285750">
              <a:buFont typeface="Arial" panose="020B0604020202020204" pitchFamily="34" charset="0"/>
              <a:buChar char="•"/>
            </a:pPr>
            <a:r>
              <a:rPr lang="en-GB" sz="1400" dirty="0">
                <a:solidFill>
                  <a:schemeClr val="tx1"/>
                </a:solidFill>
              </a:rPr>
              <a:t>However, those more at risk of harm from gambling are less likely to use it</a:t>
            </a:r>
          </a:p>
          <a:p>
            <a:pPr marL="742950" lvl="2" indent="-285750">
              <a:buFont typeface="Arial" panose="020B0604020202020204" pitchFamily="34" charset="0"/>
              <a:buChar char="•"/>
            </a:pPr>
            <a:r>
              <a:rPr lang="en-GB" sz="1400" dirty="0">
                <a:solidFill>
                  <a:schemeClr val="tx1"/>
                </a:solidFill>
              </a:rPr>
              <a:t>As society becomes more cashless, this potentially puts an even greater proportion of gamblers at risk</a:t>
            </a:r>
          </a:p>
          <a:p>
            <a:pPr marL="285750" lvl="1" indent="-285750">
              <a:buFont typeface="Arial" panose="020B0604020202020204" pitchFamily="34" charset="0"/>
              <a:buChar char="•"/>
            </a:pPr>
            <a:endParaRPr lang="en-GB" sz="1400" dirty="0">
              <a:solidFill>
                <a:schemeClr val="tx1"/>
              </a:solidFill>
            </a:endParaRPr>
          </a:p>
          <a:p>
            <a:pPr marL="285750" indent="-285750">
              <a:buFont typeface="Arial" panose="020B0604020202020204" pitchFamily="34" charset="0"/>
              <a:buChar char="•"/>
            </a:pPr>
            <a:r>
              <a:rPr lang="en-GB" sz="1400" dirty="0">
                <a:solidFill>
                  <a:schemeClr val="tx1"/>
                </a:solidFill>
              </a:rPr>
              <a:t>Providing an app to give players and gambling companies access to spending data could help ensure those most at risk have greater support in controlling their spend</a:t>
            </a: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endParaRPr lang="en-GB" sz="1400" dirty="0">
              <a:solidFill>
                <a:schemeClr val="tx1"/>
              </a:solidFill>
            </a:endParaRPr>
          </a:p>
        </p:txBody>
      </p:sp>
      <p:sp>
        <p:nvSpPr>
          <p:cNvPr id="5" name="Rectangle 4">
            <a:extLst>
              <a:ext uri="{FF2B5EF4-FFF2-40B4-BE49-F238E27FC236}">
                <a16:creationId xmlns:a16="http://schemas.microsoft.com/office/drawing/2014/main" id="{AB7E2A58-0950-49B2-970F-402D669CF4D4}"/>
              </a:ext>
            </a:extLst>
          </p:cNvPr>
          <p:cNvSpPr/>
          <p:nvPr/>
        </p:nvSpPr>
        <p:spPr>
          <a:xfrm>
            <a:off x="6096000" y="1885867"/>
            <a:ext cx="5615709" cy="4282178"/>
          </a:xfrm>
          <a:prstGeom prst="rect">
            <a:avLst/>
          </a:prstGeom>
          <a:solidFill>
            <a:schemeClr val="bg1"/>
          </a:solidFill>
          <a:ln w="31750" cmpd="dbl">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180000" rtlCol="0" anchor="t"/>
          <a:lstStyle/>
          <a:p>
            <a:r>
              <a:rPr lang="en-US" b="1" dirty="0">
                <a:solidFill>
                  <a:schemeClr val="tx1"/>
                </a:solidFill>
                <a:latin typeface="+mj-lt"/>
              </a:rPr>
              <a:t>Points for further consideration</a:t>
            </a: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r>
              <a:rPr lang="en-US" sz="1400" dirty="0">
                <a:solidFill>
                  <a:schemeClr val="tx1"/>
                </a:solidFill>
              </a:rPr>
              <a:t>While the UK is shifting towards cashless payments, it’s important that land-based venues continue to allow cash payments to help gamblers keep control of their spending.</a:t>
            </a: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r>
              <a:rPr lang="en-US" sz="1400" dirty="0">
                <a:solidFill>
                  <a:schemeClr val="tx1"/>
                </a:solidFill>
              </a:rPr>
              <a:t>Could education around the benefits of paying via cash to assist with monitoring spend and budgeting, and help to protect gamblers from over-spending (particularly younger adults)?</a:t>
            </a: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r>
              <a:rPr lang="en-US" sz="1400" dirty="0">
                <a:solidFill>
                  <a:schemeClr val="tx1"/>
                </a:solidFill>
              </a:rPr>
              <a:t>There is openness to app-payment that allows the player to control their spend and gambling companies to step in if needed.</a:t>
            </a:r>
          </a:p>
          <a:p>
            <a:pPr marL="742950" lvl="1" indent="-285750">
              <a:buFont typeface="Arial" panose="020B0604020202020204" pitchFamily="34" charset="0"/>
              <a:buChar char="•"/>
            </a:pPr>
            <a:r>
              <a:rPr lang="en-US" sz="1400" dirty="0">
                <a:solidFill>
                  <a:schemeClr val="tx1"/>
                </a:solidFill>
              </a:rPr>
              <a:t>This could be particularly beneficial if it’s able to help gamblers monitor and control their spend, as it could help reach higher risk gamblers who prefer cashless.</a:t>
            </a:r>
          </a:p>
          <a:p>
            <a:pPr marL="742950" lvl="1" indent="-285750">
              <a:buFont typeface="Arial" panose="020B0604020202020204" pitchFamily="34" charset="0"/>
              <a:buChar char="•"/>
            </a:pPr>
            <a:r>
              <a:rPr lang="en-US" sz="1400" dirty="0">
                <a:solidFill>
                  <a:schemeClr val="tx1"/>
                </a:solidFill>
              </a:rPr>
              <a:t>To protect gamblers, this should be in addition to, not instead of, the option to pay via cash.</a:t>
            </a:r>
          </a:p>
          <a:p>
            <a:pPr marL="285750" indent="-285750">
              <a:buFont typeface="Arial" panose="020B0604020202020204" pitchFamily="34" charset="0"/>
              <a:buChar char="•"/>
            </a:pPr>
            <a:endParaRPr lang="en-GB" sz="1400" dirty="0">
              <a:solidFill>
                <a:schemeClr val="tx1"/>
              </a:solidFill>
            </a:endParaRPr>
          </a:p>
        </p:txBody>
      </p:sp>
    </p:spTree>
    <p:extLst>
      <p:ext uri="{BB962C8B-B14F-4D97-AF65-F5344CB8AC3E}">
        <p14:creationId xmlns:p14="http://schemas.microsoft.com/office/powerpoint/2010/main" val="4278844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B4AF289-D516-42F2-A567-1E2BE14DE436}"/>
              </a:ext>
            </a:extLst>
          </p:cNvPr>
          <p:cNvSpPr txBox="1"/>
          <p:nvPr/>
        </p:nvSpPr>
        <p:spPr>
          <a:xfrm>
            <a:off x="4095547" y="1104840"/>
            <a:ext cx="8096453" cy="400110"/>
          </a:xfrm>
          <a:prstGeom prst="rect">
            <a:avLst/>
          </a:prstGeom>
          <a:solidFill>
            <a:schemeClr val="bg1">
              <a:lumMod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Segoe UI Semilight"/>
                <a:ea typeface="+mn-ea"/>
                <a:cs typeface="+mn-cs"/>
              </a:rPr>
              <a:t>615 respondents completed a 20 minute online survey</a:t>
            </a:r>
          </a:p>
        </p:txBody>
      </p:sp>
      <p:sp>
        <p:nvSpPr>
          <p:cNvPr id="20" name="Text Placeholder 3">
            <a:extLst>
              <a:ext uri="{FF2B5EF4-FFF2-40B4-BE49-F238E27FC236}">
                <a16:creationId xmlns:a16="http://schemas.microsoft.com/office/drawing/2014/main" id="{F4B18267-A5D3-4FB6-B5AB-832A131D4C0E}"/>
              </a:ext>
            </a:extLst>
          </p:cNvPr>
          <p:cNvSpPr>
            <a:spLocks noGrp="1"/>
          </p:cNvSpPr>
          <p:nvPr>
            <p:ph type="body" sz="quarter" idx="10"/>
          </p:nvPr>
        </p:nvSpPr>
        <p:spPr>
          <a:xfrm>
            <a:off x="4095547" y="1697462"/>
            <a:ext cx="7731523" cy="313932"/>
          </a:xfrm>
        </p:spPr>
        <p:txBody>
          <a:bodyPr/>
          <a:lstStyle/>
          <a:p>
            <a:r>
              <a:rPr lang="en-GB"/>
              <a:t>METHODOLOGY</a:t>
            </a:r>
          </a:p>
        </p:txBody>
      </p:sp>
      <p:sp>
        <p:nvSpPr>
          <p:cNvPr id="3" name="Content Placeholder 2">
            <a:extLst>
              <a:ext uri="{FF2B5EF4-FFF2-40B4-BE49-F238E27FC236}">
                <a16:creationId xmlns:a16="http://schemas.microsoft.com/office/drawing/2014/main" id="{BDD15CB7-0210-478E-A190-ADFBFAC3BDD9}"/>
              </a:ext>
            </a:extLst>
          </p:cNvPr>
          <p:cNvSpPr>
            <a:spLocks noGrp="1"/>
          </p:cNvSpPr>
          <p:nvPr>
            <p:ph idx="1"/>
          </p:nvPr>
        </p:nvSpPr>
        <p:spPr>
          <a:xfrm>
            <a:off x="4095547" y="2055730"/>
            <a:ext cx="7884126" cy="1314843"/>
          </a:xfrm>
        </p:spPr>
        <p:txBody>
          <a:bodyPr>
            <a:normAutofit/>
          </a:bodyPr>
          <a:lstStyle/>
          <a:p>
            <a:r>
              <a:rPr lang="en-GB"/>
              <a:t>A 20min online survey </a:t>
            </a:r>
          </a:p>
          <a:p>
            <a:r>
              <a:rPr lang="en-GB"/>
              <a:t>Survey focused on: </a:t>
            </a:r>
          </a:p>
          <a:p>
            <a:pPr lvl="1"/>
            <a:r>
              <a:rPr lang="en-GB" sz="1400">
                <a:solidFill>
                  <a:schemeClr val="tx1">
                    <a:lumMod val="75000"/>
                    <a:lumOff val="25000"/>
                  </a:schemeClr>
                </a:solidFill>
                <a:latin typeface="+mn-lt"/>
              </a:rPr>
              <a:t>Payment methods for those who take part in land-based gambling</a:t>
            </a:r>
          </a:p>
          <a:p>
            <a:pPr lvl="1"/>
            <a:r>
              <a:rPr lang="en-GB" sz="1400">
                <a:solidFill>
                  <a:schemeClr val="tx1">
                    <a:lumMod val="75000"/>
                    <a:lumOff val="25000"/>
                  </a:schemeClr>
                </a:solidFill>
                <a:latin typeface="+mn-lt"/>
              </a:rPr>
              <a:t>Financial harms experienced through gambling (your own or someone else’s)</a:t>
            </a:r>
          </a:p>
        </p:txBody>
      </p:sp>
      <p:sp>
        <p:nvSpPr>
          <p:cNvPr id="21" name="Text Placeholder 3">
            <a:extLst>
              <a:ext uri="{FF2B5EF4-FFF2-40B4-BE49-F238E27FC236}">
                <a16:creationId xmlns:a16="http://schemas.microsoft.com/office/drawing/2014/main" id="{0C3ED21B-608C-4D53-8605-5E891FC54410}"/>
              </a:ext>
            </a:extLst>
          </p:cNvPr>
          <p:cNvSpPr txBox="1">
            <a:spLocks/>
          </p:cNvSpPr>
          <p:nvPr/>
        </p:nvSpPr>
        <p:spPr>
          <a:xfrm>
            <a:off x="4095547" y="3571875"/>
            <a:ext cx="7731523" cy="313932"/>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Clr>
                <a:schemeClr val="accent4">
                  <a:lumMod val="75000"/>
                </a:schemeClr>
              </a:buClr>
              <a:buFont typeface="Arial" panose="020B0604020202020204" pitchFamily="34" charset="0"/>
              <a:buNone/>
              <a:defRPr sz="1600" b="1" kern="1200">
                <a:solidFill>
                  <a:srgbClr val="009FDF"/>
                </a:solidFill>
                <a:latin typeface="+mj-lt"/>
                <a:ea typeface="+mn-ea"/>
                <a:cs typeface="+mn-cs"/>
              </a:defRPr>
            </a:lvl1pPr>
            <a:lvl2pPr marL="685800" indent="-228600" algn="l" defTabSz="914400" rtl="0" eaLnBrk="1" latinLnBrk="0" hangingPunct="1">
              <a:lnSpc>
                <a:spcPct val="90000"/>
              </a:lnSpc>
              <a:spcBef>
                <a:spcPts val="500"/>
              </a:spcBef>
              <a:buClr>
                <a:schemeClr val="accent4">
                  <a:lumMod val="75000"/>
                </a:schemeClr>
              </a:buClr>
              <a:buFont typeface="Arial" panose="020B0604020202020204" pitchFamily="34" charset="0"/>
              <a:buChar char="•"/>
              <a:defRPr sz="1600" kern="1200">
                <a:solidFill>
                  <a:schemeClr val="tx1"/>
                </a:solidFill>
                <a:latin typeface="+mj-lt"/>
                <a:ea typeface="+mn-ea"/>
                <a:cs typeface="+mn-cs"/>
              </a:defRPr>
            </a:lvl2pPr>
            <a:lvl3pPr marL="1257300" indent="-342900" algn="l" defTabSz="914400" rtl="0" eaLnBrk="1" latinLnBrk="0" hangingPunct="1">
              <a:lnSpc>
                <a:spcPct val="90000"/>
              </a:lnSpc>
              <a:spcBef>
                <a:spcPts val="500"/>
              </a:spcBef>
              <a:buClr>
                <a:schemeClr val="accent4">
                  <a:lumMod val="75000"/>
                </a:schemeClr>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007562">
                  <a:lumMod val="75000"/>
                </a:srgbClr>
              </a:buClr>
              <a:buSzTx/>
              <a:buFont typeface="Arial" panose="020B0604020202020204" pitchFamily="34" charset="0"/>
              <a:buNone/>
              <a:tabLst/>
              <a:defRPr/>
            </a:pPr>
            <a:r>
              <a:rPr kumimoji="0" lang="en-GB" sz="1600" b="1" i="0" u="none" strike="noStrike" kern="1200" cap="none" spc="0" normalizeH="0" baseline="0" noProof="0">
                <a:ln>
                  <a:noFill/>
                </a:ln>
                <a:solidFill>
                  <a:srgbClr val="009FDF"/>
                </a:solidFill>
                <a:effectLst/>
                <a:uLnTx/>
                <a:uFillTx/>
                <a:latin typeface="Segoe UI"/>
                <a:ea typeface="+mn-ea"/>
                <a:cs typeface="+mn-cs"/>
              </a:rPr>
              <a:t>SAMPLE</a:t>
            </a:r>
          </a:p>
        </p:txBody>
      </p:sp>
      <p:pic>
        <p:nvPicPr>
          <p:cNvPr id="19" name="Picture 18" descr="Typebar ready to print a question mark">
            <a:extLst>
              <a:ext uri="{FF2B5EF4-FFF2-40B4-BE49-F238E27FC236}">
                <a16:creationId xmlns:a16="http://schemas.microsoft.com/office/drawing/2014/main" id="{EAE9D442-2324-4FC0-B053-8490CAEA8D2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3886200" cy="6858000"/>
          </a:xfrm>
          <a:prstGeom prst="rect">
            <a:avLst/>
          </a:prstGeom>
        </p:spPr>
      </p:pic>
      <p:sp>
        <p:nvSpPr>
          <p:cNvPr id="22" name="Content Placeholder 2">
            <a:extLst>
              <a:ext uri="{FF2B5EF4-FFF2-40B4-BE49-F238E27FC236}">
                <a16:creationId xmlns:a16="http://schemas.microsoft.com/office/drawing/2014/main" id="{18A0F235-7CF2-498A-8D36-DF2EB8257D75}"/>
              </a:ext>
            </a:extLst>
          </p:cNvPr>
          <p:cNvSpPr txBox="1">
            <a:spLocks/>
          </p:cNvSpPr>
          <p:nvPr/>
        </p:nvSpPr>
        <p:spPr>
          <a:xfrm>
            <a:off x="4095547" y="3962007"/>
            <a:ext cx="7884126" cy="2562618"/>
          </a:xfrm>
          <a:prstGeom prst="rect">
            <a:avLst/>
          </a:prstGeom>
        </p:spPr>
        <p:txBody>
          <a:bodyPr vert="horz" wrap="square" lIns="91440" tIns="45720" rIns="91440" bIns="45720" rtlCol="0" anchor="t">
            <a:normAutofit/>
          </a:bodyPr>
          <a:lstStyle>
            <a:lvl1pPr marL="176213" indent="-176213" algn="l" defTabSz="914400" rtl="0" eaLnBrk="1" latinLnBrk="0" hangingPunct="1">
              <a:lnSpc>
                <a:spcPct val="100000"/>
              </a:lnSpc>
              <a:spcBef>
                <a:spcPts val="500"/>
              </a:spcBef>
              <a:spcAft>
                <a:spcPts val="400"/>
              </a:spcAft>
              <a:buClrTx/>
              <a:buSzPct val="100000"/>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400"/>
              </a:spcAft>
              <a:buClr>
                <a:schemeClr val="accent4">
                  <a:lumMod val="75000"/>
                </a:schemeClr>
              </a:buClr>
              <a:buFont typeface="Arial" panose="020B0604020202020204" pitchFamily="34" charset="0"/>
              <a:buChar char="•"/>
              <a:defRPr sz="1600" kern="1200">
                <a:solidFill>
                  <a:schemeClr val="tx1"/>
                </a:solidFill>
                <a:latin typeface="+mj-lt"/>
                <a:ea typeface="+mn-ea"/>
                <a:cs typeface="+mn-cs"/>
              </a:defRPr>
            </a:lvl2pPr>
            <a:lvl3pPr marL="1257300" indent="-342900" algn="l" defTabSz="914400" rtl="0" eaLnBrk="1" latinLnBrk="0" hangingPunct="1">
              <a:lnSpc>
                <a:spcPct val="90000"/>
              </a:lnSpc>
              <a:spcBef>
                <a:spcPts val="500"/>
              </a:spcBef>
              <a:buClr>
                <a:schemeClr val="accent4">
                  <a:lumMod val="75000"/>
                </a:schemeClr>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6213" marR="0" lvl="0" indent="-176213" algn="l" defTabSz="914400" rtl="0" eaLnBrk="1" fontAlgn="auto" latinLnBrk="0" hangingPunct="1">
              <a:lnSpc>
                <a:spcPct val="100000"/>
              </a:lnSpc>
              <a:spcBef>
                <a:spcPts val="500"/>
              </a:spcBef>
              <a:spcAft>
                <a:spcPts val="400"/>
              </a:spcAft>
              <a:buClrTx/>
              <a:buSzPct val="100000"/>
              <a:buFont typeface="Arial" panose="020B0604020202020204" pitchFamily="34" charset="0"/>
              <a:buChar char="•"/>
              <a:tabLst/>
              <a:defRPr/>
            </a:pPr>
            <a:r>
              <a:rPr kumimoji="0" lang="en-GB" sz="1400" b="0" i="0" u="none" strike="noStrike" kern="1200" cap="none" spc="0" normalizeH="0" baseline="0" noProof="0">
                <a:ln>
                  <a:noFill/>
                </a:ln>
                <a:solidFill>
                  <a:prstClr val="black"/>
                </a:solidFill>
                <a:effectLst/>
                <a:uLnTx/>
                <a:uFillTx/>
                <a:latin typeface="Segoe UI Semilight"/>
                <a:ea typeface="+mn-ea"/>
                <a:cs typeface="+mn-cs"/>
              </a:rPr>
              <a:t>N=615 gamblers across the UK (defined as anyone taking part in a gambling activity, excluding people who had only played on lotteries*, in the last 12 months)</a:t>
            </a:r>
          </a:p>
          <a:p>
            <a:pPr marL="176213" marR="0" lvl="0" indent="-176213" algn="l" defTabSz="914400" rtl="0" eaLnBrk="1" fontAlgn="auto" latinLnBrk="0" hangingPunct="1">
              <a:lnSpc>
                <a:spcPct val="100000"/>
              </a:lnSpc>
              <a:spcBef>
                <a:spcPts val="500"/>
              </a:spcBef>
              <a:spcAft>
                <a:spcPts val="400"/>
              </a:spcAft>
              <a:buClrTx/>
              <a:buSzPct val="100000"/>
              <a:buFont typeface="Arial" panose="020B0604020202020204" pitchFamily="34" charset="0"/>
              <a:buChar char="•"/>
              <a:tabLst/>
              <a:defRPr/>
            </a:pPr>
            <a:r>
              <a:rPr kumimoji="0" lang="en-GB" sz="1400" b="0" i="0" u="none" strike="noStrike" kern="1200" cap="none" spc="0" normalizeH="0" baseline="0" noProof="0">
                <a:ln>
                  <a:noFill/>
                </a:ln>
                <a:solidFill>
                  <a:prstClr val="black"/>
                </a:solidFill>
                <a:effectLst/>
                <a:uLnTx/>
                <a:uFillTx/>
                <a:latin typeface="Segoe UI Semilight"/>
                <a:ea typeface="+mn-ea"/>
                <a:cs typeface="+mn-cs"/>
              </a:rPr>
              <a:t>Nat rep gambler quotas applied on age, gender and region to ensure a representative spread</a:t>
            </a:r>
          </a:p>
          <a:p>
            <a:pPr marL="176213" marR="0" lvl="0" indent="-176213" algn="l" defTabSz="914400" rtl="0" eaLnBrk="1" fontAlgn="auto" latinLnBrk="0" hangingPunct="1">
              <a:lnSpc>
                <a:spcPct val="100000"/>
              </a:lnSpc>
              <a:spcBef>
                <a:spcPts val="500"/>
              </a:spcBef>
              <a:spcAft>
                <a:spcPts val="400"/>
              </a:spcAft>
              <a:buClrTx/>
              <a:buSzPct val="100000"/>
              <a:buFont typeface="Arial" panose="020B0604020202020204" pitchFamily="34" charset="0"/>
              <a:buChar char="•"/>
              <a:tabLst/>
              <a:defRPr/>
            </a:pPr>
            <a:r>
              <a:rPr kumimoji="0" lang="en-GB" sz="1400" b="0" i="0" u="none" strike="noStrike" kern="1200" cap="none" spc="0" normalizeH="0" baseline="0" noProof="0">
                <a:ln>
                  <a:noFill/>
                </a:ln>
                <a:solidFill>
                  <a:prstClr val="black"/>
                </a:solidFill>
                <a:effectLst/>
                <a:uLnTx/>
                <a:uFillTx/>
                <a:latin typeface="Segoe UI Semilight"/>
                <a:ea typeface="+mn-ea"/>
                <a:cs typeface="+mn-cs"/>
              </a:rPr>
              <a:t>Behaviour based sub-groups were allowed to fall out naturally. We spoke to: </a:t>
            </a:r>
          </a:p>
          <a:p>
            <a:pPr marL="685800" marR="0" lvl="1" indent="-228600" algn="l" defTabSz="914400" rtl="0" eaLnBrk="1" fontAlgn="auto" latinLnBrk="0" hangingPunct="1">
              <a:lnSpc>
                <a:spcPct val="90000"/>
              </a:lnSpc>
              <a:spcBef>
                <a:spcPts val="500"/>
              </a:spcBef>
              <a:spcAft>
                <a:spcPts val="400"/>
              </a:spcAft>
              <a:buClr>
                <a:srgbClr val="007562">
                  <a:lumMod val="75000"/>
                </a:srgbClr>
              </a:buClr>
              <a:buSzTx/>
              <a:buFont typeface="Arial" panose="020B0604020202020204" pitchFamily="34" charset="0"/>
              <a:buChar char="•"/>
              <a:tabLst/>
              <a:defRPr/>
            </a:pPr>
            <a:r>
              <a:rPr kumimoji="0" lang="en-GB" sz="1400" b="0" i="0" u="none" strike="noStrike" kern="1200" cap="none" spc="0" normalizeH="0" baseline="0" noProof="0">
                <a:ln>
                  <a:noFill/>
                </a:ln>
                <a:solidFill>
                  <a:prstClr val="black">
                    <a:lumMod val="75000"/>
                    <a:lumOff val="25000"/>
                  </a:prstClr>
                </a:solidFill>
                <a:effectLst/>
                <a:uLnTx/>
                <a:uFillTx/>
                <a:latin typeface="Segoe UI Semilight"/>
                <a:ea typeface="+mn-ea"/>
                <a:cs typeface="+mn-cs"/>
              </a:rPr>
              <a:t>N=314 land-based gamblers </a:t>
            </a:r>
          </a:p>
          <a:p>
            <a:pPr marL="685800" marR="0" lvl="1" indent="-228600" algn="l" defTabSz="914400" rtl="0" eaLnBrk="1" fontAlgn="auto" latinLnBrk="0" hangingPunct="1">
              <a:lnSpc>
                <a:spcPct val="90000"/>
              </a:lnSpc>
              <a:spcBef>
                <a:spcPts val="500"/>
              </a:spcBef>
              <a:spcAft>
                <a:spcPts val="400"/>
              </a:spcAft>
              <a:buClr>
                <a:srgbClr val="007562">
                  <a:lumMod val="75000"/>
                </a:srgbClr>
              </a:buClr>
              <a:buSzTx/>
              <a:buFont typeface="Arial" panose="020B0604020202020204" pitchFamily="34" charset="0"/>
              <a:buChar char="•"/>
              <a:tabLst/>
              <a:defRPr/>
            </a:pPr>
            <a:r>
              <a:rPr kumimoji="0" lang="en-GB" sz="1400" b="0" i="0" u="none" strike="noStrike" kern="1200" cap="none" spc="0" normalizeH="0" baseline="0" noProof="0">
                <a:ln>
                  <a:noFill/>
                </a:ln>
                <a:solidFill>
                  <a:prstClr val="black">
                    <a:lumMod val="75000"/>
                    <a:lumOff val="25000"/>
                  </a:prstClr>
                </a:solidFill>
                <a:effectLst/>
                <a:uLnTx/>
                <a:uFillTx/>
                <a:latin typeface="Segoe UI Semilight"/>
                <a:ea typeface="+mn-ea"/>
                <a:cs typeface="+mn-cs"/>
              </a:rPr>
              <a:t>N=117 gamblers who have experienced financial harms. Of which there were:</a:t>
            </a:r>
          </a:p>
          <a:p>
            <a:pPr marL="1257300" marR="0" lvl="2" indent="-342900" algn="l" defTabSz="914400" rtl="0" eaLnBrk="1" fontAlgn="auto" latinLnBrk="0" hangingPunct="1">
              <a:lnSpc>
                <a:spcPct val="90000"/>
              </a:lnSpc>
              <a:spcBef>
                <a:spcPts val="500"/>
              </a:spcBef>
              <a:spcAft>
                <a:spcPts val="0"/>
              </a:spcAft>
              <a:buClr>
                <a:srgbClr val="007562">
                  <a:lumMod val="75000"/>
                </a:srgbClr>
              </a:buClr>
              <a:buSzTx/>
              <a:buFont typeface="Arial" panose="020B0604020202020204" pitchFamily="34" charset="0"/>
              <a:buChar char="•"/>
              <a:tabLst/>
              <a:defRPr/>
            </a:pPr>
            <a:r>
              <a:rPr kumimoji="0" lang="en-GB" sz="1400" b="0" i="0" u="none" strike="noStrike" kern="1200" cap="none" spc="0" normalizeH="0" baseline="0" noProof="0">
                <a:ln>
                  <a:noFill/>
                </a:ln>
                <a:solidFill>
                  <a:prstClr val="black">
                    <a:lumMod val="75000"/>
                    <a:lumOff val="25000"/>
                  </a:prstClr>
                </a:solidFill>
                <a:effectLst/>
                <a:uLnTx/>
                <a:uFillTx/>
                <a:latin typeface="Segoe UI Semilight"/>
                <a:ea typeface="+mn-ea"/>
                <a:cs typeface="+mn-cs"/>
              </a:rPr>
              <a:t>105 from their own gambling</a:t>
            </a:r>
          </a:p>
          <a:p>
            <a:pPr marL="1257300" marR="0" lvl="2" indent="-342900" algn="l" defTabSz="914400" rtl="0" eaLnBrk="1" fontAlgn="auto" latinLnBrk="0" hangingPunct="1">
              <a:lnSpc>
                <a:spcPct val="90000"/>
              </a:lnSpc>
              <a:spcBef>
                <a:spcPts val="500"/>
              </a:spcBef>
              <a:spcAft>
                <a:spcPts val="0"/>
              </a:spcAft>
              <a:buClr>
                <a:srgbClr val="007562">
                  <a:lumMod val="75000"/>
                </a:srgbClr>
              </a:buClr>
              <a:buSzTx/>
              <a:buFont typeface="Arial" panose="020B0604020202020204" pitchFamily="34" charset="0"/>
              <a:buChar char="•"/>
              <a:tabLst/>
              <a:defRPr/>
            </a:pPr>
            <a:r>
              <a:rPr kumimoji="0" lang="en-GB" sz="1400" b="0" i="0" u="none" strike="noStrike" kern="1200" cap="none" spc="0" normalizeH="0" baseline="0" noProof="0">
                <a:ln>
                  <a:noFill/>
                </a:ln>
                <a:solidFill>
                  <a:prstClr val="black">
                    <a:lumMod val="75000"/>
                    <a:lumOff val="25000"/>
                  </a:prstClr>
                </a:solidFill>
                <a:effectLst/>
                <a:uLnTx/>
                <a:uFillTx/>
                <a:latin typeface="Segoe UI Semilight"/>
                <a:ea typeface="+mn-ea"/>
                <a:cs typeface="+mn-cs"/>
              </a:rPr>
              <a:t>59 from someone else’s gambling</a:t>
            </a:r>
            <a:endParaRPr kumimoji="0" lang="en-GB" sz="1600" b="0" i="0" u="none" strike="noStrike" kern="1200" cap="none" spc="0" normalizeH="0" baseline="0" noProof="0">
              <a:ln>
                <a:noFill/>
              </a:ln>
              <a:solidFill>
                <a:prstClr val="black">
                  <a:lumMod val="75000"/>
                  <a:lumOff val="25000"/>
                </a:prstClr>
              </a:solidFill>
              <a:effectLst/>
              <a:uLnTx/>
              <a:uFillTx/>
              <a:latin typeface="Segoe UI Semilight"/>
              <a:ea typeface="+mn-ea"/>
              <a:cs typeface="+mn-cs"/>
            </a:endParaRPr>
          </a:p>
        </p:txBody>
      </p:sp>
      <p:sp>
        <p:nvSpPr>
          <p:cNvPr id="9" name="TextBox 8">
            <a:extLst>
              <a:ext uri="{FF2B5EF4-FFF2-40B4-BE49-F238E27FC236}">
                <a16:creationId xmlns:a16="http://schemas.microsoft.com/office/drawing/2014/main" id="{A6CA3180-B6E0-4308-9417-E7F59A53BCD4}"/>
              </a:ext>
            </a:extLst>
          </p:cNvPr>
          <p:cNvSpPr txBox="1"/>
          <p:nvPr/>
        </p:nvSpPr>
        <p:spPr>
          <a:xfrm>
            <a:off x="3886200" y="6607414"/>
            <a:ext cx="6096000" cy="230832"/>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white">
                    <a:lumMod val="50000"/>
                  </a:prstClr>
                </a:solidFill>
                <a:effectLst/>
                <a:uLnTx/>
                <a:uFillTx/>
                <a:latin typeface="Segoe UI Semilight"/>
                <a:ea typeface="+mn-ea"/>
                <a:cs typeface="Segoe UI Semilight"/>
              </a:rPr>
              <a:t>*National Lottery draws or other lotteries</a:t>
            </a:r>
          </a:p>
        </p:txBody>
      </p:sp>
      <p:sp>
        <p:nvSpPr>
          <p:cNvPr id="2" name="Title 1">
            <a:extLst>
              <a:ext uri="{FF2B5EF4-FFF2-40B4-BE49-F238E27FC236}">
                <a16:creationId xmlns:a16="http://schemas.microsoft.com/office/drawing/2014/main" id="{1B90741E-7478-4883-ADF4-5517AC200A5D}"/>
              </a:ext>
            </a:extLst>
          </p:cNvPr>
          <p:cNvSpPr>
            <a:spLocks noGrp="1"/>
          </p:cNvSpPr>
          <p:nvPr>
            <p:ph type="title"/>
          </p:nvPr>
        </p:nvSpPr>
        <p:spPr>
          <a:xfrm>
            <a:off x="4095750" y="433385"/>
            <a:ext cx="7884126" cy="480131"/>
          </a:xfrm>
        </p:spPr>
        <p:txBody>
          <a:bodyPr>
            <a:noAutofit/>
          </a:bodyPr>
          <a:lstStyle/>
          <a:p>
            <a:r>
              <a:rPr lang="en-GB" sz="3200" dirty="0"/>
              <a:t>Consumer Voice </a:t>
            </a:r>
            <a:r>
              <a:rPr lang="en-US" sz="3200" dirty="0"/>
              <a:t>|</a:t>
            </a:r>
            <a:r>
              <a:rPr lang="en-GB" sz="3200" b="0" dirty="0"/>
              <a:t> </a:t>
            </a:r>
            <a:r>
              <a:rPr lang="en-US" sz="3200" b="0" dirty="0"/>
              <a:t>Summary of sample</a:t>
            </a:r>
            <a:endParaRPr lang="en-GB" sz="3200" dirty="0"/>
          </a:p>
        </p:txBody>
      </p:sp>
    </p:spTree>
    <p:extLst>
      <p:ext uri="{BB962C8B-B14F-4D97-AF65-F5344CB8AC3E}">
        <p14:creationId xmlns:p14="http://schemas.microsoft.com/office/powerpoint/2010/main" val="3219086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6E1E6F1-8017-4BF7-BC1B-CA3B67E1BCD2}"/>
              </a:ext>
              <a:ext uri="{C183D7F6-B498-43B3-948B-1728B52AA6E4}">
                <adec:decorative xmlns:adec="http://schemas.microsoft.com/office/drawing/2017/decorative" val="1"/>
              </a:ext>
            </a:extLst>
          </p:cNvPr>
          <p:cNvPicPr>
            <a:picLocks noChangeAspect="1"/>
          </p:cNvPicPr>
          <p:nvPr/>
        </p:nvPicPr>
        <p:blipFill rotWithShape="1">
          <a:blip r:embed="rId2"/>
          <a:srcRect l="31303" r="15144"/>
          <a:stretch/>
        </p:blipFill>
        <p:spPr>
          <a:xfrm>
            <a:off x="6679474" y="-2680"/>
            <a:ext cx="5512526" cy="6860680"/>
          </a:xfrm>
          <a:prstGeom prst="rect">
            <a:avLst/>
          </a:prstGeom>
        </p:spPr>
      </p:pic>
      <p:sp>
        <p:nvSpPr>
          <p:cNvPr id="3" name="Title 2">
            <a:extLst>
              <a:ext uri="{FF2B5EF4-FFF2-40B4-BE49-F238E27FC236}">
                <a16:creationId xmlns:a16="http://schemas.microsoft.com/office/drawing/2014/main" id="{43200947-4F36-42F0-824C-170029D42EEC}"/>
              </a:ext>
            </a:extLst>
          </p:cNvPr>
          <p:cNvSpPr>
            <a:spLocks noGrp="1"/>
          </p:cNvSpPr>
          <p:nvPr>
            <p:ph type="title"/>
          </p:nvPr>
        </p:nvSpPr>
        <p:spPr>
          <a:xfrm>
            <a:off x="336754" y="433385"/>
            <a:ext cx="5996040" cy="867930"/>
          </a:xfrm>
        </p:spPr>
        <p:txBody>
          <a:bodyPr/>
          <a:lstStyle/>
          <a:p>
            <a:r>
              <a:rPr lang="en-US"/>
              <a:t>Cashless &amp; Payment Methods</a:t>
            </a:r>
            <a:br>
              <a:rPr lang="en-US"/>
            </a:br>
            <a:r>
              <a:rPr lang="en-US" b="0"/>
              <a:t>Summary of Key Findings</a:t>
            </a:r>
            <a:endParaRPr lang="en-GB" b="0"/>
          </a:p>
        </p:txBody>
      </p:sp>
      <p:sp>
        <p:nvSpPr>
          <p:cNvPr id="4" name="TextBox 3">
            <a:extLst>
              <a:ext uri="{FF2B5EF4-FFF2-40B4-BE49-F238E27FC236}">
                <a16:creationId xmlns:a16="http://schemas.microsoft.com/office/drawing/2014/main" id="{2234274A-1661-4998-AB1D-F1DF0661F087}"/>
              </a:ext>
            </a:extLst>
          </p:cNvPr>
          <p:cNvSpPr txBox="1"/>
          <p:nvPr/>
        </p:nvSpPr>
        <p:spPr>
          <a:xfrm>
            <a:off x="336754" y="1407465"/>
            <a:ext cx="6064046" cy="535531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white"/>
                </a:solidFill>
                <a:effectLst/>
                <a:uLnTx/>
                <a:uFillTx/>
                <a:latin typeface="Segoe UI"/>
                <a:ea typeface="+mn-ea"/>
                <a:cs typeface="+mn-cs"/>
              </a:rPr>
              <a:t>Cash is viewed as the best way to maintain control over gambling spend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prstClr val="white"/>
              </a:solidFill>
              <a:effectLst/>
              <a:uLnTx/>
              <a:uFillTx/>
              <a:latin typeface="Segoe U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white"/>
                </a:solidFill>
                <a:effectLst/>
                <a:uLnTx/>
                <a:uFillTx/>
                <a:latin typeface="Segoe UI"/>
                <a:ea typeface="+mn-ea"/>
                <a:cs typeface="+mn-cs"/>
              </a:rPr>
              <a:t>High importance is placed on the need for a budget when gambling, but using cashless methods often leads to exceeding these limits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1" i="0" u="none" strike="noStrike" kern="1200" cap="none" spc="0" normalizeH="0" baseline="0" noProof="0" dirty="0">
              <a:ln>
                <a:noFill/>
              </a:ln>
              <a:solidFill>
                <a:prstClr val="white"/>
              </a:solidFill>
              <a:effectLst/>
              <a:uLnTx/>
              <a:uFillTx/>
              <a:latin typeface="Segoe U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white"/>
                </a:solidFill>
                <a:effectLst/>
                <a:uLnTx/>
                <a:uFillTx/>
                <a:latin typeface="Segoe UI"/>
                <a:ea typeface="+mn-ea"/>
                <a:cs typeface="+mn-cs"/>
              </a:rPr>
              <a:t>Cash remains the most preferred method for gambling in land-based premises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Segoe UI"/>
                <a:ea typeface="+mn-ea"/>
                <a:cs typeface="+mn-cs"/>
              </a:rPr>
              <a:t>However, those more at risk of harm from gambling are less likely to use it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Segoe UI"/>
                <a:ea typeface="+mn-ea"/>
                <a:cs typeface="+mn-cs"/>
              </a:rPr>
              <a:t>As society becomes more cashless, this potentially puts an even greater proportion of gamblers at risk</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1" i="0" u="none" strike="noStrike" kern="1200" cap="none" spc="0" normalizeH="0" baseline="0" noProof="0" dirty="0">
              <a:ln>
                <a:noFill/>
              </a:ln>
              <a:solidFill>
                <a:prstClr val="white"/>
              </a:solidFill>
              <a:effectLst/>
              <a:uLnTx/>
              <a:uFillTx/>
              <a:latin typeface="Segoe U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white"/>
                </a:solidFill>
                <a:effectLst/>
                <a:uLnTx/>
                <a:uFillTx/>
                <a:latin typeface="Segoe UI"/>
                <a:ea typeface="+mn-ea"/>
                <a:cs typeface="+mn-cs"/>
              </a:rPr>
              <a:t>Providing an app to give players and gambling companies access to spending data could help ensure those most at risk have greater support in </a:t>
            </a:r>
            <a:r>
              <a:rPr lang="en-GB" b="1" dirty="0">
                <a:solidFill>
                  <a:prstClr val="white"/>
                </a:solidFill>
                <a:latin typeface="Segoe UI"/>
              </a:rPr>
              <a:t>controlling</a:t>
            </a:r>
            <a:r>
              <a:rPr kumimoji="0" lang="en-GB" sz="1800" b="1" i="0" u="none" strike="noStrike" kern="1200" cap="none" spc="0" normalizeH="0" baseline="0" noProof="0" dirty="0">
                <a:ln>
                  <a:noFill/>
                </a:ln>
                <a:solidFill>
                  <a:prstClr val="white"/>
                </a:solidFill>
                <a:effectLst/>
                <a:uLnTx/>
                <a:uFillTx/>
                <a:latin typeface="Segoe UI"/>
                <a:ea typeface="+mn-ea"/>
                <a:cs typeface="+mn-cs"/>
              </a:rPr>
              <a:t> their spend</a:t>
            </a:r>
          </a:p>
        </p:txBody>
      </p:sp>
    </p:spTree>
    <p:extLst>
      <p:ext uri="{BB962C8B-B14F-4D97-AF65-F5344CB8AC3E}">
        <p14:creationId xmlns:p14="http://schemas.microsoft.com/office/powerpoint/2010/main" val="757865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40C99-C0A5-4A8C-8F30-F316A88C1515}"/>
              </a:ext>
            </a:extLst>
          </p:cNvPr>
          <p:cNvSpPr>
            <a:spLocks noGrp="1"/>
          </p:cNvSpPr>
          <p:nvPr>
            <p:ph type="title"/>
          </p:nvPr>
        </p:nvSpPr>
        <p:spPr>
          <a:xfrm>
            <a:off x="336753" y="433385"/>
            <a:ext cx="11643123" cy="867930"/>
          </a:xfrm>
        </p:spPr>
        <p:txBody>
          <a:bodyPr/>
          <a:lstStyle/>
          <a:p>
            <a:r>
              <a:rPr lang="en-US" dirty="0"/>
              <a:t>While cash use is declining, and predicted to continue doing so, for many it remains a key way of keeping control of their spend</a:t>
            </a:r>
            <a:endParaRPr lang="en-GB" dirty="0"/>
          </a:p>
        </p:txBody>
      </p:sp>
      <p:pic>
        <p:nvPicPr>
          <p:cNvPr id="6" name="Picture 5" descr="Graph showing a steady decrease in cash payments">
            <a:extLst>
              <a:ext uri="{FF2B5EF4-FFF2-40B4-BE49-F238E27FC236}">
                <a16:creationId xmlns:a16="http://schemas.microsoft.com/office/drawing/2014/main" id="{517D3CC2-990E-4521-AA4E-83D8C97AE385}"/>
              </a:ext>
            </a:extLst>
          </p:cNvPr>
          <p:cNvPicPr>
            <a:picLocks noChangeAspect="1"/>
          </p:cNvPicPr>
          <p:nvPr/>
        </p:nvPicPr>
        <p:blipFill>
          <a:blip r:embed="rId2"/>
          <a:stretch>
            <a:fillRect/>
          </a:stretch>
        </p:blipFill>
        <p:spPr>
          <a:xfrm>
            <a:off x="524146" y="2185412"/>
            <a:ext cx="5384778" cy="2615188"/>
          </a:xfrm>
          <a:prstGeom prst="rect">
            <a:avLst/>
          </a:prstGeom>
          <a:ln w="41275" cmpd="dbl">
            <a:solidFill>
              <a:srgbClr val="25CACF"/>
            </a:solidFill>
          </a:ln>
        </p:spPr>
      </p:pic>
      <p:sp>
        <p:nvSpPr>
          <p:cNvPr id="13" name="TextBox 12">
            <a:extLst>
              <a:ext uri="{FF2B5EF4-FFF2-40B4-BE49-F238E27FC236}">
                <a16:creationId xmlns:a16="http://schemas.microsoft.com/office/drawing/2014/main" id="{3F076D14-AFFD-4171-9F14-A82BD8CD8C1D}"/>
              </a:ext>
            </a:extLst>
          </p:cNvPr>
          <p:cNvSpPr txBox="1"/>
          <p:nvPr/>
        </p:nvSpPr>
        <p:spPr>
          <a:xfrm>
            <a:off x="0" y="6343650"/>
            <a:ext cx="818812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light"/>
                <a:ea typeface="+mn-ea"/>
                <a:cs typeface="+mn-cs"/>
              </a:rPr>
              <a:t>Source – Access To Cash Review: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light"/>
                <a:ea typeface="+mn-ea"/>
                <a:cs typeface="+mn-cs"/>
                <a:hlinkClick r:id="rId3">
                  <a:extLst>
                    <a:ext uri="{A12FA001-AC4F-418D-AE19-62706E023703}">
                      <ahyp:hlinkClr xmlns:ahyp="http://schemas.microsoft.com/office/drawing/2018/hyperlinkcolor" val="tx"/>
                    </a:ext>
                  </a:extLst>
                </a:hlinkClick>
              </a:rPr>
              <a:t>https://www.accesstocash.org.uk/media/1159/interim-report-final-web.pdf</a:t>
            </a:r>
            <a:endParaRPr kumimoji="0" lang="en-US" sz="11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3" name="TextBox 2">
            <a:extLst>
              <a:ext uri="{FF2B5EF4-FFF2-40B4-BE49-F238E27FC236}">
                <a16:creationId xmlns:a16="http://schemas.microsoft.com/office/drawing/2014/main" id="{4A628166-F285-49EA-91EE-9C305E1475C4}"/>
              </a:ext>
            </a:extLst>
          </p:cNvPr>
          <p:cNvSpPr txBox="1"/>
          <p:nvPr/>
        </p:nvSpPr>
        <p:spPr>
          <a:xfrm>
            <a:off x="6096000" y="2149899"/>
            <a:ext cx="5571854" cy="273555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Segoe UI Semilight"/>
                <a:ea typeface="+mn-ea"/>
                <a:cs typeface="+mn-cs"/>
              </a:rPr>
              <a:t>The UK population use cash because: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Semilight"/>
              <a:ea typeface="+mn-ea"/>
              <a:cs typeface="+mn-cs"/>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Segoe UI Semilight"/>
                <a:ea typeface="+mn-ea"/>
                <a:cs typeface="+mn-cs"/>
              </a:rPr>
              <a:t>34% </a:t>
            </a:r>
            <a:r>
              <a:rPr kumimoji="0" lang="en-US" sz="1200" b="0" i="0" u="none" strike="noStrike" kern="1200" cap="none" spc="0" normalizeH="0" baseline="0" noProof="0" dirty="0">
                <a:ln>
                  <a:noFill/>
                </a:ln>
                <a:solidFill>
                  <a:prstClr val="black"/>
                </a:solidFill>
                <a:effectLst/>
                <a:uLnTx/>
                <a:uFillTx/>
                <a:latin typeface="Segoe UI Semilight"/>
                <a:ea typeface="+mn-ea"/>
                <a:cs typeface="+mn-cs"/>
              </a:rPr>
              <a:t>like to have a choice when paying for things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AB2674"/>
                </a:solidFill>
                <a:effectLst/>
                <a:uLnTx/>
                <a:uFillTx/>
                <a:latin typeface="Segoe UI Semilight"/>
                <a:ea typeface="+mn-ea"/>
                <a:cs typeface="+mn-cs"/>
              </a:rPr>
              <a:t>20% </a:t>
            </a:r>
            <a:r>
              <a:rPr kumimoji="0" lang="en-US" sz="1200" b="0" i="0" u="none" strike="noStrike" kern="1200" cap="none" spc="0" normalizeH="0" baseline="0" noProof="0" dirty="0">
                <a:ln>
                  <a:noFill/>
                </a:ln>
                <a:solidFill>
                  <a:srgbClr val="AB2674"/>
                </a:solidFill>
                <a:effectLst/>
                <a:uLnTx/>
                <a:uFillTx/>
                <a:latin typeface="Segoe UI Semilight"/>
                <a:ea typeface="+mn-ea"/>
                <a:cs typeface="+mn-cs"/>
              </a:rPr>
              <a:t>feel more in control of their money when they use cash</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AB2674"/>
                </a:solidFill>
                <a:effectLst/>
                <a:uLnTx/>
                <a:uFillTx/>
                <a:latin typeface="Segoe UI Semilight"/>
                <a:ea typeface="+mn-ea"/>
                <a:cs typeface="+mn-cs"/>
              </a:rPr>
              <a:t>16% </a:t>
            </a:r>
            <a:r>
              <a:rPr kumimoji="0" lang="en-US" sz="1200" b="0" i="0" u="none" strike="noStrike" kern="1200" cap="none" spc="0" normalizeH="0" baseline="0" noProof="0" dirty="0">
                <a:ln>
                  <a:noFill/>
                </a:ln>
                <a:solidFill>
                  <a:srgbClr val="AB2674"/>
                </a:solidFill>
                <a:effectLst/>
                <a:uLnTx/>
                <a:uFillTx/>
                <a:latin typeface="Segoe UI Semilight"/>
                <a:ea typeface="+mn-ea"/>
                <a:cs typeface="+mn-cs"/>
              </a:rPr>
              <a:t>find it easier to manage their household budget using cash</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Segoe UI Semilight"/>
                <a:ea typeface="+mn-ea"/>
                <a:cs typeface="+mn-cs"/>
              </a:rPr>
              <a:t>6% </a:t>
            </a:r>
            <a:r>
              <a:rPr kumimoji="0" lang="en-US" sz="1200" b="0" i="0" u="none" strike="noStrike" kern="1200" cap="none" spc="0" normalizeH="0" baseline="0" noProof="0" dirty="0">
                <a:ln>
                  <a:noFill/>
                </a:ln>
                <a:solidFill>
                  <a:prstClr val="black"/>
                </a:solidFill>
                <a:effectLst/>
                <a:uLnTx/>
                <a:uFillTx/>
                <a:latin typeface="Segoe UI Semilight"/>
                <a:ea typeface="+mn-ea"/>
                <a:cs typeface="+mn-cs"/>
              </a:rPr>
              <a:t>want to protect their privacy (i.e. don’t leave an online record of my spending)</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Segoe UI Semilight"/>
                <a:ea typeface="+mn-ea"/>
                <a:cs typeface="+mn-cs"/>
              </a:rPr>
              <a:t>5% </a:t>
            </a:r>
            <a:r>
              <a:rPr kumimoji="0" lang="en-US" sz="1200" b="0" i="0" u="none" strike="noStrike" kern="1200" cap="none" spc="0" normalizeH="0" baseline="0" noProof="0" dirty="0">
                <a:ln>
                  <a:noFill/>
                </a:ln>
                <a:solidFill>
                  <a:prstClr val="black"/>
                </a:solidFill>
                <a:effectLst/>
                <a:uLnTx/>
                <a:uFillTx/>
                <a:latin typeface="Segoe UI Semilight"/>
                <a:ea typeface="+mn-ea"/>
                <a:cs typeface="+mn-cs"/>
              </a:rPr>
              <a:t>don’t trust the internet with their money</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Segoe UI Semilight"/>
                <a:ea typeface="+mn-ea"/>
                <a:cs typeface="+mn-cs"/>
              </a:rPr>
              <a:t>3% </a:t>
            </a:r>
            <a:r>
              <a:rPr kumimoji="0" lang="en-US" sz="1200" b="0" i="0" u="none" strike="noStrike" kern="1200" cap="none" spc="0" normalizeH="0" baseline="0" noProof="0" dirty="0">
                <a:ln>
                  <a:noFill/>
                </a:ln>
                <a:solidFill>
                  <a:prstClr val="black"/>
                </a:solidFill>
                <a:effectLst/>
                <a:uLnTx/>
                <a:uFillTx/>
                <a:latin typeface="Segoe UI Semilight"/>
                <a:ea typeface="+mn-ea"/>
                <a:cs typeface="+mn-cs"/>
              </a:rPr>
              <a:t>state they don’t trust banks to control the way they pay</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Segoe UI Semilight"/>
                <a:ea typeface="+mn-ea"/>
                <a:cs typeface="+mn-cs"/>
              </a:rPr>
              <a:t>3% </a:t>
            </a:r>
            <a:r>
              <a:rPr kumimoji="0" lang="en-US" sz="1200" b="0" i="0" u="none" strike="noStrike" kern="1200" cap="none" spc="0" normalizeH="0" baseline="0" noProof="0" dirty="0">
                <a:ln>
                  <a:noFill/>
                </a:ln>
                <a:solidFill>
                  <a:prstClr val="black"/>
                </a:solidFill>
                <a:effectLst/>
                <a:uLnTx/>
                <a:uFillTx/>
                <a:latin typeface="Segoe UI Semilight"/>
                <a:ea typeface="+mn-ea"/>
                <a:cs typeface="+mn-cs"/>
              </a:rPr>
              <a:t>like to keep their guilty pleasures hidden from their partner</a:t>
            </a:r>
            <a:endParaRPr kumimoji="0" lang="en-GB" sz="1200" b="0" i="0" u="none" strike="noStrike" kern="1200" cap="none" spc="0" normalizeH="0" baseline="0" noProof="0" dirty="0">
              <a:ln>
                <a:noFill/>
              </a:ln>
              <a:solidFill>
                <a:prstClr val="black"/>
              </a:solidFill>
              <a:effectLst/>
              <a:uLnTx/>
              <a:uFillTx/>
              <a:latin typeface="Segoe UI Semilight"/>
              <a:ea typeface="+mn-ea"/>
              <a:cs typeface="+mn-cs"/>
            </a:endParaRPr>
          </a:p>
        </p:txBody>
      </p:sp>
    </p:spTree>
    <p:extLst>
      <p:ext uri="{BB962C8B-B14F-4D97-AF65-F5344CB8AC3E}">
        <p14:creationId xmlns:p14="http://schemas.microsoft.com/office/powerpoint/2010/main" val="2590288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8A95B-3338-4588-8F18-A53C938AECAB}"/>
              </a:ext>
            </a:extLst>
          </p:cNvPr>
          <p:cNvSpPr>
            <a:spLocks noGrp="1"/>
          </p:cNvSpPr>
          <p:nvPr>
            <p:ph type="title"/>
          </p:nvPr>
        </p:nvSpPr>
        <p:spPr>
          <a:xfrm>
            <a:off x="336753" y="433385"/>
            <a:ext cx="11643123" cy="867930"/>
          </a:xfrm>
        </p:spPr>
        <p:txBody>
          <a:bodyPr/>
          <a:lstStyle/>
          <a:p>
            <a:r>
              <a:rPr lang="en-US" sz="2800" dirty="0"/>
              <a:t>Cash payments help gamblers feel in control of their gambling as it enables them to keep track and set limits</a:t>
            </a:r>
            <a:endParaRPr lang="en-GB" sz="2800" dirty="0"/>
          </a:p>
        </p:txBody>
      </p:sp>
      <p:sp>
        <p:nvSpPr>
          <p:cNvPr id="120" name="TextBox 119">
            <a:extLst>
              <a:ext uri="{FF2B5EF4-FFF2-40B4-BE49-F238E27FC236}">
                <a16:creationId xmlns:a16="http://schemas.microsoft.com/office/drawing/2014/main" id="{67ECA665-486B-44D3-8D0C-DA7E1A803789}"/>
              </a:ext>
            </a:extLst>
          </p:cNvPr>
          <p:cNvSpPr txBox="1"/>
          <p:nvPr/>
        </p:nvSpPr>
        <p:spPr>
          <a:xfrm>
            <a:off x="336753" y="1493822"/>
            <a:ext cx="599161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Segoe UI Semilight"/>
                <a:ea typeface="+mn-ea"/>
                <a:cs typeface="+mn-cs"/>
              </a:rPr>
              <a:t>Perceptions of payment methods</a:t>
            </a:r>
            <a:endParaRPr kumimoji="0" lang="en-GB" sz="1400" b="0" i="0" u="none" strike="noStrike" kern="1200" cap="none" spc="0" normalizeH="0" baseline="0" noProof="0">
              <a:ln>
                <a:noFill/>
              </a:ln>
              <a:solidFill>
                <a:prstClr val="black"/>
              </a:solidFill>
              <a:effectLst/>
              <a:uLnTx/>
              <a:uFillTx/>
              <a:latin typeface="Segoe UI Semilight"/>
              <a:ea typeface="+mn-ea"/>
              <a:cs typeface="+mn-cs"/>
            </a:endParaRPr>
          </a:p>
        </p:txBody>
      </p:sp>
      <p:graphicFrame>
        <p:nvGraphicFramePr>
          <p:cNvPr id="6" name="Content Placeholder 7">
            <a:extLst>
              <a:ext uri="{FF2B5EF4-FFF2-40B4-BE49-F238E27FC236}">
                <a16:creationId xmlns:a16="http://schemas.microsoft.com/office/drawing/2014/main" id="{4E87BF7E-B56A-41EF-8729-99FE1F1CA81A}"/>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4171085874"/>
              </p:ext>
            </p:extLst>
          </p:nvPr>
        </p:nvGraphicFramePr>
        <p:xfrm>
          <a:off x="336550" y="1814581"/>
          <a:ext cx="11475149" cy="4133709"/>
        </p:xfrm>
        <a:graphic>
          <a:graphicData uri="http://schemas.openxmlformats.org/drawingml/2006/chart">
            <c:chart xmlns:c="http://schemas.openxmlformats.org/drawingml/2006/chart" xmlns:r="http://schemas.openxmlformats.org/officeDocument/2006/relationships" r:id="rId3"/>
          </a:graphicData>
        </a:graphic>
      </p:graphicFrame>
      <p:sp>
        <p:nvSpPr>
          <p:cNvPr id="123" name="Arrow: Right 122">
            <a:extLst>
              <a:ext uri="{FF2B5EF4-FFF2-40B4-BE49-F238E27FC236}">
                <a16:creationId xmlns:a16="http://schemas.microsoft.com/office/drawing/2014/main" id="{CD5A88F6-7DA0-40E1-A08F-B8D7E4372C09}"/>
              </a:ext>
              <a:ext uri="{C183D7F6-B498-43B3-948B-1728B52AA6E4}">
                <adec:decorative xmlns:adec="http://schemas.microsoft.com/office/drawing/2017/decorative" val="1"/>
              </a:ext>
            </a:extLst>
          </p:cNvPr>
          <p:cNvSpPr/>
          <p:nvPr/>
        </p:nvSpPr>
        <p:spPr>
          <a:xfrm>
            <a:off x="398407" y="2162590"/>
            <a:ext cx="11395186" cy="678049"/>
          </a:xfrm>
          <a:prstGeom prst="rightArrow">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118" name="TextBox 117">
            <a:extLst>
              <a:ext uri="{FF2B5EF4-FFF2-40B4-BE49-F238E27FC236}">
                <a16:creationId xmlns:a16="http://schemas.microsoft.com/office/drawing/2014/main" id="{5B4F7DF2-E34D-4A79-99A8-4CE8731A1B4C}"/>
              </a:ext>
            </a:extLst>
          </p:cNvPr>
          <p:cNvSpPr txBox="1"/>
          <p:nvPr/>
        </p:nvSpPr>
        <p:spPr>
          <a:xfrm>
            <a:off x="398407" y="2308222"/>
            <a:ext cx="3952781" cy="37791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Segoe UI Semilight"/>
                <a:ea typeface="+mn-ea"/>
                <a:cs typeface="+mn-cs"/>
              </a:rPr>
              <a:t>In control of spending</a:t>
            </a:r>
            <a:endParaRPr kumimoji="0" lang="en-GB" sz="1800" b="1" i="0" u="none" strike="noStrike" kern="1200" cap="none" spc="0" normalizeH="0" baseline="0" noProof="0">
              <a:ln>
                <a:noFill/>
              </a:ln>
              <a:solidFill>
                <a:prstClr val="black"/>
              </a:solidFill>
              <a:effectLst/>
              <a:uLnTx/>
              <a:uFillTx/>
              <a:latin typeface="Segoe UI Semilight"/>
              <a:ea typeface="+mn-ea"/>
              <a:cs typeface="+mn-cs"/>
            </a:endParaRPr>
          </a:p>
        </p:txBody>
      </p:sp>
      <p:sp>
        <p:nvSpPr>
          <p:cNvPr id="119" name="TextBox 118">
            <a:extLst>
              <a:ext uri="{FF2B5EF4-FFF2-40B4-BE49-F238E27FC236}">
                <a16:creationId xmlns:a16="http://schemas.microsoft.com/office/drawing/2014/main" id="{EE9FE1FA-4587-44B0-B5F4-8A26EA4E44E2}"/>
              </a:ext>
            </a:extLst>
          </p:cNvPr>
          <p:cNvSpPr txBox="1"/>
          <p:nvPr/>
        </p:nvSpPr>
        <p:spPr>
          <a:xfrm>
            <a:off x="7260934" y="2308222"/>
            <a:ext cx="3952781" cy="37791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Segoe UI Semilight"/>
                <a:ea typeface="+mn-ea"/>
                <a:cs typeface="+mn-cs"/>
              </a:rPr>
              <a:t>Not in control of spending</a:t>
            </a:r>
            <a:endParaRPr kumimoji="0" lang="en-GB" sz="1800" b="1" i="0" u="none" strike="noStrike" kern="1200" cap="none" spc="0" normalizeH="0" baseline="0" noProof="0">
              <a:ln>
                <a:noFill/>
              </a:ln>
              <a:solidFill>
                <a:prstClr val="black"/>
              </a:solidFill>
              <a:effectLst/>
              <a:uLnTx/>
              <a:uFillTx/>
              <a:latin typeface="Segoe UI Semilight"/>
              <a:ea typeface="+mn-ea"/>
              <a:cs typeface="+mn-cs"/>
            </a:endParaRPr>
          </a:p>
        </p:txBody>
      </p:sp>
      <p:sp>
        <p:nvSpPr>
          <p:cNvPr id="121" name="TextBox 120">
            <a:extLst>
              <a:ext uri="{FF2B5EF4-FFF2-40B4-BE49-F238E27FC236}">
                <a16:creationId xmlns:a16="http://schemas.microsoft.com/office/drawing/2014/main" id="{1E668D7D-5857-467A-B6C5-F0A0622B496D}"/>
              </a:ext>
            </a:extLst>
          </p:cNvPr>
          <p:cNvSpPr txBox="1"/>
          <p:nvPr/>
        </p:nvSpPr>
        <p:spPr>
          <a:xfrm>
            <a:off x="29565" y="6388033"/>
            <a:ext cx="417673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lumMod val="50000"/>
                  </a:prstClr>
                </a:solidFill>
                <a:effectLst/>
                <a:uLnTx/>
                <a:uFillTx/>
                <a:latin typeface="Segoe UI Semilight"/>
                <a:ea typeface="+mn-ea"/>
                <a:cs typeface="+mn-cs"/>
              </a:rPr>
              <a:t>M4. Thinking about the different ways you can pay when you </a:t>
            </a:r>
            <a:r>
              <a:rPr kumimoji="0" lang="en-GB" sz="800" b="0" i="0" u="none" strike="noStrike" kern="1200" cap="none" spc="0" normalizeH="0" baseline="0" noProof="0" dirty="0">
                <a:ln>
                  <a:noFill/>
                </a:ln>
                <a:solidFill>
                  <a:prstClr val="white">
                    <a:lumMod val="50000"/>
                  </a:prstClr>
                </a:solidFill>
                <a:effectLst/>
                <a:uLnTx/>
                <a:uFillTx/>
                <a:latin typeface="Segoe UI Semilight"/>
                <a:ea typeface="+mn-ea"/>
                <a:cs typeface="+mn-cs"/>
              </a:rPr>
              <a:t>ACTIVITY</a:t>
            </a:r>
            <a:r>
              <a:rPr kumimoji="0" lang="en-US" sz="800" b="0" i="0" u="none" strike="noStrike" kern="1200" cap="none" spc="0" normalizeH="0" baseline="0" noProof="0" dirty="0">
                <a:ln>
                  <a:noFill/>
                </a:ln>
                <a:solidFill>
                  <a:prstClr val="white">
                    <a:lumMod val="50000"/>
                  </a:prstClr>
                </a:solidFill>
                <a:effectLst/>
                <a:uLnTx/>
                <a:uFillTx/>
                <a:latin typeface="Segoe UI Semilight"/>
                <a:ea typeface="+mn-ea"/>
                <a:cs typeface="+mn-cs"/>
              </a:rPr>
              <a:t>, what form of payment best fits each of the descriptions below?</a:t>
            </a:r>
            <a:endParaRPr kumimoji="0" lang="en-GB" sz="800" b="0" i="0" u="none" strike="noStrike" kern="1200" cap="none" spc="0" normalizeH="0" baseline="0" noProof="0" dirty="0">
              <a:ln>
                <a:noFill/>
              </a:ln>
              <a:solidFill>
                <a:prstClr val="white">
                  <a:lumMod val="50000"/>
                </a:prstClr>
              </a:solidFill>
              <a:effectLst/>
              <a:uLnTx/>
              <a:uFillTx/>
              <a:latin typeface="Segoe UI Semi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lumMod val="50000"/>
                  </a:prstClr>
                </a:solidFill>
                <a:effectLst/>
                <a:uLnTx/>
                <a:uFillTx/>
                <a:latin typeface="Segoe UI Semilight"/>
                <a:ea typeface="+mn-ea"/>
                <a:cs typeface="+mn-cs"/>
              </a:rPr>
              <a:t>Base: Land-based gamblers (314)</a:t>
            </a:r>
            <a:endParaRPr kumimoji="0" lang="en-GB" sz="800" b="0" i="0" u="none" strike="noStrike" kern="1200" cap="none" spc="0" normalizeH="0" baseline="0" noProof="0" dirty="0">
              <a:ln>
                <a:noFill/>
              </a:ln>
              <a:solidFill>
                <a:prstClr val="white">
                  <a:lumMod val="50000"/>
                </a:prstClr>
              </a:solidFill>
              <a:effectLst/>
              <a:uLnTx/>
              <a:uFillTx/>
              <a:latin typeface="Segoe UI Semilight"/>
              <a:ea typeface="+mn-ea"/>
              <a:cs typeface="+mn-cs"/>
            </a:endParaRPr>
          </a:p>
        </p:txBody>
      </p:sp>
      <p:grpSp>
        <p:nvGrpSpPr>
          <p:cNvPr id="8" name="Graphic 2">
            <a:extLst>
              <a:ext uri="{FF2B5EF4-FFF2-40B4-BE49-F238E27FC236}">
                <a16:creationId xmlns:a16="http://schemas.microsoft.com/office/drawing/2014/main" id="{4203649E-434F-4502-87EB-2F5297041329}"/>
              </a:ext>
              <a:ext uri="{C183D7F6-B498-43B3-948B-1728B52AA6E4}">
                <adec:decorative xmlns:adec="http://schemas.microsoft.com/office/drawing/2017/decorative" val="1"/>
              </a:ext>
            </a:extLst>
          </p:cNvPr>
          <p:cNvGrpSpPr/>
          <p:nvPr/>
        </p:nvGrpSpPr>
        <p:grpSpPr>
          <a:xfrm>
            <a:off x="4157310" y="2986271"/>
            <a:ext cx="2259359" cy="3880782"/>
            <a:chOff x="336753" y="1216742"/>
            <a:chExt cx="3284294" cy="5641258"/>
          </a:xfrm>
        </p:grpSpPr>
        <p:sp>
          <p:nvSpPr>
            <p:cNvPr id="9" name="Freeform: Shape 8">
              <a:extLst>
                <a:ext uri="{FF2B5EF4-FFF2-40B4-BE49-F238E27FC236}">
                  <a16:creationId xmlns:a16="http://schemas.microsoft.com/office/drawing/2014/main" id="{BA189BA7-8984-4102-94A4-13793DC90B46}"/>
                </a:ext>
              </a:extLst>
            </p:cNvPr>
            <p:cNvSpPr/>
            <p:nvPr/>
          </p:nvSpPr>
          <p:spPr>
            <a:xfrm>
              <a:off x="2738795" y="6227544"/>
              <a:ext cx="615065" cy="586665"/>
            </a:xfrm>
            <a:custGeom>
              <a:avLst/>
              <a:gdLst>
                <a:gd name="connsiteX0" fmla="*/ 378660 w 615065"/>
                <a:gd name="connsiteY0" fmla="*/ 47011 h 586665"/>
                <a:gd name="connsiteX1" fmla="*/ 320058 w 615065"/>
                <a:gd name="connsiteY1" fmla="*/ 361916 h 586665"/>
                <a:gd name="connsiteX2" fmla="*/ 615000 w 615065"/>
                <a:gd name="connsiteY2" fmla="*/ 586665 h 586665"/>
                <a:gd name="connsiteX3" fmla="*/ 0 w 615065"/>
                <a:gd name="connsiteY3" fmla="*/ 494576 h 586665"/>
                <a:gd name="connsiteX4" fmla="*/ 71482 w 615065"/>
                <a:gd name="connsiteY4" fmla="*/ 0 h 586665"/>
                <a:gd name="connsiteX5" fmla="*/ 378660 w 615065"/>
                <a:gd name="connsiteY5" fmla="*/ 47011 h 586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5065" h="586665">
                  <a:moveTo>
                    <a:pt x="378660" y="47011"/>
                  </a:moveTo>
                  <a:lnTo>
                    <a:pt x="320058" y="361916"/>
                  </a:lnTo>
                  <a:cubicBezTo>
                    <a:pt x="320058" y="361916"/>
                    <a:pt x="620152" y="527419"/>
                    <a:pt x="615000" y="586665"/>
                  </a:cubicBezTo>
                  <a:lnTo>
                    <a:pt x="0" y="494576"/>
                  </a:lnTo>
                  <a:lnTo>
                    <a:pt x="71482" y="0"/>
                  </a:lnTo>
                  <a:lnTo>
                    <a:pt x="378660" y="47011"/>
                  </a:lnTo>
                  <a:close/>
                </a:path>
              </a:pathLst>
            </a:custGeom>
            <a:solidFill>
              <a:srgbClr val="5D4037"/>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10" name="Freeform: Shape 9">
              <a:extLst>
                <a:ext uri="{FF2B5EF4-FFF2-40B4-BE49-F238E27FC236}">
                  <a16:creationId xmlns:a16="http://schemas.microsoft.com/office/drawing/2014/main" id="{A756306B-A686-4D54-9503-2032E2875B7C}"/>
                </a:ext>
              </a:extLst>
            </p:cNvPr>
            <p:cNvSpPr/>
            <p:nvPr/>
          </p:nvSpPr>
          <p:spPr>
            <a:xfrm>
              <a:off x="2850819" y="6534372"/>
              <a:ext cx="48659" cy="48107"/>
            </a:xfrm>
            <a:custGeom>
              <a:avLst/>
              <a:gdLst>
                <a:gd name="connsiteX0" fmla="*/ 21924 w 48659"/>
                <a:gd name="connsiteY0" fmla="*/ 350 h 48107"/>
                <a:gd name="connsiteX1" fmla="*/ 29 w 48659"/>
                <a:gd name="connsiteY1" fmla="*/ 26109 h 48107"/>
                <a:gd name="connsiteX2" fmla="*/ 25788 w 48659"/>
                <a:gd name="connsiteY2" fmla="*/ 48004 h 48107"/>
                <a:gd name="connsiteX3" fmla="*/ 48327 w 48659"/>
                <a:gd name="connsiteY3" fmla="*/ 20313 h 48107"/>
                <a:gd name="connsiteX4" fmla="*/ 19348 w 48659"/>
                <a:gd name="connsiteY4" fmla="*/ 994 h 48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59" h="48107">
                  <a:moveTo>
                    <a:pt x="21924" y="350"/>
                  </a:moveTo>
                  <a:cubicBezTo>
                    <a:pt x="9688" y="1638"/>
                    <a:pt x="-615" y="13874"/>
                    <a:pt x="29" y="26109"/>
                  </a:cubicBezTo>
                  <a:cubicBezTo>
                    <a:pt x="673" y="38345"/>
                    <a:pt x="13552" y="49292"/>
                    <a:pt x="25788" y="48004"/>
                  </a:cubicBezTo>
                  <a:cubicBezTo>
                    <a:pt x="38023" y="46716"/>
                    <a:pt x="50903" y="32549"/>
                    <a:pt x="48327" y="20313"/>
                  </a:cubicBezTo>
                  <a:cubicBezTo>
                    <a:pt x="45751" y="8078"/>
                    <a:pt x="30940" y="-3514"/>
                    <a:pt x="19348" y="994"/>
                  </a:cubicBezTo>
                </a:path>
              </a:pathLst>
            </a:custGeom>
            <a:solidFill>
              <a:srgbClr val="E0E0E0"/>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11" name="Freeform: Shape 10">
              <a:extLst>
                <a:ext uri="{FF2B5EF4-FFF2-40B4-BE49-F238E27FC236}">
                  <a16:creationId xmlns:a16="http://schemas.microsoft.com/office/drawing/2014/main" id="{56D370CC-60B7-4F85-BCDC-0A63DCAA1131}"/>
                </a:ext>
              </a:extLst>
            </p:cNvPr>
            <p:cNvSpPr/>
            <p:nvPr/>
          </p:nvSpPr>
          <p:spPr>
            <a:xfrm>
              <a:off x="2739439" y="6672534"/>
              <a:ext cx="615389" cy="141675"/>
            </a:xfrm>
            <a:custGeom>
              <a:avLst/>
              <a:gdLst>
                <a:gd name="connsiteX0" fmla="*/ 0 w 615389"/>
                <a:gd name="connsiteY0" fmla="*/ 49586 h 141675"/>
                <a:gd name="connsiteX1" fmla="*/ 9016 w 615389"/>
                <a:gd name="connsiteY1" fmla="*/ 0 h 141675"/>
                <a:gd name="connsiteX2" fmla="*/ 595037 w 615389"/>
                <a:gd name="connsiteY2" fmla="*/ 106900 h 141675"/>
                <a:gd name="connsiteX3" fmla="*/ 614356 w 615389"/>
                <a:gd name="connsiteY3" fmla="*/ 141675 h 141675"/>
                <a:gd name="connsiteX4" fmla="*/ 0 w 615389"/>
                <a:gd name="connsiteY4" fmla="*/ 49586 h 141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5389" h="141675">
                  <a:moveTo>
                    <a:pt x="0" y="49586"/>
                  </a:moveTo>
                  <a:lnTo>
                    <a:pt x="9016" y="0"/>
                  </a:lnTo>
                  <a:lnTo>
                    <a:pt x="595037" y="106900"/>
                  </a:lnTo>
                  <a:cubicBezTo>
                    <a:pt x="595037" y="106900"/>
                    <a:pt x="620796" y="123000"/>
                    <a:pt x="614356" y="141675"/>
                  </a:cubicBezTo>
                  <a:lnTo>
                    <a:pt x="0" y="49586"/>
                  </a:lnTo>
                  <a:close/>
                </a:path>
              </a:pathLst>
            </a:custGeom>
            <a:solidFill>
              <a:srgbClr val="4E342E"/>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12" name="Freeform: Shape 11">
              <a:extLst>
                <a:ext uri="{FF2B5EF4-FFF2-40B4-BE49-F238E27FC236}">
                  <a16:creationId xmlns:a16="http://schemas.microsoft.com/office/drawing/2014/main" id="{7AB31E15-5970-4D7E-B722-E7656BE43D12}"/>
                </a:ext>
              </a:extLst>
            </p:cNvPr>
            <p:cNvSpPr/>
            <p:nvPr/>
          </p:nvSpPr>
          <p:spPr>
            <a:xfrm>
              <a:off x="3008114" y="6583529"/>
              <a:ext cx="61109" cy="31788"/>
            </a:xfrm>
            <a:custGeom>
              <a:avLst/>
              <a:gdLst>
                <a:gd name="connsiteX0" fmla="*/ 61042 w 61109"/>
                <a:gd name="connsiteY0" fmla="*/ 4643 h 31788"/>
                <a:gd name="connsiteX1" fmla="*/ 28843 w 61109"/>
                <a:gd name="connsiteY1" fmla="*/ 14303 h 31788"/>
                <a:gd name="connsiteX2" fmla="*/ 508 w 61109"/>
                <a:gd name="connsiteY2" fmla="*/ 31690 h 31788"/>
                <a:gd name="connsiteX3" fmla="*/ 24979 w 61109"/>
                <a:gd name="connsiteY3" fmla="*/ 4643 h 31788"/>
                <a:gd name="connsiteX4" fmla="*/ 61042 w 61109"/>
                <a:gd name="connsiteY4" fmla="*/ 4643 h 31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09" h="31788">
                  <a:moveTo>
                    <a:pt x="61042" y="4643"/>
                  </a:moveTo>
                  <a:cubicBezTo>
                    <a:pt x="60398" y="7863"/>
                    <a:pt x="45586" y="6575"/>
                    <a:pt x="28843" y="14303"/>
                  </a:cubicBezTo>
                  <a:cubicBezTo>
                    <a:pt x="12743" y="21387"/>
                    <a:pt x="3084" y="32978"/>
                    <a:pt x="508" y="31690"/>
                  </a:cubicBezTo>
                  <a:cubicBezTo>
                    <a:pt x="-2068" y="30402"/>
                    <a:pt x="5016" y="13659"/>
                    <a:pt x="24979" y="4643"/>
                  </a:cubicBezTo>
                  <a:cubicBezTo>
                    <a:pt x="44942" y="-4373"/>
                    <a:pt x="62330" y="2067"/>
                    <a:pt x="61042" y="4643"/>
                  </a:cubicBezTo>
                  <a:close/>
                </a:path>
              </a:pathLst>
            </a:custGeom>
            <a:solidFill>
              <a:srgbClr val="263239"/>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13" name="Freeform: Shape 12">
              <a:extLst>
                <a:ext uri="{FF2B5EF4-FFF2-40B4-BE49-F238E27FC236}">
                  <a16:creationId xmlns:a16="http://schemas.microsoft.com/office/drawing/2014/main" id="{7FCA3519-6BAE-4688-A45B-6A0A92E73E5E}"/>
                </a:ext>
              </a:extLst>
            </p:cNvPr>
            <p:cNvSpPr/>
            <p:nvPr/>
          </p:nvSpPr>
          <p:spPr>
            <a:xfrm>
              <a:off x="3082691" y="6622583"/>
              <a:ext cx="47016" cy="42888"/>
            </a:xfrm>
            <a:custGeom>
              <a:avLst/>
              <a:gdLst>
                <a:gd name="connsiteX0" fmla="*/ 47000 w 47016"/>
                <a:gd name="connsiteY0" fmla="*/ 1652 h 42888"/>
                <a:gd name="connsiteX1" fmla="*/ 21240 w 47016"/>
                <a:gd name="connsiteY1" fmla="*/ 19039 h 42888"/>
                <a:gd name="connsiteX2" fmla="*/ 1277 w 47016"/>
                <a:gd name="connsiteY2" fmla="*/ 42866 h 42888"/>
                <a:gd name="connsiteX3" fmla="*/ 14157 w 47016"/>
                <a:gd name="connsiteY3" fmla="*/ 11311 h 42888"/>
                <a:gd name="connsiteX4" fmla="*/ 47000 w 47016"/>
                <a:gd name="connsiteY4" fmla="*/ 1652 h 42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16" h="42888">
                  <a:moveTo>
                    <a:pt x="47000" y="1652"/>
                  </a:moveTo>
                  <a:cubicBezTo>
                    <a:pt x="47000" y="4872"/>
                    <a:pt x="33476" y="8092"/>
                    <a:pt x="21240" y="19039"/>
                  </a:cubicBezTo>
                  <a:cubicBezTo>
                    <a:pt x="9005" y="29987"/>
                    <a:pt x="4497" y="43510"/>
                    <a:pt x="1277" y="42866"/>
                  </a:cubicBezTo>
                  <a:cubicBezTo>
                    <a:pt x="-1299" y="42866"/>
                    <a:pt x="-1299" y="24835"/>
                    <a:pt x="14157" y="11311"/>
                  </a:cubicBezTo>
                  <a:cubicBezTo>
                    <a:pt x="29612" y="-2212"/>
                    <a:pt x="47643" y="-924"/>
                    <a:pt x="47000" y="1652"/>
                  </a:cubicBezTo>
                  <a:close/>
                </a:path>
              </a:pathLst>
            </a:custGeom>
            <a:solidFill>
              <a:srgbClr val="263239"/>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14" name="Freeform: Shape 13">
              <a:extLst>
                <a:ext uri="{FF2B5EF4-FFF2-40B4-BE49-F238E27FC236}">
                  <a16:creationId xmlns:a16="http://schemas.microsoft.com/office/drawing/2014/main" id="{3F60CACF-C36C-4198-A898-5F63F0C856D4}"/>
                </a:ext>
              </a:extLst>
            </p:cNvPr>
            <p:cNvSpPr/>
            <p:nvPr/>
          </p:nvSpPr>
          <p:spPr>
            <a:xfrm>
              <a:off x="3152710" y="6658675"/>
              <a:ext cx="33760" cy="48633"/>
            </a:xfrm>
            <a:custGeom>
              <a:avLst/>
              <a:gdLst>
                <a:gd name="connsiteX0" fmla="*/ 2095 w 33760"/>
                <a:gd name="connsiteY0" fmla="*/ 48633 h 48633"/>
                <a:gd name="connsiteX1" fmla="*/ 7247 w 33760"/>
                <a:gd name="connsiteY1" fmla="*/ 17722 h 48633"/>
                <a:gd name="connsiteX2" fmla="*/ 33650 w 33760"/>
                <a:gd name="connsiteY2" fmla="*/ 979 h 48633"/>
                <a:gd name="connsiteX3" fmla="*/ 16263 w 33760"/>
                <a:gd name="connsiteY3" fmla="*/ 23518 h 48633"/>
                <a:gd name="connsiteX4" fmla="*/ 2095 w 33760"/>
                <a:gd name="connsiteY4" fmla="*/ 48633 h 48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60" h="48633">
                  <a:moveTo>
                    <a:pt x="2095" y="48633"/>
                  </a:moveTo>
                  <a:cubicBezTo>
                    <a:pt x="-481" y="48633"/>
                    <a:pt x="-2413" y="33178"/>
                    <a:pt x="7247" y="17722"/>
                  </a:cubicBezTo>
                  <a:cubicBezTo>
                    <a:pt x="17551" y="2267"/>
                    <a:pt x="32362" y="-2241"/>
                    <a:pt x="33650" y="979"/>
                  </a:cubicBezTo>
                  <a:cubicBezTo>
                    <a:pt x="34938" y="3555"/>
                    <a:pt x="24635" y="11282"/>
                    <a:pt x="16263" y="23518"/>
                  </a:cubicBezTo>
                  <a:cubicBezTo>
                    <a:pt x="7891" y="35753"/>
                    <a:pt x="5315" y="48633"/>
                    <a:pt x="2095" y="48633"/>
                  </a:cubicBezTo>
                  <a:close/>
                </a:path>
              </a:pathLst>
            </a:custGeom>
            <a:solidFill>
              <a:srgbClr val="263239"/>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15" name="Freeform: Shape 14">
              <a:extLst>
                <a:ext uri="{FF2B5EF4-FFF2-40B4-BE49-F238E27FC236}">
                  <a16:creationId xmlns:a16="http://schemas.microsoft.com/office/drawing/2014/main" id="{A8A0C96C-5BD6-4A90-881E-51D269E840B6}"/>
                </a:ext>
              </a:extLst>
            </p:cNvPr>
            <p:cNvSpPr/>
            <p:nvPr/>
          </p:nvSpPr>
          <p:spPr>
            <a:xfrm>
              <a:off x="3010473" y="6499034"/>
              <a:ext cx="64670" cy="16327"/>
            </a:xfrm>
            <a:custGeom>
              <a:avLst/>
              <a:gdLst>
                <a:gd name="connsiteX0" fmla="*/ 64479 w 64670"/>
                <a:gd name="connsiteY0" fmla="*/ 15725 h 16327"/>
                <a:gd name="connsiteX1" fmla="*/ 32280 w 64670"/>
                <a:gd name="connsiteY1" fmla="*/ 10573 h 16327"/>
                <a:gd name="connsiteX2" fmla="*/ 81 w 64670"/>
                <a:gd name="connsiteY2" fmla="*/ 9929 h 16327"/>
                <a:gd name="connsiteX3" fmla="*/ 33568 w 64670"/>
                <a:gd name="connsiteY3" fmla="*/ 269 h 16327"/>
                <a:gd name="connsiteX4" fmla="*/ 64479 w 64670"/>
                <a:gd name="connsiteY4" fmla="*/ 15725 h 16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70" h="16327">
                  <a:moveTo>
                    <a:pt x="64479" y="15725"/>
                  </a:moveTo>
                  <a:cubicBezTo>
                    <a:pt x="62547" y="18300"/>
                    <a:pt x="49667" y="11861"/>
                    <a:pt x="32280" y="10573"/>
                  </a:cubicBezTo>
                  <a:cubicBezTo>
                    <a:pt x="14893" y="8641"/>
                    <a:pt x="1369" y="12505"/>
                    <a:pt x="81" y="9929"/>
                  </a:cubicBezTo>
                  <a:cubicBezTo>
                    <a:pt x="-1207" y="7353"/>
                    <a:pt x="12961" y="-1663"/>
                    <a:pt x="33568" y="269"/>
                  </a:cubicBezTo>
                  <a:cubicBezTo>
                    <a:pt x="53531" y="2201"/>
                    <a:pt x="66411" y="13793"/>
                    <a:pt x="64479" y="15725"/>
                  </a:cubicBezTo>
                  <a:close/>
                </a:path>
              </a:pathLst>
            </a:custGeom>
            <a:solidFill>
              <a:srgbClr val="263239"/>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16" name="Freeform: Shape 15">
              <a:extLst>
                <a:ext uri="{FF2B5EF4-FFF2-40B4-BE49-F238E27FC236}">
                  <a16:creationId xmlns:a16="http://schemas.microsoft.com/office/drawing/2014/main" id="{634CBCA7-AF42-41B7-92E0-597FA9AF7047}"/>
                </a:ext>
              </a:extLst>
            </p:cNvPr>
            <p:cNvSpPr/>
            <p:nvPr/>
          </p:nvSpPr>
          <p:spPr>
            <a:xfrm>
              <a:off x="2606779" y="6349900"/>
              <a:ext cx="633031" cy="504236"/>
            </a:xfrm>
            <a:custGeom>
              <a:avLst/>
              <a:gdLst>
                <a:gd name="connsiteX0" fmla="*/ 310398 w 633031"/>
                <a:gd name="connsiteY0" fmla="*/ 0 h 504236"/>
                <a:gd name="connsiteX1" fmla="*/ 304602 w 633031"/>
                <a:gd name="connsiteY1" fmla="*/ 320058 h 504236"/>
                <a:gd name="connsiteX2" fmla="*/ 633032 w 633031"/>
                <a:gd name="connsiteY2" fmla="*/ 492644 h 504236"/>
                <a:gd name="connsiteX3" fmla="*/ 11592 w 633031"/>
                <a:gd name="connsiteY3" fmla="*/ 504236 h 504236"/>
                <a:gd name="connsiteX4" fmla="*/ 0 w 633031"/>
                <a:gd name="connsiteY4" fmla="*/ 4508 h 504236"/>
                <a:gd name="connsiteX5" fmla="*/ 310398 w 633031"/>
                <a:gd name="connsiteY5" fmla="*/ 0 h 50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3031" h="504236">
                  <a:moveTo>
                    <a:pt x="310398" y="0"/>
                  </a:moveTo>
                  <a:lnTo>
                    <a:pt x="304602" y="320058"/>
                  </a:lnTo>
                  <a:cubicBezTo>
                    <a:pt x="304602" y="320058"/>
                    <a:pt x="628524" y="433398"/>
                    <a:pt x="633032" y="492644"/>
                  </a:cubicBezTo>
                  <a:lnTo>
                    <a:pt x="11592" y="504236"/>
                  </a:lnTo>
                  <a:lnTo>
                    <a:pt x="0" y="4508"/>
                  </a:lnTo>
                  <a:lnTo>
                    <a:pt x="310398" y="0"/>
                  </a:lnTo>
                  <a:close/>
                </a:path>
              </a:pathLst>
            </a:custGeom>
            <a:solidFill>
              <a:srgbClr val="6D4D42"/>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17" name="Freeform: Shape 16">
              <a:extLst>
                <a:ext uri="{FF2B5EF4-FFF2-40B4-BE49-F238E27FC236}">
                  <a16:creationId xmlns:a16="http://schemas.microsoft.com/office/drawing/2014/main" id="{C2853665-E61B-4650-86A4-D0025CF47561}"/>
                </a:ext>
              </a:extLst>
            </p:cNvPr>
            <p:cNvSpPr/>
            <p:nvPr/>
          </p:nvSpPr>
          <p:spPr>
            <a:xfrm>
              <a:off x="2618371" y="6803905"/>
              <a:ext cx="621609" cy="50230"/>
            </a:xfrm>
            <a:custGeom>
              <a:avLst/>
              <a:gdLst>
                <a:gd name="connsiteX0" fmla="*/ 0 w 621609"/>
                <a:gd name="connsiteY0" fmla="*/ 50231 h 50230"/>
                <a:gd name="connsiteX1" fmla="*/ 644 w 621609"/>
                <a:gd name="connsiteY1" fmla="*/ 0 h 50230"/>
                <a:gd name="connsiteX2" fmla="*/ 596325 w 621609"/>
                <a:gd name="connsiteY2" fmla="*/ 7728 h 50230"/>
                <a:gd name="connsiteX3" fmla="*/ 621440 w 621609"/>
                <a:gd name="connsiteY3" fmla="*/ 38639 h 50230"/>
                <a:gd name="connsiteX4" fmla="*/ 0 w 621609"/>
                <a:gd name="connsiteY4" fmla="*/ 50231 h 50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1609" h="50230">
                  <a:moveTo>
                    <a:pt x="0" y="50231"/>
                  </a:moveTo>
                  <a:lnTo>
                    <a:pt x="644" y="0"/>
                  </a:lnTo>
                  <a:lnTo>
                    <a:pt x="596325" y="7728"/>
                  </a:lnTo>
                  <a:cubicBezTo>
                    <a:pt x="596325" y="7728"/>
                    <a:pt x="624016" y="19319"/>
                    <a:pt x="621440" y="38639"/>
                  </a:cubicBezTo>
                  <a:lnTo>
                    <a:pt x="0" y="50231"/>
                  </a:lnTo>
                  <a:close/>
                </a:path>
              </a:pathLst>
            </a:custGeom>
            <a:solidFill>
              <a:srgbClr val="5D4037"/>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18" name="Freeform: Shape 17">
              <a:extLst>
                <a:ext uri="{FF2B5EF4-FFF2-40B4-BE49-F238E27FC236}">
                  <a16:creationId xmlns:a16="http://schemas.microsoft.com/office/drawing/2014/main" id="{E40BDC84-BE20-4FC9-8F75-5F40AB4914C8}"/>
                </a:ext>
              </a:extLst>
            </p:cNvPr>
            <p:cNvSpPr/>
            <p:nvPr/>
          </p:nvSpPr>
          <p:spPr>
            <a:xfrm>
              <a:off x="2865583" y="6664277"/>
              <a:ext cx="56102" cy="39252"/>
            </a:xfrm>
            <a:custGeom>
              <a:avLst/>
              <a:gdLst>
                <a:gd name="connsiteX0" fmla="*/ 56102 w 56102"/>
                <a:gd name="connsiteY0" fmla="*/ 2460 h 39252"/>
                <a:gd name="connsiteX1" fmla="*/ 25835 w 56102"/>
                <a:gd name="connsiteY1" fmla="*/ 17272 h 39252"/>
                <a:gd name="connsiteX2" fmla="*/ 720 w 56102"/>
                <a:gd name="connsiteY2" fmla="*/ 39167 h 39252"/>
                <a:gd name="connsiteX3" fmla="*/ 20039 w 56102"/>
                <a:gd name="connsiteY3" fmla="*/ 8256 h 39252"/>
                <a:gd name="connsiteX4" fmla="*/ 56102 w 56102"/>
                <a:gd name="connsiteY4" fmla="*/ 2460 h 39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02" h="39252">
                  <a:moveTo>
                    <a:pt x="56102" y="2460"/>
                  </a:moveTo>
                  <a:cubicBezTo>
                    <a:pt x="56102" y="5680"/>
                    <a:pt x="40647" y="6968"/>
                    <a:pt x="25835" y="17272"/>
                  </a:cubicBezTo>
                  <a:cubicBezTo>
                    <a:pt x="11024" y="26931"/>
                    <a:pt x="3296" y="40455"/>
                    <a:pt x="720" y="39167"/>
                  </a:cubicBezTo>
                  <a:cubicBezTo>
                    <a:pt x="-1856" y="38523"/>
                    <a:pt x="2008" y="20492"/>
                    <a:pt x="20039" y="8256"/>
                  </a:cubicBezTo>
                  <a:cubicBezTo>
                    <a:pt x="38071" y="-3335"/>
                    <a:pt x="56102" y="-115"/>
                    <a:pt x="56102" y="2460"/>
                  </a:cubicBezTo>
                  <a:close/>
                </a:path>
              </a:pathLst>
            </a:custGeom>
            <a:solidFill>
              <a:srgbClr val="263239"/>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19" name="Freeform: Shape 18">
              <a:extLst>
                <a:ext uri="{FF2B5EF4-FFF2-40B4-BE49-F238E27FC236}">
                  <a16:creationId xmlns:a16="http://schemas.microsoft.com/office/drawing/2014/main" id="{ED12C797-B9CB-4EA1-BA8A-AB2FE3B60182}"/>
                </a:ext>
              </a:extLst>
            </p:cNvPr>
            <p:cNvSpPr/>
            <p:nvPr/>
          </p:nvSpPr>
          <p:spPr>
            <a:xfrm>
              <a:off x="2946629" y="6691734"/>
              <a:ext cx="40765" cy="49077"/>
            </a:xfrm>
            <a:custGeom>
              <a:avLst/>
              <a:gdLst>
                <a:gd name="connsiteX0" fmla="*/ 40742 w 40765"/>
                <a:gd name="connsiteY0" fmla="*/ 1407 h 49077"/>
                <a:gd name="connsiteX1" fmla="*/ 18203 w 40765"/>
                <a:gd name="connsiteY1" fmla="*/ 22658 h 49077"/>
                <a:gd name="connsiteX2" fmla="*/ 2103 w 40765"/>
                <a:gd name="connsiteY2" fmla="*/ 49061 h 49077"/>
                <a:gd name="connsiteX3" fmla="*/ 9831 w 40765"/>
                <a:gd name="connsiteY3" fmla="*/ 16218 h 49077"/>
                <a:gd name="connsiteX4" fmla="*/ 40742 w 40765"/>
                <a:gd name="connsiteY4" fmla="*/ 1407 h 49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65" h="49077">
                  <a:moveTo>
                    <a:pt x="40742" y="1407"/>
                  </a:moveTo>
                  <a:cubicBezTo>
                    <a:pt x="41386" y="4627"/>
                    <a:pt x="28506" y="9778"/>
                    <a:pt x="18203" y="22658"/>
                  </a:cubicBezTo>
                  <a:cubicBezTo>
                    <a:pt x="7899" y="35538"/>
                    <a:pt x="5323" y="49061"/>
                    <a:pt x="2103" y="49061"/>
                  </a:cubicBezTo>
                  <a:cubicBezTo>
                    <a:pt x="-473" y="49705"/>
                    <a:pt x="-3049" y="31674"/>
                    <a:pt x="9831" y="16218"/>
                  </a:cubicBezTo>
                  <a:cubicBezTo>
                    <a:pt x="22710" y="-525"/>
                    <a:pt x="40098" y="-1813"/>
                    <a:pt x="40742" y="1407"/>
                  </a:cubicBezTo>
                  <a:close/>
                </a:path>
              </a:pathLst>
            </a:custGeom>
            <a:solidFill>
              <a:srgbClr val="263239"/>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20" name="Freeform: Shape 19">
              <a:extLst>
                <a:ext uri="{FF2B5EF4-FFF2-40B4-BE49-F238E27FC236}">
                  <a16:creationId xmlns:a16="http://schemas.microsoft.com/office/drawing/2014/main" id="{588DD1F0-6EC7-4829-BA50-1886344FE821}"/>
                </a:ext>
              </a:extLst>
            </p:cNvPr>
            <p:cNvSpPr/>
            <p:nvPr/>
          </p:nvSpPr>
          <p:spPr>
            <a:xfrm>
              <a:off x="3021564" y="6717741"/>
              <a:ext cx="27251" cy="52697"/>
            </a:xfrm>
            <a:custGeom>
              <a:avLst/>
              <a:gdLst>
                <a:gd name="connsiteX0" fmla="*/ 3802 w 27251"/>
                <a:gd name="connsiteY0" fmla="*/ 52678 h 52697"/>
                <a:gd name="connsiteX1" fmla="*/ 3802 w 27251"/>
                <a:gd name="connsiteY1" fmla="*/ 21766 h 52697"/>
                <a:gd name="connsiteX2" fmla="*/ 26985 w 27251"/>
                <a:gd name="connsiteY2" fmla="*/ 515 h 52697"/>
                <a:gd name="connsiteX3" fmla="*/ 13462 w 27251"/>
                <a:gd name="connsiteY3" fmla="*/ 25630 h 52697"/>
                <a:gd name="connsiteX4" fmla="*/ 3802 w 27251"/>
                <a:gd name="connsiteY4" fmla="*/ 52678 h 52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51" h="52697">
                  <a:moveTo>
                    <a:pt x="3802" y="52678"/>
                  </a:moveTo>
                  <a:cubicBezTo>
                    <a:pt x="1226" y="53321"/>
                    <a:pt x="-3282" y="38510"/>
                    <a:pt x="3802" y="21766"/>
                  </a:cubicBezTo>
                  <a:cubicBezTo>
                    <a:pt x="10886" y="5023"/>
                    <a:pt x="25053" y="-2061"/>
                    <a:pt x="26985" y="515"/>
                  </a:cubicBezTo>
                  <a:cubicBezTo>
                    <a:pt x="28917" y="3091"/>
                    <a:pt x="19902" y="12107"/>
                    <a:pt x="13462" y="25630"/>
                  </a:cubicBezTo>
                  <a:cubicBezTo>
                    <a:pt x="7666" y="39154"/>
                    <a:pt x="7022" y="52033"/>
                    <a:pt x="3802" y="52678"/>
                  </a:cubicBezTo>
                  <a:close/>
                </a:path>
              </a:pathLst>
            </a:custGeom>
            <a:solidFill>
              <a:srgbClr val="263239"/>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21" name="Freeform: Shape 20">
              <a:extLst>
                <a:ext uri="{FF2B5EF4-FFF2-40B4-BE49-F238E27FC236}">
                  <a16:creationId xmlns:a16="http://schemas.microsoft.com/office/drawing/2014/main" id="{C8415A8A-1FC4-41D9-BB92-0C3AF580D0D9}"/>
                </a:ext>
              </a:extLst>
            </p:cNvPr>
            <p:cNvSpPr/>
            <p:nvPr/>
          </p:nvSpPr>
          <p:spPr>
            <a:xfrm>
              <a:off x="2850012" y="6584039"/>
              <a:ext cx="64670" cy="15733"/>
            </a:xfrm>
            <a:custGeom>
              <a:avLst/>
              <a:gdLst>
                <a:gd name="connsiteX0" fmla="*/ 64589 w 64670"/>
                <a:gd name="connsiteY0" fmla="*/ 9929 h 15733"/>
                <a:gd name="connsiteX1" fmla="*/ 32390 w 64670"/>
                <a:gd name="connsiteY1" fmla="*/ 10573 h 15733"/>
                <a:gd name="connsiteX2" fmla="*/ 191 w 64670"/>
                <a:gd name="connsiteY2" fmla="*/ 15081 h 15733"/>
                <a:gd name="connsiteX3" fmla="*/ 31746 w 64670"/>
                <a:gd name="connsiteY3" fmla="*/ 269 h 15733"/>
                <a:gd name="connsiteX4" fmla="*/ 64589 w 64670"/>
                <a:gd name="connsiteY4" fmla="*/ 9929 h 15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70" h="15733">
                  <a:moveTo>
                    <a:pt x="64589" y="9929"/>
                  </a:moveTo>
                  <a:cubicBezTo>
                    <a:pt x="63301" y="12505"/>
                    <a:pt x="49133" y="8641"/>
                    <a:pt x="32390" y="10573"/>
                  </a:cubicBezTo>
                  <a:cubicBezTo>
                    <a:pt x="15003" y="11861"/>
                    <a:pt x="2123" y="17657"/>
                    <a:pt x="191" y="15081"/>
                  </a:cubicBezTo>
                  <a:cubicBezTo>
                    <a:pt x="-1741" y="13149"/>
                    <a:pt x="11139" y="1557"/>
                    <a:pt x="31746" y="269"/>
                  </a:cubicBezTo>
                  <a:cubicBezTo>
                    <a:pt x="51709" y="-1663"/>
                    <a:pt x="65877" y="7353"/>
                    <a:pt x="64589" y="9929"/>
                  </a:cubicBezTo>
                  <a:close/>
                </a:path>
              </a:pathLst>
            </a:custGeom>
            <a:solidFill>
              <a:srgbClr val="263239"/>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22" name="Freeform: Shape 21">
              <a:extLst>
                <a:ext uri="{FF2B5EF4-FFF2-40B4-BE49-F238E27FC236}">
                  <a16:creationId xmlns:a16="http://schemas.microsoft.com/office/drawing/2014/main" id="{F33B163F-96FD-4884-B965-6C28DB66D20C}"/>
                </a:ext>
              </a:extLst>
            </p:cNvPr>
            <p:cNvSpPr/>
            <p:nvPr/>
          </p:nvSpPr>
          <p:spPr>
            <a:xfrm>
              <a:off x="2478627" y="3862852"/>
              <a:ext cx="784366" cy="2692477"/>
            </a:xfrm>
            <a:custGeom>
              <a:avLst/>
              <a:gdLst>
                <a:gd name="connsiteX0" fmla="*/ 0 w 784366"/>
                <a:gd name="connsiteY0" fmla="*/ 0 h 2692477"/>
                <a:gd name="connsiteX1" fmla="*/ 8372 w 784366"/>
                <a:gd name="connsiteY1" fmla="*/ 316838 h 2692477"/>
                <a:gd name="connsiteX2" fmla="*/ 101749 w 784366"/>
                <a:gd name="connsiteY2" fmla="*/ 1300838 h 2692477"/>
                <a:gd name="connsiteX3" fmla="*/ 52806 w 784366"/>
                <a:gd name="connsiteY3" fmla="*/ 2050430 h 2692477"/>
                <a:gd name="connsiteX4" fmla="*/ 83717 w 784366"/>
                <a:gd name="connsiteY4" fmla="*/ 2692477 h 2692477"/>
                <a:gd name="connsiteX5" fmla="*/ 479121 w 784366"/>
                <a:gd name="connsiteY5" fmla="*/ 2682174 h 2692477"/>
                <a:gd name="connsiteX6" fmla="*/ 585377 w 784366"/>
                <a:gd name="connsiteY6" fmla="*/ 1316938 h 2692477"/>
                <a:gd name="connsiteX7" fmla="*/ 651063 w 784366"/>
                <a:gd name="connsiteY7" fmla="*/ 465597 h 2692477"/>
                <a:gd name="connsiteX8" fmla="*/ 784367 w 784366"/>
                <a:gd name="connsiteY8" fmla="*/ 20607 h 2692477"/>
                <a:gd name="connsiteX9" fmla="*/ 0 w 784366"/>
                <a:gd name="connsiteY9" fmla="*/ 0 h 26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4366" h="2692477">
                  <a:moveTo>
                    <a:pt x="0" y="0"/>
                  </a:moveTo>
                  <a:lnTo>
                    <a:pt x="8372" y="316838"/>
                  </a:lnTo>
                  <a:lnTo>
                    <a:pt x="101749" y="1300838"/>
                  </a:lnTo>
                  <a:cubicBezTo>
                    <a:pt x="101749" y="1300838"/>
                    <a:pt x="72126" y="1779959"/>
                    <a:pt x="52806" y="2050430"/>
                  </a:cubicBezTo>
                  <a:cubicBezTo>
                    <a:pt x="36063" y="2285482"/>
                    <a:pt x="83717" y="2692477"/>
                    <a:pt x="83717" y="2692477"/>
                  </a:cubicBezTo>
                  <a:lnTo>
                    <a:pt x="479121" y="2682174"/>
                  </a:lnTo>
                  <a:lnTo>
                    <a:pt x="585377" y="1316938"/>
                  </a:lnTo>
                  <a:lnTo>
                    <a:pt x="651063" y="465597"/>
                  </a:lnTo>
                  <a:lnTo>
                    <a:pt x="784367" y="20607"/>
                  </a:lnTo>
                  <a:lnTo>
                    <a:pt x="0" y="0"/>
                  </a:lnTo>
                  <a:close/>
                </a:path>
              </a:pathLst>
            </a:custGeom>
            <a:solidFill>
              <a:srgbClr val="263239"/>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23" name="Freeform: Shape 22">
              <a:extLst>
                <a:ext uri="{FF2B5EF4-FFF2-40B4-BE49-F238E27FC236}">
                  <a16:creationId xmlns:a16="http://schemas.microsoft.com/office/drawing/2014/main" id="{F20DCC06-8579-4DB8-A656-FB937BF30CCF}"/>
                </a:ext>
              </a:extLst>
            </p:cNvPr>
            <p:cNvSpPr/>
            <p:nvPr/>
          </p:nvSpPr>
          <p:spPr>
            <a:xfrm>
              <a:off x="2855355" y="3862852"/>
              <a:ext cx="627879" cy="2560461"/>
            </a:xfrm>
            <a:custGeom>
              <a:avLst/>
              <a:gdLst>
                <a:gd name="connsiteX0" fmla="*/ 600833 w 627879"/>
                <a:gd name="connsiteY0" fmla="*/ 72126 h 2560461"/>
                <a:gd name="connsiteX1" fmla="*/ 627880 w 627879"/>
                <a:gd name="connsiteY1" fmla="*/ 1457969 h 2560461"/>
                <a:gd name="connsiteX2" fmla="*/ 254372 w 627879"/>
                <a:gd name="connsiteY2" fmla="*/ 2497995 h 2560461"/>
                <a:gd name="connsiteX3" fmla="*/ 237628 w 627879"/>
                <a:gd name="connsiteY3" fmla="*/ 2560462 h 2560461"/>
                <a:gd name="connsiteX4" fmla="*/ 0 w 627879"/>
                <a:gd name="connsiteY4" fmla="*/ 2509587 h 2560461"/>
                <a:gd name="connsiteX5" fmla="*/ 115272 w 627879"/>
                <a:gd name="connsiteY5" fmla="*/ 0 h 2560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7879" h="2560461">
                  <a:moveTo>
                    <a:pt x="600833" y="72126"/>
                  </a:moveTo>
                  <a:lnTo>
                    <a:pt x="627880" y="1457969"/>
                  </a:lnTo>
                  <a:lnTo>
                    <a:pt x="254372" y="2497995"/>
                  </a:lnTo>
                  <a:lnTo>
                    <a:pt x="237628" y="2560462"/>
                  </a:lnTo>
                  <a:lnTo>
                    <a:pt x="0" y="2509587"/>
                  </a:lnTo>
                  <a:lnTo>
                    <a:pt x="115272" y="0"/>
                  </a:lnTo>
                  <a:close/>
                </a:path>
              </a:pathLst>
            </a:custGeom>
            <a:solidFill>
              <a:srgbClr val="263239"/>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24" name="Freeform: Shape 23">
              <a:extLst>
                <a:ext uri="{FF2B5EF4-FFF2-40B4-BE49-F238E27FC236}">
                  <a16:creationId xmlns:a16="http://schemas.microsoft.com/office/drawing/2014/main" id="{7F7345D9-B687-4DCC-8AF6-CA159E940E9F}"/>
                </a:ext>
              </a:extLst>
            </p:cNvPr>
            <p:cNvSpPr/>
            <p:nvPr/>
          </p:nvSpPr>
          <p:spPr>
            <a:xfrm>
              <a:off x="2957748" y="4162302"/>
              <a:ext cx="166790" cy="2382079"/>
            </a:xfrm>
            <a:custGeom>
              <a:avLst/>
              <a:gdLst>
                <a:gd name="connsiteX0" fmla="*/ 166791 w 166790"/>
                <a:gd name="connsiteY0" fmla="*/ 0 h 2382079"/>
                <a:gd name="connsiteX1" fmla="*/ 166791 w 166790"/>
                <a:gd name="connsiteY1" fmla="*/ 6440 h 2382079"/>
                <a:gd name="connsiteX2" fmla="*/ 166791 w 166790"/>
                <a:gd name="connsiteY2" fmla="*/ 24471 h 2382079"/>
                <a:gd name="connsiteX3" fmla="*/ 166791 w 166790"/>
                <a:gd name="connsiteY3" fmla="*/ 94021 h 2382079"/>
                <a:gd name="connsiteX4" fmla="*/ 162283 w 166790"/>
                <a:gd name="connsiteY4" fmla="*/ 350325 h 2382079"/>
                <a:gd name="connsiteX5" fmla="*/ 115272 w 166790"/>
                <a:gd name="connsiteY5" fmla="*/ 1193938 h 2382079"/>
                <a:gd name="connsiteX6" fmla="*/ 37351 w 166790"/>
                <a:gd name="connsiteY6" fmla="*/ 2034975 h 2382079"/>
                <a:gd name="connsiteX7" fmla="*/ 10948 w 166790"/>
                <a:gd name="connsiteY7" fmla="*/ 2289346 h 2382079"/>
                <a:gd name="connsiteX8" fmla="*/ 3220 w 166790"/>
                <a:gd name="connsiteY8" fmla="*/ 2358252 h 2382079"/>
                <a:gd name="connsiteX9" fmla="*/ 1288 w 166790"/>
                <a:gd name="connsiteY9" fmla="*/ 2376284 h 2382079"/>
                <a:gd name="connsiteX10" fmla="*/ 0 w 166790"/>
                <a:gd name="connsiteY10" fmla="*/ 2382079 h 2382079"/>
                <a:gd name="connsiteX11" fmla="*/ 0 w 166790"/>
                <a:gd name="connsiteY11" fmla="*/ 2375639 h 2382079"/>
                <a:gd name="connsiteX12" fmla="*/ 1288 w 166790"/>
                <a:gd name="connsiteY12" fmla="*/ 2357608 h 2382079"/>
                <a:gd name="connsiteX13" fmla="*/ 7728 w 166790"/>
                <a:gd name="connsiteY13" fmla="*/ 2288058 h 2382079"/>
                <a:gd name="connsiteX14" fmla="*/ 32199 w 166790"/>
                <a:gd name="connsiteY14" fmla="*/ 2033042 h 2382079"/>
                <a:gd name="connsiteX15" fmla="*/ 107545 w 166790"/>
                <a:gd name="connsiteY15" fmla="*/ 1192006 h 2382079"/>
                <a:gd name="connsiteX16" fmla="*/ 156487 w 166790"/>
                <a:gd name="connsiteY16" fmla="*/ 348393 h 2382079"/>
                <a:gd name="connsiteX17" fmla="*/ 163571 w 166790"/>
                <a:gd name="connsiteY17" fmla="*/ 92089 h 2382079"/>
                <a:gd name="connsiteX18" fmla="*/ 164859 w 166790"/>
                <a:gd name="connsiteY18" fmla="*/ 22539 h 2382079"/>
                <a:gd name="connsiteX19" fmla="*/ 165503 w 166790"/>
                <a:gd name="connsiteY19" fmla="*/ 4508 h 2382079"/>
                <a:gd name="connsiteX20" fmla="*/ 166791 w 166790"/>
                <a:gd name="connsiteY20" fmla="*/ 0 h 2382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6790" h="2382079">
                  <a:moveTo>
                    <a:pt x="166791" y="0"/>
                  </a:moveTo>
                  <a:cubicBezTo>
                    <a:pt x="166791" y="0"/>
                    <a:pt x="166791" y="1932"/>
                    <a:pt x="166791" y="6440"/>
                  </a:cubicBezTo>
                  <a:cubicBezTo>
                    <a:pt x="166791" y="10948"/>
                    <a:pt x="166791" y="16744"/>
                    <a:pt x="166791" y="24471"/>
                  </a:cubicBezTo>
                  <a:cubicBezTo>
                    <a:pt x="166791" y="40571"/>
                    <a:pt x="166791" y="64398"/>
                    <a:pt x="166791" y="94021"/>
                  </a:cubicBezTo>
                  <a:cubicBezTo>
                    <a:pt x="166791" y="154555"/>
                    <a:pt x="164859" y="242136"/>
                    <a:pt x="162283" y="350325"/>
                  </a:cubicBezTo>
                  <a:cubicBezTo>
                    <a:pt x="155843" y="566702"/>
                    <a:pt x="141675" y="865508"/>
                    <a:pt x="115272" y="1193938"/>
                  </a:cubicBezTo>
                  <a:cubicBezTo>
                    <a:pt x="89513" y="1523011"/>
                    <a:pt x="59890" y="1819885"/>
                    <a:pt x="37351" y="2034975"/>
                  </a:cubicBezTo>
                  <a:cubicBezTo>
                    <a:pt x="26403" y="2141875"/>
                    <a:pt x="16743" y="2228812"/>
                    <a:pt x="10948" y="2289346"/>
                  </a:cubicBezTo>
                  <a:cubicBezTo>
                    <a:pt x="7728" y="2318969"/>
                    <a:pt x="5152" y="2342152"/>
                    <a:pt x="3220" y="2358252"/>
                  </a:cubicBezTo>
                  <a:cubicBezTo>
                    <a:pt x="2576" y="2365980"/>
                    <a:pt x="1288" y="2371776"/>
                    <a:pt x="1288" y="2376284"/>
                  </a:cubicBezTo>
                  <a:cubicBezTo>
                    <a:pt x="644" y="2380147"/>
                    <a:pt x="644" y="2382079"/>
                    <a:pt x="0" y="2382079"/>
                  </a:cubicBezTo>
                  <a:cubicBezTo>
                    <a:pt x="0" y="2382079"/>
                    <a:pt x="0" y="2380147"/>
                    <a:pt x="0" y="2375639"/>
                  </a:cubicBezTo>
                  <a:cubicBezTo>
                    <a:pt x="644" y="2371132"/>
                    <a:pt x="644" y="2365336"/>
                    <a:pt x="1288" y="2357608"/>
                  </a:cubicBezTo>
                  <a:cubicBezTo>
                    <a:pt x="2576" y="2341509"/>
                    <a:pt x="5152" y="2318326"/>
                    <a:pt x="7728" y="2288058"/>
                  </a:cubicBezTo>
                  <a:cubicBezTo>
                    <a:pt x="13524" y="2227524"/>
                    <a:pt x="21895" y="2140587"/>
                    <a:pt x="32199" y="2033042"/>
                  </a:cubicBezTo>
                  <a:cubicBezTo>
                    <a:pt x="52806" y="1817954"/>
                    <a:pt x="81785" y="1520435"/>
                    <a:pt x="107545" y="1192006"/>
                  </a:cubicBezTo>
                  <a:cubicBezTo>
                    <a:pt x="133948" y="862932"/>
                    <a:pt x="148759" y="564770"/>
                    <a:pt x="156487" y="348393"/>
                  </a:cubicBezTo>
                  <a:cubicBezTo>
                    <a:pt x="159707" y="240204"/>
                    <a:pt x="162283" y="152623"/>
                    <a:pt x="163571" y="92089"/>
                  </a:cubicBezTo>
                  <a:cubicBezTo>
                    <a:pt x="164215" y="62466"/>
                    <a:pt x="164859" y="38639"/>
                    <a:pt x="164859" y="22539"/>
                  </a:cubicBezTo>
                  <a:cubicBezTo>
                    <a:pt x="164859" y="14812"/>
                    <a:pt x="165503" y="9016"/>
                    <a:pt x="165503" y="4508"/>
                  </a:cubicBezTo>
                  <a:cubicBezTo>
                    <a:pt x="166791" y="1932"/>
                    <a:pt x="166791" y="0"/>
                    <a:pt x="166791" y="0"/>
                  </a:cubicBezTo>
                  <a:close/>
                </a:path>
              </a:pathLst>
            </a:custGeom>
            <a:solidFill>
              <a:srgbClr val="455A64"/>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25" name="Freeform: Shape 24">
              <a:extLst>
                <a:ext uri="{FF2B5EF4-FFF2-40B4-BE49-F238E27FC236}">
                  <a16:creationId xmlns:a16="http://schemas.microsoft.com/office/drawing/2014/main" id="{9137C40D-D0EF-4418-89B9-4D50EB9F8E3B}"/>
                </a:ext>
              </a:extLst>
            </p:cNvPr>
            <p:cNvSpPr/>
            <p:nvPr/>
          </p:nvSpPr>
          <p:spPr>
            <a:xfrm>
              <a:off x="2519842" y="3943994"/>
              <a:ext cx="259776" cy="220884"/>
            </a:xfrm>
            <a:custGeom>
              <a:avLst/>
              <a:gdLst>
                <a:gd name="connsiteX0" fmla="*/ 259524 w 259776"/>
                <a:gd name="connsiteY0" fmla="*/ 0 h 220884"/>
                <a:gd name="connsiteX1" fmla="*/ 258236 w 259776"/>
                <a:gd name="connsiteY1" fmla="*/ 14811 h 220884"/>
                <a:gd name="connsiteX2" fmla="*/ 247932 w 259776"/>
                <a:gd name="connsiteY2" fmla="*/ 53450 h 220884"/>
                <a:gd name="connsiteX3" fmla="*/ 173230 w 259776"/>
                <a:gd name="connsiteY3" fmla="*/ 160995 h 220884"/>
                <a:gd name="connsiteX4" fmla="*/ 54738 w 259776"/>
                <a:gd name="connsiteY4" fmla="*/ 217021 h 220884"/>
                <a:gd name="connsiteX5" fmla="*/ 14811 w 259776"/>
                <a:gd name="connsiteY5" fmla="*/ 220885 h 220884"/>
                <a:gd name="connsiteX6" fmla="*/ 0 w 259776"/>
                <a:gd name="connsiteY6" fmla="*/ 219597 h 220884"/>
                <a:gd name="connsiteX7" fmla="*/ 53450 w 259776"/>
                <a:gd name="connsiteY7" fmla="*/ 211869 h 220884"/>
                <a:gd name="connsiteX8" fmla="*/ 168079 w 259776"/>
                <a:gd name="connsiteY8" fmla="*/ 155199 h 220884"/>
                <a:gd name="connsiteX9" fmla="*/ 242780 w 259776"/>
                <a:gd name="connsiteY9" fmla="*/ 51518 h 220884"/>
                <a:gd name="connsiteX10" fmla="*/ 259524 w 259776"/>
                <a:gd name="connsiteY10" fmla="*/ 0 h 22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776" h="220884">
                  <a:moveTo>
                    <a:pt x="259524" y="0"/>
                  </a:moveTo>
                  <a:cubicBezTo>
                    <a:pt x="260168" y="0"/>
                    <a:pt x="259524" y="5152"/>
                    <a:pt x="258236" y="14811"/>
                  </a:cubicBezTo>
                  <a:cubicBezTo>
                    <a:pt x="256948" y="23827"/>
                    <a:pt x="253728" y="37351"/>
                    <a:pt x="247932" y="53450"/>
                  </a:cubicBezTo>
                  <a:cubicBezTo>
                    <a:pt x="236984" y="85005"/>
                    <a:pt x="213157" y="127508"/>
                    <a:pt x="173230" y="160995"/>
                  </a:cubicBezTo>
                  <a:cubicBezTo>
                    <a:pt x="133304" y="194482"/>
                    <a:pt x="88225" y="211225"/>
                    <a:pt x="54738" y="217021"/>
                  </a:cubicBezTo>
                  <a:cubicBezTo>
                    <a:pt x="37995" y="220241"/>
                    <a:pt x="24471" y="220885"/>
                    <a:pt x="14811" y="220885"/>
                  </a:cubicBezTo>
                  <a:cubicBezTo>
                    <a:pt x="5152" y="220885"/>
                    <a:pt x="0" y="220241"/>
                    <a:pt x="0" y="219597"/>
                  </a:cubicBezTo>
                  <a:cubicBezTo>
                    <a:pt x="0" y="218309"/>
                    <a:pt x="20607" y="218953"/>
                    <a:pt x="53450" y="211869"/>
                  </a:cubicBezTo>
                  <a:cubicBezTo>
                    <a:pt x="85649" y="204785"/>
                    <a:pt x="129440" y="188042"/>
                    <a:pt x="168079" y="155199"/>
                  </a:cubicBezTo>
                  <a:cubicBezTo>
                    <a:pt x="206717" y="122356"/>
                    <a:pt x="230544" y="81785"/>
                    <a:pt x="242780" y="51518"/>
                  </a:cubicBezTo>
                  <a:cubicBezTo>
                    <a:pt x="255660" y="20607"/>
                    <a:pt x="258236" y="0"/>
                    <a:pt x="259524" y="0"/>
                  </a:cubicBezTo>
                  <a:close/>
                </a:path>
              </a:pathLst>
            </a:custGeom>
            <a:solidFill>
              <a:srgbClr val="455A64"/>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26" name="Freeform: Shape 25">
              <a:extLst>
                <a:ext uri="{FF2B5EF4-FFF2-40B4-BE49-F238E27FC236}">
                  <a16:creationId xmlns:a16="http://schemas.microsoft.com/office/drawing/2014/main" id="{77E6E3B6-13D5-42E1-8D2B-FE1D542964FB}"/>
                </a:ext>
              </a:extLst>
            </p:cNvPr>
            <p:cNvSpPr/>
            <p:nvPr/>
          </p:nvSpPr>
          <p:spPr>
            <a:xfrm>
              <a:off x="3104575" y="3974872"/>
              <a:ext cx="40570" cy="40603"/>
            </a:xfrm>
            <a:custGeom>
              <a:avLst/>
              <a:gdLst>
                <a:gd name="connsiteX0" fmla="*/ 40571 w 40570"/>
                <a:gd name="connsiteY0" fmla="*/ 19996 h 40603"/>
                <a:gd name="connsiteX1" fmla="*/ 20607 w 40570"/>
                <a:gd name="connsiteY1" fmla="*/ 40603 h 40603"/>
                <a:gd name="connsiteX2" fmla="*/ 0 w 40570"/>
                <a:gd name="connsiteY2" fmla="*/ 20640 h 40603"/>
                <a:gd name="connsiteX3" fmla="*/ 19963 w 40570"/>
                <a:gd name="connsiteY3" fmla="*/ 32 h 40603"/>
                <a:gd name="connsiteX4" fmla="*/ 40571 w 40570"/>
                <a:gd name="connsiteY4" fmla="*/ 19996 h 40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70" h="40603">
                  <a:moveTo>
                    <a:pt x="40571" y="19996"/>
                  </a:moveTo>
                  <a:cubicBezTo>
                    <a:pt x="40571" y="30944"/>
                    <a:pt x="32199" y="40603"/>
                    <a:pt x="20607" y="40603"/>
                  </a:cubicBezTo>
                  <a:cubicBezTo>
                    <a:pt x="9660" y="40603"/>
                    <a:pt x="0" y="32231"/>
                    <a:pt x="0" y="20640"/>
                  </a:cubicBezTo>
                  <a:cubicBezTo>
                    <a:pt x="0" y="9692"/>
                    <a:pt x="8372" y="32"/>
                    <a:pt x="19963" y="32"/>
                  </a:cubicBezTo>
                  <a:cubicBezTo>
                    <a:pt x="30911" y="-611"/>
                    <a:pt x="40571" y="8404"/>
                    <a:pt x="40571" y="19996"/>
                  </a:cubicBezTo>
                  <a:close/>
                </a:path>
              </a:pathLst>
            </a:custGeom>
            <a:solidFill>
              <a:srgbClr val="455A64"/>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27" name="Freeform: Shape 26">
              <a:extLst>
                <a:ext uri="{FF2B5EF4-FFF2-40B4-BE49-F238E27FC236}">
                  <a16:creationId xmlns:a16="http://schemas.microsoft.com/office/drawing/2014/main" id="{912DCE97-D57A-4CBC-9385-B5E2218CFA5E}"/>
                </a:ext>
              </a:extLst>
            </p:cNvPr>
            <p:cNvSpPr/>
            <p:nvPr/>
          </p:nvSpPr>
          <p:spPr>
            <a:xfrm>
              <a:off x="3357133" y="3918878"/>
              <a:ext cx="109386" cy="228000"/>
            </a:xfrm>
            <a:custGeom>
              <a:avLst/>
              <a:gdLst>
                <a:gd name="connsiteX0" fmla="*/ 109358 w 109386"/>
                <a:gd name="connsiteY0" fmla="*/ 227969 h 228000"/>
                <a:gd name="connsiteX1" fmla="*/ 81023 w 109386"/>
                <a:gd name="connsiteY1" fmla="*/ 202853 h 228000"/>
                <a:gd name="connsiteX2" fmla="*/ 29505 w 109386"/>
                <a:gd name="connsiteY2" fmla="*/ 126220 h 228000"/>
                <a:gd name="connsiteX3" fmla="*/ 2458 w 109386"/>
                <a:gd name="connsiteY3" fmla="*/ 37995 h 228000"/>
                <a:gd name="connsiteX4" fmla="*/ 526 w 109386"/>
                <a:gd name="connsiteY4" fmla="*/ 0 h 228000"/>
                <a:gd name="connsiteX5" fmla="*/ 7610 w 109386"/>
                <a:gd name="connsiteY5" fmla="*/ 37351 h 228000"/>
                <a:gd name="connsiteX6" fmla="*/ 36589 w 109386"/>
                <a:gd name="connsiteY6" fmla="*/ 123644 h 228000"/>
                <a:gd name="connsiteX7" fmla="*/ 85531 w 109386"/>
                <a:gd name="connsiteY7" fmla="*/ 199634 h 228000"/>
                <a:gd name="connsiteX8" fmla="*/ 109358 w 109386"/>
                <a:gd name="connsiteY8" fmla="*/ 227969 h 22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386" h="228000">
                  <a:moveTo>
                    <a:pt x="109358" y="227969"/>
                  </a:moveTo>
                  <a:cubicBezTo>
                    <a:pt x="108714" y="228613"/>
                    <a:pt x="97123" y="219597"/>
                    <a:pt x="81023" y="202853"/>
                  </a:cubicBezTo>
                  <a:cubicBezTo>
                    <a:pt x="64924" y="185466"/>
                    <a:pt x="44960" y="159063"/>
                    <a:pt x="29505" y="126220"/>
                  </a:cubicBezTo>
                  <a:cubicBezTo>
                    <a:pt x="14049" y="93377"/>
                    <a:pt x="5678" y="61178"/>
                    <a:pt x="2458" y="37995"/>
                  </a:cubicBezTo>
                  <a:cubicBezTo>
                    <a:pt x="-762" y="14811"/>
                    <a:pt x="-118" y="0"/>
                    <a:pt x="526" y="0"/>
                  </a:cubicBezTo>
                  <a:cubicBezTo>
                    <a:pt x="1814" y="0"/>
                    <a:pt x="3102" y="14167"/>
                    <a:pt x="7610" y="37351"/>
                  </a:cubicBezTo>
                  <a:cubicBezTo>
                    <a:pt x="12117" y="59890"/>
                    <a:pt x="21133" y="91445"/>
                    <a:pt x="36589" y="123644"/>
                  </a:cubicBezTo>
                  <a:cubicBezTo>
                    <a:pt x="52044" y="155843"/>
                    <a:pt x="70720" y="182246"/>
                    <a:pt x="85531" y="199634"/>
                  </a:cubicBezTo>
                  <a:cubicBezTo>
                    <a:pt x="99699" y="217021"/>
                    <a:pt x="110002" y="226681"/>
                    <a:pt x="109358" y="227969"/>
                  </a:cubicBezTo>
                  <a:close/>
                </a:path>
              </a:pathLst>
            </a:custGeom>
            <a:solidFill>
              <a:srgbClr val="455A64"/>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28" name="Freeform: Shape 27">
              <a:extLst>
                <a:ext uri="{FF2B5EF4-FFF2-40B4-BE49-F238E27FC236}">
                  <a16:creationId xmlns:a16="http://schemas.microsoft.com/office/drawing/2014/main" id="{9A5572B1-390D-4E1D-82BF-C68BE1EBF2E6}"/>
                </a:ext>
              </a:extLst>
            </p:cNvPr>
            <p:cNvSpPr/>
            <p:nvPr/>
          </p:nvSpPr>
          <p:spPr>
            <a:xfrm>
              <a:off x="3058853" y="2259344"/>
              <a:ext cx="412949" cy="657502"/>
            </a:xfrm>
            <a:custGeom>
              <a:avLst/>
              <a:gdLst>
                <a:gd name="connsiteX0" fmla="*/ 0 w 412949"/>
                <a:gd name="connsiteY0" fmla="*/ 0 h 657502"/>
                <a:gd name="connsiteX1" fmla="*/ 237628 w 412949"/>
                <a:gd name="connsiteY1" fmla="*/ 170655 h 657502"/>
                <a:gd name="connsiteX2" fmla="*/ 376084 w 412949"/>
                <a:gd name="connsiteY2" fmla="*/ 551246 h 657502"/>
                <a:gd name="connsiteX3" fmla="*/ 410215 w 412949"/>
                <a:gd name="connsiteY3" fmla="*/ 571210 h 657502"/>
                <a:gd name="connsiteX4" fmla="*/ 405063 w 412949"/>
                <a:gd name="connsiteY4" fmla="*/ 613068 h 657502"/>
                <a:gd name="connsiteX5" fmla="*/ 240204 w 412949"/>
                <a:gd name="connsiteY5" fmla="*/ 657503 h 657502"/>
                <a:gd name="connsiteX6" fmla="*/ 0 w 412949"/>
                <a:gd name="connsiteY6" fmla="*/ 0 h 65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949" h="657502">
                  <a:moveTo>
                    <a:pt x="0" y="0"/>
                  </a:moveTo>
                  <a:cubicBezTo>
                    <a:pt x="3864" y="2576"/>
                    <a:pt x="187398" y="102393"/>
                    <a:pt x="237628" y="170655"/>
                  </a:cubicBezTo>
                  <a:cubicBezTo>
                    <a:pt x="287859" y="238916"/>
                    <a:pt x="376084" y="551246"/>
                    <a:pt x="376084" y="551246"/>
                  </a:cubicBezTo>
                  <a:cubicBezTo>
                    <a:pt x="376084" y="551246"/>
                    <a:pt x="401843" y="548670"/>
                    <a:pt x="410215" y="571210"/>
                  </a:cubicBezTo>
                  <a:cubicBezTo>
                    <a:pt x="418587" y="593749"/>
                    <a:pt x="405063" y="613068"/>
                    <a:pt x="405063" y="613068"/>
                  </a:cubicBezTo>
                  <a:lnTo>
                    <a:pt x="240204" y="657503"/>
                  </a:lnTo>
                  <a:lnTo>
                    <a:pt x="0" y="0"/>
                  </a:lnTo>
                  <a:close/>
                </a:path>
              </a:pathLst>
            </a:custGeom>
            <a:solidFill>
              <a:srgbClr val="570C54"/>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29" name="Freeform: Shape 28">
              <a:extLst>
                <a:ext uri="{FF2B5EF4-FFF2-40B4-BE49-F238E27FC236}">
                  <a16:creationId xmlns:a16="http://schemas.microsoft.com/office/drawing/2014/main" id="{74679EC9-D123-4A9B-B927-8F6DB0B0C248}"/>
                </a:ext>
              </a:extLst>
            </p:cNvPr>
            <p:cNvSpPr/>
            <p:nvPr/>
          </p:nvSpPr>
          <p:spPr>
            <a:xfrm>
              <a:off x="2320418" y="2122176"/>
              <a:ext cx="1162172" cy="1944173"/>
            </a:xfrm>
            <a:custGeom>
              <a:avLst/>
              <a:gdLst>
                <a:gd name="connsiteX0" fmla="*/ 339167 w 1162172"/>
                <a:gd name="connsiteY0" fmla="*/ 0 h 1944173"/>
                <a:gd name="connsiteX1" fmla="*/ 11382 w 1162172"/>
                <a:gd name="connsiteY1" fmla="*/ 323921 h 1944173"/>
                <a:gd name="connsiteX2" fmla="*/ 24905 w 1162172"/>
                <a:gd name="connsiteY2" fmla="*/ 794670 h 1944173"/>
                <a:gd name="connsiteX3" fmla="*/ 111842 w 1162172"/>
                <a:gd name="connsiteY3" fmla="*/ 1333681 h 1944173"/>
                <a:gd name="connsiteX4" fmla="*/ 136314 w 1162172"/>
                <a:gd name="connsiteY4" fmla="*/ 1944173 h 1944173"/>
                <a:gd name="connsiteX5" fmla="*/ 1162173 w 1162172"/>
                <a:gd name="connsiteY5" fmla="*/ 1944173 h 1944173"/>
                <a:gd name="connsiteX6" fmla="*/ 1048832 w 1162172"/>
                <a:gd name="connsiteY6" fmla="*/ 1311786 h 1944173"/>
                <a:gd name="connsiteX7" fmla="*/ 986366 w 1162172"/>
                <a:gd name="connsiteY7" fmla="*/ 560262 h 1944173"/>
                <a:gd name="connsiteX8" fmla="*/ 836963 w 1162172"/>
                <a:gd name="connsiteY8" fmla="*/ 228613 h 1944173"/>
                <a:gd name="connsiteX9" fmla="*/ 723623 w 1162172"/>
                <a:gd name="connsiteY9" fmla="*/ 124288 h 1944173"/>
                <a:gd name="connsiteX10" fmla="*/ 339167 w 1162172"/>
                <a:gd name="connsiteY10" fmla="*/ 0 h 1944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2172" h="1944173">
                  <a:moveTo>
                    <a:pt x="339167" y="0"/>
                  </a:moveTo>
                  <a:cubicBezTo>
                    <a:pt x="339167" y="0"/>
                    <a:pt x="36497" y="190618"/>
                    <a:pt x="11382" y="323921"/>
                  </a:cubicBezTo>
                  <a:cubicBezTo>
                    <a:pt x="-13734" y="456581"/>
                    <a:pt x="8162" y="707089"/>
                    <a:pt x="24905" y="794670"/>
                  </a:cubicBezTo>
                  <a:cubicBezTo>
                    <a:pt x="32633" y="836529"/>
                    <a:pt x="84151" y="1085749"/>
                    <a:pt x="111842" y="1333681"/>
                  </a:cubicBezTo>
                  <a:cubicBezTo>
                    <a:pt x="142110" y="1601576"/>
                    <a:pt x="136314" y="1944173"/>
                    <a:pt x="136314" y="1944173"/>
                  </a:cubicBezTo>
                  <a:lnTo>
                    <a:pt x="1162173" y="1944173"/>
                  </a:lnTo>
                  <a:cubicBezTo>
                    <a:pt x="1137701" y="1702681"/>
                    <a:pt x="1101639" y="1488236"/>
                    <a:pt x="1048832" y="1311786"/>
                  </a:cubicBezTo>
                  <a:lnTo>
                    <a:pt x="986366" y="560262"/>
                  </a:lnTo>
                  <a:lnTo>
                    <a:pt x="836963" y="228613"/>
                  </a:lnTo>
                  <a:lnTo>
                    <a:pt x="723623" y="124288"/>
                  </a:lnTo>
                  <a:lnTo>
                    <a:pt x="339167" y="0"/>
                  </a:lnTo>
                  <a:close/>
                </a:path>
              </a:pathLst>
            </a:custGeom>
            <a:solidFill>
              <a:srgbClr val="570C54"/>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30" name="Freeform: Shape 29">
              <a:extLst>
                <a:ext uri="{FF2B5EF4-FFF2-40B4-BE49-F238E27FC236}">
                  <a16:creationId xmlns:a16="http://schemas.microsoft.com/office/drawing/2014/main" id="{DBE6C77D-ED39-43E2-9B2C-F408B10A11F3}"/>
                </a:ext>
              </a:extLst>
            </p:cNvPr>
            <p:cNvSpPr/>
            <p:nvPr/>
          </p:nvSpPr>
          <p:spPr>
            <a:xfrm>
              <a:off x="2619015" y="3019239"/>
              <a:ext cx="68261" cy="1046466"/>
            </a:xfrm>
            <a:custGeom>
              <a:avLst/>
              <a:gdLst>
                <a:gd name="connsiteX0" fmla="*/ 67618 w 68261"/>
                <a:gd name="connsiteY0" fmla="*/ 1046466 h 1046466"/>
                <a:gd name="connsiteX1" fmla="*/ 66330 w 68261"/>
                <a:gd name="connsiteY1" fmla="*/ 1036163 h 1046466"/>
                <a:gd name="connsiteX2" fmla="*/ 63754 w 68261"/>
                <a:gd name="connsiteY2" fmla="*/ 1005896 h 1046466"/>
                <a:gd name="connsiteX3" fmla="*/ 56670 w 68261"/>
                <a:gd name="connsiteY3" fmla="*/ 893843 h 1046466"/>
                <a:gd name="connsiteX4" fmla="*/ 37995 w 68261"/>
                <a:gd name="connsiteY4" fmla="*/ 523555 h 1046466"/>
                <a:gd name="connsiteX5" fmla="*/ 13524 w 68261"/>
                <a:gd name="connsiteY5" fmla="*/ 153267 h 1046466"/>
                <a:gd name="connsiteX6" fmla="*/ 3220 w 68261"/>
                <a:gd name="connsiteY6" fmla="*/ 41215 h 1046466"/>
                <a:gd name="connsiteX7" fmla="*/ 644 w 68261"/>
                <a:gd name="connsiteY7" fmla="*/ 10948 h 1046466"/>
                <a:gd name="connsiteX8" fmla="*/ 0 w 68261"/>
                <a:gd name="connsiteY8" fmla="*/ 0 h 1046466"/>
                <a:gd name="connsiteX9" fmla="*/ 1932 w 68261"/>
                <a:gd name="connsiteY9" fmla="*/ 10304 h 1046466"/>
                <a:gd name="connsiteX10" fmla="*/ 6440 w 68261"/>
                <a:gd name="connsiteY10" fmla="*/ 40571 h 1046466"/>
                <a:gd name="connsiteX11" fmla="*/ 19319 w 68261"/>
                <a:gd name="connsiteY11" fmla="*/ 152623 h 1046466"/>
                <a:gd name="connsiteX12" fmla="*/ 45723 w 68261"/>
                <a:gd name="connsiteY12" fmla="*/ 522911 h 1046466"/>
                <a:gd name="connsiteX13" fmla="*/ 62466 w 68261"/>
                <a:gd name="connsiteY13" fmla="*/ 893199 h 1046466"/>
                <a:gd name="connsiteX14" fmla="*/ 66974 w 68261"/>
                <a:gd name="connsiteY14" fmla="*/ 1005252 h 1046466"/>
                <a:gd name="connsiteX15" fmla="*/ 68262 w 68261"/>
                <a:gd name="connsiteY15" fmla="*/ 1035519 h 1046466"/>
                <a:gd name="connsiteX16" fmla="*/ 67618 w 68261"/>
                <a:gd name="connsiteY16" fmla="*/ 1046466 h 1046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261" h="1046466">
                  <a:moveTo>
                    <a:pt x="67618" y="1046466"/>
                  </a:moveTo>
                  <a:cubicBezTo>
                    <a:pt x="67618" y="1046466"/>
                    <a:pt x="66974" y="1042602"/>
                    <a:pt x="66330" y="1036163"/>
                  </a:cubicBezTo>
                  <a:cubicBezTo>
                    <a:pt x="65686" y="1028435"/>
                    <a:pt x="65042" y="1018131"/>
                    <a:pt x="63754" y="1005896"/>
                  </a:cubicBezTo>
                  <a:cubicBezTo>
                    <a:pt x="61822" y="979492"/>
                    <a:pt x="59246" y="940854"/>
                    <a:pt x="56670" y="893843"/>
                  </a:cubicBezTo>
                  <a:cubicBezTo>
                    <a:pt x="51518" y="798534"/>
                    <a:pt x="45079" y="667807"/>
                    <a:pt x="37995" y="523555"/>
                  </a:cubicBezTo>
                  <a:cubicBezTo>
                    <a:pt x="30267" y="378660"/>
                    <a:pt x="21895" y="247932"/>
                    <a:pt x="13524" y="153267"/>
                  </a:cubicBezTo>
                  <a:cubicBezTo>
                    <a:pt x="9660" y="106257"/>
                    <a:pt x="5796" y="67618"/>
                    <a:pt x="3220" y="41215"/>
                  </a:cubicBezTo>
                  <a:cubicBezTo>
                    <a:pt x="1932" y="28335"/>
                    <a:pt x="1288" y="18675"/>
                    <a:pt x="644" y="10948"/>
                  </a:cubicBezTo>
                  <a:cubicBezTo>
                    <a:pt x="0" y="3864"/>
                    <a:pt x="0" y="0"/>
                    <a:pt x="0" y="0"/>
                  </a:cubicBezTo>
                  <a:cubicBezTo>
                    <a:pt x="0" y="0"/>
                    <a:pt x="644" y="3864"/>
                    <a:pt x="1932" y="10304"/>
                  </a:cubicBezTo>
                  <a:cubicBezTo>
                    <a:pt x="3220" y="18032"/>
                    <a:pt x="4508" y="28335"/>
                    <a:pt x="6440" y="40571"/>
                  </a:cubicBezTo>
                  <a:cubicBezTo>
                    <a:pt x="10304" y="66974"/>
                    <a:pt x="14168" y="104969"/>
                    <a:pt x="19319" y="152623"/>
                  </a:cubicBezTo>
                  <a:cubicBezTo>
                    <a:pt x="28979" y="247288"/>
                    <a:pt x="38639" y="378016"/>
                    <a:pt x="45723" y="522911"/>
                  </a:cubicBezTo>
                  <a:cubicBezTo>
                    <a:pt x="52806" y="667807"/>
                    <a:pt x="57958" y="798534"/>
                    <a:pt x="62466" y="893199"/>
                  </a:cubicBezTo>
                  <a:cubicBezTo>
                    <a:pt x="64398" y="940210"/>
                    <a:pt x="66330" y="978204"/>
                    <a:pt x="66974" y="1005252"/>
                  </a:cubicBezTo>
                  <a:cubicBezTo>
                    <a:pt x="67618" y="1018131"/>
                    <a:pt x="67618" y="1027791"/>
                    <a:pt x="68262" y="1035519"/>
                  </a:cubicBezTo>
                  <a:cubicBezTo>
                    <a:pt x="68262" y="1043246"/>
                    <a:pt x="68262" y="1046466"/>
                    <a:pt x="67618" y="1046466"/>
                  </a:cubicBezTo>
                  <a:close/>
                </a:path>
              </a:pathLst>
            </a:custGeom>
            <a:solidFill>
              <a:srgbClr val="263239"/>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31" name="Freeform: Shape 30">
              <a:extLst>
                <a:ext uri="{FF2B5EF4-FFF2-40B4-BE49-F238E27FC236}">
                  <a16:creationId xmlns:a16="http://schemas.microsoft.com/office/drawing/2014/main" id="{3EF634C0-D33D-4076-A219-7D9B30D1BCC8}"/>
                </a:ext>
              </a:extLst>
            </p:cNvPr>
            <p:cNvSpPr/>
            <p:nvPr/>
          </p:nvSpPr>
          <p:spPr>
            <a:xfrm>
              <a:off x="2520486" y="2706909"/>
              <a:ext cx="988508" cy="748742"/>
            </a:xfrm>
            <a:custGeom>
              <a:avLst/>
              <a:gdLst>
                <a:gd name="connsiteX0" fmla="*/ 0 w 988508"/>
                <a:gd name="connsiteY0" fmla="*/ 175162 h 748742"/>
                <a:gd name="connsiteX1" fmla="*/ 474613 w 988508"/>
                <a:gd name="connsiteY1" fmla="*/ 707733 h 748742"/>
                <a:gd name="connsiteX2" fmla="*/ 684550 w 988508"/>
                <a:gd name="connsiteY2" fmla="*/ 743152 h 748742"/>
                <a:gd name="connsiteX3" fmla="*/ 859068 w 988508"/>
                <a:gd name="connsiteY3" fmla="*/ 642691 h 748742"/>
                <a:gd name="connsiteX4" fmla="*/ 988508 w 988508"/>
                <a:gd name="connsiteY4" fmla="*/ 416011 h 748742"/>
                <a:gd name="connsiteX5" fmla="*/ 849409 w 988508"/>
                <a:gd name="connsiteY5" fmla="*/ 287215 h 748742"/>
                <a:gd name="connsiteX6" fmla="*/ 658791 w 988508"/>
                <a:gd name="connsiteY6" fmla="*/ 371576 h 748742"/>
                <a:gd name="connsiteX7" fmla="*/ 402487 w 988508"/>
                <a:gd name="connsiteY7" fmla="*/ 84361 h 748742"/>
                <a:gd name="connsiteX8" fmla="*/ 352901 w 988508"/>
                <a:gd name="connsiteY8" fmla="*/ 0 h 748742"/>
                <a:gd name="connsiteX9" fmla="*/ 0 w 988508"/>
                <a:gd name="connsiteY9" fmla="*/ 175162 h 748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8508" h="748742">
                  <a:moveTo>
                    <a:pt x="0" y="175162"/>
                  </a:moveTo>
                  <a:cubicBezTo>
                    <a:pt x="0" y="175162"/>
                    <a:pt x="412791" y="687770"/>
                    <a:pt x="474613" y="707733"/>
                  </a:cubicBezTo>
                  <a:cubicBezTo>
                    <a:pt x="535791" y="727053"/>
                    <a:pt x="626592" y="762471"/>
                    <a:pt x="684550" y="743152"/>
                  </a:cubicBezTo>
                  <a:cubicBezTo>
                    <a:pt x="742508" y="723833"/>
                    <a:pt x="813990" y="710953"/>
                    <a:pt x="859068" y="642691"/>
                  </a:cubicBezTo>
                  <a:cubicBezTo>
                    <a:pt x="904147" y="575074"/>
                    <a:pt x="988508" y="416011"/>
                    <a:pt x="988508" y="416011"/>
                  </a:cubicBezTo>
                  <a:cubicBezTo>
                    <a:pt x="988508" y="416011"/>
                    <a:pt x="886115" y="277555"/>
                    <a:pt x="849409" y="287215"/>
                  </a:cubicBezTo>
                  <a:cubicBezTo>
                    <a:pt x="849409" y="287215"/>
                    <a:pt x="690990" y="361272"/>
                    <a:pt x="658791" y="371576"/>
                  </a:cubicBezTo>
                  <a:cubicBezTo>
                    <a:pt x="626592" y="381236"/>
                    <a:pt x="402487" y="84361"/>
                    <a:pt x="402487" y="84361"/>
                  </a:cubicBezTo>
                  <a:lnTo>
                    <a:pt x="352901" y="0"/>
                  </a:lnTo>
                  <a:lnTo>
                    <a:pt x="0" y="175162"/>
                  </a:lnTo>
                  <a:close/>
                </a:path>
              </a:pathLst>
            </a:custGeom>
            <a:solidFill>
              <a:srgbClr val="E19479"/>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32" name="Freeform: Shape 31">
              <a:extLst>
                <a:ext uri="{FF2B5EF4-FFF2-40B4-BE49-F238E27FC236}">
                  <a16:creationId xmlns:a16="http://schemas.microsoft.com/office/drawing/2014/main" id="{508434EE-799F-4FE1-9F44-0934712EA48B}"/>
                </a:ext>
              </a:extLst>
            </p:cNvPr>
            <p:cNvSpPr/>
            <p:nvPr/>
          </p:nvSpPr>
          <p:spPr>
            <a:xfrm>
              <a:off x="2890846" y="2796226"/>
              <a:ext cx="278199" cy="277769"/>
            </a:xfrm>
            <a:custGeom>
              <a:avLst/>
              <a:gdLst>
                <a:gd name="connsiteX0" fmla="*/ 572 w 278199"/>
                <a:gd name="connsiteY0" fmla="*/ 15652 h 277769"/>
                <a:gd name="connsiteX1" fmla="*/ 61750 w 278199"/>
                <a:gd name="connsiteY1" fmla="*/ 2129 h 277769"/>
                <a:gd name="connsiteX2" fmla="*/ 141604 w 278199"/>
                <a:gd name="connsiteY2" fmla="*/ 42055 h 277769"/>
                <a:gd name="connsiteX3" fmla="*/ 141604 w 278199"/>
                <a:gd name="connsiteY3" fmla="*/ 61375 h 277769"/>
                <a:gd name="connsiteX4" fmla="*/ 183463 w 278199"/>
                <a:gd name="connsiteY4" fmla="*/ 88422 h 277769"/>
                <a:gd name="connsiteX5" fmla="*/ 191190 w 278199"/>
                <a:gd name="connsiteY5" fmla="*/ 131569 h 277769"/>
                <a:gd name="connsiteX6" fmla="*/ 233049 w 278199"/>
                <a:gd name="connsiteY6" fmla="*/ 161191 h 277769"/>
                <a:gd name="connsiteX7" fmla="*/ 233049 w 278199"/>
                <a:gd name="connsiteY7" fmla="*/ 208846 h 277769"/>
                <a:gd name="connsiteX8" fmla="*/ 276196 w 278199"/>
                <a:gd name="connsiteY8" fmla="*/ 233961 h 277769"/>
                <a:gd name="connsiteX9" fmla="*/ 276196 w 278199"/>
                <a:gd name="connsiteY9" fmla="*/ 277752 h 277769"/>
                <a:gd name="connsiteX10" fmla="*/ 171871 w 278199"/>
                <a:gd name="connsiteY10" fmla="*/ 259720 h 277769"/>
                <a:gd name="connsiteX11" fmla="*/ 158347 w 278199"/>
                <a:gd name="connsiteY11" fmla="*/ 213354 h 277769"/>
                <a:gd name="connsiteX12" fmla="*/ 203426 w 278199"/>
                <a:gd name="connsiteY12" fmla="*/ 207558 h 277769"/>
                <a:gd name="connsiteX13" fmla="*/ 113269 w 278199"/>
                <a:gd name="connsiteY13" fmla="*/ 198542 h 277769"/>
                <a:gd name="connsiteX14" fmla="*/ 55311 w 278199"/>
                <a:gd name="connsiteY14" fmla="*/ 145092 h 277769"/>
                <a:gd name="connsiteX15" fmla="*/ 572 w 278199"/>
                <a:gd name="connsiteY15" fmla="*/ 109673 h 277769"/>
                <a:gd name="connsiteX16" fmla="*/ 572 w 278199"/>
                <a:gd name="connsiteY16" fmla="*/ 84558 h 277769"/>
                <a:gd name="connsiteX17" fmla="*/ 55311 w 278199"/>
                <a:gd name="connsiteY17" fmla="*/ 62019 h 277769"/>
                <a:gd name="connsiteX18" fmla="*/ 572 w 278199"/>
                <a:gd name="connsiteY18" fmla="*/ 15652 h 277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8199" h="277769">
                  <a:moveTo>
                    <a:pt x="572" y="15652"/>
                  </a:moveTo>
                  <a:cubicBezTo>
                    <a:pt x="572" y="15652"/>
                    <a:pt x="28263" y="-6887"/>
                    <a:pt x="61750" y="2129"/>
                  </a:cubicBezTo>
                  <a:cubicBezTo>
                    <a:pt x="95237" y="11144"/>
                    <a:pt x="138384" y="36260"/>
                    <a:pt x="141604" y="42055"/>
                  </a:cubicBezTo>
                  <a:cubicBezTo>
                    <a:pt x="144824" y="47851"/>
                    <a:pt x="141604" y="61375"/>
                    <a:pt x="141604" y="61375"/>
                  </a:cubicBezTo>
                  <a:cubicBezTo>
                    <a:pt x="141604" y="61375"/>
                    <a:pt x="177023" y="72966"/>
                    <a:pt x="183463" y="88422"/>
                  </a:cubicBezTo>
                  <a:cubicBezTo>
                    <a:pt x="189258" y="103233"/>
                    <a:pt x="191190" y="131569"/>
                    <a:pt x="191190" y="131569"/>
                  </a:cubicBezTo>
                  <a:cubicBezTo>
                    <a:pt x="191190" y="131569"/>
                    <a:pt x="224033" y="141872"/>
                    <a:pt x="233049" y="161191"/>
                  </a:cubicBezTo>
                  <a:cubicBezTo>
                    <a:pt x="242065" y="180511"/>
                    <a:pt x="233049" y="208846"/>
                    <a:pt x="233049" y="208846"/>
                  </a:cubicBezTo>
                  <a:cubicBezTo>
                    <a:pt x="233049" y="208846"/>
                    <a:pt x="271688" y="217862"/>
                    <a:pt x="276196" y="233961"/>
                  </a:cubicBezTo>
                  <a:cubicBezTo>
                    <a:pt x="280703" y="250061"/>
                    <a:pt x="276196" y="277752"/>
                    <a:pt x="276196" y="277752"/>
                  </a:cubicBezTo>
                  <a:cubicBezTo>
                    <a:pt x="276196" y="277752"/>
                    <a:pt x="188614" y="279040"/>
                    <a:pt x="171871" y="259720"/>
                  </a:cubicBezTo>
                  <a:cubicBezTo>
                    <a:pt x="155771" y="240401"/>
                    <a:pt x="158347" y="213354"/>
                    <a:pt x="158347" y="213354"/>
                  </a:cubicBezTo>
                  <a:lnTo>
                    <a:pt x="203426" y="207558"/>
                  </a:lnTo>
                  <a:lnTo>
                    <a:pt x="113269" y="198542"/>
                  </a:lnTo>
                  <a:cubicBezTo>
                    <a:pt x="113269" y="198542"/>
                    <a:pt x="56599" y="197254"/>
                    <a:pt x="55311" y="145092"/>
                  </a:cubicBezTo>
                  <a:cubicBezTo>
                    <a:pt x="55311" y="145092"/>
                    <a:pt x="1860" y="128993"/>
                    <a:pt x="572" y="109673"/>
                  </a:cubicBezTo>
                  <a:cubicBezTo>
                    <a:pt x="-716" y="90354"/>
                    <a:pt x="572" y="84558"/>
                    <a:pt x="572" y="84558"/>
                  </a:cubicBezTo>
                  <a:lnTo>
                    <a:pt x="55311" y="62019"/>
                  </a:lnTo>
                  <a:cubicBezTo>
                    <a:pt x="55955" y="62019"/>
                    <a:pt x="-5867" y="65883"/>
                    <a:pt x="572" y="15652"/>
                  </a:cubicBezTo>
                  <a:close/>
                </a:path>
              </a:pathLst>
            </a:custGeom>
            <a:solidFill>
              <a:srgbClr val="E19479"/>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33" name="Freeform: Shape 32">
              <a:extLst>
                <a:ext uri="{FF2B5EF4-FFF2-40B4-BE49-F238E27FC236}">
                  <a16:creationId xmlns:a16="http://schemas.microsoft.com/office/drawing/2014/main" id="{6D1FE530-BA49-4609-B2EC-43FCEDC079F5}"/>
                </a:ext>
              </a:extLst>
            </p:cNvPr>
            <p:cNvSpPr/>
            <p:nvPr/>
          </p:nvSpPr>
          <p:spPr>
            <a:xfrm>
              <a:off x="3296481" y="2864684"/>
              <a:ext cx="325116" cy="609592"/>
            </a:xfrm>
            <a:custGeom>
              <a:avLst/>
              <a:gdLst>
                <a:gd name="connsiteX0" fmla="*/ 139100 w 325116"/>
                <a:gd name="connsiteY0" fmla="*/ 0 h 609592"/>
                <a:gd name="connsiteX1" fmla="*/ 314262 w 325116"/>
                <a:gd name="connsiteY1" fmla="*/ 372864 h 609592"/>
                <a:gd name="connsiteX2" fmla="*/ 302670 w 325116"/>
                <a:gd name="connsiteY2" fmla="*/ 553822 h 609592"/>
                <a:gd name="connsiteX3" fmla="*/ 0 w 325116"/>
                <a:gd name="connsiteY3" fmla="*/ 553822 h 609592"/>
                <a:gd name="connsiteX4" fmla="*/ 38639 w 325116"/>
                <a:gd name="connsiteY4" fmla="*/ 154555 h 609592"/>
                <a:gd name="connsiteX5" fmla="*/ 29623 w 325116"/>
                <a:gd name="connsiteY5" fmla="*/ 45723 h 609592"/>
                <a:gd name="connsiteX6" fmla="*/ 139100 w 325116"/>
                <a:gd name="connsiteY6" fmla="*/ 0 h 609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116" h="609592">
                  <a:moveTo>
                    <a:pt x="139100" y="0"/>
                  </a:moveTo>
                  <a:cubicBezTo>
                    <a:pt x="139100" y="0"/>
                    <a:pt x="276911" y="178382"/>
                    <a:pt x="314262" y="372864"/>
                  </a:cubicBezTo>
                  <a:cubicBezTo>
                    <a:pt x="314262" y="372864"/>
                    <a:pt x="345173" y="505524"/>
                    <a:pt x="302670" y="553822"/>
                  </a:cubicBezTo>
                  <a:cubicBezTo>
                    <a:pt x="260168" y="602121"/>
                    <a:pt x="130084" y="650419"/>
                    <a:pt x="0" y="553822"/>
                  </a:cubicBezTo>
                  <a:lnTo>
                    <a:pt x="38639" y="154555"/>
                  </a:lnTo>
                  <a:lnTo>
                    <a:pt x="29623" y="45723"/>
                  </a:lnTo>
                  <a:lnTo>
                    <a:pt x="139100" y="0"/>
                  </a:lnTo>
                  <a:close/>
                </a:path>
              </a:pathLst>
            </a:custGeom>
            <a:solidFill>
              <a:srgbClr val="E19479"/>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34" name="Freeform: Shape 33">
              <a:extLst>
                <a:ext uri="{FF2B5EF4-FFF2-40B4-BE49-F238E27FC236}">
                  <a16:creationId xmlns:a16="http://schemas.microsoft.com/office/drawing/2014/main" id="{DF25EDB9-C909-4D4E-8211-B4808BD6C9B8}"/>
                </a:ext>
              </a:extLst>
            </p:cNvPr>
            <p:cNvSpPr/>
            <p:nvPr/>
          </p:nvSpPr>
          <p:spPr>
            <a:xfrm>
              <a:off x="3325460" y="2873056"/>
              <a:ext cx="183563" cy="267251"/>
            </a:xfrm>
            <a:custGeom>
              <a:avLst/>
              <a:gdLst>
                <a:gd name="connsiteX0" fmla="*/ 183534 w 183563"/>
                <a:gd name="connsiteY0" fmla="*/ 267251 h 267251"/>
                <a:gd name="connsiteX1" fmla="*/ 183534 w 183563"/>
                <a:gd name="connsiteY1" fmla="*/ 170655 h 267251"/>
                <a:gd name="connsiteX2" fmla="*/ 90157 w 183563"/>
                <a:gd name="connsiteY2" fmla="*/ 0 h 267251"/>
                <a:gd name="connsiteX3" fmla="*/ 0 w 183563"/>
                <a:gd name="connsiteY3" fmla="*/ 37351 h 267251"/>
                <a:gd name="connsiteX4" fmla="*/ 7728 w 183563"/>
                <a:gd name="connsiteY4" fmla="*/ 133948 h 267251"/>
                <a:gd name="connsiteX5" fmla="*/ 183534 w 183563"/>
                <a:gd name="connsiteY5" fmla="*/ 267251 h 267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563" h="267251">
                  <a:moveTo>
                    <a:pt x="183534" y="267251"/>
                  </a:moveTo>
                  <a:cubicBezTo>
                    <a:pt x="183534" y="267251"/>
                    <a:pt x="181602" y="224749"/>
                    <a:pt x="183534" y="170655"/>
                  </a:cubicBezTo>
                  <a:cubicBezTo>
                    <a:pt x="185466" y="115916"/>
                    <a:pt x="90157" y="0"/>
                    <a:pt x="90157" y="0"/>
                  </a:cubicBezTo>
                  <a:lnTo>
                    <a:pt x="0" y="37351"/>
                  </a:lnTo>
                  <a:lnTo>
                    <a:pt x="7728" y="133948"/>
                  </a:lnTo>
                  <a:lnTo>
                    <a:pt x="183534" y="267251"/>
                  </a:lnTo>
                  <a:close/>
                </a:path>
              </a:pathLst>
            </a:custGeom>
            <a:solidFill>
              <a:srgbClr val="E19479"/>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35" name="Freeform: Shape 34">
              <a:extLst>
                <a:ext uri="{FF2B5EF4-FFF2-40B4-BE49-F238E27FC236}">
                  <a16:creationId xmlns:a16="http://schemas.microsoft.com/office/drawing/2014/main" id="{E74AF21F-759A-4328-8AE4-78736C186191}"/>
                </a:ext>
              </a:extLst>
            </p:cNvPr>
            <p:cNvSpPr/>
            <p:nvPr/>
          </p:nvSpPr>
          <p:spPr>
            <a:xfrm>
              <a:off x="2325597" y="2259671"/>
              <a:ext cx="627786" cy="636568"/>
            </a:xfrm>
            <a:custGeom>
              <a:avLst/>
              <a:gdLst>
                <a:gd name="connsiteX0" fmla="*/ 183942 w 627786"/>
                <a:gd name="connsiteY0" fmla="*/ 9332 h 636568"/>
                <a:gd name="connsiteX1" fmla="*/ 451837 w 627786"/>
                <a:gd name="connsiteY1" fmla="*/ 99489 h 636568"/>
                <a:gd name="connsiteX2" fmla="*/ 591581 w 627786"/>
                <a:gd name="connsiteY2" fmla="*/ 414395 h 636568"/>
                <a:gd name="connsiteX3" fmla="*/ 623780 w 627786"/>
                <a:gd name="connsiteY3" fmla="*/ 458186 h 636568"/>
                <a:gd name="connsiteX4" fmla="*/ 623780 w 627786"/>
                <a:gd name="connsiteY4" fmla="*/ 516788 h 636568"/>
                <a:gd name="connsiteX5" fmla="*/ 597377 w 627786"/>
                <a:gd name="connsiteY5" fmla="*/ 531600 h 636568"/>
                <a:gd name="connsiteX6" fmla="*/ 547790 w 627786"/>
                <a:gd name="connsiteY6" fmla="*/ 493605 h 636568"/>
                <a:gd name="connsiteX7" fmla="*/ 160115 w 627786"/>
                <a:gd name="connsiteY7" fmla="*/ 636568 h 636568"/>
                <a:gd name="connsiteX8" fmla="*/ 11355 w 627786"/>
                <a:gd name="connsiteY8" fmla="*/ 508416 h 636568"/>
                <a:gd name="connsiteX9" fmla="*/ 183942 w 627786"/>
                <a:gd name="connsiteY9" fmla="*/ 9332 h 636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7786" h="636568">
                  <a:moveTo>
                    <a:pt x="183942" y="9332"/>
                  </a:moveTo>
                  <a:cubicBezTo>
                    <a:pt x="183942" y="9332"/>
                    <a:pt x="367476" y="-42830"/>
                    <a:pt x="451837" y="99489"/>
                  </a:cubicBezTo>
                  <a:cubicBezTo>
                    <a:pt x="536199" y="242453"/>
                    <a:pt x="591581" y="414395"/>
                    <a:pt x="591581" y="414395"/>
                  </a:cubicBezTo>
                  <a:cubicBezTo>
                    <a:pt x="591581" y="414395"/>
                    <a:pt x="614764" y="414395"/>
                    <a:pt x="623780" y="458186"/>
                  </a:cubicBezTo>
                  <a:cubicBezTo>
                    <a:pt x="632795" y="501976"/>
                    <a:pt x="623780" y="516788"/>
                    <a:pt x="623780" y="516788"/>
                  </a:cubicBezTo>
                  <a:lnTo>
                    <a:pt x="597377" y="531600"/>
                  </a:lnTo>
                  <a:cubicBezTo>
                    <a:pt x="597377" y="531600"/>
                    <a:pt x="573549" y="491029"/>
                    <a:pt x="547790" y="493605"/>
                  </a:cubicBezTo>
                  <a:cubicBezTo>
                    <a:pt x="522031" y="496825"/>
                    <a:pt x="160115" y="636568"/>
                    <a:pt x="160115" y="636568"/>
                  </a:cubicBezTo>
                  <a:lnTo>
                    <a:pt x="11355" y="508416"/>
                  </a:lnTo>
                  <a:cubicBezTo>
                    <a:pt x="11999" y="507772"/>
                    <a:pt x="-67210" y="149076"/>
                    <a:pt x="183942" y="9332"/>
                  </a:cubicBezTo>
                  <a:close/>
                </a:path>
              </a:pathLst>
            </a:custGeom>
            <a:solidFill>
              <a:srgbClr val="570C54"/>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36" name="Freeform: Shape 35">
              <a:extLst>
                <a:ext uri="{FF2B5EF4-FFF2-40B4-BE49-F238E27FC236}">
                  <a16:creationId xmlns:a16="http://schemas.microsoft.com/office/drawing/2014/main" id="{5178ED5F-0DEC-489A-9887-70F1D627792F}"/>
                </a:ext>
              </a:extLst>
            </p:cNvPr>
            <p:cNvSpPr/>
            <p:nvPr/>
          </p:nvSpPr>
          <p:spPr>
            <a:xfrm>
              <a:off x="2472188" y="2258539"/>
              <a:ext cx="487492" cy="639632"/>
            </a:xfrm>
            <a:custGeom>
              <a:avLst/>
              <a:gdLst>
                <a:gd name="connsiteX0" fmla="*/ 0 w 487492"/>
                <a:gd name="connsiteY0" fmla="*/ 625465 h 639632"/>
                <a:gd name="connsiteX1" fmla="*/ 3864 w 487492"/>
                <a:gd name="connsiteY1" fmla="*/ 628041 h 639632"/>
                <a:gd name="connsiteX2" fmla="*/ 14811 w 487492"/>
                <a:gd name="connsiteY2" fmla="*/ 637057 h 639632"/>
                <a:gd name="connsiteX3" fmla="*/ 14167 w 487492"/>
                <a:gd name="connsiteY3" fmla="*/ 637057 h 639632"/>
                <a:gd name="connsiteX4" fmla="*/ 171942 w 487492"/>
                <a:gd name="connsiteY4" fmla="*/ 574591 h 639632"/>
                <a:gd name="connsiteX5" fmla="*/ 303958 w 487492"/>
                <a:gd name="connsiteY5" fmla="*/ 524360 h 639632"/>
                <a:gd name="connsiteX6" fmla="*/ 380592 w 487492"/>
                <a:gd name="connsiteY6" fmla="*/ 497313 h 639632"/>
                <a:gd name="connsiteX7" fmla="*/ 401843 w 487492"/>
                <a:gd name="connsiteY7" fmla="*/ 491517 h 639632"/>
                <a:gd name="connsiteX8" fmla="*/ 424382 w 487492"/>
                <a:gd name="connsiteY8" fmla="*/ 497313 h 639632"/>
                <a:gd name="connsiteX9" fmla="*/ 455293 w 487492"/>
                <a:gd name="connsiteY9" fmla="*/ 530800 h 639632"/>
                <a:gd name="connsiteX10" fmla="*/ 450141 w 487492"/>
                <a:gd name="connsiteY10" fmla="*/ 529512 h 639632"/>
                <a:gd name="connsiteX11" fmla="*/ 476545 w 487492"/>
                <a:gd name="connsiteY11" fmla="*/ 514700 h 639632"/>
                <a:gd name="connsiteX12" fmla="*/ 475257 w 487492"/>
                <a:gd name="connsiteY12" fmla="*/ 515988 h 639632"/>
                <a:gd name="connsiteX13" fmla="*/ 478476 w 487492"/>
                <a:gd name="connsiteY13" fmla="*/ 490229 h 639632"/>
                <a:gd name="connsiteX14" fmla="*/ 475257 w 487492"/>
                <a:gd name="connsiteY14" fmla="*/ 461894 h 639632"/>
                <a:gd name="connsiteX15" fmla="*/ 466241 w 487492"/>
                <a:gd name="connsiteY15" fmla="*/ 435491 h 639632"/>
                <a:gd name="connsiteX16" fmla="*/ 446922 w 487492"/>
                <a:gd name="connsiteY16" fmla="*/ 420035 h 639632"/>
                <a:gd name="connsiteX17" fmla="*/ 444346 w 487492"/>
                <a:gd name="connsiteY17" fmla="*/ 420035 h 639632"/>
                <a:gd name="connsiteX18" fmla="*/ 443702 w 487492"/>
                <a:gd name="connsiteY18" fmla="*/ 417460 h 639632"/>
                <a:gd name="connsiteX19" fmla="*/ 443058 w 487492"/>
                <a:gd name="connsiteY19" fmla="*/ 414884 h 639632"/>
                <a:gd name="connsiteX20" fmla="*/ 347749 w 487492"/>
                <a:gd name="connsiteY20" fmla="*/ 183051 h 639632"/>
                <a:gd name="connsiteX21" fmla="*/ 321990 w 487492"/>
                <a:gd name="connsiteY21" fmla="*/ 132821 h 639632"/>
                <a:gd name="connsiteX22" fmla="*/ 294298 w 487492"/>
                <a:gd name="connsiteY22" fmla="*/ 87742 h 639632"/>
                <a:gd name="connsiteX23" fmla="*/ 223461 w 487492"/>
                <a:gd name="connsiteY23" fmla="*/ 27208 h 639632"/>
                <a:gd name="connsiteX24" fmla="*/ 148759 w 487492"/>
                <a:gd name="connsiteY24" fmla="*/ 5957 h 639632"/>
                <a:gd name="connsiteX25" fmla="*/ 89513 w 487492"/>
                <a:gd name="connsiteY25" fmla="*/ 4669 h 639632"/>
                <a:gd name="connsiteX26" fmla="*/ 52162 w 487492"/>
                <a:gd name="connsiteY26" fmla="*/ 9177 h 639632"/>
                <a:gd name="connsiteX27" fmla="*/ 39283 w 487492"/>
                <a:gd name="connsiteY27" fmla="*/ 11109 h 639632"/>
                <a:gd name="connsiteX28" fmla="*/ 42503 w 487492"/>
                <a:gd name="connsiteY28" fmla="*/ 9821 h 639632"/>
                <a:gd name="connsiteX29" fmla="*/ 52162 w 487492"/>
                <a:gd name="connsiteY29" fmla="*/ 7245 h 639632"/>
                <a:gd name="connsiteX30" fmla="*/ 89513 w 487492"/>
                <a:gd name="connsiteY30" fmla="*/ 1449 h 639632"/>
                <a:gd name="connsiteX31" fmla="*/ 149403 w 487492"/>
                <a:gd name="connsiteY31" fmla="*/ 1449 h 639632"/>
                <a:gd name="connsiteX32" fmla="*/ 226037 w 487492"/>
                <a:gd name="connsiteY32" fmla="*/ 22056 h 639632"/>
                <a:gd name="connsiteX33" fmla="*/ 299450 w 487492"/>
                <a:gd name="connsiteY33" fmla="*/ 83878 h 639632"/>
                <a:gd name="connsiteX34" fmla="*/ 327785 w 487492"/>
                <a:gd name="connsiteY34" fmla="*/ 129601 h 639632"/>
                <a:gd name="connsiteX35" fmla="*/ 354189 w 487492"/>
                <a:gd name="connsiteY35" fmla="*/ 179831 h 639632"/>
                <a:gd name="connsiteX36" fmla="*/ 450785 w 487492"/>
                <a:gd name="connsiteY36" fmla="*/ 412308 h 639632"/>
                <a:gd name="connsiteX37" fmla="*/ 451429 w 487492"/>
                <a:gd name="connsiteY37" fmla="*/ 414884 h 639632"/>
                <a:gd name="connsiteX38" fmla="*/ 447566 w 487492"/>
                <a:gd name="connsiteY38" fmla="*/ 412308 h 639632"/>
                <a:gd name="connsiteX39" fmla="*/ 473325 w 487492"/>
                <a:gd name="connsiteY39" fmla="*/ 431627 h 639632"/>
                <a:gd name="connsiteX40" fmla="*/ 483628 w 487492"/>
                <a:gd name="connsiteY40" fmla="*/ 460606 h 639632"/>
                <a:gd name="connsiteX41" fmla="*/ 487492 w 487492"/>
                <a:gd name="connsiteY41" fmla="*/ 490229 h 639632"/>
                <a:gd name="connsiteX42" fmla="*/ 482984 w 487492"/>
                <a:gd name="connsiteY42" fmla="*/ 520496 h 639632"/>
                <a:gd name="connsiteX43" fmla="*/ 482340 w 487492"/>
                <a:gd name="connsiteY43" fmla="*/ 521140 h 639632"/>
                <a:gd name="connsiteX44" fmla="*/ 481052 w 487492"/>
                <a:gd name="connsiteY44" fmla="*/ 521784 h 639632"/>
                <a:gd name="connsiteX45" fmla="*/ 454649 w 487492"/>
                <a:gd name="connsiteY45" fmla="*/ 536596 h 639632"/>
                <a:gd name="connsiteX46" fmla="*/ 451429 w 487492"/>
                <a:gd name="connsiteY46" fmla="*/ 538528 h 639632"/>
                <a:gd name="connsiteX47" fmla="*/ 449497 w 487492"/>
                <a:gd name="connsiteY47" fmla="*/ 535308 h 639632"/>
                <a:gd name="connsiteX48" fmla="*/ 421162 w 487492"/>
                <a:gd name="connsiteY48" fmla="*/ 504397 h 639632"/>
                <a:gd name="connsiteX49" fmla="*/ 403131 w 487492"/>
                <a:gd name="connsiteY49" fmla="*/ 499245 h 639632"/>
                <a:gd name="connsiteX50" fmla="*/ 383168 w 487492"/>
                <a:gd name="connsiteY50" fmla="*/ 505041 h 639632"/>
                <a:gd name="connsiteX51" fmla="*/ 306534 w 487492"/>
                <a:gd name="connsiteY51" fmla="*/ 532088 h 639632"/>
                <a:gd name="connsiteX52" fmla="*/ 174518 w 487492"/>
                <a:gd name="connsiteY52" fmla="*/ 581030 h 639632"/>
                <a:gd name="connsiteX53" fmla="*/ 15455 w 487492"/>
                <a:gd name="connsiteY53" fmla="*/ 639632 h 639632"/>
                <a:gd name="connsiteX54" fmla="*/ 14811 w 487492"/>
                <a:gd name="connsiteY54" fmla="*/ 639632 h 639632"/>
                <a:gd name="connsiteX55" fmla="*/ 14167 w 487492"/>
                <a:gd name="connsiteY55" fmla="*/ 638988 h 639632"/>
                <a:gd name="connsiteX56" fmla="*/ 3864 w 487492"/>
                <a:gd name="connsiteY56" fmla="*/ 629973 h 639632"/>
                <a:gd name="connsiteX57" fmla="*/ 0 w 487492"/>
                <a:gd name="connsiteY57" fmla="*/ 625465 h 639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487492" h="639632">
                  <a:moveTo>
                    <a:pt x="0" y="625465"/>
                  </a:moveTo>
                  <a:cubicBezTo>
                    <a:pt x="0" y="625465"/>
                    <a:pt x="1288" y="626109"/>
                    <a:pt x="3864" y="628041"/>
                  </a:cubicBezTo>
                  <a:cubicBezTo>
                    <a:pt x="6440" y="629973"/>
                    <a:pt x="10304" y="633193"/>
                    <a:pt x="14811" y="637057"/>
                  </a:cubicBezTo>
                  <a:lnTo>
                    <a:pt x="14167" y="637057"/>
                  </a:lnTo>
                  <a:cubicBezTo>
                    <a:pt x="38639" y="626753"/>
                    <a:pt x="94021" y="604858"/>
                    <a:pt x="171942" y="574591"/>
                  </a:cubicBezTo>
                  <a:cubicBezTo>
                    <a:pt x="210581" y="559779"/>
                    <a:pt x="255016" y="542392"/>
                    <a:pt x="303958" y="524360"/>
                  </a:cubicBezTo>
                  <a:cubicBezTo>
                    <a:pt x="328429" y="515344"/>
                    <a:pt x="353545" y="506329"/>
                    <a:pt x="380592" y="497313"/>
                  </a:cubicBezTo>
                  <a:cubicBezTo>
                    <a:pt x="387032" y="495381"/>
                    <a:pt x="394115" y="492805"/>
                    <a:pt x="401843" y="491517"/>
                  </a:cubicBezTo>
                  <a:cubicBezTo>
                    <a:pt x="410215" y="490229"/>
                    <a:pt x="417942" y="493449"/>
                    <a:pt x="424382" y="497313"/>
                  </a:cubicBezTo>
                  <a:cubicBezTo>
                    <a:pt x="437262" y="505685"/>
                    <a:pt x="446922" y="517920"/>
                    <a:pt x="455293" y="530800"/>
                  </a:cubicBezTo>
                  <a:lnTo>
                    <a:pt x="450141" y="529512"/>
                  </a:lnTo>
                  <a:cubicBezTo>
                    <a:pt x="458513" y="525004"/>
                    <a:pt x="467529" y="519852"/>
                    <a:pt x="476545" y="514700"/>
                  </a:cubicBezTo>
                  <a:lnTo>
                    <a:pt x="475257" y="515988"/>
                  </a:lnTo>
                  <a:cubicBezTo>
                    <a:pt x="478476" y="509549"/>
                    <a:pt x="479121" y="499245"/>
                    <a:pt x="478476" y="490229"/>
                  </a:cubicBezTo>
                  <a:cubicBezTo>
                    <a:pt x="477832" y="481214"/>
                    <a:pt x="476545" y="471554"/>
                    <a:pt x="475257" y="461894"/>
                  </a:cubicBezTo>
                  <a:cubicBezTo>
                    <a:pt x="473325" y="452878"/>
                    <a:pt x="470749" y="443219"/>
                    <a:pt x="466241" y="435491"/>
                  </a:cubicBezTo>
                  <a:cubicBezTo>
                    <a:pt x="461733" y="427763"/>
                    <a:pt x="454005" y="420679"/>
                    <a:pt x="446922" y="420035"/>
                  </a:cubicBezTo>
                  <a:lnTo>
                    <a:pt x="444346" y="420035"/>
                  </a:lnTo>
                  <a:lnTo>
                    <a:pt x="443702" y="417460"/>
                  </a:lnTo>
                  <a:cubicBezTo>
                    <a:pt x="443702" y="416816"/>
                    <a:pt x="443058" y="415528"/>
                    <a:pt x="443058" y="414884"/>
                  </a:cubicBezTo>
                  <a:cubicBezTo>
                    <a:pt x="414723" y="330522"/>
                    <a:pt x="381880" y="251957"/>
                    <a:pt x="347749" y="183051"/>
                  </a:cubicBezTo>
                  <a:cubicBezTo>
                    <a:pt x="339377" y="165664"/>
                    <a:pt x="330361" y="148920"/>
                    <a:pt x="321990" y="132821"/>
                  </a:cubicBezTo>
                  <a:cubicBezTo>
                    <a:pt x="312974" y="116721"/>
                    <a:pt x="304602" y="101266"/>
                    <a:pt x="294298" y="87742"/>
                  </a:cubicBezTo>
                  <a:cubicBezTo>
                    <a:pt x="274979" y="60051"/>
                    <a:pt x="249220" y="40088"/>
                    <a:pt x="223461" y="27208"/>
                  </a:cubicBezTo>
                  <a:cubicBezTo>
                    <a:pt x="197702" y="14329"/>
                    <a:pt x="171299" y="8533"/>
                    <a:pt x="148759" y="5957"/>
                  </a:cubicBezTo>
                  <a:cubicBezTo>
                    <a:pt x="125576" y="3381"/>
                    <a:pt x="105613" y="3381"/>
                    <a:pt x="89513" y="4669"/>
                  </a:cubicBezTo>
                  <a:cubicBezTo>
                    <a:pt x="73414" y="5957"/>
                    <a:pt x="60534" y="7889"/>
                    <a:pt x="52162" y="9177"/>
                  </a:cubicBezTo>
                  <a:cubicBezTo>
                    <a:pt x="43791" y="10465"/>
                    <a:pt x="39283" y="11753"/>
                    <a:pt x="39283" y="11109"/>
                  </a:cubicBezTo>
                  <a:cubicBezTo>
                    <a:pt x="39283" y="11109"/>
                    <a:pt x="40571" y="10465"/>
                    <a:pt x="42503" y="9821"/>
                  </a:cubicBezTo>
                  <a:cubicBezTo>
                    <a:pt x="44435" y="9177"/>
                    <a:pt x="47654" y="8533"/>
                    <a:pt x="52162" y="7245"/>
                  </a:cubicBezTo>
                  <a:cubicBezTo>
                    <a:pt x="60534" y="5313"/>
                    <a:pt x="73414" y="2737"/>
                    <a:pt x="89513" y="1449"/>
                  </a:cubicBezTo>
                  <a:cubicBezTo>
                    <a:pt x="105613" y="-483"/>
                    <a:pt x="126220" y="-483"/>
                    <a:pt x="149403" y="1449"/>
                  </a:cubicBezTo>
                  <a:cubicBezTo>
                    <a:pt x="172586" y="3381"/>
                    <a:pt x="198990" y="9177"/>
                    <a:pt x="226037" y="22056"/>
                  </a:cubicBezTo>
                  <a:cubicBezTo>
                    <a:pt x="252440" y="34936"/>
                    <a:pt x="278843" y="55543"/>
                    <a:pt x="299450" y="83878"/>
                  </a:cubicBezTo>
                  <a:cubicBezTo>
                    <a:pt x="309754" y="98046"/>
                    <a:pt x="318770" y="113501"/>
                    <a:pt x="327785" y="129601"/>
                  </a:cubicBezTo>
                  <a:cubicBezTo>
                    <a:pt x="336801" y="145700"/>
                    <a:pt x="345173" y="162444"/>
                    <a:pt x="354189" y="179831"/>
                  </a:cubicBezTo>
                  <a:cubicBezTo>
                    <a:pt x="388963" y="249381"/>
                    <a:pt x="421806" y="327946"/>
                    <a:pt x="450785" y="412308"/>
                  </a:cubicBezTo>
                  <a:cubicBezTo>
                    <a:pt x="450785" y="412952"/>
                    <a:pt x="451429" y="414240"/>
                    <a:pt x="451429" y="414884"/>
                  </a:cubicBezTo>
                  <a:lnTo>
                    <a:pt x="447566" y="412308"/>
                  </a:lnTo>
                  <a:cubicBezTo>
                    <a:pt x="460445" y="413596"/>
                    <a:pt x="468173" y="422611"/>
                    <a:pt x="473325" y="431627"/>
                  </a:cubicBezTo>
                  <a:cubicBezTo>
                    <a:pt x="478476" y="440643"/>
                    <a:pt x="481052" y="450947"/>
                    <a:pt x="483628" y="460606"/>
                  </a:cubicBezTo>
                  <a:cubicBezTo>
                    <a:pt x="485560" y="470266"/>
                    <a:pt x="486848" y="479926"/>
                    <a:pt x="487492" y="490229"/>
                  </a:cubicBezTo>
                  <a:cubicBezTo>
                    <a:pt x="487492" y="500533"/>
                    <a:pt x="487492" y="509549"/>
                    <a:pt x="482984" y="520496"/>
                  </a:cubicBezTo>
                  <a:lnTo>
                    <a:pt x="482340" y="521140"/>
                  </a:lnTo>
                  <a:lnTo>
                    <a:pt x="481052" y="521784"/>
                  </a:lnTo>
                  <a:cubicBezTo>
                    <a:pt x="472037" y="526936"/>
                    <a:pt x="463021" y="531444"/>
                    <a:pt x="454649" y="536596"/>
                  </a:cubicBezTo>
                  <a:lnTo>
                    <a:pt x="451429" y="538528"/>
                  </a:lnTo>
                  <a:lnTo>
                    <a:pt x="449497" y="535308"/>
                  </a:lnTo>
                  <a:cubicBezTo>
                    <a:pt x="441770" y="523072"/>
                    <a:pt x="432754" y="511481"/>
                    <a:pt x="421162" y="504397"/>
                  </a:cubicBezTo>
                  <a:cubicBezTo>
                    <a:pt x="415367" y="500533"/>
                    <a:pt x="408927" y="498601"/>
                    <a:pt x="403131" y="499245"/>
                  </a:cubicBezTo>
                  <a:cubicBezTo>
                    <a:pt x="396691" y="500533"/>
                    <a:pt x="390251" y="502465"/>
                    <a:pt x="383168" y="505041"/>
                  </a:cubicBezTo>
                  <a:cubicBezTo>
                    <a:pt x="356764" y="513412"/>
                    <a:pt x="331005" y="523072"/>
                    <a:pt x="306534" y="532088"/>
                  </a:cubicBezTo>
                  <a:cubicBezTo>
                    <a:pt x="258236" y="550119"/>
                    <a:pt x="213801" y="566219"/>
                    <a:pt x="174518" y="581030"/>
                  </a:cubicBezTo>
                  <a:cubicBezTo>
                    <a:pt x="97885" y="609365"/>
                    <a:pt x="43146" y="629973"/>
                    <a:pt x="15455" y="639632"/>
                  </a:cubicBezTo>
                  <a:lnTo>
                    <a:pt x="14811" y="639632"/>
                  </a:lnTo>
                  <a:lnTo>
                    <a:pt x="14167" y="638988"/>
                  </a:lnTo>
                  <a:cubicBezTo>
                    <a:pt x="9660" y="635125"/>
                    <a:pt x="6440" y="631905"/>
                    <a:pt x="3864" y="629973"/>
                  </a:cubicBezTo>
                  <a:cubicBezTo>
                    <a:pt x="644" y="626109"/>
                    <a:pt x="0" y="625465"/>
                    <a:pt x="0" y="625465"/>
                  </a:cubicBezTo>
                  <a:close/>
                </a:path>
              </a:pathLst>
            </a:custGeom>
            <a:solidFill>
              <a:srgbClr val="263239"/>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37" name="Freeform: Shape 36">
              <a:extLst>
                <a:ext uri="{FF2B5EF4-FFF2-40B4-BE49-F238E27FC236}">
                  <a16:creationId xmlns:a16="http://schemas.microsoft.com/office/drawing/2014/main" id="{16C3F85C-5A9A-4383-8847-C289FEA80CB9}"/>
                </a:ext>
              </a:extLst>
            </p:cNvPr>
            <p:cNvSpPr/>
            <p:nvPr/>
          </p:nvSpPr>
          <p:spPr>
            <a:xfrm>
              <a:off x="2449648" y="2664969"/>
              <a:ext cx="466884" cy="127821"/>
            </a:xfrm>
            <a:custGeom>
              <a:avLst/>
              <a:gdLst>
                <a:gd name="connsiteX0" fmla="*/ 466885 w 466884"/>
                <a:gd name="connsiteY0" fmla="*/ 18113 h 127821"/>
                <a:gd name="connsiteX1" fmla="*/ 396691 w 466884"/>
                <a:gd name="connsiteY1" fmla="*/ 5878 h 127821"/>
                <a:gd name="connsiteX2" fmla="*/ 229900 w 466884"/>
                <a:gd name="connsiteY2" fmla="*/ 41940 h 127821"/>
                <a:gd name="connsiteX3" fmla="*/ 70194 w 466884"/>
                <a:gd name="connsiteY3" fmla="*/ 110202 h 127821"/>
                <a:gd name="connsiteX4" fmla="*/ 19319 w 466884"/>
                <a:gd name="connsiteY4" fmla="*/ 125014 h 127821"/>
                <a:gd name="connsiteX5" fmla="*/ 0 w 466884"/>
                <a:gd name="connsiteY5" fmla="*/ 127590 h 127821"/>
                <a:gd name="connsiteX6" fmla="*/ 18675 w 466884"/>
                <a:gd name="connsiteY6" fmla="*/ 121794 h 127821"/>
                <a:gd name="connsiteX7" fmla="*/ 68262 w 466884"/>
                <a:gd name="connsiteY7" fmla="*/ 105050 h 127821"/>
                <a:gd name="connsiteX8" fmla="*/ 226681 w 466884"/>
                <a:gd name="connsiteY8" fmla="*/ 34857 h 127821"/>
                <a:gd name="connsiteX9" fmla="*/ 396691 w 466884"/>
                <a:gd name="connsiteY9" fmla="*/ 726 h 127821"/>
                <a:gd name="connsiteX10" fmla="*/ 448853 w 466884"/>
                <a:gd name="connsiteY10" fmla="*/ 10385 h 127821"/>
                <a:gd name="connsiteX11" fmla="*/ 462377 w 466884"/>
                <a:gd name="connsiteY11" fmla="*/ 15537 h 127821"/>
                <a:gd name="connsiteX12" fmla="*/ 466885 w 466884"/>
                <a:gd name="connsiteY12" fmla="*/ 18113 h 12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6884" h="127821">
                  <a:moveTo>
                    <a:pt x="466885" y="18113"/>
                  </a:moveTo>
                  <a:cubicBezTo>
                    <a:pt x="466241" y="20045"/>
                    <a:pt x="441126" y="7810"/>
                    <a:pt x="396691" y="5878"/>
                  </a:cubicBezTo>
                  <a:cubicBezTo>
                    <a:pt x="352901" y="3302"/>
                    <a:pt x="291723" y="15537"/>
                    <a:pt x="229900" y="41940"/>
                  </a:cubicBezTo>
                  <a:cubicBezTo>
                    <a:pt x="167435" y="67700"/>
                    <a:pt x="112696" y="96035"/>
                    <a:pt x="70194" y="110202"/>
                  </a:cubicBezTo>
                  <a:cubicBezTo>
                    <a:pt x="48942" y="117286"/>
                    <a:pt x="31555" y="122438"/>
                    <a:pt x="19319" y="125014"/>
                  </a:cubicBezTo>
                  <a:cubicBezTo>
                    <a:pt x="7084" y="127590"/>
                    <a:pt x="0" y="128234"/>
                    <a:pt x="0" y="127590"/>
                  </a:cubicBezTo>
                  <a:cubicBezTo>
                    <a:pt x="0" y="126946"/>
                    <a:pt x="6440" y="125014"/>
                    <a:pt x="18675" y="121794"/>
                  </a:cubicBezTo>
                  <a:cubicBezTo>
                    <a:pt x="30267" y="118574"/>
                    <a:pt x="47654" y="112778"/>
                    <a:pt x="68262" y="105050"/>
                  </a:cubicBezTo>
                  <a:cubicBezTo>
                    <a:pt x="110120" y="89595"/>
                    <a:pt x="164215" y="61260"/>
                    <a:pt x="226681" y="34857"/>
                  </a:cubicBezTo>
                  <a:cubicBezTo>
                    <a:pt x="289791" y="8453"/>
                    <a:pt x="351613" y="-3138"/>
                    <a:pt x="396691" y="726"/>
                  </a:cubicBezTo>
                  <a:cubicBezTo>
                    <a:pt x="419231" y="2014"/>
                    <a:pt x="436618" y="6522"/>
                    <a:pt x="448853" y="10385"/>
                  </a:cubicBezTo>
                  <a:cubicBezTo>
                    <a:pt x="454649" y="12317"/>
                    <a:pt x="459157" y="14249"/>
                    <a:pt x="462377" y="15537"/>
                  </a:cubicBezTo>
                  <a:cubicBezTo>
                    <a:pt x="464953" y="16825"/>
                    <a:pt x="466885" y="18113"/>
                    <a:pt x="466885" y="18113"/>
                  </a:cubicBezTo>
                  <a:close/>
                </a:path>
              </a:pathLst>
            </a:custGeom>
            <a:solidFill>
              <a:srgbClr val="263239"/>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38" name="Freeform: Shape 37">
              <a:extLst>
                <a:ext uri="{FF2B5EF4-FFF2-40B4-BE49-F238E27FC236}">
                  <a16:creationId xmlns:a16="http://schemas.microsoft.com/office/drawing/2014/main" id="{9A7504AA-AC78-42FE-B6A3-7DC521E293B9}"/>
                </a:ext>
              </a:extLst>
            </p:cNvPr>
            <p:cNvSpPr/>
            <p:nvPr/>
          </p:nvSpPr>
          <p:spPr>
            <a:xfrm>
              <a:off x="3255619" y="2478941"/>
              <a:ext cx="73874" cy="521623"/>
            </a:xfrm>
            <a:custGeom>
              <a:avLst/>
              <a:gdLst>
                <a:gd name="connsiteX0" fmla="*/ 291 w 73874"/>
                <a:gd name="connsiteY0" fmla="*/ 0 h 521623"/>
                <a:gd name="connsiteX1" fmla="*/ 40862 w 73874"/>
                <a:gd name="connsiteY1" fmla="*/ 260168 h 521623"/>
                <a:gd name="connsiteX2" fmla="*/ 73705 w 73874"/>
                <a:gd name="connsiteY2" fmla="*/ 521623 h 521623"/>
                <a:gd name="connsiteX3" fmla="*/ 33134 w 73874"/>
                <a:gd name="connsiteY3" fmla="*/ 261456 h 521623"/>
                <a:gd name="connsiteX4" fmla="*/ 291 w 73874"/>
                <a:gd name="connsiteY4" fmla="*/ 0 h 521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74" h="521623">
                  <a:moveTo>
                    <a:pt x="291" y="0"/>
                  </a:moveTo>
                  <a:cubicBezTo>
                    <a:pt x="2223" y="0"/>
                    <a:pt x="20254" y="115916"/>
                    <a:pt x="40862" y="260168"/>
                  </a:cubicBezTo>
                  <a:cubicBezTo>
                    <a:pt x="60825" y="404419"/>
                    <a:pt x="75637" y="520979"/>
                    <a:pt x="73705" y="521623"/>
                  </a:cubicBezTo>
                  <a:cubicBezTo>
                    <a:pt x="71773" y="521623"/>
                    <a:pt x="53741" y="405707"/>
                    <a:pt x="33134" y="261456"/>
                  </a:cubicBezTo>
                  <a:cubicBezTo>
                    <a:pt x="12527" y="117204"/>
                    <a:pt x="-2285" y="0"/>
                    <a:pt x="291" y="0"/>
                  </a:cubicBezTo>
                  <a:close/>
                </a:path>
              </a:pathLst>
            </a:custGeom>
            <a:solidFill>
              <a:srgbClr val="263239"/>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39" name="Freeform: Shape 38">
              <a:extLst>
                <a:ext uri="{FF2B5EF4-FFF2-40B4-BE49-F238E27FC236}">
                  <a16:creationId xmlns:a16="http://schemas.microsoft.com/office/drawing/2014/main" id="{0CAA8E27-FF11-4DDE-8C88-81CC9931EB28}"/>
                </a:ext>
              </a:extLst>
            </p:cNvPr>
            <p:cNvSpPr/>
            <p:nvPr/>
          </p:nvSpPr>
          <p:spPr>
            <a:xfrm>
              <a:off x="3289397" y="2903964"/>
              <a:ext cx="219172" cy="514542"/>
            </a:xfrm>
            <a:custGeom>
              <a:avLst/>
              <a:gdLst>
                <a:gd name="connsiteX0" fmla="*/ 0 w 219172"/>
                <a:gd name="connsiteY0" fmla="*/ 514542 h 514542"/>
                <a:gd name="connsiteX1" fmla="*/ 194482 w 219172"/>
                <a:gd name="connsiteY1" fmla="*/ 282066 h 514542"/>
                <a:gd name="connsiteX2" fmla="*/ 217665 w 219172"/>
                <a:gd name="connsiteY2" fmla="*/ 141034 h 514542"/>
                <a:gd name="connsiteX3" fmla="*/ 148115 w 219172"/>
                <a:gd name="connsiteY3" fmla="*/ 19966 h 514542"/>
                <a:gd name="connsiteX4" fmla="*/ 13524 w 219172"/>
                <a:gd name="connsiteY4" fmla="*/ 22542 h 514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172" h="514542">
                  <a:moveTo>
                    <a:pt x="0" y="514542"/>
                  </a:moveTo>
                  <a:cubicBezTo>
                    <a:pt x="87581" y="460448"/>
                    <a:pt x="156487" y="377375"/>
                    <a:pt x="194482" y="282066"/>
                  </a:cubicBezTo>
                  <a:cubicBezTo>
                    <a:pt x="211869" y="237631"/>
                    <a:pt x="223461" y="189333"/>
                    <a:pt x="217665" y="141034"/>
                  </a:cubicBezTo>
                  <a:cubicBezTo>
                    <a:pt x="211869" y="92736"/>
                    <a:pt x="188686" y="46369"/>
                    <a:pt x="148115" y="19966"/>
                  </a:cubicBezTo>
                  <a:cubicBezTo>
                    <a:pt x="107545" y="-6437"/>
                    <a:pt x="50874" y="-7725"/>
                    <a:pt x="13524" y="22542"/>
                  </a:cubicBezTo>
                </a:path>
              </a:pathLst>
            </a:custGeom>
            <a:solidFill>
              <a:srgbClr val="E19479"/>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40" name="Freeform: Shape 39">
              <a:extLst>
                <a:ext uri="{FF2B5EF4-FFF2-40B4-BE49-F238E27FC236}">
                  <a16:creationId xmlns:a16="http://schemas.microsoft.com/office/drawing/2014/main" id="{F2C09B46-500E-476D-8D1A-826A04BE7FEF}"/>
                </a:ext>
              </a:extLst>
            </p:cNvPr>
            <p:cNvSpPr/>
            <p:nvPr/>
          </p:nvSpPr>
          <p:spPr>
            <a:xfrm>
              <a:off x="3290009" y="2901766"/>
              <a:ext cx="222896" cy="516260"/>
            </a:xfrm>
            <a:custGeom>
              <a:avLst/>
              <a:gdLst>
                <a:gd name="connsiteX0" fmla="*/ 13556 w 222896"/>
                <a:gd name="connsiteY0" fmla="*/ 24740 h 516260"/>
                <a:gd name="connsiteX1" fmla="*/ 38027 w 222896"/>
                <a:gd name="connsiteY1" fmla="*/ 8641 h 516260"/>
                <a:gd name="connsiteX2" fmla="*/ 117236 w 222896"/>
                <a:gd name="connsiteY2" fmla="*/ 4777 h 516260"/>
                <a:gd name="connsiteX3" fmla="*/ 204174 w 222896"/>
                <a:gd name="connsiteY3" fmla="*/ 82699 h 516260"/>
                <a:gd name="connsiteX4" fmla="*/ 216409 w 222896"/>
                <a:gd name="connsiteY4" fmla="*/ 225662 h 516260"/>
                <a:gd name="connsiteX5" fmla="*/ 86326 w 222896"/>
                <a:gd name="connsiteY5" fmla="*/ 451055 h 516260"/>
                <a:gd name="connsiteX6" fmla="*/ 24503 w 222896"/>
                <a:gd name="connsiteY6" fmla="*/ 501285 h 516260"/>
                <a:gd name="connsiteX7" fmla="*/ 6472 w 222896"/>
                <a:gd name="connsiteY7" fmla="*/ 512877 h 516260"/>
                <a:gd name="connsiteX8" fmla="*/ 32 w 222896"/>
                <a:gd name="connsiteY8" fmla="*/ 516097 h 516260"/>
                <a:gd name="connsiteX9" fmla="*/ 23216 w 222896"/>
                <a:gd name="connsiteY9" fmla="*/ 498709 h 516260"/>
                <a:gd name="connsiteX10" fmla="*/ 83106 w 222896"/>
                <a:gd name="connsiteY10" fmla="*/ 447191 h 516260"/>
                <a:gd name="connsiteX11" fmla="*/ 154587 w 222896"/>
                <a:gd name="connsiteY11" fmla="*/ 355102 h 516260"/>
                <a:gd name="connsiteX12" fmla="*/ 208682 w 222896"/>
                <a:gd name="connsiteY12" fmla="*/ 223730 h 516260"/>
                <a:gd name="connsiteX13" fmla="*/ 197734 w 222896"/>
                <a:gd name="connsiteY13" fmla="*/ 85274 h 516260"/>
                <a:gd name="connsiteX14" fmla="*/ 115949 w 222896"/>
                <a:gd name="connsiteY14" fmla="*/ 9285 h 516260"/>
                <a:gd name="connsiteX15" fmla="*/ 39315 w 222896"/>
                <a:gd name="connsiteY15" fmla="*/ 10573 h 516260"/>
                <a:gd name="connsiteX16" fmla="*/ 13556 w 222896"/>
                <a:gd name="connsiteY16" fmla="*/ 24740 h 516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2896" h="516260">
                  <a:moveTo>
                    <a:pt x="13556" y="24740"/>
                  </a:moveTo>
                  <a:cubicBezTo>
                    <a:pt x="13556" y="24740"/>
                    <a:pt x="20640" y="16369"/>
                    <a:pt x="38027" y="8641"/>
                  </a:cubicBezTo>
                  <a:cubicBezTo>
                    <a:pt x="55415" y="913"/>
                    <a:pt x="83750" y="-4239"/>
                    <a:pt x="117236" y="4777"/>
                  </a:cubicBezTo>
                  <a:cubicBezTo>
                    <a:pt x="150723" y="13149"/>
                    <a:pt x="184854" y="41484"/>
                    <a:pt x="204174" y="82699"/>
                  </a:cubicBezTo>
                  <a:cubicBezTo>
                    <a:pt x="224137" y="123269"/>
                    <a:pt x="228001" y="175432"/>
                    <a:pt x="216409" y="225662"/>
                  </a:cubicBezTo>
                  <a:cubicBezTo>
                    <a:pt x="192582" y="326767"/>
                    <a:pt x="134624" y="404688"/>
                    <a:pt x="86326" y="451055"/>
                  </a:cubicBezTo>
                  <a:cubicBezTo>
                    <a:pt x="61854" y="474238"/>
                    <a:pt x="39959" y="490981"/>
                    <a:pt x="24503" y="501285"/>
                  </a:cubicBezTo>
                  <a:cubicBezTo>
                    <a:pt x="16776" y="506437"/>
                    <a:pt x="10336" y="510301"/>
                    <a:pt x="6472" y="512877"/>
                  </a:cubicBezTo>
                  <a:cubicBezTo>
                    <a:pt x="1964" y="515453"/>
                    <a:pt x="32" y="516741"/>
                    <a:pt x="32" y="516097"/>
                  </a:cubicBezTo>
                  <a:cubicBezTo>
                    <a:pt x="-612" y="515453"/>
                    <a:pt x="8404" y="509657"/>
                    <a:pt x="23216" y="498709"/>
                  </a:cubicBezTo>
                  <a:cubicBezTo>
                    <a:pt x="38027" y="487761"/>
                    <a:pt x="59278" y="471018"/>
                    <a:pt x="83106" y="447191"/>
                  </a:cubicBezTo>
                  <a:cubicBezTo>
                    <a:pt x="106289" y="423364"/>
                    <a:pt x="132048" y="393097"/>
                    <a:pt x="154587" y="355102"/>
                  </a:cubicBezTo>
                  <a:cubicBezTo>
                    <a:pt x="177127" y="317751"/>
                    <a:pt x="197734" y="273316"/>
                    <a:pt x="208682" y="223730"/>
                  </a:cubicBezTo>
                  <a:cubicBezTo>
                    <a:pt x="219629" y="174788"/>
                    <a:pt x="216409" y="124557"/>
                    <a:pt x="197734" y="85274"/>
                  </a:cubicBezTo>
                  <a:cubicBezTo>
                    <a:pt x="179703" y="45992"/>
                    <a:pt x="147504" y="18301"/>
                    <a:pt x="115949" y="9285"/>
                  </a:cubicBezTo>
                  <a:cubicBezTo>
                    <a:pt x="84394" y="-375"/>
                    <a:pt x="56702" y="4133"/>
                    <a:pt x="39315" y="10573"/>
                  </a:cubicBezTo>
                  <a:cubicBezTo>
                    <a:pt x="21284" y="18301"/>
                    <a:pt x="13556" y="26028"/>
                    <a:pt x="13556" y="24740"/>
                  </a:cubicBezTo>
                  <a:close/>
                </a:path>
              </a:pathLst>
            </a:custGeom>
            <a:solidFill>
              <a:srgbClr val="B96345"/>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41" name="Freeform: Shape 40">
              <a:extLst>
                <a:ext uri="{FF2B5EF4-FFF2-40B4-BE49-F238E27FC236}">
                  <a16:creationId xmlns:a16="http://schemas.microsoft.com/office/drawing/2014/main" id="{13199402-3835-485E-ADB5-615F1DB1F818}"/>
                </a:ext>
              </a:extLst>
            </p:cNvPr>
            <p:cNvSpPr/>
            <p:nvPr/>
          </p:nvSpPr>
          <p:spPr>
            <a:xfrm>
              <a:off x="3179277" y="2980496"/>
              <a:ext cx="199662" cy="98106"/>
            </a:xfrm>
            <a:custGeom>
              <a:avLst/>
              <a:gdLst>
                <a:gd name="connsiteX0" fmla="*/ 0 w 199662"/>
                <a:gd name="connsiteY0" fmla="*/ 97989 h 98106"/>
                <a:gd name="connsiteX1" fmla="*/ 30267 w 199662"/>
                <a:gd name="connsiteY1" fmla="*/ 85754 h 98106"/>
                <a:gd name="connsiteX2" fmla="*/ 101105 w 199662"/>
                <a:gd name="connsiteY2" fmla="*/ 52267 h 98106"/>
                <a:gd name="connsiteX3" fmla="*/ 199634 w 199662"/>
                <a:gd name="connsiteY3" fmla="*/ 105 h 98106"/>
                <a:gd name="connsiteX4" fmla="*/ 172587 w 199662"/>
                <a:gd name="connsiteY4" fmla="*/ 18780 h 98106"/>
                <a:gd name="connsiteX5" fmla="*/ 104325 w 199662"/>
                <a:gd name="connsiteY5" fmla="*/ 58707 h 98106"/>
                <a:gd name="connsiteX6" fmla="*/ 31555 w 199662"/>
                <a:gd name="connsiteY6" fmla="*/ 90262 h 98106"/>
                <a:gd name="connsiteX7" fmla="*/ 0 w 199662"/>
                <a:gd name="connsiteY7" fmla="*/ 97989 h 9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662" h="98106">
                  <a:moveTo>
                    <a:pt x="0" y="97989"/>
                  </a:moveTo>
                  <a:cubicBezTo>
                    <a:pt x="0" y="96701"/>
                    <a:pt x="11592" y="92838"/>
                    <a:pt x="30267" y="85754"/>
                  </a:cubicBezTo>
                  <a:cubicBezTo>
                    <a:pt x="48942" y="78670"/>
                    <a:pt x="74058" y="67078"/>
                    <a:pt x="101105" y="52267"/>
                  </a:cubicBezTo>
                  <a:cubicBezTo>
                    <a:pt x="155199" y="23288"/>
                    <a:pt x="198346" y="-1827"/>
                    <a:pt x="199634" y="105"/>
                  </a:cubicBezTo>
                  <a:cubicBezTo>
                    <a:pt x="200278" y="749"/>
                    <a:pt x="189974" y="7832"/>
                    <a:pt x="172587" y="18780"/>
                  </a:cubicBezTo>
                  <a:cubicBezTo>
                    <a:pt x="155843" y="29728"/>
                    <a:pt x="132016" y="44539"/>
                    <a:pt x="104325" y="58707"/>
                  </a:cubicBezTo>
                  <a:cubicBezTo>
                    <a:pt x="77278" y="72874"/>
                    <a:pt x="50874" y="84466"/>
                    <a:pt x="31555" y="90262"/>
                  </a:cubicBezTo>
                  <a:cubicBezTo>
                    <a:pt x="12880" y="96701"/>
                    <a:pt x="0" y="98634"/>
                    <a:pt x="0" y="97989"/>
                  </a:cubicBezTo>
                  <a:close/>
                </a:path>
              </a:pathLst>
            </a:custGeom>
            <a:solidFill>
              <a:srgbClr val="B96345"/>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42" name="Freeform: Shape 41">
              <a:extLst>
                <a:ext uri="{FF2B5EF4-FFF2-40B4-BE49-F238E27FC236}">
                  <a16:creationId xmlns:a16="http://schemas.microsoft.com/office/drawing/2014/main" id="{6FD2160F-8E14-4659-AC24-25519A0B2004}"/>
                </a:ext>
              </a:extLst>
            </p:cNvPr>
            <p:cNvSpPr/>
            <p:nvPr/>
          </p:nvSpPr>
          <p:spPr>
            <a:xfrm>
              <a:off x="2888037" y="2795090"/>
              <a:ext cx="283511" cy="282751"/>
            </a:xfrm>
            <a:custGeom>
              <a:avLst/>
              <a:gdLst>
                <a:gd name="connsiteX0" fmla="*/ 3381 w 283511"/>
                <a:gd name="connsiteY0" fmla="*/ 16788 h 282751"/>
                <a:gd name="connsiteX1" fmla="*/ 6601 w 283511"/>
                <a:gd name="connsiteY1" fmla="*/ 38039 h 282751"/>
                <a:gd name="connsiteX2" fmla="*/ 24632 w 283511"/>
                <a:gd name="connsiteY2" fmla="*/ 55427 h 282751"/>
                <a:gd name="connsiteX3" fmla="*/ 58763 w 283511"/>
                <a:gd name="connsiteY3" fmla="*/ 61222 h 282751"/>
                <a:gd name="connsiteX4" fmla="*/ 70355 w 283511"/>
                <a:gd name="connsiteY4" fmla="*/ 60578 h 282751"/>
                <a:gd name="connsiteX5" fmla="*/ 59407 w 283511"/>
                <a:gd name="connsiteY5" fmla="*/ 65086 h 282751"/>
                <a:gd name="connsiteX6" fmla="*/ 4669 w 283511"/>
                <a:gd name="connsiteY6" fmla="*/ 87626 h 282751"/>
                <a:gd name="connsiteX7" fmla="*/ 5957 w 283511"/>
                <a:gd name="connsiteY7" fmla="*/ 85694 h 282751"/>
                <a:gd name="connsiteX8" fmla="*/ 5957 w 283511"/>
                <a:gd name="connsiteY8" fmla="*/ 106301 h 282751"/>
                <a:gd name="connsiteX9" fmla="*/ 8533 w 283511"/>
                <a:gd name="connsiteY9" fmla="*/ 115317 h 282751"/>
                <a:gd name="connsiteX10" fmla="*/ 16261 w 283511"/>
                <a:gd name="connsiteY10" fmla="*/ 122400 h 282751"/>
                <a:gd name="connsiteX11" fmla="*/ 59407 w 283511"/>
                <a:gd name="connsiteY11" fmla="*/ 142364 h 282751"/>
                <a:gd name="connsiteX12" fmla="*/ 61339 w 283511"/>
                <a:gd name="connsiteY12" fmla="*/ 143008 h 282751"/>
                <a:gd name="connsiteX13" fmla="*/ 61339 w 283511"/>
                <a:gd name="connsiteY13" fmla="*/ 144940 h 282751"/>
                <a:gd name="connsiteX14" fmla="*/ 76795 w 283511"/>
                <a:gd name="connsiteY14" fmla="*/ 180359 h 282751"/>
                <a:gd name="connsiteX15" fmla="*/ 116077 w 283511"/>
                <a:gd name="connsiteY15" fmla="*/ 195170 h 282751"/>
                <a:gd name="connsiteX16" fmla="*/ 116077 w 283511"/>
                <a:gd name="connsiteY16" fmla="*/ 195170 h 282751"/>
                <a:gd name="connsiteX17" fmla="*/ 206234 w 283511"/>
                <a:gd name="connsiteY17" fmla="*/ 203542 h 282751"/>
                <a:gd name="connsiteX18" fmla="*/ 237789 w 283511"/>
                <a:gd name="connsiteY18" fmla="*/ 206762 h 282751"/>
                <a:gd name="connsiteX19" fmla="*/ 206234 w 283511"/>
                <a:gd name="connsiteY19" fmla="*/ 211270 h 282751"/>
                <a:gd name="connsiteX20" fmla="*/ 161156 w 283511"/>
                <a:gd name="connsiteY20" fmla="*/ 217709 h 282751"/>
                <a:gd name="connsiteX21" fmla="*/ 164376 w 283511"/>
                <a:gd name="connsiteY21" fmla="*/ 214489 h 282751"/>
                <a:gd name="connsiteX22" fmla="*/ 172103 w 283511"/>
                <a:gd name="connsiteY22" fmla="*/ 250552 h 282751"/>
                <a:gd name="connsiteX23" fmla="*/ 177255 w 283511"/>
                <a:gd name="connsiteY23" fmla="*/ 258280 h 282751"/>
                <a:gd name="connsiteX24" fmla="*/ 184339 w 283511"/>
                <a:gd name="connsiteY24" fmla="*/ 263432 h 282751"/>
                <a:gd name="connsiteX25" fmla="*/ 203014 w 283511"/>
                <a:gd name="connsiteY25" fmla="*/ 269228 h 282751"/>
                <a:gd name="connsiteX26" fmla="*/ 277716 w 283511"/>
                <a:gd name="connsiteY26" fmla="*/ 275023 h 282751"/>
                <a:gd name="connsiteX27" fmla="*/ 273852 w 283511"/>
                <a:gd name="connsiteY27" fmla="*/ 278243 h 282751"/>
                <a:gd name="connsiteX28" fmla="*/ 275784 w 283511"/>
                <a:gd name="connsiteY28" fmla="*/ 254416 h 282751"/>
                <a:gd name="connsiteX29" fmla="*/ 272564 w 283511"/>
                <a:gd name="connsiteY29" fmla="*/ 233165 h 282751"/>
                <a:gd name="connsiteX30" fmla="*/ 255177 w 283511"/>
                <a:gd name="connsiteY30" fmla="*/ 220929 h 282751"/>
                <a:gd name="connsiteX31" fmla="*/ 233925 w 283511"/>
                <a:gd name="connsiteY31" fmla="*/ 213845 h 282751"/>
                <a:gd name="connsiteX32" fmla="*/ 230061 w 283511"/>
                <a:gd name="connsiteY32" fmla="*/ 213202 h 282751"/>
                <a:gd name="connsiteX33" fmla="*/ 231350 w 283511"/>
                <a:gd name="connsiteY33" fmla="*/ 209338 h 282751"/>
                <a:gd name="connsiteX34" fmla="*/ 230061 w 283511"/>
                <a:gd name="connsiteY34" fmla="*/ 161683 h 282751"/>
                <a:gd name="connsiteX35" fmla="*/ 192067 w 283511"/>
                <a:gd name="connsiteY35" fmla="*/ 136568 h 282751"/>
                <a:gd name="connsiteX36" fmla="*/ 190135 w 283511"/>
                <a:gd name="connsiteY36" fmla="*/ 135924 h 282751"/>
                <a:gd name="connsiteX37" fmla="*/ 190135 w 283511"/>
                <a:gd name="connsiteY37" fmla="*/ 133992 h 282751"/>
                <a:gd name="connsiteX38" fmla="*/ 187559 w 283511"/>
                <a:gd name="connsiteY38" fmla="*/ 109521 h 282751"/>
                <a:gd name="connsiteX39" fmla="*/ 181119 w 283511"/>
                <a:gd name="connsiteY39" fmla="*/ 88269 h 282751"/>
                <a:gd name="connsiteX40" fmla="*/ 143768 w 283511"/>
                <a:gd name="connsiteY40" fmla="*/ 67018 h 282751"/>
                <a:gd name="connsiteX41" fmla="*/ 141192 w 283511"/>
                <a:gd name="connsiteY41" fmla="*/ 66374 h 282751"/>
                <a:gd name="connsiteX42" fmla="*/ 141836 w 283511"/>
                <a:gd name="connsiteY42" fmla="*/ 63798 h 282751"/>
                <a:gd name="connsiteX43" fmla="*/ 141836 w 283511"/>
                <a:gd name="connsiteY43" fmla="*/ 46411 h 282751"/>
                <a:gd name="connsiteX44" fmla="*/ 127669 w 283511"/>
                <a:gd name="connsiteY44" fmla="*/ 36107 h 282751"/>
                <a:gd name="connsiteX45" fmla="*/ 97402 w 283511"/>
                <a:gd name="connsiteY45" fmla="*/ 20008 h 282751"/>
                <a:gd name="connsiteX46" fmla="*/ 45883 w 283511"/>
                <a:gd name="connsiteY46" fmla="*/ 4552 h 282751"/>
                <a:gd name="connsiteX47" fmla="*/ 13041 w 283511"/>
                <a:gd name="connsiteY47" fmla="*/ 12924 h 282751"/>
                <a:gd name="connsiteX48" fmla="*/ 3381 w 283511"/>
                <a:gd name="connsiteY48" fmla="*/ 16788 h 282751"/>
                <a:gd name="connsiteX49" fmla="*/ 13041 w 283511"/>
                <a:gd name="connsiteY49" fmla="*/ 9704 h 282751"/>
                <a:gd name="connsiteX50" fmla="*/ 46527 w 283511"/>
                <a:gd name="connsiteY50" fmla="*/ 44 h 282751"/>
                <a:gd name="connsiteX51" fmla="*/ 99978 w 283511"/>
                <a:gd name="connsiteY51" fmla="*/ 14212 h 282751"/>
                <a:gd name="connsiteX52" fmla="*/ 130889 w 283511"/>
                <a:gd name="connsiteY52" fmla="*/ 30311 h 282751"/>
                <a:gd name="connsiteX53" fmla="*/ 138617 w 283511"/>
                <a:gd name="connsiteY53" fmla="*/ 35463 h 282751"/>
                <a:gd name="connsiteX54" fmla="*/ 146344 w 283511"/>
                <a:gd name="connsiteY54" fmla="*/ 42547 h 282751"/>
                <a:gd name="connsiteX55" fmla="*/ 146988 w 283511"/>
                <a:gd name="connsiteY55" fmla="*/ 63798 h 282751"/>
                <a:gd name="connsiteX56" fmla="*/ 145056 w 283511"/>
                <a:gd name="connsiteY56" fmla="*/ 60578 h 282751"/>
                <a:gd name="connsiteX57" fmla="*/ 165664 w 283511"/>
                <a:gd name="connsiteY57" fmla="*/ 69594 h 282751"/>
                <a:gd name="connsiteX58" fmla="*/ 184983 w 283511"/>
                <a:gd name="connsiteY58" fmla="*/ 83762 h 282751"/>
                <a:gd name="connsiteX59" fmla="*/ 193355 w 283511"/>
                <a:gd name="connsiteY59" fmla="*/ 107589 h 282751"/>
                <a:gd name="connsiteX60" fmla="*/ 196575 w 283511"/>
                <a:gd name="connsiteY60" fmla="*/ 132704 h 282751"/>
                <a:gd name="connsiteX61" fmla="*/ 193999 w 283511"/>
                <a:gd name="connsiteY61" fmla="*/ 129484 h 282751"/>
                <a:gd name="connsiteX62" fmla="*/ 216538 w 283511"/>
                <a:gd name="connsiteY62" fmla="*/ 139788 h 282751"/>
                <a:gd name="connsiteX63" fmla="*/ 235857 w 283511"/>
                <a:gd name="connsiteY63" fmla="*/ 157175 h 282751"/>
                <a:gd name="connsiteX64" fmla="*/ 242297 w 283511"/>
                <a:gd name="connsiteY64" fmla="*/ 183578 h 282751"/>
                <a:gd name="connsiteX65" fmla="*/ 238433 w 283511"/>
                <a:gd name="connsiteY65" fmla="*/ 210626 h 282751"/>
                <a:gd name="connsiteX66" fmla="*/ 235857 w 283511"/>
                <a:gd name="connsiteY66" fmla="*/ 206118 h 282751"/>
                <a:gd name="connsiteX67" fmla="*/ 258397 w 283511"/>
                <a:gd name="connsiteY67" fmla="*/ 213845 h 282751"/>
                <a:gd name="connsiteX68" fmla="*/ 279004 w 283511"/>
                <a:gd name="connsiteY68" fmla="*/ 228657 h 282751"/>
                <a:gd name="connsiteX69" fmla="*/ 282868 w 283511"/>
                <a:gd name="connsiteY69" fmla="*/ 241537 h 282751"/>
                <a:gd name="connsiteX70" fmla="*/ 283512 w 283511"/>
                <a:gd name="connsiteY70" fmla="*/ 254416 h 282751"/>
                <a:gd name="connsiteX71" fmla="*/ 281580 w 283511"/>
                <a:gd name="connsiteY71" fmla="*/ 279531 h 282751"/>
                <a:gd name="connsiteX72" fmla="*/ 282224 w 283511"/>
                <a:gd name="connsiteY72" fmla="*/ 282751 h 282751"/>
                <a:gd name="connsiteX73" fmla="*/ 279004 w 283511"/>
                <a:gd name="connsiteY73" fmla="*/ 282751 h 282751"/>
                <a:gd name="connsiteX74" fmla="*/ 203014 w 283511"/>
                <a:gd name="connsiteY74" fmla="*/ 276955 h 282751"/>
                <a:gd name="connsiteX75" fmla="*/ 182407 w 283511"/>
                <a:gd name="connsiteY75" fmla="*/ 270516 h 282751"/>
                <a:gd name="connsiteX76" fmla="*/ 172747 w 283511"/>
                <a:gd name="connsiteY76" fmla="*/ 264076 h 282751"/>
                <a:gd name="connsiteX77" fmla="*/ 166308 w 283511"/>
                <a:gd name="connsiteY77" fmla="*/ 255060 h 282751"/>
                <a:gd name="connsiteX78" fmla="*/ 157936 w 283511"/>
                <a:gd name="connsiteY78" fmla="*/ 214489 h 282751"/>
                <a:gd name="connsiteX79" fmla="*/ 157936 w 283511"/>
                <a:gd name="connsiteY79" fmla="*/ 211270 h 282751"/>
                <a:gd name="connsiteX80" fmla="*/ 161156 w 283511"/>
                <a:gd name="connsiteY80" fmla="*/ 210626 h 282751"/>
                <a:gd name="connsiteX81" fmla="*/ 206234 w 283511"/>
                <a:gd name="connsiteY81" fmla="*/ 204830 h 282751"/>
                <a:gd name="connsiteX82" fmla="*/ 206234 w 283511"/>
                <a:gd name="connsiteY82" fmla="*/ 211914 h 282751"/>
                <a:gd name="connsiteX83" fmla="*/ 116721 w 283511"/>
                <a:gd name="connsiteY83" fmla="*/ 202898 h 282751"/>
                <a:gd name="connsiteX84" fmla="*/ 116721 w 283511"/>
                <a:gd name="connsiteY84" fmla="*/ 202898 h 282751"/>
                <a:gd name="connsiteX85" fmla="*/ 72931 w 283511"/>
                <a:gd name="connsiteY85" fmla="*/ 186154 h 282751"/>
                <a:gd name="connsiteX86" fmla="*/ 55543 w 283511"/>
                <a:gd name="connsiteY86" fmla="*/ 146228 h 282751"/>
                <a:gd name="connsiteX87" fmla="*/ 57475 w 283511"/>
                <a:gd name="connsiteY87" fmla="*/ 149447 h 282751"/>
                <a:gd name="connsiteX88" fmla="*/ 12397 w 283511"/>
                <a:gd name="connsiteY88" fmla="*/ 128196 h 282751"/>
                <a:gd name="connsiteX89" fmla="*/ 3381 w 283511"/>
                <a:gd name="connsiteY89" fmla="*/ 119181 h 282751"/>
                <a:gd name="connsiteX90" fmla="*/ 161 w 283511"/>
                <a:gd name="connsiteY90" fmla="*/ 106945 h 282751"/>
                <a:gd name="connsiteX91" fmla="*/ 805 w 283511"/>
                <a:gd name="connsiteY91" fmla="*/ 85050 h 282751"/>
                <a:gd name="connsiteX92" fmla="*/ 805 w 283511"/>
                <a:gd name="connsiteY92" fmla="*/ 83762 h 282751"/>
                <a:gd name="connsiteX93" fmla="*/ 2093 w 283511"/>
                <a:gd name="connsiteY93" fmla="*/ 83118 h 282751"/>
                <a:gd name="connsiteX94" fmla="*/ 57475 w 283511"/>
                <a:gd name="connsiteY94" fmla="*/ 61222 h 282751"/>
                <a:gd name="connsiteX95" fmla="*/ 58119 w 283511"/>
                <a:gd name="connsiteY95" fmla="*/ 65086 h 282751"/>
                <a:gd name="connsiteX96" fmla="*/ 22700 w 283511"/>
                <a:gd name="connsiteY96" fmla="*/ 58003 h 282751"/>
                <a:gd name="connsiteX97" fmla="*/ 4025 w 283511"/>
                <a:gd name="connsiteY97" fmla="*/ 38683 h 282751"/>
                <a:gd name="connsiteX98" fmla="*/ 3381 w 283511"/>
                <a:gd name="connsiteY98" fmla="*/ 16788 h 28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83511" h="282751">
                  <a:moveTo>
                    <a:pt x="3381" y="16788"/>
                  </a:moveTo>
                  <a:cubicBezTo>
                    <a:pt x="4025" y="16788"/>
                    <a:pt x="2093" y="24516"/>
                    <a:pt x="6601" y="38039"/>
                  </a:cubicBezTo>
                  <a:cubicBezTo>
                    <a:pt x="9177" y="44479"/>
                    <a:pt x="14972" y="50919"/>
                    <a:pt x="24632" y="55427"/>
                  </a:cubicBezTo>
                  <a:cubicBezTo>
                    <a:pt x="33648" y="59290"/>
                    <a:pt x="45883" y="61866"/>
                    <a:pt x="58763" y="61222"/>
                  </a:cubicBezTo>
                  <a:lnTo>
                    <a:pt x="70355" y="60578"/>
                  </a:lnTo>
                  <a:lnTo>
                    <a:pt x="59407" y="65086"/>
                  </a:lnTo>
                  <a:cubicBezTo>
                    <a:pt x="43308" y="71526"/>
                    <a:pt x="24632" y="79254"/>
                    <a:pt x="4669" y="87626"/>
                  </a:cubicBezTo>
                  <a:lnTo>
                    <a:pt x="5957" y="85694"/>
                  </a:lnTo>
                  <a:cubicBezTo>
                    <a:pt x="5313" y="91489"/>
                    <a:pt x="5313" y="99217"/>
                    <a:pt x="5957" y="106301"/>
                  </a:cubicBezTo>
                  <a:cubicBezTo>
                    <a:pt x="5957" y="110165"/>
                    <a:pt x="6601" y="112741"/>
                    <a:pt x="8533" y="115317"/>
                  </a:cubicBezTo>
                  <a:cubicBezTo>
                    <a:pt x="10465" y="117893"/>
                    <a:pt x="13041" y="120468"/>
                    <a:pt x="16261" y="122400"/>
                  </a:cubicBezTo>
                  <a:cubicBezTo>
                    <a:pt x="28496" y="131416"/>
                    <a:pt x="43952" y="137212"/>
                    <a:pt x="59407" y="142364"/>
                  </a:cubicBezTo>
                  <a:lnTo>
                    <a:pt x="61339" y="143008"/>
                  </a:lnTo>
                  <a:lnTo>
                    <a:pt x="61339" y="144940"/>
                  </a:lnTo>
                  <a:cubicBezTo>
                    <a:pt x="61983" y="157819"/>
                    <a:pt x="66491" y="171343"/>
                    <a:pt x="76795" y="180359"/>
                  </a:cubicBezTo>
                  <a:cubicBezTo>
                    <a:pt x="87098" y="189374"/>
                    <a:pt x="101910" y="194526"/>
                    <a:pt x="116077" y="195170"/>
                  </a:cubicBezTo>
                  <a:lnTo>
                    <a:pt x="116077" y="195170"/>
                  </a:lnTo>
                  <a:cubicBezTo>
                    <a:pt x="144412" y="197746"/>
                    <a:pt x="174679" y="200966"/>
                    <a:pt x="206234" y="203542"/>
                  </a:cubicBezTo>
                  <a:lnTo>
                    <a:pt x="237789" y="206762"/>
                  </a:lnTo>
                  <a:lnTo>
                    <a:pt x="206234" y="211270"/>
                  </a:lnTo>
                  <a:cubicBezTo>
                    <a:pt x="192067" y="213202"/>
                    <a:pt x="176611" y="215133"/>
                    <a:pt x="161156" y="217709"/>
                  </a:cubicBezTo>
                  <a:lnTo>
                    <a:pt x="164376" y="214489"/>
                  </a:lnTo>
                  <a:cubicBezTo>
                    <a:pt x="163732" y="226725"/>
                    <a:pt x="165664" y="239605"/>
                    <a:pt x="172103" y="250552"/>
                  </a:cubicBezTo>
                  <a:cubicBezTo>
                    <a:pt x="173391" y="253128"/>
                    <a:pt x="175323" y="255704"/>
                    <a:pt x="177255" y="258280"/>
                  </a:cubicBezTo>
                  <a:cubicBezTo>
                    <a:pt x="179187" y="260212"/>
                    <a:pt x="181763" y="261500"/>
                    <a:pt x="184339" y="263432"/>
                  </a:cubicBezTo>
                  <a:cubicBezTo>
                    <a:pt x="190135" y="266008"/>
                    <a:pt x="196575" y="267940"/>
                    <a:pt x="203014" y="269228"/>
                  </a:cubicBezTo>
                  <a:cubicBezTo>
                    <a:pt x="227486" y="274380"/>
                    <a:pt x="253245" y="275023"/>
                    <a:pt x="277716" y="275023"/>
                  </a:cubicBezTo>
                  <a:lnTo>
                    <a:pt x="273852" y="278243"/>
                  </a:lnTo>
                  <a:cubicBezTo>
                    <a:pt x="275140" y="270516"/>
                    <a:pt x="275784" y="262144"/>
                    <a:pt x="275784" y="254416"/>
                  </a:cubicBezTo>
                  <a:cubicBezTo>
                    <a:pt x="275784" y="246688"/>
                    <a:pt x="275784" y="237673"/>
                    <a:pt x="272564" y="233165"/>
                  </a:cubicBezTo>
                  <a:cubicBezTo>
                    <a:pt x="268700" y="228013"/>
                    <a:pt x="261616" y="224149"/>
                    <a:pt x="255177" y="220929"/>
                  </a:cubicBezTo>
                  <a:cubicBezTo>
                    <a:pt x="248093" y="217709"/>
                    <a:pt x="241009" y="215777"/>
                    <a:pt x="233925" y="213845"/>
                  </a:cubicBezTo>
                  <a:lnTo>
                    <a:pt x="230061" y="213202"/>
                  </a:lnTo>
                  <a:lnTo>
                    <a:pt x="231350" y="209338"/>
                  </a:lnTo>
                  <a:cubicBezTo>
                    <a:pt x="235857" y="193238"/>
                    <a:pt x="237789" y="174563"/>
                    <a:pt x="230061" y="161683"/>
                  </a:cubicBezTo>
                  <a:cubicBezTo>
                    <a:pt x="221690" y="148804"/>
                    <a:pt x="206234" y="141076"/>
                    <a:pt x="192067" y="136568"/>
                  </a:cubicBezTo>
                  <a:lnTo>
                    <a:pt x="190135" y="135924"/>
                  </a:lnTo>
                  <a:lnTo>
                    <a:pt x="190135" y="133992"/>
                  </a:lnTo>
                  <a:cubicBezTo>
                    <a:pt x="189491" y="125620"/>
                    <a:pt x="188847" y="117249"/>
                    <a:pt x="187559" y="109521"/>
                  </a:cubicBezTo>
                  <a:cubicBezTo>
                    <a:pt x="186271" y="101793"/>
                    <a:pt x="184983" y="92777"/>
                    <a:pt x="181119" y="88269"/>
                  </a:cubicBezTo>
                  <a:cubicBezTo>
                    <a:pt x="171459" y="77966"/>
                    <a:pt x="156648" y="71526"/>
                    <a:pt x="143768" y="67018"/>
                  </a:cubicBezTo>
                  <a:lnTo>
                    <a:pt x="141192" y="66374"/>
                  </a:lnTo>
                  <a:lnTo>
                    <a:pt x="141836" y="63798"/>
                  </a:lnTo>
                  <a:cubicBezTo>
                    <a:pt x="143124" y="58003"/>
                    <a:pt x="143768" y="50275"/>
                    <a:pt x="141836" y="46411"/>
                  </a:cubicBezTo>
                  <a:cubicBezTo>
                    <a:pt x="139260" y="43191"/>
                    <a:pt x="132821" y="39327"/>
                    <a:pt x="127669" y="36107"/>
                  </a:cubicBezTo>
                  <a:cubicBezTo>
                    <a:pt x="117365" y="29667"/>
                    <a:pt x="107061" y="24516"/>
                    <a:pt x="97402" y="20008"/>
                  </a:cubicBezTo>
                  <a:cubicBezTo>
                    <a:pt x="78082" y="10992"/>
                    <a:pt x="60695" y="3908"/>
                    <a:pt x="45883" y="4552"/>
                  </a:cubicBezTo>
                  <a:cubicBezTo>
                    <a:pt x="31072" y="4552"/>
                    <a:pt x="20124" y="9704"/>
                    <a:pt x="13041" y="12924"/>
                  </a:cubicBezTo>
                  <a:cubicBezTo>
                    <a:pt x="7245" y="14212"/>
                    <a:pt x="4025" y="16788"/>
                    <a:pt x="3381" y="16788"/>
                  </a:cubicBezTo>
                  <a:cubicBezTo>
                    <a:pt x="3381" y="16788"/>
                    <a:pt x="6601" y="13568"/>
                    <a:pt x="13041" y="9704"/>
                  </a:cubicBezTo>
                  <a:cubicBezTo>
                    <a:pt x="20124" y="5840"/>
                    <a:pt x="31072" y="688"/>
                    <a:pt x="46527" y="44"/>
                  </a:cubicBezTo>
                  <a:cubicBezTo>
                    <a:pt x="61983" y="-600"/>
                    <a:pt x="80014" y="5840"/>
                    <a:pt x="99978" y="14212"/>
                  </a:cubicBezTo>
                  <a:cubicBezTo>
                    <a:pt x="109637" y="18720"/>
                    <a:pt x="119941" y="23872"/>
                    <a:pt x="130889" y="30311"/>
                  </a:cubicBezTo>
                  <a:cubicBezTo>
                    <a:pt x="133465" y="31599"/>
                    <a:pt x="136040" y="33531"/>
                    <a:pt x="138617" y="35463"/>
                  </a:cubicBezTo>
                  <a:cubicBezTo>
                    <a:pt x="141192" y="37395"/>
                    <a:pt x="143768" y="38683"/>
                    <a:pt x="146344" y="42547"/>
                  </a:cubicBezTo>
                  <a:cubicBezTo>
                    <a:pt x="149564" y="50275"/>
                    <a:pt x="147632" y="56715"/>
                    <a:pt x="146988" y="63798"/>
                  </a:cubicBezTo>
                  <a:lnTo>
                    <a:pt x="145056" y="60578"/>
                  </a:lnTo>
                  <a:cubicBezTo>
                    <a:pt x="152140" y="63154"/>
                    <a:pt x="158580" y="65730"/>
                    <a:pt x="165664" y="69594"/>
                  </a:cubicBezTo>
                  <a:cubicBezTo>
                    <a:pt x="172747" y="73458"/>
                    <a:pt x="179187" y="77322"/>
                    <a:pt x="184983" y="83762"/>
                  </a:cubicBezTo>
                  <a:cubicBezTo>
                    <a:pt x="190779" y="91489"/>
                    <a:pt x="191423" y="99861"/>
                    <a:pt x="193355" y="107589"/>
                  </a:cubicBezTo>
                  <a:cubicBezTo>
                    <a:pt x="194643" y="115961"/>
                    <a:pt x="195931" y="124332"/>
                    <a:pt x="196575" y="132704"/>
                  </a:cubicBezTo>
                  <a:lnTo>
                    <a:pt x="193999" y="129484"/>
                  </a:lnTo>
                  <a:cubicBezTo>
                    <a:pt x="201726" y="132060"/>
                    <a:pt x="209454" y="135280"/>
                    <a:pt x="216538" y="139788"/>
                  </a:cubicBezTo>
                  <a:cubicBezTo>
                    <a:pt x="223622" y="144296"/>
                    <a:pt x="230706" y="149447"/>
                    <a:pt x="235857" y="157175"/>
                  </a:cubicBezTo>
                  <a:cubicBezTo>
                    <a:pt x="241009" y="165547"/>
                    <a:pt x="242297" y="174563"/>
                    <a:pt x="242297" y="183578"/>
                  </a:cubicBezTo>
                  <a:cubicBezTo>
                    <a:pt x="242297" y="192594"/>
                    <a:pt x="241009" y="201610"/>
                    <a:pt x="238433" y="210626"/>
                  </a:cubicBezTo>
                  <a:lnTo>
                    <a:pt x="235857" y="206118"/>
                  </a:lnTo>
                  <a:cubicBezTo>
                    <a:pt x="243585" y="208050"/>
                    <a:pt x="251313" y="210626"/>
                    <a:pt x="258397" y="213845"/>
                  </a:cubicBezTo>
                  <a:cubicBezTo>
                    <a:pt x="265480" y="217065"/>
                    <a:pt x="273208" y="220929"/>
                    <a:pt x="279004" y="228657"/>
                  </a:cubicBezTo>
                  <a:cubicBezTo>
                    <a:pt x="281580" y="233165"/>
                    <a:pt x="282224" y="237673"/>
                    <a:pt x="282868" y="241537"/>
                  </a:cubicBezTo>
                  <a:cubicBezTo>
                    <a:pt x="283512" y="246044"/>
                    <a:pt x="283512" y="249908"/>
                    <a:pt x="283512" y="254416"/>
                  </a:cubicBezTo>
                  <a:cubicBezTo>
                    <a:pt x="283512" y="262788"/>
                    <a:pt x="282868" y="271160"/>
                    <a:pt x="281580" y="279531"/>
                  </a:cubicBezTo>
                  <a:lnTo>
                    <a:pt x="282224" y="282751"/>
                  </a:lnTo>
                  <a:lnTo>
                    <a:pt x="279004" y="282751"/>
                  </a:lnTo>
                  <a:cubicBezTo>
                    <a:pt x="253889" y="282751"/>
                    <a:pt x="228774" y="282107"/>
                    <a:pt x="203014" y="276955"/>
                  </a:cubicBezTo>
                  <a:cubicBezTo>
                    <a:pt x="195931" y="275667"/>
                    <a:pt x="188847" y="273736"/>
                    <a:pt x="182407" y="270516"/>
                  </a:cubicBezTo>
                  <a:cubicBezTo>
                    <a:pt x="179187" y="268584"/>
                    <a:pt x="175967" y="266652"/>
                    <a:pt x="172747" y="264076"/>
                  </a:cubicBezTo>
                  <a:cubicBezTo>
                    <a:pt x="170172" y="261500"/>
                    <a:pt x="168239" y="258280"/>
                    <a:pt x="166308" y="255060"/>
                  </a:cubicBezTo>
                  <a:cubicBezTo>
                    <a:pt x="159224" y="242181"/>
                    <a:pt x="156648" y="228013"/>
                    <a:pt x="157936" y="214489"/>
                  </a:cubicBezTo>
                  <a:lnTo>
                    <a:pt x="157936" y="211270"/>
                  </a:lnTo>
                  <a:lnTo>
                    <a:pt x="161156" y="210626"/>
                  </a:lnTo>
                  <a:cubicBezTo>
                    <a:pt x="176611" y="208694"/>
                    <a:pt x="192067" y="206762"/>
                    <a:pt x="206234" y="204830"/>
                  </a:cubicBezTo>
                  <a:lnTo>
                    <a:pt x="206234" y="211914"/>
                  </a:lnTo>
                  <a:cubicBezTo>
                    <a:pt x="175323" y="208694"/>
                    <a:pt x="145056" y="206118"/>
                    <a:pt x="116721" y="202898"/>
                  </a:cubicBezTo>
                  <a:lnTo>
                    <a:pt x="116721" y="202898"/>
                  </a:lnTo>
                  <a:cubicBezTo>
                    <a:pt x="100622" y="201610"/>
                    <a:pt x="84522" y="196458"/>
                    <a:pt x="72931" y="186154"/>
                  </a:cubicBezTo>
                  <a:cubicBezTo>
                    <a:pt x="60695" y="175851"/>
                    <a:pt x="55543" y="159751"/>
                    <a:pt x="55543" y="146228"/>
                  </a:cubicBezTo>
                  <a:lnTo>
                    <a:pt x="57475" y="149447"/>
                  </a:lnTo>
                  <a:cubicBezTo>
                    <a:pt x="40732" y="143652"/>
                    <a:pt x="25276" y="137856"/>
                    <a:pt x="12397" y="128196"/>
                  </a:cubicBezTo>
                  <a:cubicBezTo>
                    <a:pt x="9177" y="125620"/>
                    <a:pt x="5957" y="123044"/>
                    <a:pt x="3381" y="119181"/>
                  </a:cubicBezTo>
                  <a:cubicBezTo>
                    <a:pt x="805" y="115961"/>
                    <a:pt x="161" y="110165"/>
                    <a:pt x="161" y="106945"/>
                  </a:cubicBezTo>
                  <a:cubicBezTo>
                    <a:pt x="161" y="99217"/>
                    <a:pt x="-483" y="92777"/>
                    <a:pt x="805" y="85050"/>
                  </a:cubicBezTo>
                  <a:lnTo>
                    <a:pt x="805" y="83762"/>
                  </a:lnTo>
                  <a:lnTo>
                    <a:pt x="2093" y="83118"/>
                  </a:lnTo>
                  <a:cubicBezTo>
                    <a:pt x="22700" y="74746"/>
                    <a:pt x="40732" y="67662"/>
                    <a:pt x="57475" y="61222"/>
                  </a:cubicBezTo>
                  <a:lnTo>
                    <a:pt x="58119" y="65086"/>
                  </a:lnTo>
                  <a:cubicBezTo>
                    <a:pt x="44596" y="65730"/>
                    <a:pt x="32360" y="63154"/>
                    <a:pt x="22700" y="58003"/>
                  </a:cubicBezTo>
                  <a:cubicBezTo>
                    <a:pt x="13041" y="53495"/>
                    <a:pt x="6601" y="45767"/>
                    <a:pt x="4025" y="38683"/>
                  </a:cubicBezTo>
                  <a:cubicBezTo>
                    <a:pt x="805" y="24516"/>
                    <a:pt x="4025" y="16144"/>
                    <a:pt x="3381" y="16788"/>
                  </a:cubicBezTo>
                  <a:close/>
                </a:path>
              </a:pathLst>
            </a:custGeom>
            <a:solidFill>
              <a:srgbClr val="B96345"/>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43" name="Freeform: Shape 42">
              <a:extLst>
                <a:ext uri="{FF2B5EF4-FFF2-40B4-BE49-F238E27FC236}">
                  <a16:creationId xmlns:a16="http://schemas.microsoft.com/office/drawing/2014/main" id="{75C5D074-AE21-49F3-A1FA-28E44117BCD1}"/>
                </a:ext>
              </a:extLst>
            </p:cNvPr>
            <p:cNvSpPr/>
            <p:nvPr/>
          </p:nvSpPr>
          <p:spPr>
            <a:xfrm>
              <a:off x="2318920" y="2396192"/>
              <a:ext cx="475276" cy="186714"/>
            </a:xfrm>
            <a:custGeom>
              <a:avLst/>
              <a:gdLst>
                <a:gd name="connsiteX0" fmla="*/ 475257 w 475276"/>
                <a:gd name="connsiteY0" fmla="*/ 9336 h 186714"/>
                <a:gd name="connsiteX1" fmla="*/ 440482 w 475276"/>
                <a:gd name="connsiteY1" fmla="*/ 21571 h 186714"/>
                <a:gd name="connsiteX2" fmla="*/ 408927 w 475276"/>
                <a:gd name="connsiteY2" fmla="*/ 51838 h 186714"/>
                <a:gd name="connsiteX3" fmla="*/ 378016 w 475276"/>
                <a:gd name="connsiteY3" fmla="*/ 101425 h 186714"/>
                <a:gd name="connsiteX4" fmla="*/ 332293 w 475276"/>
                <a:gd name="connsiteY4" fmla="*/ 156807 h 186714"/>
                <a:gd name="connsiteX5" fmla="*/ 255016 w 475276"/>
                <a:gd name="connsiteY5" fmla="*/ 185786 h 186714"/>
                <a:gd name="connsiteX6" fmla="*/ 164859 w 475276"/>
                <a:gd name="connsiteY6" fmla="*/ 170330 h 186714"/>
                <a:gd name="connsiteX7" fmla="*/ 95953 w 475276"/>
                <a:gd name="connsiteY7" fmla="*/ 101425 h 186714"/>
                <a:gd name="connsiteX8" fmla="*/ 92733 w 475276"/>
                <a:gd name="connsiteY8" fmla="*/ 50550 h 186714"/>
                <a:gd name="connsiteX9" fmla="*/ 121068 w 475276"/>
                <a:gd name="connsiteY9" fmla="*/ 9980 h 186714"/>
                <a:gd name="connsiteX10" fmla="*/ 168079 w 475276"/>
                <a:gd name="connsiteY10" fmla="*/ 1608 h 186714"/>
                <a:gd name="connsiteX11" fmla="*/ 203497 w 475276"/>
                <a:gd name="connsiteY11" fmla="*/ 30587 h 186714"/>
                <a:gd name="connsiteX12" fmla="*/ 208649 w 475276"/>
                <a:gd name="connsiteY12" fmla="*/ 73734 h 186714"/>
                <a:gd name="connsiteX13" fmla="*/ 190618 w 475276"/>
                <a:gd name="connsiteY13" fmla="*/ 110440 h 186714"/>
                <a:gd name="connsiteX14" fmla="*/ 129440 w 475276"/>
                <a:gd name="connsiteY14" fmla="*/ 148435 h 186714"/>
                <a:gd name="connsiteX15" fmla="*/ 28335 w 475276"/>
                <a:gd name="connsiteY15" fmla="*/ 133624 h 186714"/>
                <a:gd name="connsiteX16" fmla="*/ 6440 w 475276"/>
                <a:gd name="connsiteY16" fmla="*/ 116236 h 186714"/>
                <a:gd name="connsiteX17" fmla="*/ 0 w 475276"/>
                <a:gd name="connsiteY17" fmla="*/ 108508 h 186714"/>
                <a:gd name="connsiteX18" fmla="*/ 29623 w 475276"/>
                <a:gd name="connsiteY18" fmla="*/ 131048 h 186714"/>
                <a:gd name="connsiteX19" fmla="*/ 128152 w 475276"/>
                <a:gd name="connsiteY19" fmla="*/ 143283 h 186714"/>
                <a:gd name="connsiteX20" fmla="*/ 185466 w 475276"/>
                <a:gd name="connsiteY20" fmla="*/ 106576 h 186714"/>
                <a:gd name="connsiteX21" fmla="*/ 202210 w 475276"/>
                <a:gd name="connsiteY21" fmla="*/ 72446 h 186714"/>
                <a:gd name="connsiteX22" fmla="*/ 197702 w 475276"/>
                <a:gd name="connsiteY22" fmla="*/ 33807 h 186714"/>
                <a:gd name="connsiteX23" fmla="*/ 166791 w 475276"/>
                <a:gd name="connsiteY23" fmla="*/ 8692 h 186714"/>
                <a:gd name="connsiteX24" fmla="*/ 125576 w 475276"/>
                <a:gd name="connsiteY24" fmla="*/ 16419 h 186714"/>
                <a:gd name="connsiteX25" fmla="*/ 100461 w 475276"/>
                <a:gd name="connsiteY25" fmla="*/ 52482 h 186714"/>
                <a:gd name="connsiteX26" fmla="*/ 103037 w 475276"/>
                <a:gd name="connsiteY26" fmla="*/ 98849 h 186714"/>
                <a:gd name="connsiteX27" fmla="*/ 168079 w 475276"/>
                <a:gd name="connsiteY27" fmla="*/ 163247 h 186714"/>
                <a:gd name="connsiteX28" fmla="*/ 254372 w 475276"/>
                <a:gd name="connsiteY28" fmla="*/ 178058 h 186714"/>
                <a:gd name="connsiteX29" fmla="*/ 328429 w 475276"/>
                <a:gd name="connsiteY29" fmla="*/ 151011 h 186714"/>
                <a:gd name="connsiteX30" fmla="*/ 373508 w 475276"/>
                <a:gd name="connsiteY30" fmla="*/ 97561 h 186714"/>
                <a:gd name="connsiteX31" fmla="*/ 405707 w 475276"/>
                <a:gd name="connsiteY31" fmla="*/ 47974 h 186714"/>
                <a:gd name="connsiteX32" fmla="*/ 439194 w 475276"/>
                <a:gd name="connsiteY32" fmla="*/ 18351 h 186714"/>
                <a:gd name="connsiteX33" fmla="*/ 465597 w 475276"/>
                <a:gd name="connsiteY33" fmla="*/ 8692 h 186714"/>
                <a:gd name="connsiteX34" fmla="*/ 475257 w 475276"/>
                <a:gd name="connsiteY34" fmla="*/ 9336 h 1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75276" h="186714">
                  <a:moveTo>
                    <a:pt x="475257" y="9336"/>
                  </a:moveTo>
                  <a:cubicBezTo>
                    <a:pt x="475901" y="10624"/>
                    <a:pt x="461089" y="8692"/>
                    <a:pt x="440482" y="21571"/>
                  </a:cubicBezTo>
                  <a:cubicBezTo>
                    <a:pt x="430178" y="28011"/>
                    <a:pt x="419231" y="37671"/>
                    <a:pt x="408927" y="51838"/>
                  </a:cubicBezTo>
                  <a:cubicBezTo>
                    <a:pt x="398623" y="65362"/>
                    <a:pt x="388964" y="82749"/>
                    <a:pt x="378016" y="101425"/>
                  </a:cubicBezTo>
                  <a:cubicBezTo>
                    <a:pt x="367068" y="120100"/>
                    <a:pt x="353545" y="141351"/>
                    <a:pt x="332293" y="156807"/>
                  </a:cubicBezTo>
                  <a:cubicBezTo>
                    <a:pt x="311042" y="172262"/>
                    <a:pt x="283995" y="183210"/>
                    <a:pt x="255016" y="185786"/>
                  </a:cubicBezTo>
                  <a:cubicBezTo>
                    <a:pt x="226037" y="189006"/>
                    <a:pt x="194482" y="183854"/>
                    <a:pt x="164859" y="170330"/>
                  </a:cubicBezTo>
                  <a:cubicBezTo>
                    <a:pt x="135880" y="156807"/>
                    <a:pt x="108189" y="134268"/>
                    <a:pt x="95953" y="101425"/>
                  </a:cubicBezTo>
                  <a:cubicBezTo>
                    <a:pt x="90157" y="85325"/>
                    <a:pt x="88869" y="67294"/>
                    <a:pt x="92733" y="50550"/>
                  </a:cubicBezTo>
                  <a:cubicBezTo>
                    <a:pt x="96597" y="33807"/>
                    <a:pt x="106901" y="18995"/>
                    <a:pt x="121068" y="9980"/>
                  </a:cubicBezTo>
                  <a:cubicBezTo>
                    <a:pt x="135236" y="964"/>
                    <a:pt x="151979" y="-2256"/>
                    <a:pt x="168079" y="1608"/>
                  </a:cubicBezTo>
                  <a:cubicBezTo>
                    <a:pt x="184178" y="4828"/>
                    <a:pt x="197058" y="17063"/>
                    <a:pt x="203497" y="30587"/>
                  </a:cubicBezTo>
                  <a:cubicBezTo>
                    <a:pt x="209937" y="44110"/>
                    <a:pt x="211225" y="59566"/>
                    <a:pt x="208649" y="73734"/>
                  </a:cubicBezTo>
                  <a:cubicBezTo>
                    <a:pt x="205430" y="87901"/>
                    <a:pt x="198990" y="100137"/>
                    <a:pt x="190618" y="110440"/>
                  </a:cubicBezTo>
                  <a:cubicBezTo>
                    <a:pt x="173874" y="131048"/>
                    <a:pt x="150691" y="142639"/>
                    <a:pt x="129440" y="148435"/>
                  </a:cubicBezTo>
                  <a:cubicBezTo>
                    <a:pt x="85649" y="159383"/>
                    <a:pt x="48942" y="146503"/>
                    <a:pt x="28335" y="133624"/>
                  </a:cubicBezTo>
                  <a:cubicBezTo>
                    <a:pt x="18032" y="127184"/>
                    <a:pt x="10948" y="120744"/>
                    <a:pt x="6440" y="116236"/>
                  </a:cubicBezTo>
                  <a:cubicBezTo>
                    <a:pt x="1932" y="111084"/>
                    <a:pt x="0" y="108508"/>
                    <a:pt x="0" y="108508"/>
                  </a:cubicBezTo>
                  <a:cubicBezTo>
                    <a:pt x="644" y="107864"/>
                    <a:pt x="9016" y="119456"/>
                    <a:pt x="29623" y="131048"/>
                  </a:cubicBezTo>
                  <a:cubicBezTo>
                    <a:pt x="50230" y="142639"/>
                    <a:pt x="86293" y="153587"/>
                    <a:pt x="128152" y="143283"/>
                  </a:cubicBezTo>
                  <a:cubicBezTo>
                    <a:pt x="148759" y="137487"/>
                    <a:pt x="170011" y="125896"/>
                    <a:pt x="185466" y="106576"/>
                  </a:cubicBezTo>
                  <a:cubicBezTo>
                    <a:pt x="193194" y="96917"/>
                    <a:pt x="199634" y="85325"/>
                    <a:pt x="202210" y="72446"/>
                  </a:cubicBezTo>
                  <a:cubicBezTo>
                    <a:pt x="204786" y="59566"/>
                    <a:pt x="203497" y="46042"/>
                    <a:pt x="197702" y="33807"/>
                  </a:cubicBezTo>
                  <a:cubicBezTo>
                    <a:pt x="191906" y="21571"/>
                    <a:pt x="180958" y="11267"/>
                    <a:pt x="166791" y="8692"/>
                  </a:cubicBezTo>
                  <a:cubicBezTo>
                    <a:pt x="153267" y="5472"/>
                    <a:pt x="137812" y="8692"/>
                    <a:pt x="125576" y="16419"/>
                  </a:cubicBezTo>
                  <a:cubicBezTo>
                    <a:pt x="113340" y="24147"/>
                    <a:pt x="104325" y="37671"/>
                    <a:pt x="100461" y="52482"/>
                  </a:cubicBezTo>
                  <a:cubicBezTo>
                    <a:pt x="96597" y="67294"/>
                    <a:pt x="97885" y="84037"/>
                    <a:pt x="103037" y="98849"/>
                  </a:cubicBezTo>
                  <a:cubicBezTo>
                    <a:pt x="113984" y="129116"/>
                    <a:pt x="140388" y="151011"/>
                    <a:pt x="168079" y="163247"/>
                  </a:cubicBezTo>
                  <a:cubicBezTo>
                    <a:pt x="195770" y="176126"/>
                    <a:pt x="226037" y="180634"/>
                    <a:pt x="254372" y="178058"/>
                  </a:cubicBezTo>
                  <a:cubicBezTo>
                    <a:pt x="282707" y="175482"/>
                    <a:pt x="308466" y="165822"/>
                    <a:pt x="328429" y="151011"/>
                  </a:cubicBezTo>
                  <a:cubicBezTo>
                    <a:pt x="348393" y="136200"/>
                    <a:pt x="361916" y="116236"/>
                    <a:pt x="373508" y="97561"/>
                  </a:cubicBezTo>
                  <a:cubicBezTo>
                    <a:pt x="384456" y="78885"/>
                    <a:pt x="394115" y="61498"/>
                    <a:pt x="405707" y="47974"/>
                  </a:cubicBezTo>
                  <a:cubicBezTo>
                    <a:pt x="416655" y="34451"/>
                    <a:pt x="428246" y="24147"/>
                    <a:pt x="439194" y="18351"/>
                  </a:cubicBezTo>
                  <a:cubicBezTo>
                    <a:pt x="450142" y="11911"/>
                    <a:pt x="459157" y="9336"/>
                    <a:pt x="465597" y="8692"/>
                  </a:cubicBezTo>
                  <a:cubicBezTo>
                    <a:pt x="471393" y="8692"/>
                    <a:pt x="475257" y="9336"/>
                    <a:pt x="475257" y="9336"/>
                  </a:cubicBezTo>
                  <a:close/>
                </a:path>
              </a:pathLst>
            </a:custGeom>
            <a:solidFill>
              <a:srgbClr val="FFFFFF"/>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44" name="Freeform: Shape 43">
              <a:extLst>
                <a:ext uri="{FF2B5EF4-FFF2-40B4-BE49-F238E27FC236}">
                  <a16:creationId xmlns:a16="http://schemas.microsoft.com/office/drawing/2014/main" id="{026A64B1-2788-4F9B-A67B-73BE7FF2FD02}"/>
                </a:ext>
              </a:extLst>
            </p:cNvPr>
            <p:cNvSpPr/>
            <p:nvPr/>
          </p:nvSpPr>
          <p:spPr>
            <a:xfrm>
              <a:off x="2877895" y="2510464"/>
              <a:ext cx="382523" cy="177721"/>
            </a:xfrm>
            <a:custGeom>
              <a:avLst/>
              <a:gdLst>
                <a:gd name="connsiteX0" fmla="*/ 382524 w 382523"/>
                <a:gd name="connsiteY0" fmla="*/ 27723 h 177721"/>
                <a:gd name="connsiteX1" fmla="*/ 374796 w 382523"/>
                <a:gd name="connsiteY1" fmla="*/ 27723 h 177721"/>
                <a:gd name="connsiteX2" fmla="*/ 352257 w 382523"/>
                <a:gd name="connsiteY2" fmla="*/ 25791 h 177721"/>
                <a:gd name="connsiteX3" fmla="*/ 269827 w 382523"/>
                <a:gd name="connsiteY3" fmla="*/ 22571 h 177721"/>
                <a:gd name="connsiteX4" fmla="*/ 215733 w 382523"/>
                <a:gd name="connsiteY4" fmla="*/ 36739 h 177721"/>
                <a:gd name="connsiteX5" fmla="*/ 171299 w 382523"/>
                <a:gd name="connsiteY5" fmla="*/ 80529 h 177721"/>
                <a:gd name="connsiteX6" fmla="*/ 172586 w 382523"/>
                <a:gd name="connsiteY6" fmla="*/ 146215 h 177721"/>
                <a:gd name="connsiteX7" fmla="*/ 236984 w 382523"/>
                <a:gd name="connsiteY7" fmla="*/ 166178 h 177721"/>
                <a:gd name="connsiteX8" fmla="*/ 259524 w 382523"/>
                <a:gd name="connsiteY8" fmla="*/ 139131 h 177721"/>
                <a:gd name="connsiteX9" fmla="*/ 259524 w 382523"/>
                <a:gd name="connsiteY9" fmla="*/ 103068 h 177721"/>
                <a:gd name="connsiteX10" fmla="*/ 222173 w 382523"/>
                <a:gd name="connsiteY10" fmla="*/ 44466 h 177721"/>
                <a:gd name="connsiteX11" fmla="*/ 110120 w 382523"/>
                <a:gd name="connsiteY11" fmla="*/ 5184 h 177721"/>
                <a:gd name="connsiteX12" fmla="*/ 28979 w 382523"/>
                <a:gd name="connsiteY12" fmla="*/ 16775 h 177721"/>
                <a:gd name="connsiteX13" fmla="*/ 0 w 382523"/>
                <a:gd name="connsiteY13" fmla="*/ 25147 h 177721"/>
                <a:gd name="connsiteX14" fmla="*/ 7084 w 382523"/>
                <a:gd name="connsiteY14" fmla="*/ 21927 h 177721"/>
                <a:gd name="connsiteX15" fmla="*/ 28335 w 382523"/>
                <a:gd name="connsiteY15" fmla="*/ 14199 h 177721"/>
                <a:gd name="connsiteX16" fmla="*/ 110764 w 382523"/>
                <a:gd name="connsiteY16" fmla="*/ 32 h 177721"/>
                <a:gd name="connsiteX17" fmla="*/ 227325 w 382523"/>
                <a:gd name="connsiteY17" fmla="*/ 39315 h 177721"/>
                <a:gd name="connsiteX18" fmla="*/ 267895 w 382523"/>
                <a:gd name="connsiteY18" fmla="*/ 101137 h 177721"/>
                <a:gd name="connsiteX19" fmla="*/ 267895 w 382523"/>
                <a:gd name="connsiteY19" fmla="*/ 141063 h 177721"/>
                <a:gd name="connsiteX20" fmla="*/ 241492 w 382523"/>
                <a:gd name="connsiteY20" fmla="*/ 173262 h 177721"/>
                <a:gd name="connsiteX21" fmla="*/ 167435 w 382523"/>
                <a:gd name="connsiteY21" fmla="*/ 150723 h 177721"/>
                <a:gd name="connsiteX22" fmla="*/ 165503 w 382523"/>
                <a:gd name="connsiteY22" fmla="*/ 77309 h 177721"/>
                <a:gd name="connsiteX23" fmla="*/ 213801 w 382523"/>
                <a:gd name="connsiteY23" fmla="*/ 30943 h 177721"/>
                <a:gd name="connsiteX24" fmla="*/ 270471 w 382523"/>
                <a:gd name="connsiteY24" fmla="*/ 16775 h 177721"/>
                <a:gd name="connsiteX25" fmla="*/ 353545 w 382523"/>
                <a:gd name="connsiteY25" fmla="*/ 21927 h 177721"/>
                <a:gd name="connsiteX26" fmla="*/ 376084 w 382523"/>
                <a:gd name="connsiteY26" fmla="*/ 25147 h 177721"/>
                <a:gd name="connsiteX27" fmla="*/ 382524 w 382523"/>
                <a:gd name="connsiteY27" fmla="*/ 27723 h 17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82523" h="177721">
                  <a:moveTo>
                    <a:pt x="382524" y="27723"/>
                  </a:moveTo>
                  <a:cubicBezTo>
                    <a:pt x="382524" y="27723"/>
                    <a:pt x="379948" y="27723"/>
                    <a:pt x="374796" y="27723"/>
                  </a:cubicBezTo>
                  <a:cubicBezTo>
                    <a:pt x="369644" y="27723"/>
                    <a:pt x="361916" y="27079"/>
                    <a:pt x="352257" y="25791"/>
                  </a:cubicBezTo>
                  <a:cubicBezTo>
                    <a:pt x="332937" y="24503"/>
                    <a:pt x="304602" y="19995"/>
                    <a:pt x="269827" y="22571"/>
                  </a:cubicBezTo>
                  <a:cubicBezTo>
                    <a:pt x="252440" y="24503"/>
                    <a:pt x="233764" y="28367"/>
                    <a:pt x="215733" y="36739"/>
                  </a:cubicBezTo>
                  <a:cubicBezTo>
                    <a:pt x="197702" y="45754"/>
                    <a:pt x="180314" y="59922"/>
                    <a:pt x="171299" y="80529"/>
                  </a:cubicBezTo>
                  <a:cubicBezTo>
                    <a:pt x="161639" y="100493"/>
                    <a:pt x="159707" y="126896"/>
                    <a:pt x="172586" y="146215"/>
                  </a:cubicBezTo>
                  <a:cubicBezTo>
                    <a:pt x="185466" y="165535"/>
                    <a:pt x="214445" y="176482"/>
                    <a:pt x="236984" y="166178"/>
                  </a:cubicBezTo>
                  <a:cubicBezTo>
                    <a:pt x="247932" y="161027"/>
                    <a:pt x="256304" y="150723"/>
                    <a:pt x="259524" y="139131"/>
                  </a:cubicBezTo>
                  <a:cubicBezTo>
                    <a:pt x="262743" y="127540"/>
                    <a:pt x="262099" y="114660"/>
                    <a:pt x="259524" y="103068"/>
                  </a:cubicBezTo>
                  <a:cubicBezTo>
                    <a:pt x="253728" y="79241"/>
                    <a:pt x="238916" y="59278"/>
                    <a:pt x="222173" y="44466"/>
                  </a:cubicBezTo>
                  <a:cubicBezTo>
                    <a:pt x="187398" y="14843"/>
                    <a:pt x="144895" y="5184"/>
                    <a:pt x="110120" y="5184"/>
                  </a:cubicBezTo>
                  <a:cubicBezTo>
                    <a:pt x="75345" y="5184"/>
                    <a:pt x="47654" y="11623"/>
                    <a:pt x="28979" y="16775"/>
                  </a:cubicBezTo>
                  <a:cubicBezTo>
                    <a:pt x="10304" y="21927"/>
                    <a:pt x="0" y="25791"/>
                    <a:pt x="0" y="25147"/>
                  </a:cubicBezTo>
                  <a:cubicBezTo>
                    <a:pt x="0" y="25147"/>
                    <a:pt x="2576" y="23859"/>
                    <a:pt x="7084" y="21927"/>
                  </a:cubicBezTo>
                  <a:cubicBezTo>
                    <a:pt x="11592" y="19995"/>
                    <a:pt x="19319" y="17419"/>
                    <a:pt x="28335" y="14199"/>
                  </a:cubicBezTo>
                  <a:cubicBezTo>
                    <a:pt x="47010" y="8404"/>
                    <a:pt x="74702" y="32"/>
                    <a:pt x="110764" y="32"/>
                  </a:cubicBezTo>
                  <a:cubicBezTo>
                    <a:pt x="146183" y="-612"/>
                    <a:pt x="190618" y="8404"/>
                    <a:pt x="227325" y="39315"/>
                  </a:cubicBezTo>
                  <a:cubicBezTo>
                    <a:pt x="245356" y="54770"/>
                    <a:pt x="261456" y="75377"/>
                    <a:pt x="267895" y="101137"/>
                  </a:cubicBezTo>
                  <a:cubicBezTo>
                    <a:pt x="271115" y="114016"/>
                    <a:pt x="271759" y="127540"/>
                    <a:pt x="267895" y="141063"/>
                  </a:cubicBezTo>
                  <a:cubicBezTo>
                    <a:pt x="264031" y="154587"/>
                    <a:pt x="255016" y="166822"/>
                    <a:pt x="241492" y="173262"/>
                  </a:cubicBezTo>
                  <a:cubicBezTo>
                    <a:pt x="214445" y="184854"/>
                    <a:pt x="182890" y="172618"/>
                    <a:pt x="167435" y="150723"/>
                  </a:cubicBezTo>
                  <a:cubicBezTo>
                    <a:pt x="151979" y="127540"/>
                    <a:pt x="155199" y="98561"/>
                    <a:pt x="165503" y="77309"/>
                  </a:cubicBezTo>
                  <a:cubicBezTo>
                    <a:pt x="175806" y="55414"/>
                    <a:pt x="195126" y="39959"/>
                    <a:pt x="213801" y="30943"/>
                  </a:cubicBezTo>
                  <a:cubicBezTo>
                    <a:pt x="233120" y="21927"/>
                    <a:pt x="252440" y="18063"/>
                    <a:pt x="270471" y="16775"/>
                  </a:cubicBezTo>
                  <a:cubicBezTo>
                    <a:pt x="305890" y="14843"/>
                    <a:pt x="334225" y="19995"/>
                    <a:pt x="353545" y="21927"/>
                  </a:cubicBezTo>
                  <a:cubicBezTo>
                    <a:pt x="362560" y="23215"/>
                    <a:pt x="369644" y="24503"/>
                    <a:pt x="376084" y="25147"/>
                  </a:cubicBezTo>
                  <a:cubicBezTo>
                    <a:pt x="379948" y="27079"/>
                    <a:pt x="382524" y="27079"/>
                    <a:pt x="382524" y="27723"/>
                  </a:cubicBezTo>
                  <a:close/>
                </a:path>
              </a:pathLst>
            </a:custGeom>
            <a:solidFill>
              <a:srgbClr val="FFFFFF"/>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45" name="Freeform: Shape 44">
              <a:extLst>
                <a:ext uri="{FF2B5EF4-FFF2-40B4-BE49-F238E27FC236}">
                  <a16:creationId xmlns:a16="http://schemas.microsoft.com/office/drawing/2014/main" id="{3DAB1EE3-4D55-4519-ADAE-212E7E15932D}"/>
                </a:ext>
              </a:extLst>
            </p:cNvPr>
            <p:cNvSpPr/>
            <p:nvPr/>
          </p:nvSpPr>
          <p:spPr>
            <a:xfrm>
              <a:off x="3280382" y="2603176"/>
              <a:ext cx="85211" cy="54920"/>
            </a:xfrm>
            <a:custGeom>
              <a:avLst/>
              <a:gdLst>
                <a:gd name="connsiteX0" fmla="*/ 85005 w 85211"/>
                <a:gd name="connsiteY0" fmla="*/ 53 h 54920"/>
                <a:gd name="connsiteX1" fmla="*/ 79853 w 85211"/>
                <a:gd name="connsiteY1" fmla="*/ 14864 h 54920"/>
                <a:gd name="connsiteX2" fmla="*/ 52806 w 85211"/>
                <a:gd name="connsiteY2" fmla="*/ 42555 h 54920"/>
                <a:gd name="connsiteX3" fmla="*/ 16099 w 85211"/>
                <a:gd name="connsiteY3" fmla="*/ 54791 h 54920"/>
                <a:gd name="connsiteX4" fmla="*/ 0 w 85211"/>
                <a:gd name="connsiteY4" fmla="*/ 52859 h 54920"/>
                <a:gd name="connsiteX5" fmla="*/ 48298 w 85211"/>
                <a:gd name="connsiteY5" fmla="*/ 36116 h 54920"/>
                <a:gd name="connsiteX6" fmla="*/ 85005 w 85211"/>
                <a:gd name="connsiteY6" fmla="*/ 53 h 54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211" h="54920">
                  <a:moveTo>
                    <a:pt x="85005" y="53"/>
                  </a:moveTo>
                  <a:cubicBezTo>
                    <a:pt x="85649" y="53"/>
                    <a:pt x="85005" y="6493"/>
                    <a:pt x="79853" y="14864"/>
                  </a:cubicBezTo>
                  <a:cubicBezTo>
                    <a:pt x="74702" y="23236"/>
                    <a:pt x="65686" y="34184"/>
                    <a:pt x="52806" y="42555"/>
                  </a:cubicBezTo>
                  <a:cubicBezTo>
                    <a:pt x="39927" y="50927"/>
                    <a:pt x="25759" y="54147"/>
                    <a:pt x="16099" y="54791"/>
                  </a:cubicBezTo>
                  <a:cubicBezTo>
                    <a:pt x="6440" y="55435"/>
                    <a:pt x="0" y="53503"/>
                    <a:pt x="0" y="52859"/>
                  </a:cubicBezTo>
                  <a:cubicBezTo>
                    <a:pt x="0" y="50283"/>
                    <a:pt x="24471" y="51571"/>
                    <a:pt x="48298" y="36116"/>
                  </a:cubicBezTo>
                  <a:cubicBezTo>
                    <a:pt x="72770" y="21304"/>
                    <a:pt x="83073" y="-1235"/>
                    <a:pt x="85005" y="53"/>
                  </a:cubicBezTo>
                  <a:close/>
                </a:path>
              </a:pathLst>
            </a:custGeom>
            <a:solidFill>
              <a:srgbClr val="FFFFFF"/>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46" name="Freeform: Shape 45">
              <a:extLst>
                <a:ext uri="{FF2B5EF4-FFF2-40B4-BE49-F238E27FC236}">
                  <a16:creationId xmlns:a16="http://schemas.microsoft.com/office/drawing/2014/main" id="{4E91D797-FDC9-44B7-845D-F9D383902ABC}"/>
                </a:ext>
              </a:extLst>
            </p:cNvPr>
            <p:cNvSpPr/>
            <p:nvPr/>
          </p:nvSpPr>
          <p:spPr>
            <a:xfrm>
              <a:off x="3035025" y="2305645"/>
              <a:ext cx="88342" cy="31987"/>
            </a:xfrm>
            <a:custGeom>
              <a:avLst/>
              <a:gdLst>
                <a:gd name="connsiteX0" fmla="*/ 88225 w 88342"/>
                <a:gd name="connsiteY0" fmla="*/ 66 h 31987"/>
                <a:gd name="connsiteX1" fmla="*/ 80497 w 88342"/>
                <a:gd name="connsiteY1" fmla="*/ 12945 h 31987"/>
                <a:gd name="connsiteX2" fmla="*/ 48942 w 88342"/>
                <a:gd name="connsiteY2" fmla="*/ 30333 h 31987"/>
                <a:gd name="connsiteX3" fmla="*/ 12880 w 88342"/>
                <a:gd name="connsiteY3" fmla="*/ 28401 h 31987"/>
                <a:gd name="connsiteX4" fmla="*/ 0 w 88342"/>
                <a:gd name="connsiteY4" fmla="*/ 20029 h 31987"/>
                <a:gd name="connsiteX5" fmla="*/ 47010 w 88342"/>
                <a:gd name="connsiteY5" fmla="*/ 22605 h 31987"/>
                <a:gd name="connsiteX6" fmla="*/ 88225 w 88342"/>
                <a:gd name="connsiteY6" fmla="*/ 66 h 31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42" h="31987">
                  <a:moveTo>
                    <a:pt x="88225" y="66"/>
                  </a:moveTo>
                  <a:cubicBezTo>
                    <a:pt x="88869" y="710"/>
                    <a:pt x="86937" y="5861"/>
                    <a:pt x="80497" y="12945"/>
                  </a:cubicBezTo>
                  <a:cubicBezTo>
                    <a:pt x="74058" y="19385"/>
                    <a:pt x="62466" y="27113"/>
                    <a:pt x="48942" y="30333"/>
                  </a:cubicBezTo>
                  <a:cubicBezTo>
                    <a:pt x="34775" y="33553"/>
                    <a:pt x="21251" y="31621"/>
                    <a:pt x="12880" y="28401"/>
                  </a:cubicBezTo>
                  <a:cubicBezTo>
                    <a:pt x="3864" y="25181"/>
                    <a:pt x="0" y="21317"/>
                    <a:pt x="0" y="20029"/>
                  </a:cubicBezTo>
                  <a:cubicBezTo>
                    <a:pt x="644" y="18097"/>
                    <a:pt x="21251" y="29045"/>
                    <a:pt x="47010" y="22605"/>
                  </a:cubicBezTo>
                  <a:cubicBezTo>
                    <a:pt x="72770" y="16809"/>
                    <a:pt x="86293" y="-1222"/>
                    <a:pt x="88225" y="66"/>
                  </a:cubicBezTo>
                  <a:close/>
                </a:path>
              </a:pathLst>
            </a:custGeom>
            <a:solidFill>
              <a:srgbClr val="FFFFFF"/>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47" name="Freeform: Shape 46">
              <a:extLst>
                <a:ext uri="{FF2B5EF4-FFF2-40B4-BE49-F238E27FC236}">
                  <a16:creationId xmlns:a16="http://schemas.microsoft.com/office/drawing/2014/main" id="{432DAAE4-AAEF-4E67-8BBF-374EB608B8CF}"/>
                </a:ext>
              </a:extLst>
            </p:cNvPr>
            <p:cNvSpPr/>
            <p:nvPr/>
          </p:nvSpPr>
          <p:spPr>
            <a:xfrm>
              <a:off x="2555652" y="2733038"/>
              <a:ext cx="79501" cy="127146"/>
            </a:xfrm>
            <a:custGeom>
              <a:avLst/>
              <a:gdLst>
                <a:gd name="connsiteX0" fmla="*/ 79462 w 79501"/>
                <a:gd name="connsiteY0" fmla="*/ 274 h 127146"/>
                <a:gd name="connsiteX1" fmla="*/ 27944 w 79501"/>
                <a:gd name="connsiteY1" fmla="*/ 56300 h 127146"/>
                <a:gd name="connsiteX2" fmla="*/ 897 w 79501"/>
                <a:gd name="connsiteY2" fmla="*/ 127138 h 127146"/>
                <a:gd name="connsiteX3" fmla="*/ 1541 w 79501"/>
                <a:gd name="connsiteY3" fmla="*/ 103955 h 127146"/>
                <a:gd name="connsiteX4" fmla="*/ 21504 w 79501"/>
                <a:gd name="connsiteY4" fmla="*/ 51792 h 127146"/>
                <a:gd name="connsiteX5" fmla="*/ 58855 w 79501"/>
                <a:gd name="connsiteY5" fmla="*/ 10578 h 127146"/>
                <a:gd name="connsiteX6" fmla="*/ 79462 w 79501"/>
                <a:gd name="connsiteY6" fmla="*/ 274 h 127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501" h="127146">
                  <a:moveTo>
                    <a:pt x="79462" y="274"/>
                  </a:moveTo>
                  <a:cubicBezTo>
                    <a:pt x="80751" y="2206"/>
                    <a:pt x="49839" y="19594"/>
                    <a:pt x="27944" y="56300"/>
                  </a:cubicBezTo>
                  <a:cubicBezTo>
                    <a:pt x="5405" y="92363"/>
                    <a:pt x="3473" y="127782"/>
                    <a:pt x="897" y="127138"/>
                  </a:cubicBezTo>
                  <a:cubicBezTo>
                    <a:pt x="253" y="127138"/>
                    <a:pt x="-1035" y="118122"/>
                    <a:pt x="1541" y="103955"/>
                  </a:cubicBezTo>
                  <a:cubicBezTo>
                    <a:pt x="3473" y="89787"/>
                    <a:pt x="9913" y="70468"/>
                    <a:pt x="21504" y="51792"/>
                  </a:cubicBezTo>
                  <a:cubicBezTo>
                    <a:pt x="33096" y="33117"/>
                    <a:pt x="47264" y="18949"/>
                    <a:pt x="58855" y="10578"/>
                  </a:cubicBezTo>
                  <a:cubicBezTo>
                    <a:pt x="71091" y="2206"/>
                    <a:pt x="79462" y="-1014"/>
                    <a:pt x="79462" y="274"/>
                  </a:cubicBezTo>
                  <a:close/>
                </a:path>
              </a:pathLst>
            </a:custGeom>
            <a:solidFill>
              <a:srgbClr val="FFFFFF"/>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48" name="Freeform: Shape 47">
              <a:extLst>
                <a:ext uri="{FF2B5EF4-FFF2-40B4-BE49-F238E27FC236}">
                  <a16:creationId xmlns:a16="http://schemas.microsoft.com/office/drawing/2014/main" id="{026329FD-7AF8-4179-8B54-7BB03B0E2DAC}"/>
                </a:ext>
              </a:extLst>
            </p:cNvPr>
            <p:cNvSpPr/>
            <p:nvPr/>
          </p:nvSpPr>
          <p:spPr>
            <a:xfrm>
              <a:off x="2794740" y="2677700"/>
              <a:ext cx="53221" cy="64647"/>
            </a:xfrm>
            <a:custGeom>
              <a:avLst/>
              <a:gdLst>
                <a:gd name="connsiteX0" fmla="*/ 52888 w 53221"/>
                <a:gd name="connsiteY0" fmla="*/ 64629 h 64647"/>
                <a:gd name="connsiteX1" fmla="*/ 27129 w 53221"/>
                <a:gd name="connsiteY1" fmla="*/ 31786 h 64647"/>
                <a:gd name="connsiteX2" fmla="*/ 82 w 53221"/>
                <a:gd name="connsiteY2" fmla="*/ 231 h 64647"/>
                <a:gd name="connsiteX3" fmla="*/ 32924 w 53221"/>
                <a:gd name="connsiteY3" fmla="*/ 27278 h 64647"/>
                <a:gd name="connsiteX4" fmla="*/ 52888 w 53221"/>
                <a:gd name="connsiteY4" fmla="*/ 64629 h 64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221" h="64647">
                  <a:moveTo>
                    <a:pt x="52888" y="64629"/>
                  </a:moveTo>
                  <a:cubicBezTo>
                    <a:pt x="50956" y="65273"/>
                    <a:pt x="41940" y="49173"/>
                    <a:pt x="27129" y="31786"/>
                  </a:cubicBezTo>
                  <a:cubicBezTo>
                    <a:pt x="12961" y="14398"/>
                    <a:pt x="-1206" y="2163"/>
                    <a:pt x="82" y="231"/>
                  </a:cubicBezTo>
                  <a:cubicBezTo>
                    <a:pt x="1370" y="-1701"/>
                    <a:pt x="18113" y="8602"/>
                    <a:pt x="32924" y="27278"/>
                  </a:cubicBezTo>
                  <a:cubicBezTo>
                    <a:pt x="48380" y="45309"/>
                    <a:pt x="54820" y="63985"/>
                    <a:pt x="52888" y="64629"/>
                  </a:cubicBezTo>
                  <a:close/>
                </a:path>
              </a:pathLst>
            </a:custGeom>
            <a:solidFill>
              <a:srgbClr val="FFFFFF"/>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49" name="Freeform: Shape 48">
              <a:extLst>
                <a:ext uri="{FF2B5EF4-FFF2-40B4-BE49-F238E27FC236}">
                  <a16:creationId xmlns:a16="http://schemas.microsoft.com/office/drawing/2014/main" id="{E2DB6B67-A22C-4966-ACA7-3B6AA3A82F75}"/>
                </a:ext>
              </a:extLst>
            </p:cNvPr>
            <p:cNvSpPr/>
            <p:nvPr/>
          </p:nvSpPr>
          <p:spPr>
            <a:xfrm>
              <a:off x="3101967" y="2920037"/>
              <a:ext cx="182962" cy="45148"/>
            </a:xfrm>
            <a:custGeom>
              <a:avLst/>
              <a:gdLst>
                <a:gd name="connsiteX0" fmla="*/ 182922 w 182962"/>
                <a:gd name="connsiteY0" fmla="*/ 45108 h 45148"/>
                <a:gd name="connsiteX1" fmla="*/ 159095 w 182962"/>
                <a:gd name="connsiteY1" fmla="*/ 29653 h 45148"/>
                <a:gd name="connsiteX2" fmla="*/ 94697 w 182962"/>
                <a:gd name="connsiteY2" fmla="*/ 8401 h 45148"/>
                <a:gd name="connsiteX3" fmla="*/ 27079 w 182962"/>
                <a:gd name="connsiteY3" fmla="*/ 15485 h 45148"/>
                <a:gd name="connsiteX4" fmla="*/ 32 w 182962"/>
                <a:gd name="connsiteY4" fmla="*/ 25789 h 45148"/>
                <a:gd name="connsiteX5" fmla="*/ 25147 w 182962"/>
                <a:gd name="connsiteY5" fmla="*/ 10333 h 45148"/>
                <a:gd name="connsiteX6" fmla="*/ 95341 w 182962"/>
                <a:gd name="connsiteY6" fmla="*/ 674 h 45148"/>
                <a:gd name="connsiteX7" fmla="*/ 161671 w 182962"/>
                <a:gd name="connsiteY7" fmla="*/ 25145 h 45148"/>
                <a:gd name="connsiteX8" fmla="*/ 182922 w 182962"/>
                <a:gd name="connsiteY8" fmla="*/ 45108 h 45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962" h="45148">
                  <a:moveTo>
                    <a:pt x="182922" y="45108"/>
                  </a:moveTo>
                  <a:cubicBezTo>
                    <a:pt x="182279" y="45752"/>
                    <a:pt x="173907" y="38668"/>
                    <a:pt x="159095" y="29653"/>
                  </a:cubicBezTo>
                  <a:cubicBezTo>
                    <a:pt x="144284" y="20637"/>
                    <a:pt x="121100" y="10977"/>
                    <a:pt x="94697" y="8401"/>
                  </a:cubicBezTo>
                  <a:cubicBezTo>
                    <a:pt x="68294" y="5825"/>
                    <a:pt x="43823" y="9689"/>
                    <a:pt x="27079" y="15485"/>
                  </a:cubicBezTo>
                  <a:cubicBezTo>
                    <a:pt x="10336" y="21281"/>
                    <a:pt x="676" y="27077"/>
                    <a:pt x="32" y="25789"/>
                  </a:cubicBezTo>
                  <a:cubicBezTo>
                    <a:pt x="-612" y="25145"/>
                    <a:pt x="8404" y="17417"/>
                    <a:pt x="25147" y="10333"/>
                  </a:cubicBezTo>
                  <a:cubicBezTo>
                    <a:pt x="41891" y="3250"/>
                    <a:pt x="67650" y="-1902"/>
                    <a:pt x="95341" y="674"/>
                  </a:cubicBezTo>
                  <a:cubicBezTo>
                    <a:pt x="123032" y="3894"/>
                    <a:pt x="146860" y="14197"/>
                    <a:pt x="161671" y="25145"/>
                  </a:cubicBezTo>
                  <a:cubicBezTo>
                    <a:pt x="176483" y="35449"/>
                    <a:pt x="183566" y="44464"/>
                    <a:pt x="182922" y="45108"/>
                  </a:cubicBezTo>
                  <a:close/>
                </a:path>
              </a:pathLst>
            </a:custGeom>
            <a:solidFill>
              <a:srgbClr val="FFFFFF"/>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50" name="Freeform: Shape 49">
              <a:extLst>
                <a:ext uri="{FF2B5EF4-FFF2-40B4-BE49-F238E27FC236}">
                  <a16:creationId xmlns:a16="http://schemas.microsoft.com/office/drawing/2014/main" id="{5514A3EA-4697-4655-89BE-BCFEAAD50A2C}"/>
                </a:ext>
              </a:extLst>
            </p:cNvPr>
            <p:cNvSpPr/>
            <p:nvPr/>
          </p:nvSpPr>
          <p:spPr>
            <a:xfrm>
              <a:off x="2388992" y="3115163"/>
              <a:ext cx="480530" cy="248021"/>
            </a:xfrm>
            <a:custGeom>
              <a:avLst/>
              <a:gdLst>
                <a:gd name="connsiteX0" fmla="*/ 480530 w 480530"/>
                <a:gd name="connsiteY0" fmla="*/ 165532 h 248021"/>
                <a:gd name="connsiteX1" fmla="*/ 447688 w 480530"/>
                <a:gd name="connsiteY1" fmla="*/ 170684 h 248021"/>
                <a:gd name="connsiteX2" fmla="*/ 365258 w 480530"/>
                <a:gd name="connsiteY2" fmla="*/ 208035 h 248021"/>
                <a:gd name="connsiteX3" fmla="*/ 307944 w 480530"/>
                <a:gd name="connsiteY3" fmla="*/ 235726 h 248021"/>
                <a:gd name="connsiteX4" fmla="*/ 235818 w 480530"/>
                <a:gd name="connsiteY4" fmla="*/ 247961 h 248021"/>
                <a:gd name="connsiteX5" fmla="*/ 157253 w 480530"/>
                <a:gd name="connsiteY5" fmla="*/ 227354 h 248021"/>
                <a:gd name="connsiteX6" fmla="*/ 92855 w 480530"/>
                <a:gd name="connsiteY6" fmla="*/ 169396 h 248021"/>
                <a:gd name="connsiteX7" fmla="*/ 62588 w 480530"/>
                <a:gd name="connsiteY7" fmla="*/ 87610 h 248021"/>
                <a:gd name="connsiteX8" fmla="*/ 64520 w 480530"/>
                <a:gd name="connsiteY8" fmla="*/ 45752 h 248021"/>
                <a:gd name="connsiteX9" fmla="*/ 84483 w 480530"/>
                <a:gd name="connsiteY9" fmla="*/ 10333 h 248021"/>
                <a:gd name="connsiteX10" fmla="*/ 122478 w 480530"/>
                <a:gd name="connsiteY10" fmla="*/ 673 h 248021"/>
                <a:gd name="connsiteX11" fmla="*/ 150813 w 480530"/>
                <a:gd name="connsiteY11" fmla="*/ 23856 h 248021"/>
                <a:gd name="connsiteX12" fmla="*/ 141153 w 480530"/>
                <a:gd name="connsiteY12" fmla="*/ 56699 h 248021"/>
                <a:gd name="connsiteX13" fmla="*/ 114106 w 480530"/>
                <a:gd name="connsiteY13" fmla="*/ 72799 h 248021"/>
                <a:gd name="connsiteX14" fmla="*/ 61300 w 480530"/>
                <a:gd name="connsiteY14" fmla="*/ 74087 h 248021"/>
                <a:gd name="connsiteX15" fmla="*/ 24593 w 480530"/>
                <a:gd name="connsiteY15" fmla="*/ 58631 h 248021"/>
                <a:gd name="connsiteX16" fmla="*/ 5274 w 480530"/>
                <a:gd name="connsiteY16" fmla="*/ 42532 h 248021"/>
                <a:gd name="connsiteX17" fmla="*/ 122 w 480530"/>
                <a:gd name="connsiteY17" fmla="*/ 35448 h 248021"/>
                <a:gd name="connsiteX18" fmla="*/ 26525 w 480530"/>
                <a:gd name="connsiteY18" fmla="*/ 55411 h 248021"/>
                <a:gd name="connsiteX19" fmla="*/ 62588 w 480530"/>
                <a:gd name="connsiteY19" fmla="*/ 68935 h 248021"/>
                <a:gd name="connsiteX20" fmla="*/ 112818 w 480530"/>
                <a:gd name="connsiteY20" fmla="*/ 67003 h 248021"/>
                <a:gd name="connsiteX21" fmla="*/ 137290 w 480530"/>
                <a:gd name="connsiteY21" fmla="*/ 51548 h 248021"/>
                <a:gd name="connsiteX22" fmla="*/ 145017 w 480530"/>
                <a:gd name="connsiteY22" fmla="*/ 24500 h 248021"/>
                <a:gd name="connsiteX23" fmla="*/ 88991 w 480530"/>
                <a:gd name="connsiteY23" fmla="*/ 14197 h 248021"/>
                <a:gd name="connsiteX24" fmla="*/ 70316 w 480530"/>
                <a:gd name="connsiteY24" fmla="*/ 85679 h 248021"/>
                <a:gd name="connsiteX25" fmla="*/ 99939 w 480530"/>
                <a:gd name="connsiteY25" fmla="*/ 163600 h 248021"/>
                <a:gd name="connsiteX26" fmla="*/ 161761 w 480530"/>
                <a:gd name="connsiteY26" fmla="*/ 219626 h 248021"/>
                <a:gd name="connsiteX27" fmla="*/ 237106 w 480530"/>
                <a:gd name="connsiteY27" fmla="*/ 240234 h 248021"/>
                <a:gd name="connsiteX28" fmla="*/ 363970 w 480530"/>
                <a:gd name="connsiteY28" fmla="*/ 202883 h 248021"/>
                <a:gd name="connsiteX29" fmla="*/ 448331 w 480530"/>
                <a:gd name="connsiteY29" fmla="*/ 167464 h 248021"/>
                <a:gd name="connsiteX30" fmla="*/ 462499 w 480530"/>
                <a:gd name="connsiteY30" fmla="*/ 164888 h 248021"/>
                <a:gd name="connsiteX31" fmla="*/ 472803 w 480530"/>
                <a:gd name="connsiteY31" fmla="*/ 164244 h 248021"/>
                <a:gd name="connsiteX32" fmla="*/ 480530 w 480530"/>
                <a:gd name="connsiteY32" fmla="*/ 165532 h 24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80530" h="248021">
                  <a:moveTo>
                    <a:pt x="480530" y="165532"/>
                  </a:moveTo>
                  <a:cubicBezTo>
                    <a:pt x="480530" y="166176"/>
                    <a:pt x="468295" y="165532"/>
                    <a:pt x="447688" y="170684"/>
                  </a:cubicBezTo>
                  <a:cubicBezTo>
                    <a:pt x="426436" y="175192"/>
                    <a:pt x="398745" y="189359"/>
                    <a:pt x="365258" y="208035"/>
                  </a:cubicBezTo>
                  <a:cubicBezTo>
                    <a:pt x="348515" y="217050"/>
                    <a:pt x="329839" y="227354"/>
                    <a:pt x="307944" y="235726"/>
                  </a:cubicBezTo>
                  <a:cubicBezTo>
                    <a:pt x="286693" y="244097"/>
                    <a:pt x="261577" y="248605"/>
                    <a:pt x="235818" y="247961"/>
                  </a:cubicBezTo>
                  <a:cubicBezTo>
                    <a:pt x="210059" y="246673"/>
                    <a:pt x="182368" y="240234"/>
                    <a:pt x="157253" y="227354"/>
                  </a:cubicBezTo>
                  <a:cubicBezTo>
                    <a:pt x="132138" y="214474"/>
                    <a:pt x="109599" y="193867"/>
                    <a:pt x="92855" y="169396"/>
                  </a:cubicBezTo>
                  <a:cubicBezTo>
                    <a:pt x="76112" y="144281"/>
                    <a:pt x="65808" y="115945"/>
                    <a:pt x="62588" y="87610"/>
                  </a:cubicBezTo>
                  <a:cubicBezTo>
                    <a:pt x="60656" y="73443"/>
                    <a:pt x="61300" y="59275"/>
                    <a:pt x="64520" y="45752"/>
                  </a:cubicBezTo>
                  <a:cubicBezTo>
                    <a:pt x="67740" y="32228"/>
                    <a:pt x="74180" y="19349"/>
                    <a:pt x="84483" y="10333"/>
                  </a:cubicBezTo>
                  <a:cubicBezTo>
                    <a:pt x="95431" y="673"/>
                    <a:pt x="109599" y="-1259"/>
                    <a:pt x="122478" y="673"/>
                  </a:cubicBezTo>
                  <a:cubicBezTo>
                    <a:pt x="135358" y="2605"/>
                    <a:pt x="147593" y="10977"/>
                    <a:pt x="150813" y="23856"/>
                  </a:cubicBezTo>
                  <a:cubicBezTo>
                    <a:pt x="154677" y="36092"/>
                    <a:pt x="149525" y="48972"/>
                    <a:pt x="141153" y="56699"/>
                  </a:cubicBezTo>
                  <a:cubicBezTo>
                    <a:pt x="133426" y="64427"/>
                    <a:pt x="123766" y="69579"/>
                    <a:pt x="114106" y="72799"/>
                  </a:cubicBezTo>
                  <a:cubicBezTo>
                    <a:pt x="94787" y="78595"/>
                    <a:pt x="76756" y="77307"/>
                    <a:pt x="61300" y="74087"/>
                  </a:cubicBezTo>
                  <a:cubicBezTo>
                    <a:pt x="45844" y="70867"/>
                    <a:pt x="33609" y="64427"/>
                    <a:pt x="24593" y="58631"/>
                  </a:cubicBezTo>
                  <a:cubicBezTo>
                    <a:pt x="15578" y="52836"/>
                    <a:pt x="9138" y="47040"/>
                    <a:pt x="5274" y="42532"/>
                  </a:cubicBezTo>
                  <a:cubicBezTo>
                    <a:pt x="1410" y="38024"/>
                    <a:pt x="-522" y="36092"/>
                    <a:pt x="122" y="35448"/>
                  </a:cubicBezTo>
                  <a:cubicBezTo>
                    <a:pt x="766" y="34804"/>
                    <a:pt x="7850" y="44464"/>
                    <a:pt x="26525" y="55411"/>
                  </a:cubicBezTo>
                  <a:cubicBezTo>
                    <a:pt x="35541" y="60563"/>
                    <a:pt x="47776" y="66359"/>
                    <a:pt x="62588" y="68935"/>
                  </a:cubicBezTo>
                  <a:cubicBezTo>
                    <a:pt x="77400" y="71511"/>
                    <a:pt x="95431" y="72799"/>
                    <a:pt x="112818" y="67003"/>
                  </a:cubicBezTo>
                  <a:cubicBezTo>
                    <a:pt x="121834" y="63783"/>
                    <a:pt x="130206" y="59275"/>
                    <a:pt x="137290" y="51548"/>
                  </a:cubicBezTo>
                  <a:cubicBezTo>
                    <a:pt x="144373" y="44464"/>
                    <a:pt x="148237" y="34160"/>
                    <a:pt x="145017" y="24500"/>
                  </a:cubicBezTo>
                  <a:cubicBezTo>
                    <a:pt x="139221" y="4537"/>
                    <a:pt x="106379" y="-1259"/>
                    <a:pt x="88991" y="14197"/>
                  </a:cubicBezTo>
                  <a:cubicBezTo>
                    <a:pt x="70960" y="30296"/>
                    <a:pt x="66452" y="59275"/>
                    <a:pt x="70316" y="85679"/>
                  </a:cubicBezTo>
                  <a:cubicBezTo>
                    <a:pt x="73536" y="112726"/>
                    <a:pt x="83195" y="139773"/>
                    <a:pt x="99939" y="163600"/>
                  </a:cubicBezTo>
                  <a:cubicBezTo>
                    <a:pt x="116038" y="187427"/>
                    <a:pt x="137934" y="206747"/>
                    <a:pt x="161761" y="219626"/>
                  </a:cubicBezTo>
                  <a:cubicBezTo>
                    <a:pt x="185588" y="232506"/>
                    <a:pt x="211991" y="238946"/>
                    <a:pt x="237106" y="240234"/>
                  </a:cubicBezTo>
                  <a:cubicBezTo>
                    <a:pt x="287981" y="243453"/>
                    <a:pt x="329839" y="220270"/>
                    <a:pt x="363970" y="202883"/>
                  </a:cubicBezTo>
                  <a:cubicBezTo>
                    <a:pt x="398101" y="184851"/>
                    <a:pt x="427080" y="171328"/>
                    <a:pt x="448331" y="167464"/>
                  </a:cubicBezTo>
                  <a:cubicBezTo>
                    <a:pt x="453483" y="166176"/>
                    <a:pt x="458635" y="165532"/>
                    <a:pt x="462499" y="164888"/>
                  </a:cubicBezTo>
                  <a:cubicBezTo>
                    <a:pt x="466363" y="164244"/>
                    <a:pt x="470227" y="164244"/>
                    <a:pt x="472803" y="164244"/>
                  </a:cubicBezTo>
                  <a:cubicBezTo>
                    <a:pt x="477311" y="165532"/>
                    <a:pt x="480530" y="165532"/>
                    <a:pt x="480530" y="165532"/>
                  </a:cubicBezTo>
                  <a:close/>
                </a:path>
              </a:pathLst>
            </a:custGeom>
            <a:solidFill>
              <a:srgbClr val="FFFFFF"/>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51" name="Freeform: Shape 50">
              <a:extLst>
                <a:ext uri="{FF2B5EF4-FFF2-40B4-BE49-F238E27FC236}">
                  <a16:creationId xmlns:a16="http://schemas.microsoft.com/office/drawing/2014/main" id="{A9DE9AF6-17B8-4E6D-8DE4-F15E5AC32D5E}"/>
                </a:ext>
              </a:extLst>
            </p:cNvPr>
            <p:cNvSpPr/>
            <p:nvPr/>
          </p:nvSpPr>
          <p:spPr>
            <a:xfrm>
              <a:off x="2456088" y="3631009"/>
              <a:ext cx="979492" cy="225359"/>
            </a:xfrm>
            <a:custGeom>
              <a:avLst/>
              <a:gdLst>
                <a:gd name="connsiteX0" fmla="*/ 979492 w 979492"/>
                <a:gd name="connsiteY0" fmla="*/ 179037 h 225359"/>
                <a:gd name="connsiteX1" fmla="*/ 966613 w 979492"/>
                <a:gd name="connsiteY1" fmla="*/ 189341 h 225359"/>
                <a:gd name="connsiteX2" fmla="*/ 923466 w 979492"/>
                <a:gd name="connsiteY2" fmla="*/ 209948 h 225359"/>
                <a:gd name="connsiteX3" fmla="*/ 848765 w 979492"/>
                <a:gd name="connsiteY3" fmla="*/ 215100 h 225359"/>
                <a:gd name="connsiteX4" fmla="*/ 760540 w 979492"/>
                <a:gd name="connsiteY4" fmla="*/ 169377 h 225359"/>
                <a:gd name="connsiteX5" fmla="*/ 727053 w 979492"/>
                <a:gd name="connsiteY5" fmla="*/ 121723 h 225359"/>
                <a:gd name="connsiteX6" fmla="*/ 714817 w 979492"/>
                <a:gd name="connsiteY6" fmla="*/ 59257 h 225359"/>
                <a:gd name="connsiteX7" fmla="*/ 725121 w 979492"/>
                <a:gd name="connsiteY7" fmla="*/ 26414 h 225359"/>
                <a:gd name="connsiteX8" fmla="*/ 752168 w 979492"/>
                <a:gd name="connsiteY8" fmla="*/ 3231 h 225359"/>
                <a:gd name="connsiteX9" fmla="*/ 820430 w 979492"/>
                <a:gd name="connsiteY9" fmla="*/ 22550 h 225359"/>
                <a:gd name="connsiteX10" fmla="*/ 826225 w 979492"/>
                <a:gd name="connsiteY10" fmla="*/ 168089 h 225359"/>
                <a:gd name="connsiteX11" fmla="*/ 676178 w 979492"/>
                <a:gd name="connsiteY11" fmla="*/ 222184 h 225359"/>
                <a:gd name="connsiteX12" fmla="*/ 599545 w 979492"/>
                <a:gd name="connsiteY12" fmla="*/ 187409 h 225359"/>
                <a:gd name="connsiteX13" fmla="*/ 542874 w 979492"/>
                <a:gd name="connsiteY13" fmla="*/ 128807 h 225359"/>
                <a:gd name="connsiteX14" fmla="*/ 490068 w 979492"/>
                <a:gd name="connsiteY14" fmla="*/ 73424 h 225359"/>
                <a:gd name="connsiteX15" fmla="*/ 423094 w 979492"/>
                <a:gd name="connsiteY15" fmla="*/ 47021 h 225359"/>
                <a:gd name="connsiteX16" fmla="*/ 354833 w 979492"/>
                <a:gd name="connsiteY16" fmla="*/ 54105 h 225359"/>
                <a:gd name="connsiteX17" fmla="*/ 298806 w 979492"/>
                <a:gd name="connsiteY17" fmla="*/ 87592 h 225359"/>
                <a:gd name="connsiteX18" fmla="*/ 247932 w 979492"/>
                <a:gd name="connsiteY18" fmla="*/ 124943 h 225359"/>
                <a:gd name="connsiteX19" fmla="*/ 193194 w 979492"/>
                <a:gd name="connsiteY19" fmla="*/ 144906 h 225359"/>
                <a:gd name="connsiteX20" fmla="*/ 94665 w 979492"/>
                <a:gd name="connsiteY20" fmla="*/ 134602 h 225359"/>
                <a:gd name="connsiteX21" fmla="*/ 33487 w 979492"/>
                <a:gd name="connsiteY21" fmla="*/ 91456 h 225359"/>
                <a:gd name="connsiteX22" fmla="*/ 6440 w 979492"/>
                <a:gd name="connsiteY22" fmla="*/ 52173 h 225359"/>
                <a:gd name="connsiteX23" fmla="*/ 0 w 979492"/>
                <a:gd name="connsiteY23" fmla="*/ 36718 h 225359"/>
                <a:gd name="connsiteX24" fmla="*/ 35419 w 979492"/>
                <a:gd name="connsiteY24" fmla="*/ 89524 h 225359"/>
                <a:gd name="connsiteX25" fmla="*/ 95953 w 979492"/>
                <a:gd name="connsiteY25" fmla="*/ 130739 h 225359"/>
                <a:gd name="connsiteX26" fmla="*/ 191906 w 979492"/>
                <a:gd name="connsiteY26" fmla="*/ 139754 h 225359"/>
                <a:gd name="connsiteX27" fmla="*/ 244712 w 979492"/>
                <a:gd name="connsiteY27" fmla="*/ 119791 h 225359"/>
                <a:gd name="connsiteX28" fmla="*/ 294298 w 979492"/>
                <a:gd name="connsiteY28" fmla="*/ 82440 h 225359"/>
                <a:gd name="connsiteX29" fmla="*/ 352257 w 979492"/>
                <a:gd name="connsiteY29" fmla="*/ 47021 h 225359"/>
                <a:gd name="connsiteX30" fmla="*/ 423738 w 979492"/>
                <a:gd name="connsiteY30" fmla="*/ 39293 h 225359"/>
                <a:gd name="connsiteX31" fmla="*/ 494576 w 979492"/>
                <a:gd name="connsiteY31" fmla="*/ 66341 h 225359"/>
                <a:gd name="connsiteX32" fmla="*/ 548670 w 979492"/>
                <a:gd name="connsiteY32" fmla="*/ 123011 h 225359"/>
                <a:gd name="connsiteX33" fmla="*/ 603408 w 979492"/>
                <a:gd name="connsiteY33" fmla="*/ 180325 h 225359"/>
                <a:gd name="connsiteX34" fmla="*/ 676822 w 979492"/>
                <a:gd name="connsiteY34" fmla="*/ 213812 h 225359"/>
                <a:gd name="connsiteX35" fmla="*/ 819141 w 979492"/>
                <a:gd name="connsiteY35" fmla="*/ 162938 h 225359"/>
                <a:gd name="connsiteX36" fmla="*/ 813990 w 979492"/>
                <a:gd name="connsiteY36" fmla="*/ 27058 h 225359"/>
                <a:gd name="connsiteX37" fmla="*/ 752812 w 979492"/>
                <a:gd name="connsiteY37" fmla="*/ 9026 h 225359"/>
                <a:gd name="connsiteX38" fmla="*/ 719969 w 979492"/>
                <a:gd name="connsiteY38" fmla="*/ 59257 h 225359"/>
                <a:gd name="connsiteX39" fmla="*/ 730916 w 979492"/>
                <a:gd name="connsiteY39" fmla="*/ 118503 h 225359"/>
                <a:gd name="connsiteX40" fmla="*/ 763115 w 979492"/>
                <a:gd name="connsiteY40" fmla="*/ 164869 h 225359"/>
                <a:gd name="connsiteX41" fmla="*/ 848121 w 979492"/>
                <a:gd name="connsiteY41" fmla="*/ 209948 h 225359"/>
                <a:gd name="connsiteX42" fmla="*/ 921534 w 979492"/>
                <a:gd name="connsiteY42" fmla="*/ 206084 h 225359"/>
                <a:gd name="connsiteX43" fmla="*/ 979492 w 979492"/>
                <a:gd name="connsiteY43" fmla="*/ 179037 h 225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79492" h="225359">
                  <a:moveTo>
                    <a:pt x="979492" y="179037"/>
                  </a:moveTo>
                  <a:cubicBezTo>
                    <a:pt x="979492" y="179037"/>
                    <a:pt x="975629" y="183545"/>
                    <a:pt x="966613" y="189341"/>
                  </a:cubicBezTo>
                  <a:cubicBezTo>
                    <a:pt x="957597" y="195137"/>
                    <a:pt x="943430" y="204152"/>
                    <a:pt x="923466" y="209948"/>
                  </a:cubicBezTo>
                  <a:cubicBezTo>
                    <a:pt x="903503" y="216388"/>
                    <a:pt x="877744" y="220252"/>
                    <a:pt x="848765" y="215100"/>
                  </a:cubicBezTo>
                  <a:cubicBezTo>
                    <a:pt x="819785" y="210592"/>
                    <a:pt x="787587" y="195780"/>
                    <a:pt x="760540" y="169377"/>
                  </a:cubicBezTo>
                  <a:cubicBezTo>
                    <a:pt x="747660" y="155854"/>
                    <a:pt x="735424" y="139754"/>
                    <a:pt x="727053" y="121723"/>
                  </a:cubicBezTo>
                  <a:cubicBezTo>
                    <a:pt x="718681" y="103047"/>
                    <a:pt x="712885" y="81796"/>
                    <a:pt x="714817" y="59257"/>
                  </a:cubicBezTo>
                  <a:cubicBezTo>
                    <a:pt x="716105" y="48309"/>
                    <a:pt x="718681" y="36718"/>
                    <a:pt x="725121" y="26414"/>
                  </a:cubicBezTo>
                  <a:cubicBezTo>
                    <a:pt x="730916" y="16110"/>
                    <a:pt x="740576" y="7739"/>
                    <a:pt x="752168" y="3231"/>
                  </a:cubicBezTo>
                  <a:cubicBezTo>
                    <a:pt x="775995" y="-5785"/>
                    <a:pt x="803042" y="5163"/>
                    <a:pt x="820430" y="22550"/>
                  </a:cubicBezTo>
                  <a:cubicBezTo>
                    <a:pt x="857136" y="59257"/>
                    <a:pt x="858424" y="123655"/>
                    <a:pt x="826225" y="168089"/>
                  </a:cubicBezTo>
                  <a:cubicBezTo>
                    <a:pt x="794026" y="213168"/>
                    <a:pt x="732204" y="233775"/>
                    <a:pt x="676178" y="222184"/>
                  </a:cubicBezTo>
                  <a:cubicBezTo>
                    <a:pt x="647843" y="216388"/>
                    <a:pt x="622084" y="203508"/>
                    <a:pt x="599545" y="187409"/>
                  </a:cubicBezTo>
                  <a:cubicBezTo>
                    <a:pt x="577005" y="170665"/>
                    <a:pt x="559618" y="149414"/>
                    <a:pt x="542874" y="128807"/>
                  </a:cubicBezTo>
                  <a:cubicBezTo>
                    <a:pt x="526775" y="108199"/>
                    <a:pt x="510675" y="87592"/>
                    <a:pt x="490068" y="73424"/>
                  </a:cubicBezTo>
                  <a:cubicBezTo>
                    <a:pt x="470105" y="58613"/>
                    <a:pt x="446278" y="50241"/>
                    <a:pt x="423094" y="47021"/>
                  </a:cubicBezTo>
                  <a:cubicBezTo>
                    <a:pt x="399267" y="43801"/>
                    <a:pt x="376084" y="46377"/>
                    <a:pt x="354833" y="54105"/>
                  </a:cubicBezTo>
                  <a:cubicBezTo>
                    <a:pt x="333581" y="61833"/>
                    <a:pt x="315550" y="74712"/>
                    <a:pt x="298806" y="87592"/>
                  </a:cubicBezTo>
                  <a:cubicBezTo>
                    <a:pt x="282063" y="101116"/>
                    <a:pt x="265963" y="114639"/>
                    <a:pt x="247932" y="124943"/>
                  </a:cubicBezTo>
                  <a:cubicBezTo>
                    <a:pt x="229900" y="135246"/>
                    <a:pt x="211225" y="141686"/>
                    <a:pt x="193194" y="144906"/>
                  </a:cubicBezTo>
                  <a:cubicBezTo>
                    <a:pt x="156487" y="151990"/>
                    <a:pt x="121712" y="146194"/>
                    <a:pt x="94665" y="134602"/>
                  </a:cubicBezTo>
                  <a:cubicBezTo>
                    <a:pt x="67618" y="123011"/>
                    <a:pt x="47010" y="106267"/>
                    <a:pt x="33487" y="91456"/>
                  </a:cubicBezTo>
                  <a:cubicBezTo>
                    <a:pt x="19319" y="76000"/>
                    <a:pt x="11592" y="61833"/>
                    <a:pt x="6440" y="52173"/>
                  </a:cubicBezTo>
                  <a:cubicBezTo>
                    <a:pt x="1932" y="42513"/>
                    <a:pt x="0" y="36718"/>
                    <a:pt x="0" y="36718"/>
                  </a:cubicBezTo>
                  <a:cubicBezTo>
                    <a:pt x="1288" y="36074"/>
                    <a:pt x="7084" y="59257"/>
                    <a:pt x="35419" y="89524"/>
                  </a:cubicBezTo>
                  <a:cubicBezTo>
                    <a:pt x="49586" y="104335"/>
                    <a:pt x="69550" y="120435"/>
                    <a:pt x="95953" y="130739"/>
                  </a:cubicBezTo>
                  <a:cubicBezTo>
                    <a:pt x="122356" y="141686"/>
                    <a:pt x="156487" y="146194"/>
                    <a:pt x="191906" y="139754"/>
                  </a:cubicBezTo>
                  <a:cubicBezTo>
                    <a:pt x="209937" y="136534"/>
                    <a:pt x="227969" y="130095"/>
                    <a:pt x="244712" y="119791"/>
                  </a:cubicBezTo>
                  <a:cubicBezTo>
                    <a:pt x="262099" y="110131"/>
                    <a:pt x="277555" y="95964"/>
                    <a:pt x="294298" y="82440"/>
                  </a:cubicBezTo>
                  <a:cubicBezTo>
                    <a:pt x="311042" y="68917"/>
                    <a:pt x="329717" y="55393"/>
                    <a:pt x="352257" y="47021"/>
                  </a:cubicBezTo>
                  <a:cubicBezTo>
                    <a:pt x="374796" y="39293"/>
                    <a:pt x="399267" y="36074"/>
                    <a:pt x="423738" y="39293"/>
                  </a:cubicBezTo>
                  <a:cubicBezTo>
                    <a:pt x="448210" y="42513"/>
                    <a:pt x="473325" y="50885"/>
                    <a:pt x="494576" y="66341"/>
                  </a:cubicBezTo>
                  <a:cubicBezTo>
                    <a:pt x="515827" y="81796"/>
                    <a:pt x="532571" y="102403"/>
                    <a:pt x="548670" y="123011"/>
                  </a:cubicBezTo>
                  <a:cubicBezTo>
                    <a:pt x="564770" y="143618"/>
                    <a:pt x="582157" y="164225"/>
                    <a:pt x="603408" y="180325"/>
                  </a:cubicBezTo>
                  <a:cubicBezTo>
                    <a:pt x="624660" y="196424"/>
                    <a:pt x="649775" y="208660"/>
                    <a:pt x="676822" y="213812"/>
                  </a:cubicBezTo>
                  <a:cubicBezTo>
                    <a:pt x="730272" y="225403"/>
                    <a:pt x="788875" y="204796"/>
                    <a:pt x="819141" y="162938"/>
                  </a:cubicBezTo>
                  <a:cubicBezTo>
                    <a:pt x="849409" y="121723"/>
                    <a:pt x="847477" y="60545"/>
                    <a:pt x="813990" y="27058"/>
                  </a:cubicBezTo>
                  <a:cubicBezTo>
                    <a:pt x="797890" y="10958"/>
                    <a:pt x="773419" y="1299"/>
                    <a:pt x="752812" y="9026"/>
                  </a:cubicBezTo>
                  <a:cubicBezTo>
                    <a:pt x="731560" y="16110"/>
                    <a:pt x="721257" y="38649"/>
                    <a:pt x="719969" y="59257"/>
                  </a:cubicBezTo>
                  <a:cubicBezTo>
                    <a:pt x="718037" y="80508"/>
                    <a:pt x="723189" y="100471"/>
                    <a:pt x="730916" y="118503"/>
                  </a:cubicBezTo>
                  <a:cubicBezTo>
                    <a:pt x="739288" y="136534"/>
                    <a:pt x="750236" y="151990"/>
                    <a:pt x="763115" y="164869"/>
                  </a:cubicBezTo>
                  <a:cubicBezTo>
                    <a:pt x="788875" y="190629"/>
                    <a:pt x="819785" y="205440"/>
                    <a:pt x="848121" y="209948"/>
                  </a:cubicBezTo>
                  <a:cubicBezTo>
                    <a:pt x="876456" y="215100"/>
                    <a:pt x="902215" y="211236"/>
                    <a:pt x="921534" y="206084"/>
                  </a:cubicBezTo>
                  <a:cubicBezTo>
                    <a:pt x="962105" y="195137"/>
                    <a:pt x="978848" y="177749"/>
                    <a:pt x="979492" y="179037"/>
                  </a:cubicBezTo>
                  <a:close/>
                </a:path>
              </a:pathLst>
            </a:custGeom>
            <a:solidFill>
              <a:srgbClr val="FFFFFF"/>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52" name="Freeform: Shape 51">
              <a:extLst>
                <a:ext uri="{FF2B5EF4-FFF2-40B4-BE49-F238E27FC236}">
                  <a16:creationId xmlns:a16="http://schemas.microsoft.com/office/drawing/2014/main" id="{30621779-1476-440A-9736-6A8C18E9F98F}"/>
                </a:ext>
              </a:extLst>
            </p:cNvPr>
            <p:cNvSpPr/>
            <p:nvPr/>
          </p:nvSpPr>
          <p:spPr>
            <a:xfrm>
              <a:off x="2772926" y="1216718"/>
              <a:ext cx="535345" cy="755410"/>
            </a:xfrm>
            <a:custGeom>
              <a:avLst/>
              <a:gdLst>
                <a:gd name="connsiteX0" fmla="*/ 358052 w 535345"/>
                <a:gd name="connsiteY0" fmla="*/ 755411 h 755410"/>
                <a:gd name="connsiteX1" fmla="*/ 439838 w 535345"/>
                <a:gd name="connsiteY1" fmla="*/ 651730 h 755410"/>
                <a:gd name="connsiteX2" fmla="*/ 478477 w 535345"/>
                <a:gd name="connsiteY2" fmla="*/ 521646 h 755410"/>
                <a:gd name="connsiteX3" fmla="*/ 505524 w 535345"/>
                <a:gd name="connsiteY3" fmla="*/ 421830 h 755410"/>
                <a:gd name="connsiteX4" fmla="*/ 526775 w 535345"/>
                <a:gd name="connsiteY4" fmla="*/ 305913 h 755410"/>
                <a:gd name="connsiteX5" fmla="*/ 469461 w 535345"/>
                <a:gd name="connsiteY5" fmla="*/ 237008 h 755410"/>
                <a:gd name="connsiteX6" fmla="*/ 477833 w 535345"/>
                <a:gd name="connsiteY6" fmla="*/ 151358 h 755410"/>
                <a:gd name="connsiteX7" fmla="*/ 404419 w 535345"/>
                <a:gd name="connsiteY7" fmla="*/ 95332 h 755410"/>
                <a:gd name="connsiteX8" fmla="*/ 295587 w 535345"/>
                <a:gd name="connsiteY8" fmla="*/ 14835 h 755410"/>
                <a:gd name="connsiteX9" fmla="*/ 104325 w 535345"/>
                <a:gd name="connsiteY9" fmla="*/ 18699 h 755410"/>
                <a:gd name="connsiteX10" fmla="*/ 0 w 535345"/>
                <a:gd name="connsiteY10" fmla="*/ 124955 h 755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5345" h="755410">
                  <a:moveTo>
                    <a:pt x="358052" y="755411"/>
                  </a:moveTo>
                  <a:cubicBezTo>
                    <a:pt x="399267" y="736091"/>
                    <a:pt x="425026" y="694233"/>
                    <a:pt x="439838" y="651730"/>
                  </a:cubicBezTo>
                  <a:cubicBezTo>
                    <a:pt x="454649" y="609228"/>
                    <a:pt x="461733" y="563505"/>
                    <a:pt x="478477" y="521646"/>
                  </a:cubicBezTo>
                  <a:cubicBezTo>
                    <a:pt x="490712" y="490091"/>
                    <a:pt x="477189" y="440505"/>
                    <a:pt x="505524" y="421830"/>
                  </a:cubicBezTo>
                  <a:cubicBezTo>
                    <a:pt x="540943" y="398646"/>
                    <a:pt x="540299" y="336824"/>
                    <a:pt x="526775" y="305913"/>
                  </a:cubicBezTo>
                  <a:cubicBezTo>
                    <a:pt x="511963" y="272426"/>
                    <a:pt x="472037" y="247311"/>
                    <a:pt x="469461" y="237008"/>
                  </a:cubicBezTo>
                  <a:cubicBezTo>
                    <a:pt x="462377" y="209316"/>
                    <a:pt x="486848" y="179049"/>
                    <a:pt x="477833" y="151358"/>
                  </a:cubicBezTo>
                  <a:cubicBezTo>
                    <a:pt x="456581" y="86960"/>
                    <a:pt x="404419" y="95332"/>
                    <a:pt x="404419" y="95332"/>
                  </a:cubicBezTo>
                  <a:cubicBezTo>
                    <a:pt x="380592" y="66353"/>
                    <a:pt x="348393" y="28358"/>
                    <a:pt x="295587" y="14835"/>
                  </a:cubicBezTo>
                  <a:cubicBezTo>
                    <a:pt x="238916" y="23"/>
                    <a:pt x="155199" y="-10924"/>
                    <a:pt x="104325" y="18699"/>
                  </a:cubicBezTo>
                  <a:cubicBezTo>
                    <a:pt x="53450" y="48322"/>
                    <a:pt x="16743" y="68285"/>
                    <a:pt x="0" y="124955"/>
                  </a:cubicBezTo>
                </a:path>
              </a:pathLst>
            </a:custGeom>
            <a:solidFill>
              <a:srgbClr val="263239"/>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53" name="Freeform: Shape 52">
              <a:extLst>
                <a:ext uri="{FF2B5EF4-FFF2-40B4-BE49-F238E27FC236}">
                  <a16:creationId xmlns:a16="http://schemas.microsoft.com/office/drawing/2014/main" id="{DBC781D7-D19F-485D-BF3B-E256FC590D88}"/>
                </a:ext>
              </a:extLst>
            </p:cNvPr>
            <p:cNvSpPr/>
            <p:nvPr/>
          </p:nvSpPr>
          <p:spPr>
            <a:xfrm>
              <a:off x="2659586" y="1321066"/>
              <a:ext cx="538022" cy="1045178"/>
            </a:xfrm>
            <a:custGeom>
              <a:avLst/>
              <a:gdLst>
                <a:gd name="connsiteX0" fmla="*/ 523555 w 538022"/>
                <a:gd name="connsiteY0" fmla="*/ 258880 h 1045178"/>
                <a:gd name="connsiteX1" fmla="*/ 252440 w 538022"/>
                <a:gd name="connsiteY1" fmla="*/ 0 h 1045178"/>
                <a:gd name="connsiteX2" fmla="*/ 238272 w 538022"/>
                <a:gd name="connsiteY2" fmla="*/ 0 h 1045178"/>
                <a:gd name="connsiteX3" fmla="*/ 13523 w 538022"/>
                <a:gd name="connsiteY3" fmla="*/ 295586 h 1045178"/>
                <a:gd name="connsiteX4" fmla="*/ 0 w 538022"/>
                <a:gd name="connsiteY4" fmla="*/ 801754 h 1045178"/>
                <a:gd name="connsiteX5" fmla="*/ 361916 w 538022"/>
                <a:gd name="connsiteY5" fmla="*/ 1045178 h 1045178"/>
                <a:gd name="connsiteX6" fmla="*/ 384455 w 538022"/>
                <a:gd name="connsiteY6" fmla="*/ 926042 h 1045178"/>
                <a:gd name="connsiteX7" fmla="*/ 384455 w 538022"/>
                <a:gd name="connsiteY7" fmla="*/ 781147 h 1045178"/>
                <a:gd name="connsiteX8" fmla="*/ 537723 w 538022"/>
                <a:gd name="connsiteY8" fmla="*/ 612424 h 1045178"/>
                <a:gd name="connsiteX9" fmla="*/ 523555 w 538022"/>
                <a:gd name="connsiteY9" fmla="*/ 258880 h 1045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8022" h="1045178">
                  <a:moveTo>
                    <a:pt x="523555" y="258880"/>
                  </a:moveTo>
                  <a:cubicBezTo>
                    <a:pt x="514539" y="115272"/>
                    <a:pt x="396691" y="2576"/>
                    <a:pt x="252440" y="0"/>
                  </a:cubicBezTo>
                  <a:lnTo>
                    <a:pt x="238272" y="0"/>
                  </a:lnTo>
                  <a:cubicBezTo>
                    <a:pt x="83717" y="6440"/>
                    <a:pt x="3220" y="141031"/>
                    <a:pt x="13523" y="295586"/>
                  </a:cubicBezTo>
                  <a:lnTo>
                    <a:pt x="0" y="801754"/>
                  </a:lnTo>
                  <a:lnTo>
                    <a:pt x="361916" y="1045178"/>
                  </a:lnTo>
                  <a:lnTo>
                    <a:pt x="384455" y="926042"/>
                  </a:lnTo>
                  <a:lnTo>
                    <a:pt x="384455" y="781147"/>
                  </a:lnTo>
                  <a:cubicBezTo>
                    <a:pt x="384455" y="781147"/>
                    <a:pt x="533215" y="760540"/>
                    <a:pt x="537723" y="612424"/>
                  </a:cubicBezTo>
                  <a:cubicBezTo>
                    <a:pt x="539655" y="540299"/>
                    <a:pt x="531927" y="392183"/>
                    <a:pt x="523555" y="258880"/>
                  </a:cubicBezTo>
                  <a:close/>
                </a:path>
              </a:pathLst>
            </a:custGeom>
            <a:solidFill>
              <a:srgbClr val="E19479"/>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54" name="Freeform: Shape 53">
              <a:extLst>
                <a:ext uri="{FF2B5EF4-FFF2-40B4-BE49-F238E27FC236}">
                  <a16:creationId xmlns:a16="http://schemas.microsoft.com/office/drawing/2014/main" id="{237C2040-0F3F-4300-BB13-2C0973E0AAF8}"/>
                </a:ext>
              </a:extLst>
            </p:cNvPr>
            <p:cNvSpPr/>
            <p:nvPr/>
          </p:nvSpPr>
          <p:spPr>
            <a:xfrm>
              <a:off x="3104575" y="1670714"/>
              <a:ext cx="41858" cy="40635"/>
            </a:xfrm>
            <a:custGeom>
              <a:avLst/>
              <a:gdLst>
                <a:gd name="connsiteX0" fmla="*/ 41859 w 41858"/>
                <a:gd name="connsiteY0" fmla="*/ 19352 h 40635"/>
                <a:gd name="connsiteX1" fmla="*/ 21251 w 41858"/>
                <a:gd name="connsiteY1" fmla="*/ 40603 h 40635"/>
                <a:gd name="connsiteX2" fmla="*/ 0 w 41858"/>
                <a:gd name="connsiteY2" fmla="*/ 21284 h 40635"/>
                <a:gd name="connsiteX3" fmla="*/ 20607 w 41858"/>
                <a:gd name="connsiteY3" fmla="*/ 32 h 40635"/>
                <a:gd name="connsiteX4" fmla="*/ 41859 w 41858"/>
                <a:gd name="connsiteY4" fmla="*/ 19352 h 40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58" h="40635">
                  <a:moveTo>
                    <a:pt x="41859" y="19352"/>
                  </a:moveTo>
                  <a:cubicBezTo>
                    <a:pt x="41859" y="30299"/>
                    <a:pt x="32843" y="39959"/>
                    <a:pt x="21251" y="40603"/>
                  </a:cubicBezTo>
                  <a:cubicBezTo>
                    <a:pt x="9660" y="41247"/>
                    <a:pt x="0" y="32231"/>
                    <a:pt x="0" y="21284"/>
                  </a:cubicBezTo>
                  <a:cubicBezTo>
                    <a:pt x="0" y="10336"/>
                    <a:pt x="9016" y="676"/>
                    <a:pt x="20607" y="32"/>
                  </a:cubicBezTo>
                  <a:cubicBezTo>
                    <a:pt x="32199" y="-611"/>
                    <a:pt x="41859" y="8404"/>
                    <a:pt x="41859" y="19352"/>
                  </a:cubicBezTo>
                  <a:close/>
                </a:path>
              </a:pathLst>
            </a:custGeom>
            <a:solidFill>
              <a:srgbClr val="263239"/>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55" name="Freeform: Shape 54">
              <a:extLst>
                <a:ext uri="{FF2B5EF4-FFF2-40B4-BE49-F238E27FC236}">
                  <a16:creationId xmlns:a16="http://schemas.microsoft.com/office/drawing/2014/main" id="{41A1A26B-37A9-4ED9-994E-BD5E9371EA13}"/>
                </a:ext>
              </a:extLst>
            </p:cNvPr>
            <p:cNvSpPr/>
            <p:nvPr/>
          </p:nvSpPr>
          <p:spPr>
            <a:xfrm>
              <a:off x="2883690" y="1670714"/>
              <a:ext cx="41858" cy="40635"/>
            </a:xfrm>
            <a:custGeom>
              <a:avLst/>
              <a:gdLst>
                <a:gd name="connsiteX0" fmla="*/ 41859 w 41858"/>
                <a:gd name="connsiteY0" fmla="*/ 19352 h 40635"/>
                <a:gd name="connsiteX1" fmla="*/ 21251 w 41858"/>
                <a:gd name="connsiteY1" fmla="*/ 40603 h 40635"/>
                <a:gd name="connsiteX2" fmla="*/ 0 w 41858"/>
                <a:gd name="connsiteY2" fmla="*/ 21284 h 40635"/>
                <a:gd name="connsiteX3" fmla="*/ 20607 w 41858"/>
                <a:gd name="connsiteY3" fmla="*/ 32 h 40635"/>
                <a:gd name="connsiteX4" fmla="*/ 41859 w 41858"/>
                <a:gd name="connsiteY4" fmla="*/ 19352 h 40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58" h="40635">
                  <a:moveTo>
                    <a:pt x="41859" y="19352"/>
                  </a:moveTo>
                  <a:cubicBezTo>
                    <a:pt x="41859" y="30299"/>
                    <a:pt x="32843" y="39959"/>
                    <a:pt x="21251" y="40603"/>
                  </a:cubicBezTo>
                  <a:cubicBezTo>
                    <a:pt x="9660" y="41247"/>
                    <a:pt x="0" y="32231"/>
                    <a:pt x="0" y="21284"/>
                  </a:cubicBezTo>
                  <a:cubicBezTo>
                    <a:pt x="0" y="10336"/>
                    <a:pt x="9016" y="676"/>
                    <a:pt x="20607" y="32"/>
                  </a:cubicBezTo>
                  <a:cubicBezTo>
                    <a:pt x="32199" y="-611"/>
                    <a:pt x="41859" y="8404"/>
                    <a:pt x="41859" y="19352"/>
                  </a:cubicBezTo>
                  <a:close/>
                </a:path>
              </a:pathLst>
            </a:custGeom>
            <a:solidFill>
              <a:srgbClr val="263239"/>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56" name="Freeform: Shape 55">
              <a:extLst>
                <a:ext uri="{FF2B5EF4-FFF2-40B4-BE49-F238E27FC236}">
                  <a16:creationId xmlns:a16="http://schemas.microsoft.com/office/drawing/2014/main" id="{32DE23AA-A7E7-437D-9D7A-36CCA6D2F0F3}"/>
                </a:ext>
              </a:extLst>
            </p:cNvPr>
            <p:cNvSpPr/>
            <p:nvPr/>
          </p:nvSpPr>
          <p:spPr>
            <a:xfrm>
              <a:off x="2997413" y="1632746"/>
              <a:ext cx="65252" cy="191267"/>
            </a:xfrm>
            <a:custGeom>
              <a:avLst/>
              <a:gdLst>
                <a:gd name="connsiteX0" fmla="*/ 7989 w 65252"/>
                <a:gd name="connsiteY0" fmla="*/ 189980 h 191267"/>
                <a:gd name="connsiteX1" fmla="*/ 45340 w 65252"/>
                <a:gd name="connsiteY1" fmla="*/ 184184 h 191267"/>
                <a:gd name="connsiteX2" fmla="*/ 57576 w 65252"/>
                <a:gd name="connsiteY2" fmla="*/ 178388 h 191267"/>
                <a:gd name="connsiteX3" fmla="*/ 53712 w 65252"/>
                <a:gd name="connsiteY3" fmla="*/ 161001 h 191267"/>
                <a:gd name="connsiteX4" fmla="*/ 36968 w 65252"/>
                <a:gd name="connsiteY4" fmla="*/ 116566 h 191267"/>
                <a:gd name="connsiteX5" fmla="*/ 262 w 65252"/>
                <a:gd name="connsiteY5" fmla="*/ 6 h 191267"/>
                <a:gd name="connsiteX6" fmla="*/ 45984 w 65252"/>
                <a:gd name="connsiteY6" fmla="*/ 113346 h 191267"/>
                <a:gd name="connsiteX7" fmla="*/ 61440 w 65252"/>
                <a:gd name="connsiteY7" fmla="*/ 158425 h 191267"/>
                <a:gd name="connsiteX8" fmla="*/ 64016 w 65252"/>
                <a:gd name="connsiteY8" fmla="*/ 181608 h 191267"/>
                <a:gd name="connsiteX9" fmla="*/ 54356 w 65252"/>
                <a:gd name="connsiteY9" fmla="*/ 189980 h 191267"/>
                <a:gd name="connsiteX10" fmla="*/ 44696 w 65252"/>
                <a:gd name="connsiteY10" fmla="*/ 191268 h 191267"/>
                <a:gd name="connsiteX11" fmla="*/ 7989 w 65252"/>
                <a:gd name="connsiteY11" fmla="*/ 189980 h 191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252" h="191267">
                  <a:moveTo>
                    <a:pt x="7989" y="189980"/>
                  </a:moveTo>
                  <a:cubicBezTo>
                    <a:pt x="7989" y="188692"/>
                    <a:pt x="22157" y="186760"/>
                    <a:pt x="45340" y="184184"/>
                  </a:cubicBezTo>
                  <a:cubicBezTo>
                    <a:pt x="51136" y="183540"/>
                    <a:pt x="56932" y="182896"/>
                    <a:pt x="57576" y="178388"/>
                  </a:cubicBezTo>
                  <a:cubicBezTo>
                    <a:pt x="58864" y="174524"/>
                    <a:pt x="56932" y="168085"/>
                    <a:pt x="53712" y="161001"/>
                  </a:cubicBezTo>
                  <a:cubicBezTo>
                    <a:pt x="48560" y="146833"/>
                    <a:pt x="42764" y="132022"/>
                    <a:pt x="36968" y="116566"/>
                  </a:cubicBezTo>
                  <a:cubicBezTo>
                    <a:pt x="14429" y="52812"/>
                    <a:pt x="-2314" y="650"/>
                    <a:pt x="262" y="6"/>
                  </a:cubicBezTo>
                  <a:cubicBezTo>
                    <a:pt x="2838" y="-638"/>
                    <a:pt x="23445" y="49593"/>
                    <a:pt x="45984" y="113346"/>
                  </a:cubicBezTo>
                  <a:cubicBezTo>
                    <a:pt x="51780" y="128802"/>
                    <a:pt x="56932" y="143614"/>
                    <a:pt x="61440" y="158425"/>
                  </a:cubicBezTo>
                  <a:cubicBezTo>
                    <a:pt x="63372" y="164865"/>
                    <a:pt x="67236" y="172593"/>
                    <a:pt x="64016" y="181608"/>
                  </a:cubicBezTo>
                  <a:cubicBezTo>
                    <a:pt x="62084" y="186116"/>
                    <a:pt x="58220" y="189336"/>
                    <a:pt x="54356" y="189980"/>
                  </a:cubicBezTo>
                  <a:cubicBezTo>
                    <a:pt x="50492" y="191268"/>
                    <a:pt x="47272" y="191268"/>
                    <a:pt x="44696" y="191268"/>
                  </a:cubicBezTo>
                  <a:cubicBezTo>
                    <a:pt x="22801" y="191268"/>
                    <a:pt x="7989" y="191268"/>
                    <a:pt x="7989" y="189980"/>
                  </a:cubicBezTo>
                  <a:close/>
                </a:path>
              </a:pathLst>
            </a:custGeom>
            <a:solidFill>
              <a:srgbClr val="263239"/>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57" name="Freeform: Shape 56">
              <a:extLst>
                <a:ext uri="{FF2B5EF4-FFF2-40B4-BE49-F238E27FC236}">
                  <a16:creationId xmlns:a16="http://schemas.microsoft.com/office/drawing/2014/main" id="{51F4A7BC-3329-4FDC-86BC-25600254B28A}"/>
                </a:ext>
              </a:extLst>
            </p:cNvPr>
            <p:cNvSpPr/>
            <p:nvPr/>
          </p:nvSpPr>
          <p:spPr>
            <a:xfrm>
              <a:off x="2831474" y="1607704"/>
              <a:ext cx="102989" cy="34893"/>
            </a:xfrm>
            <a:custGeom>
              <a:avLst/>
              <a:gdLst>
                <a:gd name="connsiteX0" fmla="*/ 102446 w 102989"/>
                <a:gd name="connsiteY0" fmla="*/ 33420 h 34893"/>
                <a:gd name="connsiteX1" fmla="*/ 50928 w 102989"/>
                <a:gd name="connsiteY1" fmla="*/ 24404 h 34893"/>
                <a:gd name="connsiteX2" fmla="*/ 54 w 102989"/>
                <a:gd name="connsiteY2" fmla="*/ 14101 h 34893"/>
                <a:gd name="connsiteX3" fmla="*/ 14865 w 102989"/>
                <a:gd name="connsiteY3" fmla="*/ 3153 h 34893"/>
                <a:gd name="connsiteX4" fmla="*/ 55436 w 102989"/>
                <a:gd name="connsiteY4" fmla="*/ 1865 h 34893"/>
                <a:gd name="connsiteX5" fmla="*/ 92787 w 102989"/>
                <a:gd name="connsiteY5" fmla="*/ 18609 h 34893"/>
                <a:gd name="connsiteX6" fmla="*/ 102446 w 102989"/>
                <a:gd name="connsiteY6" fmla="*/ 33420 h 34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989" h="34893">
                  <a:moveTo>
                    <a:pt x="102446" y="33420"/>
                  </a:moveTo>
                  <a:cubicBezTo>
                    <a:pt x="98583" y="38572"/>
                    <a:pt x="77331" y="28912"/>
                    <a:pt x="50928" y="24404"/>
                  </a:cubicBezTo>
                  <a:cubicBezTo>
                    <a:pt x="24525" y="19253"/>
                    <a:pt x="1342" y="20541"/>
                    <a:pt x="54" y="14101"/>
                  </a:cubicBezTo>
                  <a:cubicBezTo>
                    <a:pt x="-590" y="10881"/>
                    <a:pt x="4562" y="6373"/>
                    <a:pt x="14865" y="3153"/>
                  </a:cubicBezTo>
                  <a:cubicBezTo>
                    <a:pt x="25169" y="-67"/>
                    <a:pt x="39981" y="-1355"/>
                    <a:pt x="55436" y="1865"/>
                  </a:cubicBezTo>
                  <a:cubicBezTo>
                    <a:pt x="71536" y="5085"/>
                    <a:pt x="84415" y="11525"/>
                    <a:pt x="92787" y="18609"/>
                  </a:cubicBezTo>
                  <a:cubicBezTo>
                    <a:pt x="101159" y="25048"/>
                    <a:pt x="104378" y="30844"/>
                    <a:pt x="102446" y="33420"/>
                  </a:cubicBezTo>
                  <a:close/>
                </a:path>
              </a:pathLst>
            </a:custGeom>
            <a:solidFill>
              <a:srgbClr val="263239"/>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58" name="Freeform: Shape 57">
              <a:extLst>
                <a:ext uri="{FF2B5EF4-FFF2-40B4-BE49-F238E27FC236}">
                  <a16:creationId xmlns:a16="http://schemas.microsoft.com/office/drawing/2014/main" id="{46B9B057-466E-4C21-8A55-C51AC1345282}"/>
                </a:ext>
              </a:extLst>
            </p:cNvPr>
            <p:cNvSpPr/>
            <p:nvPr/>
          </p:nvSpPr>
          <p:spPr>
            <a:xfrm>
              <a:off x="3079276" y="1606585"/>
              <a:ext cx="74310" cy="37358"/>
            </a:xfrm>
            <a:custGeom>
              <a:avLst/>
              <a:gdLst>
                <a:gd name="connsiteX0" fmla="*/ 74241 w 74310"/>
                <a:gd name="connsiteY0" fmla="*/ 12000 h 37358"/>
                <a:gd name="connsiteX1" fmla="*/ 38178 w 74310"/>
                <a:gd name="connsiteY1" fmla="*/ 24879 h 37358"/>
                <a:gd name="connsiteX2" fmla="*/ 1472 w 74310"/>
                <a:gd name="connsiteY2" fmla="*/ 36471 h 37358"/>
                <a:gd name="connsiteX3" fmla="*/ 4692 w 74310"/>
                <a:gd name="connsiteY3" fmla="*/ 21659 h 37358"/>
                <a:gd name="connsiteX4" fmla="*/ 31095 w 74310"/>
                <a:gd name="connsiteY4" fmla="*/ 2984 h 37358"/>
                <a:gd name="connsiteX5" fmla="*/ 63294 w 74310"/>
                <a:gd name="connsiteY5" fmla="*/ 2340 h 37358"/>
                <a:gd name="connsiteX6" fmla="*/ 74241 w 74310"/>
                <a:gd name="connsiteY6" fmla="*/ 12000 h 37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310" h="37358">
                  <a:moveTo>
                    <a:pt x="74241" y="12000"/>
                  </a:moveTo>
                  <a:cubicBezTo>
                    <a:pt x="72309" y="18439"/>
                    <a:pt x="55566" y="18439"/>
                    <a:pt x="38178" y="24879"/>
                  </a:cubicBezTo>
                  <a:cubicBezTo>
                    <a:pt x="20147" y="30675"/>
                    <a:pt x="6623" y="40335"/>
                    <a:pt x="1472" y="36471"/>
                  </a:cubicBezTo>
                  <a:cubicBezTo>
                    <a:pt x="-1104" y="34539"/>
                    <a:pt x="-460" y="28743"/>
                    <a:pt x="4692" y="21659"/>
                  </a:cubicBezTo>
                  <a:cubicBezTo>
                    <a:pt x="9199" y="14576"/>
                    <a:pt x="18859" y="6848"/>
                    <a:pt x="31095" y="2984"/>
                  </a:cubicBezTo>
                  <a:cubicBezTo>
                    <a:pt x="43330" y="-880"/>
                    <a:pt x="55566" y="-880"/>
                    <a:pt x="63294" y="2340"/>
                  </a:cubicBezTo>
                  <a:cubicBezTo>
                    <a:pt x="71021" y="4916"/>
                    <a:pt x="74885" y="8780"/>
                    <a:pt x="74241" y="12000"/>
                  </a:cubicBezTo>
                  <a:close/>
                </a:path>
              </a:pathLst>
            </a:custGeom>
            <a:solidFill>
              <a:srgbClr val="263239"/>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59" name="Freeform: Shape 58">
              <a:extLst>
                <a:ext uri="{FF2B5EF4-FFF2-40B4-BE49-F238E27FC236}">
                  <a16:creationId xmlns:a16="http://schemas.microsoft.com/office/drawing/2014/main" id="{6899F491-9355-47F4-AE89-E58C823A4AA4}"/>
                </a:ext>
              </a:extLst>
            </p:cNvPr>
            <p:cNvSpPr/>
            <p:nvPr/>
          </p:nvSpPr>
          <p:spPr>
            <a:xfrm>
              <a:off x="2771638" y="1282869"/>
              <a:ext cx="513895" cy="330456"/>
            </a:xfrm>
            <a:custGeom>
              <a:avLst/>
              <a:gdLst>
                <a:gd name="connsiteX0" fmla="*/ 12236 w 513895"/>
                <a:gd name="connsiteY0" fmla="*/ 48501 h 330456"/>
                <a:gd name="connsiteX1" fmla="*/ 52162 w 513895"/>
                <a:gd name="connsiteY1" fmla="*/ 134794 h 330456"/>
                <a:gd name="connsiteX2" fmla="*/ 144251 w 513895"/>
                <a:gd name="connsiteY2" fmla="*/ 159265 h 330456"/>
                <a:gd name="connsiteX3" fmla="*/ 218309 w 513895"/>
                <a:gd name="connsiteY3" fmla="*/ 155402 h 330456"/>
                <a:gd name="connsiteX4" fmla="*/ 262099 w 513895"/>
                <a:gd name="connsiteY4" fmla="*/ 221731 h 330456"/>
                <a:gd name="connsiteX5" fmla="*/ 373508 w 513895"/>
                <a:gd name="connsiteY5" fmla="*/ 233967 h 330456"/>
                <a:gd name="connsiteX6" fmla="*/ 438550 w 513895"/>
                <a:gd name="connsiteY6" fmla="*/ 292569 h 330456"/>
                <a:gd name="connsiteX7" fmla="*/ 513895 w 513895"/>
                <a:gd name="connsiteY7" fmla="*/ 328632 h 330456"/>
                <a:gd name="connsiteX8" fmla="*/ 502948 w 513895"/>
                <a:gd name="connsiteY8" fmla="*/ 252642 h 330456"/>
                <a:gd name="connsiteX9" fmla="*/ 459801 w 513895"/>
                <a:gd name="connsiteY9" fmla="*/ 190820 h 330456"/>
                <a:gd name="connsiteX10" fmla="*/ 423738 w 513895"/>
                <a:gd name="connsiteY10" fmla="*/ 169569 h 330456"/>
                <a:gd name="connsiteX11" fmla="*/ 379948 w 513895"/>
                <a:gd name="connsiteY11" fmla="*/ 91004 h 330456"/>
                <a:gd name="connsiteX12" fmla="*/ 285927 w 513895"/>
                <a:gd name="connsiteY12" fmla="*/ 28538 h 330456"/>
                <a:gd name="connsiteX13" fmla="*/ 188686 w 513895"/>
                <a:gd name="connsiteY13" fmla="*/ 27250 h 330456"/>
                <a:gd name="connsiteX14" fmla="*/ 121712 w 513895"/>
                <a:gd name="connsiteY14" fmla="*/ 1490 h 330456"/>
                <a:gd name="connsiteX15" fmla="*/ 0 w 513895"/>
                <a:gd name="connsiteY15" fmla="*/ 58805 h 33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3895" h="330456">
                  <a:moveTo>
                    <a:pt x="12236" y="48501"/>
                  </a:moveTo>
                  <a:cubicBezTo>
                    <a:pt x="12236" y="81344"/>
                    <a:pt x="27047" y="114187"/>
                    <a:pt x="52162" y="134794"/>
                  </a:cubicBezTo>
                  <a:cubicBezTo>
                    <a:pt x="77278" y="156045"/>
                    <a:pt x="112052" y="165061"/>
                    <a:pt x="144251" y="159265"/>
                  </a:cubicBezTo>
                  <a:cubicBezTo>
                    <a:pt x="169366" y="154758"/>
                    <a:pt x="197058" y="141878"/>
                    <a:pt x="218309" y="155402"/>
                  </a:cubicBezTo>
                  <a:cubicBezTo>
                    <a:pt x="240848" y="169569"/>
                    <a:pt x="242136" y="203700"/>
                    <a:pt x="262099" y="221731"/>
                  </a:cubicBezTo>
                  <a:cubicBezTo>
                    <a:pt x="291079" y="246847"/>
                    <a:pt x="336801" y="223019"/>
                    <a:pt x="373508" y="233967"/>
                  </a:cubicBezTo>
                  <a:cubicBezTo>
                    <a:pt x="401843" y="242339"/>
                    <a:pt x="419874" y="269386"/>
                    <a:pt x="438550" y="292569"/>
                  </a:cubicBezTo>
                  <a:cubicBezTo>
                    <a:pt x="457225" y="315108"/>
                    <a:pt x="485560" y="337004"/>
                    <a:pt x="513895" y="328632"/>
                  </a:cubicBezTo>
                  <a:cubicBezTo>
                    <a:pt x="511963" y="302873"/>
                    <a:pt x="510031" y="277114"/>
                    <a:pt x="502948" y="252642"/>
                  </a:cubicBezTo>
                  <a:cubicBezTo>
                    <a:pt x="495220" y="228171"/>
                    <a:pt x="481696" y="204988"/>
                    <a:pt x="459801" y="190820"/>
                  </a:cubicBezTo>
                  <a:cubicBezTo>
                    <a:pt x="448210" y="183093"/>
                    <a:pt x="434686" y="178585"/>
                    <a:pt x="423738" y="169569"/>
                  </a:cubicBezTo>
                  <a:cubicBezTo>
                    <a:pt x="399911" y="150250"/>
                    <a:pt x="394759" y="117407"/>
                    <a:pt x="379948" y="91004"/>
                  </a:cubicBezTo>
                  <a:cubicBezTo>
                    <a:pt x="361272" y="56873"/>
                    <a:pt x="325210" y="33045"/>
                    <a:pt x="285927" y="28538"/>
                  </a:cubicBezTo>
                  <a:cubicBezTo>
                    <a:pt x="253728" y="25318"/>
                    <a:pt x="220241" y="34977"/>
                    <a:pt x="188686" y="27250"/>
                  </a:cubicBezTo>
                  <a:cubicBezTo>
                    <a:pt x="165503" y="21454"/>
                    <a:pt x="144895" y="5998"/>
                    <a:pt x="121712" y="1490"/>
                  </a:cubicBezTo>
                  <a:cubicBezTo>
                    <a:pt x="75989" y="-7525"/>
                    <a:pt x="32843" y="25962"/>
                    <a:pt x="0" y="58805"/>
                  </a:cubicBezTo>
                </a:path>
              </a:pathLst>
            </a:custGeom>
            <a:solidFill>
              <a:srgbClr val="263239"/>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60" name="Freeform: Shape 59">
              <a:extLst>
                <a:ext uri="{FF2B5EF4-FFF2-40B4-BE49-F238E27FC236}">
                  <a16:creationId xmlns:a16="http://schemas.microsoft.com/office/drawing/2014/main" id="{02E53FBC-62A2-4401-8606-A7CAB651AD47}"/>
                </a:ext>
              </a:extLst>
            </p:cNvPr>
            <p:cNvSpPr/>
            <p:nvPr/>
          </p:nvSpPr>
          <p:spPr>
            <a:xfrm>
              <a:off x="2505908" y="1295852"/>
              <a:ext cx="425459" cy="755487"/>
            </a:xfrm>
            <a:custGeom>
              <a:avLst/>
              <a:gdLst>
                <a:gd name="connsiteX0" fmla="*/ 424792 w 425459"/>
                <a:gd name="connsiteY0" fmla="*/ 100560 h 755487"/>
                <a:gd name="connsiteX1" fmla="*/ 351379 w 425459"/>
                <a:gd name="connsiteY1" fmla="*/ 63209 h 755487"/>
                <a:gd name="connsiteX2" fmla="*/ 241902 w 425459"/>
                <a:gd name="connsiteY2" fmla="*/ 99 h 755487"/>
                <a:gd name="connsiteX3" fmla="*/ 148525 w 425459"/>
                <a:gd name="connsiteY3" fmla="*/ 81885 h 755487"/>
                <a:gd name="connsiteX4" fmla="*/ 20374 w 425459"/>
                <a:gd name="connsiteY4" fmla="*/ 164314 h 755487"/>
                <a:gd name="connsiteX5" fmla="*/ 24881 w 425459"/>
                <a:gd name="connsiteY5" fmla="*/ 325309 h 755487"/>
                <a:gd name="connsiteX6" fmla="*/ 41625 w 425459"/>
                <a:gd name="connsiteY6" fmla="*/ 365236 h 755487"/>
                <a:gd name="connsiteX7" fmla="*/ 19085 w 425459"/>
                <a:gd name="connsiteY7" fmla="*/ 412890 h 755487"/>
                <a:gd name="connsiteX8" fmla="*/ 15222 w 425459"/>
                <a:gd name="connsiteY8" fmla="*/ 555854 h 755487"/>
                <a:gd name="connsiteX9" fmla="*/ 78332 w 425459"/>
                <a:gd name="connsiteY9" fmla="*/ 625403 h 755487"/>
                <a:gd name="connsiteX10" fmla="*/ 171709 w 425459"/>
                <a:gd name="connsiteY10" fmla="*/ 755487 h 755487"/>
                <a:gd name="connsiteX11" fmla="*/ 190384 w 425459"/>
                <a:gd name="connsiteY11" fmla="*/ 421906 h 755487"/>
                <a:gd name="connsiteX12" fmla="*/ 199400 w 425459"/>
                <a:gd name="connsiteY12" fmla="*/ 425126 h 755487"/>
                <a:gd name="connsiteX13" fmla="*/ 249630 w 425459"/>
                <a:gd name="connsiteY13" fmla="*/ 298906 h 755487"/>
                <a:gd name="connsiteX14" fmla="*/ 305012 w 425459"/>
                <a:gd name="connsiteY14" fmla="*/ 240948 h 755487"/>
                <a:gd name="connsiteX15" fmla="*/ 330128 w 425459"/>
                <a:gd name="connsiteY15" fmla="*/ 129539 h 755487"/>
                <a:gd name="connsiteX16" fmla="*/ 424792 w 425459"/>
                <a:gd name="connsiteY16" fmla="*/ 100560 h 755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5459" h="755487">
                  <a:moveTo>
                    <a:pt x="424792" y="100560"/>
                  </a:moveTo>
                  <a:cubicBezTo>
                    <a:pt x="404185" y="94764"/>
                    <a:pt x="362327" y="81241"/>
                    <a:pt x="351379" y="63209"/>
                  </a:cubicBezTo>
                  <a:cubicBezTo>
                    <a:pt x="327552" y="24571"/>
                    <a:pt x="285049" y="-1832"/>
                    <a:pt x="241902" y="99"/>
                  </a:cubicBezTo>
                  <a:cubicBezTo>
                    <a:pt x="198756" y="2675"/>
                    <a:pt x="157541" y="36806"/>
                    <a:pt x="148525" y="81885"/>
                  </a:cubicBezTo>
                  <a:cubicBezTo>
                    <a:pt x="96363" y="82529"/>
                    <a:pt x="45489" y="115372"/>
                    <a:pt x="20374" y="164314"/>
                  </a:cubicBezTo>
                  <a:cubicBezTo>
                    <a:pt x="-4742" y="213901"/>
                    <a:pt x="-2810" y="277655"/>
                    <a:pt x="24881" y="325309"/>
                  </a:cubicBezTo>
                  <a:cubicBezTo>
                    <a:pt x="31965" y="337545"/>
                    <a:pt x="41625" y="350424"/>
                    <a:pt x="41625" y="365236"/>
                  </a:cubicBezTo>
                  <a:cubicBezTo>
                    <a:pt x="41625" y="383267"/>
                    <a:pt x="28101" y="398079"/>
                    <a:pt x="19085" y="412890"/>
                  </a:cubicBezTo>
                  <a:cubicBezTo>
                    <a:pt x="-6674" y="454105"/>
                    <a:pt x="-4742" y="510775"/>
                    <a:pt x="15222" y="555854"/>
                  </a:cubicBezTo>
                  <a:cubicBezTo>
                    <a:pt x="35185" y="600932"/>
                    <a:pt x="49353" y="616388"/>
                    <a:pt x="78332" y="625403"/>
                  </a:cubicBezTo>
                  <a:cubicBezTo>
                    <a:pt x="134358" y="642791"/>
                    <a:pt x="78976" y="755487"/>
                    <a:pt x="171709" y="755487"/>
                  </a:cubicBezTo>
                  <a:lnTo>
                    <a:pt x="190384" y="421906"/>
                  </a:lnTo>
                  <a:cubicBezTo>
                    <a:pt x="192960" y="423194"/>
                    <a:pt x="195536" y="424482"/>
                    <a:pt x="199400" y="425126"/>
                  </a:cubicBezTo>
                  <a:cubicBezTo>
                    <a:pt x="254782" y="437361"/>
                    <a:pt x="261866" y="329817"/>
                    <a:pt x="249630" y="298906"/>
                  </a:cubicBezTo>
                  <a:cubicBezTo>
                    <a:pt x="269594" y="280874"/>
                    <a:pt x="289557" y="263487"/>
                    <a:pt x="305012" y="240948"/>
                  </a:cubicBezTo>
                  <a:cubicBezTo>
                    <a:pt x="320468" y="218408"/>
                    <a:pt x="333347" y="157230"/>
                    <a:pt x="330128" y="129539"/>
                  </a:cubicBezTo>
                  <a:cubicBezTo>
                    <a:pt x="348803" y="130827"/>
                    <a:pt x="433808" y="103136"/>
                    <a:pt x="424792" y="100560"/>
                  </a:cubicBezTo>
                  <a:close/>
                </a:path>
              </a:pathLst>
            </a:custGeom>
            <a:solidFill>
              <a:srgbClr val="263239"/>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61" name="Freeform: Shape 60">
              <a:extLst>
                <a:ext uri="{FF2B5EF4-FFF2-40B4-BE49-F238E27FC236}">
                  <a16:creationId xmlns:a16="http://schemas.microsoft.com/office/drawing/2014/main" id="{BD839A47-FABB-464E-AFED-B17F21D0A7FE}"/>
                </a:ext>
              </a:extLst>
            </p:cNvPr>
            <p:cNvSpPr/>
            <p:nvPr/>
          </p:nvSpPr>
          <p:spPr>
            <a:xfrm>
              <a:off x="2603547" y="1714934"/>
              <a:ext cx="103049" cy="155280"/>
            </a:xfrm>
            <a:custGeom>
              <a:avLst/>
              <a:gdLst>
                <a:gd name="connsiteX0" fmla="*/ 99829 w 103049"/>
                <a:gd name="connsiteY0" fmla="*/ 5399 h 155280"/>
                <a:gd name="connsiteX1" fmla="*/ 13 w 103049"/>
                <a:gd name="connsiteY1" fmla="*/ 74949 h 155280"/>
                <a:gd name="connsiteX2" fmla="*/ 103049 w 103049"/>
                <a:gd name="connsiteY2" fmla="*/ 150939 h 155280"/>
                <a:gd name="connsiteX3" fmla="*/ 99829 w 103049"/>
                <a:gd name="connsiteY3" fmla="*/ 5399 h 155280"/>
              </a:gdLst>
              <a:ahLst/>
              <a:cxnLst>
                <a:cxn ang="0">
                  <a:pos x="connsiteX0" y="connsiteY0"/>
                </a:cxn>
                <a:cxn ang="0">
                  <a:pos x="connsiteX1" y="connsiteY1"/>
                </a:cxn>
                <a:cxn ang="0">
                  <a:pos x="connsiteX2" y="connsiteY2"/>
                </a:cxn>
                <a:cxn ang="0">
                  <a:pos x="connsiteX3" y="connsiteY3"/>
                </a:cxn>
              </a:cxnLst>
              <a:rect l="l" t="t" r="r" b="b"/>
              <a:pathLst>
                <a:path w="103049" h="155280">
                  <a:moveTo>
                    <a:pt x="99829" y="5399"/>
                  </a:moveTo>
                  <a:cubicBezTo>
                    <a:pt x="97253" y="4111"/>
                    <a:pt x="-1276" y="-26800"/>
                    <a:pt x="13" y="74949"/>
                  </a:cubicBezTo>
                  <a:cubicBezTo>
                    <a:pt x="1301" y="176698"/>
                    <a:pt x="103049" y="154159"/>
                    <a:pt x="103049" y="150939"/>
                  </a:cubicBezTo>
                  <a:cubicBezTo>
                    <a:pt x="103049" y="148363"/>
                    <a:pt x="99829" y="5399"/>
                    <a:pt x="99829" y="5399"/>
                  </a:cubicBezTo>
                  <a:close/>
                </a:path>
              </a:pathLst>
            </a:custGeom>
            <a:solidFill>
              <a:srgbClr val="E19479"/>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62" name="Freeform: Shape 61">
              <a:extLst>
                <a:ext uri="{FF2B5EF4-FFF2-40B4-BE49-F238E27FC236}">
                  <a16:creationId xmlns:a16="http://schemas.microsoft.com/office/drawing/2014/main" id="{89BE3715-B731-425E-AB1E-8D26E3CF6CD4}"/>
                </a:ext>
              </a:extLst>
            </p:cNvPr>
            <p:cNvSpPr/>
            <p:nvPr/>
          </p:nvSpPr>
          <p:spPr>
            <a:xfrm>
              <a:off x="2629220" y="1748501"/>
              <a:ext cx="45821" cy="88423"/>
            </a:xfrm>
            <a:custGeom>
              <a:avLst/>
              <a:gdLst>
                <a:gd name="connsiteX0" fmla="*/ 45821 w 45821"/>
                <a:gd name="connsiteY0" fmla="*/ 79377 h 88423"/>
                <a:gd name="connsiteX1" fmla="*/ 41313 w 45821"/>
                <a:gd name="connsiteY1" fmla="*/ 81953 h 88423"/>
                <a:gd name="connsiteX2" fmla="*/ 27790 w 45821"/>
                <a:gd name="connsiteY2" fmla="*/ 82597 h 88423"/>
                <a:gd name="connsiteX3" fmla="*/ 7182 w 45821"/>
                <a:gd name="connsiteY3" fmla="*/ 43958 h 88423"/>
                <a:gd name="connsiteX4" fmla="*/ 11690 w 45821"/>
                <a:gd name="connsiteY4" fmla="*/ 18843 h 88423"/>
                <a:gd name="connsiteX5" fmla="*/ 24570 w 45821"/>
                <a:gd name="connsiteY5" fmla="*/ 5319 h 88423"/>
                <a:gd name="connsiteX6" fmla="*/ 34873 w 45821"/>
                <a:gd name="connsiteY6" fmla="*/ 9827 h 88423"/>
                <a:gd name="connsiteX7" fmla="*/ 36162 w 45821"/>
                <a:gd name="connsiteY7" fmla="*/ 14979 h 88423"/>
                <a:gd name="connsiteX8" fmla="*/ 37449 w 45821"/>
                <a:gd name="connsiteY8" fmla="*/ 9183 h 88423"/>
                <a:gd name="connsiteX9" fmla="*/ 33586 w 45821"/>
                <a:gd name="connsiteY9" fmla="*/ 2743 h 88423"/>
                <a:gd name="connsiteX10" fmla="*/ 23926 w 45821"/>
                <a:gd name="connsiteY10" fmla="*/ 168 h 88423"/>
                <a:gd name="connsiteX11" fmla="*/ 5894 w 45821"/>
                <a:gd name="connsiteY11" fmla="*/ 16267 h 88423"/>
                <a:gd name="connsiteX12" fmla="*/ 99 w 45821"/>
                <a:gd name="connsiteY12" fmla="*/ 44602 h 88423"/>
                <a:gd name="connsiteX13" fmla="*/ 26502 w 45821"/>
                <a:gd name="connsiteY13" fmla="*/ 87749 h 88423"/>
                <a:gd name="connsiteX14" fmla="*/ 42601 w 45821"/>
                <a:gd name="connsiteY14" fmla="*/ 84529 h 88423"/>
                <a:gd name="connsiteX15" fmla="*/ 45821 w 45821"/>
                <a:gd name="connsiteY15" fmla="*/ 79377 h 88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821" h="88423">
                  <a:moveTo>
                    <a:pt x="45821" y="79377"/>
                  </a:moveTo>
                  <a:cubicBezTo>
                    <a:pt x="45177" y="79377"/>
                    <a:pt x="43889" y="80665"/>
                    <a:pt x="41313" y="81953"/>
                  </a:cubicBezTo>
                  <a:cubicBezTo>
                    <a:pt x="38737" y="83241"/>
                    <a:pt x="33586" y="84529"/>
                    <a:pt x="27790" y="82597"/>
                  </a:cubicBezTo>
                  <a:cubicBezTo>
                    <a:pt x="16842" y="78733"/>
                    <a:pt x="7826" y="61990"/>
                    <a:pt x="7182" y="43958"/>
                  </a:cubicBezTo>
                  <a:cubicBezTo>
                    <a:pt x="6538" y="34942"/>
                    <a:pt x="8470" y="25927"/>
                    <a:pt x="11690" y="18843"/>
                  </a:cubicBezTo>
                  <a:cubicBezTo>
                    <a:pt x="14910" y="11115"/>
                    <a:pt x="19418" y="5963"/>
                    <a:pt x="24570" y="5319"/>
                  </a:cubicBezTo>
                  <a:cubicBezTo>
                    <a:pt x="29722" y="4031"/>
                    <a:pt x="33586" y="7251"/>
                    <a:pt x="34873" y="9827"/>
                  </a:cubicBezTo>
                  <a:cubicBezTo>
                    <a:pt x="36162" y="12403"/>
                    <a:pt x="35517" y="14979"/>
                    <a:pt x="36162" y="14979"/>
                  </a:cubicBezTo>
                  <a:cubicBezTo>
                    <a:pt x="36162" y="14979"/>
                    <a:pt x="38093" y="13047"/>
                    <a:pt x="37449" y="9183"/>
                  </a:cubicBezTo>
                  <a:cubicBezTo>
                    <a:pt x="36806" y="7251"/>
                    <a:pt x="35517" y="4675"/>
                    <a:pt x="33586" y="2743"/>
                  </a:cubicBezTo>
                  <a:cubicBezTo>
                    <a:pt x="31010" y="811"/>
                    <a:pt x="27790" y="-476"/>
                    <a:pt x="23926" y="168"/>
                  </a:cubicBezTo>
                  <a:cubicBezTo>
                    <a:pt x="16198" y="811"/>
                    <a:pt x="9114" y="7895"/>
                    <a:pt x="5894" y="16267"/>
                  </a:cubicBezTo>
                  <a:cubicBezTo>
                    <a:pt x="2030" y="24639"/>
                    <a:pt x="-545" y="34298"/>
                    <a:pt x="99" y="44602"/>
                  </a:cubicBezTo>
                  <a:cubicBezTo>
                    <a:pt x="743" y="65209"/>
                    <a:pt x="11690" y="83885"/>
                    <a:pt x="26502" y="87749"/>
                  </a:cubicBezTo>
                  <a:cubicBezTo>
                    <a:pt x="33586" y="89681"/>
                    <a:pt x="39381" y="87105"/>
                    <a:pt x="42601" y="84529"/>
                  </a:cubicBezTo>
                  <a:cubicBezTo>
                    <a:pt x="45821" y="81953"/>
                    <a:pt x="45821" y="80021"/>
                    <a:pt x="45821" y="79377"/>
                  </a:cubicBezTo>
                  <a:close/>
                </a:path>
              </a:pathLst>
            </a:custGeom>
            <a:solidFill>
              <a:srgbClr val="B96345"/>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63" name="Freeform: Shape 62">
              <a:extLst>
                <a:ext uri="{FF2B5EF4-FFF2-40B4-BE49-F238E27FC236}">
                  <a16:creationId xmlns:a16="http://schemas.microsoft.com/office/drawing/2014/main" id="{3FABCE34-986B-4831-8DCB-553F38EA1F14}"/>
                </a:ext>
              </a:extLst>
            </p:cNvPr>
            <p:cNvSpPr/>
            <p:nvPr/>
          </p:nvSpPr>
          <p:spPr>
            <a:xfrm>
              <a:off x="2523706" y="1868448"/>
              <a:ext cx="160994" cy="200388"/>
            </a:xfrm>
            <a:custGeom>
              <a:avLst/>
              <a:gdLst>
                <a:gd name="connsiteX0" fmla="*/ 10948 w 160994"/>
                <a:gd name="connsiteY0" fmla="*/ 13524 h 200388"/>
                <a:gd name="connsiteX1" fmla="*/ 27691 w 160994"/>
                <a:gd name="connsiteY1" fmla="*/ 63754 h 200388"/>
                <a:gd name="connsiteX2" fmla="*/ 0 w 160994"/>
                <a:gd name="connsiteY2" fmla="*/ 108833 h 200388"/>
                <a:gd name="connsiteX3" fmla="*/ 30911 w 160994"/>
                <a:gd name="connsiteY3" fmla="*/ 119136 h 200388"/>
                <a:gd name="connsiteX4" fmla="*/ 13524 w 160994"/>
                <a:gd name="connsiteY4" fmla="*/ 153267 h 200388"/>
                <a:gd name="connsiteX5" fmla="*/ 20607 w 160994"/>
                <a:gd name="connsiteY5" fmla="*/ 175162 h 200388"/>
                <a:gd name="connsiteX6" fmla="*/ 41215 w 160994"/>
                <a:gd name="connsiteY6" fmla="*/ 186754 h 200388"/>
                <a:gd name="connsiteX7" fmla="*/ 111408 w 160994"/>
                <a:gd name="connsiteY7" fmla="*/ 200278 h 200388"/>
                <a:gd name="connsiteX8" fmla="*/ 150047 w 160994"/>
                <a:gd name="connsiteY8" fmla="*/ 188686 h 200388"/>
                <a:gd name="connsiteX9" fmla="*/ 158419 w 160994"/>
                <a:gd name="connsiteY9" fmla="*/ 155843 h 200388"/>
                <a:gd name="connsiteX10" fmla="*/ 160995 w 160994"/>
                <a:gd name="connsiteY10" fmla="*/ 69550 h 200388"/>
                <a:gd name="connsiteX11" fmla="*/ 156487 w 160994"/>
                <a:gd name="connsiteY11" fmla="*/ 45079 h 200388"/>
                <a:gd name="connsiteX12" fmla="*/ 131372 w 160994"/>
                <a:gd name="connsiteY12" fmla="*/ 31555 h 200388"/>
                <a:gd name="connsiteX13" fmla="*/ 8372 w 160994"/>
                <a:gd name="connsiteY13" fmla="*/ 0 h 200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0994" h="200388">
                  <a:moveTo>
                    <a:pt x="10948" y="13524"/>
                  </a:moveTo>
                  <a:cubicBezTo>
                    <a:pt x="23183" y="27047"/>
                    <a:pt x="29623" y="45723"/>
                    <a:pt x="27691" y="63754"/>
                  </a:cubicBezTo>
                  <a:cubicBezTo>
                    <a:pt x="25759" y="81785"/>
                    <a:pt x="14811" y="98529"/>
                    <a:pt x="0" y="108833"/>
                  </a:cubicBezTo>
                  <a:cubicBezTo>
                    <a:pt x="8372" y="116560"/>
                    <a:pt x="19963" y="120424"/>
                    <a:pt x="30911" y="119136"/>
                  </a:cubicBezTo>
                  <a:cubicBezTo>
                    <a:pt x="34775" y="132016"/>
                    <a:pt x="16743" y="140387"/>
                    <a:pt x="13524" y="153267"/>
                  </a:cubicBezTo>
                  <a:cubicBezTo>
                    <a:pt x="11592" y="160995"/>
                    <a:pt x="14811" y="169367"/>
                    <a:pt x="20607" y="175162"/>
                  </a:cubicBezTo>
                  <a:cubicBezTo>
                    <a:pt x="26403" y="180958"/>
                    <a:pt x="34131" y="184178"/>
                    <a:pt x="41215" y="186754"/>
                  </a:cubicBezTo>
                  <a:cubicBezTo>
                    <a:pt x="63754" y="195126"/>
                    <a:pt x="87581" y="199634"/>
                    <a:pt x="111408" y="200278"/>
                  </a:cubicBezTo>
                  <a:cubicBezTo>
                    <a:pt x="125576" y="200922"/>
                    <a:pt x="141031" y="198990"/>
                    <a:pt x="150047" y="188686"/>
                  </a:cubicBezTo>
                  <a:cubicBezTo>
                    <a:pt x="157775" y="179670"/>
                    <a:pt x="158419" y="167435"/>
                    <a:pt x="158419" y="155843"/>
                  </a:cubicBezTo>
                  <a:cubicBezTo>
                    <a:pt x="159063" y="126864"/>
                    <a:pt x="160351" y="97885"/>
                    <a:pt x="160995" y="69550"/>
                  </a:cubicBezTo>
                  <a:cubicBezTo>
                    <a:pt x="160995" y="61178"/>
                    <a:pt x="160995" y="52162"/>
                    <a:pt x="156487" y="45079"/>
                  </a:cubicBezTo>
                  <a:cubicBezTo>
                    <a:pt x="150691" y="37351"/>
                    <a:pt x="141031" y="34131"/>
                    <a:pt x="131372" y="31555"/>
                  </a:cubicBezTo>
                  <a:cubicBezTo>
                    <a:pt x="90157" y="21251"/>
                    <a:pt x="49586" y="10948"/>
                    <a:pt x="8372" y="0"/>
                  </a:cubicBezTo>
                </a:path>
              </a:pathLst>
            </a:custGeom>
            <a:solidFill>
              <a:srgbClr val="263239"/>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64" name="Freeform: Shape 63">
              <a:extLst>
                <a:ext uri="{FF2B5EF4-FFF2-40B4-BE49-F238E27FC236}">
                  <a16:creationId xmlns:a16="http://schemas.microsoft.com/office/drawing/2014/main" id="{0CAEDA71-6CD4-469F-8342-1D37373C6F67}"/>
                </a:ext>
              </a:extLst>
            </p:cNvPr>
            <p:cNvSpPr/>
            <p:nvPr/>
          </p:nvSpPr>
          <p:spPr>
            <a:xfrm>
              <a:off x="2968696" y="1890820"/>
              <a:ext cx="78582" cy="8062"/>
            </a:xfrm>
            <a:custGeom>
              <a:avLst/>
              <a:gdLst>
                <a:gd name="connsiteX0" fmla="*/ 78565 w 78582"/>
                <a:gd name="connsiteY0" fmla="*/ 5319 h 8062"/>
                <a:gd name="connsiteX1" fmla="*/ 39283 w 78582"/>
                <a:gd name="connsiteY1" fmla="*/ 7895 h 8062"/>
                <a:gd name="connsiteX2" fmla="*/ 0 w 78582"/>
                <a:gd name="connsiteY2" fmla="*/ 2743 h 8062"/>
                <a:gd name="connsiteX3" fmla="*/ 39283 w 78582"/>
                <a:gd name="connsiteY3" fmla="*/ 168 h 8062"/>
                <a:gd name="connsiteX4" fmla="*/ 78565 w 78582"/>
                <a:gd name="connsiteY4" fmla="*/ 5319 h 8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82" h="8062">
                  <a:moveTo>
                    <a:pt x="78565" y="5319"/>
                  </a:moveTo>
                  <a:cubicBezTo>
                    <a:pt x="78565" y="7251"/>
                    <a:pt x="61178" y="8539"/>
                    <a:pt x="39283" y="7895"/>
                  </a:cubicBezTo>
                  <a:cubicBezTo>
                    <a:pt x="17387" y="7251"/>
                    <a:pt x="0" y="5319"/>
                    <a:pt x="0" y="2743"/>
                  </a:cubicBezTo>
                  <a:cubicBezTo>
                    <a:pt x="0" y="812"/>
                    <a:pt x="17387" y="-476"/>
                    <a:pt x="39283" y="168"/>
                  </a:cubicBezTo>
                  <a:cubicBezTo>
                    <a:pt x="61178" y="812"/>
                    <a:pt x="79209" y="2743"/>
                    <a:pt x="78565" y="5319"/>
                  </a:cubicBezTo>
                  <a:close/>
                </a:path>
              </a:pathLst>
            </a:custGeom>
            <a:solidFill>
              <a:srgbClr val="263239"/>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65" name="Freeform: Shape 64">
              <a:extLst>
                <a:ext uri="{FF2B5EF4-FFF2-40B4-BE49-F238E27FC236}">
                  <a16:creationId xmlns:a16="http://schemas.microsoft.com/office/drawing/2014/main" id="{4F8DEE80-1748-4255-8152-D28EF9FA69EF}"/>
                </a:ext>
              </a:extLst>
            </p:cNvPr>
            <p:cNvSpPr/>
            <p:nvPr/>
          </p:nvSpPr>
          <p:spPr>
            <a:xfrm>
              <a:off x="2830240" y="2021072"/>
              <a:ext cx="213800" cy="127507"/>
            </a:xfrm>
            <a:custGeom>
              <a:avLst/>
              <a:gdLst>
                <a:gd name="connsiteX0" fmla="*/ 213801 w 213800"/>
                <a:gd name="connsiteY0" fmla="*/ 80497 h 127507"/>
                <a:gd name="connsiteX1" fmla="*/ 0 w 213800"/>
                <a:gd name="connsiteY1" fmla="*/ 0 h 127507"/>
                <a:gd name="connsiteX2" fmla="*/ 213801 w 213800"/>
                <a:gd name="connsiteY2" fmla="*/ 127508 h 127507"/>
                <a:gd name="connsiteX3" fmla="*/ 213801 w 213800"/>
                <a:gd name="connsiteY3" fmla="*/ 80497 h 127507"/>
              </a:gdLst>
              <a:ahLst/>
              <a:cxnLst>
                <a:cxn ang="0">
                  <a:pos x="connsiteX0" y="connsiteY0"/>
                </a:cxn>
                <a:cxn ang="0">
                  <a:pos x="connsiteX1" y="connsiteY1"/>
                </a:cxn>
                <a:cxn ang="0">
                  <a:pos x="connsiteX2" y="connsiteY2"/>
                </a:cxn>
                <a:cxn ang="0">
                  <a:pos x="connsiteX3" y="connsiteY3"/>
                </a:cxn>
              </a:cxnLst>
              <a:rect l="l" t="t" r="r" b="b"/>
              <a:pathLst>
                <a:path w="213800" h="127507">
                  <a:moveTo>
                    <a:pt x="213801" y="80497"/>
                  </a:moveTo>
                  <a:cubicBezTo>
                    <a:pt x="213801" y="80497"/>
                    <a:pt x="78565" y="59890"/>
                    <a:pt x="0" y="0"/>
                  </a:cubicBezTo>
                  <a:cubicBezTo>
                    <a:pt x="0" y="0"/>
                    <a:pt x="41859" y="123644"/>
                    <a:pt x="213801" y="127508"/>
                  </a:cubicBezTo>
                  <a:lnTo>
                    <a:pt x="213801" y="80497"/>
                  </a:lnTo>
                  <a:close/>
                </a:path>
              </a:pathLst>
            </a:custGeom>
            <a:solidFill>
              <a:srgbClr val="B96345"/>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66" name="Freeform: Shape 65">
              <a:extLst>
                <a:ext uri="{FF2B5EF4-FFF2-40B4-BE49-F238E27FC236}">
                  <a16:creationId xmlns:a16="http://schemas.microsoft.com/office/drawing/2014/main" id="{0FC16444-1EBC-4DE0-B245-529495A8605B}"/>
                </a:ext>
              </a:extLst>
            </p:cNvPr>
            <p:cNvSpPr/>
            <p:nvPr/>
          </p:nvSpPr>
          <p:spPr>
            <a:xfrm>
              <a:off x="661848" y="6530858"/>
              <a:ext cx="300852" cy="187397"/>
            </a:xfrm>
            <a:custGeom>
              <a:avLst/>
              <a:gdLst>
                <a:gd name="connsiteX0" fmla="*/ 114 w 300852"/>
                <a:gd name="connsiteY0" fmla="*/ 130728 h 187397"/>
                <a:gd name="connsiteX1" fmla="*/ 21366 w 300852"/>
                <a:gd name="connsiteY1" fmla="*/ 0 h 187397"/>
                <a:gd name="connsiteX2" fmla="*/ 300853 w 300852"/>
                <a:gd name="connsiteY2" fmla="*/ 35419 h 187397"/>
                <a:gd name="connsiteX3" fmla="*/ 263502 w 300852"/>
                <a:gd name="connsiteY3" fmla="*/ 181602 h 187397"/>
                <a:gd name="connsiteX4" fmla="*/ 97999 w 300852"/>
                <a:gd name="connsiteY4" fmla="*/ 187398 h 187397"/>
                <a:gd name="connsiteX5" fmla="*/ 114 w 300852"/>
                <a:gd name="connsiteY5" fmla="*/ 130728 h 18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0852" h="187397">
                  <a:moveTo>
                    <a:pt x="114" y="130728"/>
                  </a:moveTo>
                  <a:cubicBezTo>
                    <a:pt x="-1818" y="130084"/>
                    <a:pt x="21366" y="0"/>
                    <a:pt x="21366" y="0"/>
                  </a:cubicBezTo>
                  <a:lnTo>
                    <a:pt x="300853" y="35419"/>
                  </a:lnTo>
                  <a:lnTo>
                    <a:pt x="263502" y="181602"/>
                  </a:lnTo>
                  <a:lnTo>
                    <a:pt x="97999" y="187398"/>
                  </a:lnTo>
                  <a:lnTo>
                    <a:pt x="114" y="130728"/>
                  </a:lnTo>
                  <a:close/>
                </a:path>
              </a:pathLst>
            </a:custGeom>
            <a:solidFill>
              <a:srgbClr val="F8BC9E"/>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67" name="Freeform: Shape 66">
              <a:extLst>
                <a:ext uri="{FF2B5EF4-FFF2-40B4-BE49-F238E27FC236}">
                  <a16:creationId xmlns:a16="http://schemas.microsoft.com/office/drawing/2014/main" id="{1DFFE760-BCEF-45ED-893E-160D2EF9AA48}"/>
                </a:ext>
              </a:extLst>
            </p:cNvPr>
            <p:cNvSpPr/>
            <p:nvPr/>
          </p:nvSpPr>
          <p:spPr>
            <a:xfrm>
              <a:off x="337396" y="6653858"/>
              <a:ext cx="610492" cy="202853"/>
            </a:xfrm>
            <a:custGeom>
              <a:avLst/>
              <a:gdLst>
                <a:gd name="connsiteX0" fmla="*/ 312974 w 610492"/>
                <a:gd name="connsiteY0" fmla="*/ 2576 h 202853"/>
                <a:gd name="connsiteX1" fmla="*/ 312974 w 610492"/>
                <a:gd name="connsiteY1" fmla="*/ 20607 h 202853"/>
                <a:gd name="connsiteX2" fmla="*/ 0 w 610492"/>
                <a:gd name="connsiteY2" fmla="*/ 198346 h 202853"/>
                <a:gd name="connsiteX3" fmla="*/ 610492 w 610492"/>
                <a:gd name="connsiteY3" fmla="*/ 202853 h 202853"/>
                <a:gd name="connsiteX4" fmla="*/ 603409 w 610492"/>
                <a:gd name="connsiteY4" fmla="*/ 0 h 202853"/>
                <a:gd name="connsiteX5" fmla="*/ 312974 w 610492"/>
                <a:gd name="connsiteY5" fmla="*/ 2576 h 202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492" h="202853">
                  <a:moveTo>
                    <a:pt x="312974" y="2576"/>
                  </a:moveTo>
                  <a:lnTo>
                    <a:pt x="312974" y="20607"/>
                  </a:lnTo>
                  <a:cubicBezTo>
                    <a:pt x="312974" y="20607"/>
                    <a:pt x="3864" y="140387"/>
                    <a:pt x="0" y="198346"/>
                  </a:cubicBezTo>
                  <a:lnTo>
                    <a:pt x="610492" y="202853"/>
                  </a:lnTo>
                  <a:lnTo>
                    <a:pt x="603409" y="0"/>
                  </a:lnTo>
                  <a:cubicBezTo>
                    <a:pt x="511963" y="41215"/>
                    <a:pt x="417299" y="45723"/>
                    <a:pt x="312974" y="2576"/>
                  </a:cubicBezTo>
                  <a:close/>
                </a:path>
              </a:pathLst>
            </a:custGeom>
            <a:solidFill>
              <a:srgbClr val="010202"/>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68" name="Freeform: Shape 67">
              <a:extLst>
                <a:ext uri="{FF2B5EF4-FFF2-40B4-BE49-F238E27FC236}">
                  <a16:creationId xmlns:a16="http://schemas.microsoft.com/office/drawing/2014/main" id="{EC70114D-29E7-47C3-A536-8C62188EA89F}"/>
                </a:ext>
              </a:extLst>
            </p:cNvPr>
            <p:cNvSpPr/>
            <p:nvPr/>
          </p:nvSpPr>
          <p:spPr>
            <a:xfrm>
              <a:off x="847890" y="6717094"/>
              <a:ext cx="47888" cy="47379"/>
            </a:xfrm>
            <a:custGeom>
              <a:avLst/>
              <a:gdLst>
                <a:gd name="connsiteX0" fmla="*/ 30450 w 47888"/>
                <a:gd name="connsiteY0" fmla="*/ 1162 h 47379"/>
                <a:gd name="connsiteX1" fmla="*/ 47193 w 47888"/>
                <a:gd name="connsiteY1" fmla="*/ 29497 h 47379"/>
                <a:gd name="connsiteX2" fmla="*/ 18858 w 47888"/>
                <a:gd name="connsiteY2" fmla="*/ 46885 h 47379"/>
                <a:gd name="connsiteX3" fmla="*/ 826 w 47888"/>
                <a:gd name="connsiteY3" fmla="*/ 16617 h 47379"/>
                <a:gd name="connsiteX4" fmla="*/ 32381 w 47888"/>
                <a:gd name="connsiteY4" fmla="*/ 1806 h 47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88" h="47379">
                  <a:moveTo>
                    <a:pt x="30450" y="1162"/>
                  </a:moveTo>
                  <a:cubicBezTo>
                    <a:pt x="42041" y="4382"/>
                    <a:pt x="50413" y="17905"/>
                    <a:pt x="47193" y="29497"/>
                  </a:cubicBezTo>
                  <a:cubicBezTo>
                    <a:pt x="44617" y="41732"/>
                    <a:pt x="31093" y="49460"/>
                    <a:pt x="18858" y="46885"/>
                  </a:cubicBezTo>
                  <a:cubicBezTo>
                    <a:pt x="7266" y="43665"/>
                    <a:pt x="-3037" y="28209"/>
                    <a:pt x="826" y="16617"/>
                  </a:cubicBezTo>
                  <a:cubicBezTo>
                    <a:pt x="4690" y="5026"/>
                    <a:pt x="21434" y="-3990"/>
                    <a:pt x="32381" y="1806"/>
                  </a:cubicBezTo>
                </a:path>
              </a:pathLst>
            </a:custGeom>
            <a:solidFill>
              <a:srgbClr val="FFFFFF"/>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69" name="Freeform: Shape 68">
              <a:extLst>
                <a:ext uri="{FF2B5EF4-FFF2-40B4-BE49-F238E27FC236}">
                  <a16:creationId xmlns:a16="http://schemas.microsoft.com/office/drawing/2014/main" id="{001480D3-F5D2-4726-BCCE-B0874B2A3A89}"/>
                </a:ext>
              </a:extLst>
            </p:cNvPr>
            <p:cNvSpPr/>
            <p:nvPr/>
          </p:nvSpPr>
          <p:spPr>
            <a:xfrm>
              <a:off x="336580" y="6808413"/>
              <a:ext cx="610665" cy="48942"/>
            </a:xfrm>
            <a:custGeom>
              <a:avLst/>
              <a:gdLst>
                <a:gd name="connsiteX0" fmla="*/ 610665 w 610665"/>
                <a:gd name="connsiteY0" fmla="*/ 48943 h 48942"/>
                <a:gd name="connsiteX1" fmla="*/ 608733 w 610665"/>
                <a:gd name="connsiteY1" fmla="*/ 0 h 48942"/>
                <a:gd name="connsiteX2" fmla="*/ 24644 w 610665"/>
                <a:gd name="connsiteY2" fmla="*/ 13524 h 48942"/>
                <a:gd name="connsiteX3" fmla="*/ 173 w 610665"/>
                <a:gd name="connsiteY3" fmla="*/ 44435 h 48942"/>
                <a:gd name="connsiteX4" fmla="*/ 610665 w 610665"/>
                <a:gd name="connsiteY4" fmla="*/ 48943 h 48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665" h="48942">
                  <a:moveTo>
                    <a:pt x="610665" y="48943"/>
                  </a:moveTo>
                  <a:lnTo>
                    <a:pt x="608733" y="0"/>
                  </a:lnTo>
                  <a:lnTo>
                    <a:pt x="24644" y="13524"/>
                  </a:lnTo>
                  <a:cubicBezTo>
                    <a:pt x="24644" y="13524"/>
                    <a:pt x="-2403" y="25115"/>
                    <a:pt x="173" y="44435"/>
                  </a:cubicBezTo>
                  <a:lnTo>
                    <a:pt x="610665" y="48943"/>
                  </a:lnTo>
                  <a:close/>
                </a:path>
              </a:pathLst>
            </a:custGeom>
            <a:solidFill>
              <a:srgbClr val="788F9B"/>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70" name="Freeform: Shape 69">
              <a:extLst>
                <a:ext uri="{FF2B5EF4-FFF2-40B4-BE49-F238E27FC236}">
                  <a16:creationId xmlns:a16="http://schemas.microsoft.com/office/drawing/2014/main" id="{D5ADA436-DE01-497F-8EF5-2CB3008DB064}"/>
                </a:ext>
              </a:extLst>
            </p:cNvPr>
            <p:cNvSpPr/>
            <p:nvPr/>
          </p:nvSpPr>
          <p:spPr>
            <a:xfrm>
              <a:off x="647778" y="6673937"/>
              <a:ext cx="55474" cy="37964"/>
            </a:xfrm>
            <a:custGeom>
              <a:avLst/>
              <a:gdLst>
                <a:gd name="connsiteX0" fmla="*/ 17 w 55474"/>
                <a:gd name="connsiteY0" fmla="*/ 2460 h 37964"/>
                <a:gd name="connsiteX1" fmla="*/ 29640 w 55474"/>
                <a:gd name="connsiteY1" fmla="*/ 16628 h 37964"/>
                <a:gd name="connsiteX2" fmla="*/ 54755 w 55474"/>
                <a:gd name="connsiteY2" fmla="*/ 37879 h 37964"/>
                <a:gd name="connsiteX3" fmla="*/ 35436 w 55474"/>
                <a:gd name="connsiteY3" fmla="*/ 8256 h 37964"/>
                <a:gd name="connsiteX4" fmla="*/ 17 w 55474"/>
                <a:gd name="connsiteY4" fmla="*/ 2460 h 37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74" h="37964">
                  <a:moveTo>
                    <a:pt x="17" y="2460"/>
                  </a:moveTo>
                  <a:cubicBezTo>
                    <a:pt x="17" y="5680"/>
                    <a:pt x="14828" y="6968"/>
                    <a:pt x="29640" y="16628"/>
                  </a:cubicBezTo>
                  <a:cubicBezTo>
                    <a:pt x="44451" y="25644"/>
                    <a:pt x="52179" y="39167"/>
                    <a:pt x="54755" y="37879"/>
                  </a:cubicBezTo>
                  <a:cubicBezTo>
                    <a:pt x="57331" y="37235"/>
                    <a:pt x="53467" y="19204"/>
                    <a:pt x="35436" y="8256"/>
                  </a:cubicBezTo>
                  <a:cubicBezTo>
                    <a:pt x="17404" y="-3335"/>
                    <a:pt x="-627" y="-115"/>
                    <a:pt x="17" y="2460"/>
                  </a:cubicBezTo>
                  <a:close/>
                </a:path>
              </a:pathLst>
            </a:custGeom>
            <a:solidFill>
              <a:srgbClr val="263239"/>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71" name="Freeform: Shape 70">
              <a:extLst>
                <a:ext uri="{FF2B5EF4-FFF2-40B4-BE49-F238E27FC236}">
                  <a16:creationId xmlns:a16="http://schemas.microsoft.com/office/drawing/2014/main" id="{90371944-5B0D-4847-B624-D313B4F5476E}"/>
                </a:ext>
              </a:extLst>
            </p:cNvPr>
            <p:cNvSpPr/>
            <p:nvPr/>
          </p:nvSpPr>
          <p:spPr>
            <a:xfrm>
              <a:off x="583373" y="6701381"/>
              <a:ext cx="40121" cy="47803"/>
            </a:xfrm>
            <a:custGeom>
              <a:avLst/>
              <a:gdLst>
                <a:gd name="connsiteX0" fmla="*/ 23 w 40121"/>
                <a:gd name="connsiteY0" fmla="*/ 1420 h 47803"/>
                <a:gd name="connsiteX1" fmla="*/ 21919 w 40121"/>
                <a:gd name="connsiteY1" fmla="*/ 22027 h 47803"/>
                <a:gd name="connsiteX2" fmla="*/ 38018 w 40121"/>
                <a:gd name="connsiteY2" fmla="*/ 47786 h 47803"/>
                <a:gd name="connsiteX3" fmla="*/ 30290 w 40121"/>
                <a:gd name="connsiteY3" fmla="*/ 15587 h 47803"/>
                <a:gd name="connsiteX4" fmla="*/ 23 w 40121"/>
                <a:gd name="connsiteY4" fmla="*/ 1420 h 47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21" h="47803">
                  <a:moveTo>
                    <a:pt x="23" y="1420"/>
                  </a:moveTo>
                  <a:cubicBezTo>
                    <a:pt x="-621" y="3995"/>
                    <a:pt x="12259" y="9147"/>
                    <a:pt x="21919" y="22027"/>
                  </a:cubicBezTo>
                  <a:cubicBezTo>
                    <a:pt x="32222" y="34262"/>
                    <a:pt x="34798" y="47786"/>
                    <a:pt x="38018" y="47786"/>
                  </a:cubicBezTo>
                  <a:cubicBezTo>
                    <a:pt x="40594" y="48430"/>
                    <a:pt x="43170" y="31043"/>
                    <a:pt x="30290" y="15587"/>
                  </a:cubicBezTo>
                  <a:cubicBezTo>
                    <a:pt x="17411" y="-513"/>
                    <a:pt x="23" y="-1800"/>
                    <a:pt x="23" y="1420"/>
                  </a:cubicBezTo>
                  <a:close/>
                </a:path>
              </a:pathLst>
            </a:custGeom>
            <a:solidFill>
              <a:srgbClr val="263239"/>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72" name="Freeform: Shape 71">
              <a:extLst>
                <a:ext uri="{FF2B5EF4-FFF2-40B4-BE49-F238E27FC236}">
                  <a16:creationId xmlns:a16="http://schemas.microsoft.com/office/drawing/2014/main" id="{3299E64E-8058-4F12-BD51-35B4FBB3FBBF}"/>
                </a:ext>
              </a:extLst>
            </p:cNvPr>
            <p:cNvSpPr/>
            <p:nvPr/>
          </p:nvSpPr>
          <p:spPr>
            <a:xfrm>
              <a:off x="523241" y="6727367"/>
              <a:ext cx="27116" cy="51442"/>
            </a:xfrm>
            <a:custGeom>
              <a:avLst/>
              <a:gdLst>
                <a:gd name="connsiteX0" fmla="*/ 23449 w 27116"/>
                <a:gd name="connsiteY0" fmla="*/ 51423 h 51442"/>
                <a:gd name="connsiteX1" fmla="*/ 22805 w 27116"/>
                <a:gd name="connsiteY1" fmla="*/ 21156 h 51442"/>
                <a:gd name="connsiteX2" fmla="*/ 266 w 27116"/>
                <a:gd name="connsiteY2" fmla="*/ 548 h 51442"/>
                <a:gd name="connsiteX3" fmla="*/ 13789 w 27116"/>
                <a:gd name="connsiteY3" fmla="*/ 25664 h 51442"/>
                <a:gd name="connsiteX4" fmla="*/ 23449 w 27116"/>
                <a:gd name="connsiteY4" fmla="*/ 51423 h 51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16" h="51442">
                  <a:moveTo>
                    <a:pt x="23449" y="51423"/>
                  </a:moveTo>
                  <a:cubicBezTo>
                    <a:pt x="26025" y="52067"/>
                    <a:pt x="30533" y="37255"/>
                    <a:pt x="22805" y="21156"/>
                  </a:cubicBezTo>
                  <a:cubicBezTo>
                    <a:pt x="15077" y="4412"/>
                    <a:pt x="1554" y="-2027"/>
                    <a:pt x="266" y="548"/>
                  </a:cubicBezTo>
                  <a:cubicBezTo>
                    <a:pt x="-1666" y="3124"/>
                    <a:pt x="7350" y="11496"/>
                    <a:pt x="13789" y="25664"/>
                  </a:cubicBezTo>
                  <a:cubicBezTo>
                    <a:pt x="19585" y="38543"/>
                    <a:pt x="20229" y="51423"/>
                    <a:pt x="23449" y="51423"/>
                  </a:cubicBezTo>
                  <a:close/>
                </a:path>
              </a:pathLst>
            </a:custGeom>
            <a:solidFill>
              <a:srgbClr val="263239"/>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73" name="Freeform: Shape 72">
              <a:extLst>
                <a:ext uri="{FF2B5EF4-FFF2-40B4-BE49-F238E27FC236}">
                  <a16:creationId xmlns:a16="http://schemas.microsoft.com/office/drawing/2014/main" id="{44D496D0-19B4-4669-BB4D-4EFA70297319}"/>
                </a:ext>
              </a:extLst>
            </p:cNvPr>
            <p:cNvSpPr/>
            <p:nvPr/>
          </p:nvSpPr>
          <p:spPr>
            <a:xfrm>
              <a:off x="1651758" y="6528282"/>
              <a:ext cx="268539" cy="188042"/>
            </a:xfrm>
            <a:custGeom>
              <a:avLst/>
              <a:gdLst>
                <a:gd name="connsiteX0" fmla="*/ 265963 w 268539"/>
                <a:gd name="connsiteY0" fmla="*/ 135236 h 188042"/>
                <a:gd name="connsiteX1" fmla="*/ 268539 w 268539"/>
                <a:gd name="connsiteY1" fmla="*/ 0 h 188042"/>
                <a:gd name="connsiteX2" fmla="*/ 0 w 268539"/>
                <a:gd name="connsiteY2" fmla="*/ 17388 h 188042"/>
                <a:gd name="connsiteX3" fmla="*/ 9016 w 268539"/>
                <a:gd name="connsiteY3" fmla="*/ 182246 h 188042"/>
                <a:gd name="connsiteX4" fmla="*/ 174518 w 268539"/>
                <a:gd name="connsiteY4" fmla="*/ 188042 h 188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539" h="188042">
                  <a:moveTo>
                    <a:pt x="265963" y="135236"/>
                  </a:moveTo>
                  <a:lnTo>
                    <a:pt x="268539" y="0"/>
                  </a:lnTo>
                  <a:lnTo>
                    <a:pt x="0" y="17388"/>
                  </a:lnTo>
                  <a:lnTo>
                    <a:pt x="9016" y="182246"/>
                  </a:lnTo>
                  <a:lnTo>
                    <a:pt x="174518" y="188042"/>
                  </a:lnTo>
                  <a:close/>
                </a:path>
              </a:pathLst>
            </a:custGeom>
            <a:solidFill>
              <a:srgbClr val="F8BC9E"/>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74" name="Freeform: Shape 73">
              <a:extLst>
                <a:ext uri="{FF2B5EF4-FFF2-40B4-BE49-F238E27FC236}">
                  <a16:creationId xmlns:a16="http://schemas.microsoft.com/office/drawing/2014/main" id="{6E0DE9D7-F191-4BBA-A935-0007278CD305}"/>
                </a:ext>
              </a:extLst>
            </p:cNvPr>
            <p:cNvSpPr/>
            <p:nvPr/>
          </p:nvSpPr>
          <p:spPr>
            <a:xfrm>
              <a:off x="1637591" y="6653214"/>
              <a:ext cx="610492" cy="202853"/>
            </a:xfrm>
            <a:custGeom>
              <a:avLst/>
              <a:gdLst>
                <a:gd name="connsiteX0" fmla="*/ 297518 w 610492"/>
                <a:gd name="connsiteY0" fmla="*/ 2576 h 202853"/>
                <a:gd name="connsiteX1" fmla="*/ 297518 w 610492"/>
                <a:gd name="connsiteY1" fmla="*/ 20607 h 202853"/>
                <a:gd name="connsiteX2" fmla="*/ 610492 w 610492"/>
                <a:gd name="connsiteY2" fmla="*/ 198346 h 202853"/>
                <a:gd name="connsiteX3" fmla="*/ 0 w 610492"/>
                <a:gd name="connsiteY3" fmla="*/ 202853 h 202853"/>
                <a:gd name="connsiteX4" fmla="*/ 7084 w 610492"/>
                <a:gd name="connsiteY4" fmla="*/ 0 h 202853"/>
                <a:gd name="connsiteX5" fmla="*/ 297518 w 610492"/>
                <a:gd name="connsiteY5" fmla="*/ 2576 h 202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492" h="202853">
                  <a:moveTo>
                    <a:pt x="297518" y="2576"/>
                  </a:moveTo>
                  <a:lnTo>
                    <a:pt x="297518" y="20607"/>
                  </a:lnTo>
                  <a:cubicBezTo>
                    <a:pt x="297518" y="20607"/>
                    <a:pt x="606629" y="140387"/>
                    <a:pt x="610492" y="198346"/>
                  </a:cubicBezTo>
                  <a:lnTo>
                    <a:pt x="0" y="202853"/>
                  </a:lnTo>
                  <a:lnTo>
                    <a:pt x="7084" y="0"/>
                  </a:lnTo>
                  <a:cubicBezTo>
                    <a:pt x="98529" y="41214"/>
                    <a:pt x="193838" y="45079"/>
                    <a:pt x="297518" y="2576"/>
                  </a:cubicBezTo>
                  <a:close/>
                </a:path>
              </a:pathLst>
            </a:custGeom>
            <a:solidFill>
              <a:srgbClr val="010202"/>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75" name="Freeform: Shape 74">
              <a:extLst>
                <a:ext uri="{FF2B5EF4-FFF2-40B4-BE49-F238E27FC236}">
                  <a16:creationId xmlns:a16="http://schemas.microsoft.com/office/drawing/2014/main" id="{36AC25AC-575C-4CBB-8112-B999FD3320A3}"/>
                </a:ext>
              </a:extLst>
            </p:cNvPr>
            <p:cNvSpPr/>
            <p:nvPr/>
          </p:nvSpPr>
          <p:spPr>
            <a:xfrm>
              <a:off x="1689702" y="6716450"/>
              <a:ext cx="47888" cy="47379"/>
            </a:xfrm>
            <a:custGeom>
              <a:avLst/>
              <a:gdLst>
                <a:gd name="connsiteX0" fmla="*/ 17439 w 47888"/>
                <a:gd name="connsiteY0" fmla="*/ 1162 h 47379"/>
                <a:gd name="connsiteX1" fmla="*/ 695 w 47888"/>
                <a:gd name="connsiteY1" fmla="*/ 29497 h 47379"/>
                <a:gd name="connsiteX2" fmla="*/ 29030 w 47888"/>
                <a:gd name="connsiteY2" fmla="*/ 46884 h 47379"/>
                <a:gd name="connsiteX3" fmla="*/ 47062 w 47888"/>
                <a:gd name="connsiteY3" fmla="*/ 16617 h 47379"/>
                <a:gd name="connsiteX4" fmla="*/ 15507 w 47888"/>
                <a:gd name="connsiteY4" fmla="*/ 1806 h 47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88" h="47379">
                  <a:moveTo>
                    <a:pt x="17439" y="1162"/>
                  </a:moveTo>
                  <a:cubicBezTo>
                    <a:pt x="5847" y="4382"/>
                    <a:pt x="-2525" y="17905"/>
                    <a:pt x="695" y="29497"/>
                  </a:cubicBezTo>
                  <a:cubicBezTo>
                    <a:pt x="3271" y="41733"/>
                    <a:pt x="16795" y="49460"/>
                    <a:pt x="29030" y="46884"/>
                  </a:cubicBezTo>
                  <a:cubicBezTo>
                    <a:pt x="40622" y="43664"/>
                    <a:pt x="50926" y="28209"/>
                    <a:pt x="47062" y="16617"/>
                  </a:cubicBezTo>
                  <a:cubicBezTo>
                    <a:pt x="43198" y="5026"/>
                    <a:pt x="26454" y="-3990"/>
                    <a:pt x="15507" y="1806"/>
                  </a:cubicBezTo>
                </a:path>
              </a:pathLst>
            </a:custGeom>
            <a:solidFill>
              <a:srgbClr val="FFFFFF"/>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76" name="Freeform: Shape 75">
              <a:extLst>
                <a:ext uri="{FF2B5EF4-FFF2-40B4-BE49-F238E27FC236}">
                  <a16:creationId xmlns:a16="http://schemas.microsoft.com/office/drawing/2014/main" id="{0FBB9972-605A-47DF-A052-FFFCBBCB653B}"/>
                </a:ext>
              </a:extLst>
            </p:cNvPr>
            <p:cNvSpPr/>
            <p:nvPr/>
          </p:nvSpPr>
          <p:spPr>
            <a:xfrm>
              <a:off x="1638235" y="6807125"/>
              <a:ext cx="610665" cy="48942"/>
            </a:xfrm>
            <a:custGeom>
              <a:avLst/>
              <a:gdLst>
                <a:gd name="connsiteX0" fmla="*/ 0 w 610665"/>
                <a:gd name="connsiteY0" fmla="*/ 48943 h 48942"/>
                <a:gd name="connsiteX1" fmla="*/ 1932 w 610665"/>
                <a:gd name="connsiteY1" fmla="*/ 0 h 48942"/>
                <a:gd name="connsiteX2" fmla="*/ 586021 w 610665"/>
                <a:gd name="connsiteY2" fmla="*/ 13524 h 48942"/>
                <a:gd name="connsiteX3" fmla="*/ 610492 w 610665"/>
                <a:gd name="connsiteY3" fmla="*/ 44435 h 48942"/>
                <a:gd name="connsiteX4" fmla="*/ 0 w 610665"/>
                <a:gd name="connsiteY4" fmla="*/ 48943 h 48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665" h="48942">
                  <a:moveTo>
                    <a:pt x="0" y="48943"/>
                  </a:moveTo>
                  <a:lnTo>
                    <a:pt x="1932" y="0"/>
                  </a:lnTo>
                  <a:lnTo>
                    <a:pt x="586021" y="13524"/>
                  </a:lnTo>
                  <a:cubicBezTo>
                    <a:pt x="586021" y="13524"/>
                    <a:pt x="613068" y="25115"/>
                    <a:pt x="610492" y="44435"/>
                  </a:cubicBezTo>
                  <a:lnTo>
                    <a:pt x="0" y="48943"/>
                  </a:lnTo>
                  <a:close/>
                </a:path>
              </a:pathLst>
            </a:custGeom>
            <a:solidFill>
              <a:srgbClr val="788F9B"/>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77" name="Freeform: Shape 76">
              <a:extLst>
                <a:ext uri="{FF2B5EF4-FFF2-40B4-BE49-F238E27FC236}">
                  <a16:creationId xmlns:a16="http://schemas.microsoft.com/office/drawing/2014/main" id="{118A2336-BB8E-4DE4-953A-3FA611EA051B}"/>
                </a:ext>
              </a:extLst>
            </p:cNvPr>
            <p:cNvSpPr/>
            <p:nvPr/>
          </p:nvSpPr>
          <p:spPr>
            <a:xfrm>
              <a:off x="1882227" y="6672814"/>
              <a:ext cx="55474" cy="38443"/>
            </a:xfrm>
            <a:custGeom>
              <a:avLst/>
              <a:gdLst>
                <a:gd name="connsiteX0" fmla="*/ 55458 w 55474"/>
                <a:gd name="connsiteY0" fmla="*/ 2939 h 38443"/>
                <a:gd name="connsiteX1" fmla="*/ 25835 w 55474"/>
                <a:gd name="connsiteY1" fmla="*/ 17107 h 38443"/>
                <a:gd name="connsiteX2" fmla="*/ 720 w 55474"/>
                <a:gd name="connsiteY2" fmla="*/ 38358 h 38443"/>
                <a:gd name="connsiteX3" fmla="*/ 20039 w 55474"/>
                <a:gd name="connsiteY3" fmla="*/ 8735 h 38443"/>
                <a:gd name="connsiteX4" fmla="*/ 55458 w 55474"/>
                <a:gd name="connsiteY4" fmla="*/ 2939 h 38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74" h="38443">
                  <a:moveTo>
                    <a:pt x="55458" y="2939"/>
                  </a:moveTo>
                  <a:cubicBezTo>
                    <a:pt x="55458" y="6159"/>
                    <a:pt x="40647" y="7447"/>
                    <a:pt x="25835" y="17107"/>
                  </a:cubicBezTo>
                  <a:cubicBezTo>
                    <a:pt x="11024" y="26122"/>
                    <a:pt x="3296" y="39646"/>
                    <a:pt x="720" y="38358"/>
                  </a:cubicBezTo>
                  <a:cubicBezTo>
                    <a:pt x="-1856" y="37714"/>
                    <a:pt x="2008" y="19683"/>
                    <a:pt x="20039" y="8735"/>
                  </a:cubicBezTo>
                  <a:cubicBezTo>
                    <a:pt x="38071" y="-3500"/>
                    <a:pt x="56102" y="-281"/>
                    <a:pt x="55458" y="2939"/>
                  </a:cubicBezTo>
                  <a:close/>
                </a:path>
              </a:pathLst>
            </a:custGeom>
            <a:solidFill>
              <a:srgbClr val="263239"/>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78" name="Freeform: Shape 77">
              <a:extLst>
                <a:ext uri="{FF2B5EF4-FFF2-40B4-BE49-F238E27FC236}">
                  <a16:creationId xmlns:a16="http://schemas.microsoft.com/office/drawing/2014/main" id="{03136FCF-6B9B-4325-805D-1E10CDBCA940}"/>
                </a:ext>
              </a:extLst>
            </p:cNvPr>
            <p:cNvSpPr/>
            <p:nvPr/>
          </p:nvSpPr>
          <p:spPr>
            <a:xfrm>
              <a:off x="1961985" y="6700466"/>
              <a:ext cx="40121" cy="47430"/>
            </a:xfrm>
            <a:custGeom>
              <a:avLst/>
              <a:gdLst>
                <a:gd name="connsiteX0" fmla="*/ 40098 w 40121"/>
                <a:gd name="connsiteY0" fmla="*/ 1047 h 47430"/>
                <a:gd name="connsiteX1" fmla="*/ 18203 w 40121"/>
                <a:gd name="connsiteY1" fmla="*/ 21654 h 47430"/>
                <a:gd name="connsiteX2" fmla="*/ 2103 w 40121"/>
                <a:gd name="connsiteY2" fmla="*/ 47413 h 47430"/>
                <a:gd name="connsiteX3" fmla="*/ 9831 w 40121"/>
                <a:gd name="connsiteY3" fmla="*/ 15214 h 47430"/>
                <a:gd name="connsiteX4" fmla="*/ 40098 w 40121"/>
                <a:gd name="connsiteY4" fmla="*/ 1047 h 47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21" h="47430">
                  <a:moveTo>
                    <a:pt x="40098" y="1047"/>
                  </a:moveTo>
                  <a:cubicBezTo>
                    <a:pt x="40742" y="3622"/>
                    <a:pt x="27862" y="8774"/>
                    <a:pt x="18203" y="21654"/>
                  </a:cubicBezTo>
                  <a:cubicBezTo>
                    <a:pt x="7899" y="33889"/>
                    <a:pt x="5323" y="47413"/>
                    <a:pt x="2103" y="47413"/>
                  </a:cubicBezTo>
                  <a:cubicBezTo>
                    <a:pt x="-473" y="48057"/>
                    <a:pt x="-3049" y="30669"/>
                    <a:pt x="9831" y="15214"/>
                  </a:cubicBezTo>
                  <a:cubicBezTo>
                    <a:pt x="22711" y="-241"/>
                    <a:pt x="40098" y="-1530"/>
                    <a:pt x="40098" y="1047"/>
                  </a:cubicBezTo>
                  <a:close/>
                </a:path>
              </a:pathLst>
            </a:custGeom>
            <a:solidFill>
              <a:srgbClr val="263239"/>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79" name="Freeform: Shape 78">
              <a:extLst>
                <a:ext uri="{FF2B5EF4-FFF2-40B4-BE49-F238E27FC236}">
                  <a16:creationId xmlns:a16="http://schemas.microsoft.com/office/drawing/2014/main" id="{CE10BCF6-9DA2-4BCF-8FBA-829E97B82C16}"/>
                </a:ext>
              </a:extLst>
            </p:cNvPr>
            <p:cNvSpPr/>
            <p:nvPr/>
          </p:nvSpPr>
          <p:spPr>
            <a:xfrm>
              <a:off x="2035122" y="6726723"/>
              <a:ext cx="27116" cy="51442"/>
            </a:xfrm>
            <a:custGeom>
              <a:avLst/>
              <a:gdLst>
                <a:gd name="connsiteX0" fmla="*/ 3668 w 27116"/>
                <a:gd name="connsiteY0" fmla="*/ 51422 h 51442"/>
                <a:gd name="connsiteX1" fmla="*/ 4312 w 27116"/>
                <a:gd name="connsiteY1" fmla="*/ 21156 h 51442"/>
                <a:gd name="connsiteX2" fmla="*/ 26851 w 27116"/>
                <a:gd name="connsiteY2" fmla="*/ 548 h 51442"/>
                <a:gd name="connsiteX3" fmla="*/ 13327 w 27116"/>
                <a:gd name="connsiteY3" fmla="*/ 25663 h 51442"/>
                <a:gd name="connsiteX4" fmla="*/ 3668 w 27116"/>
                <a:gd name="connsiteY4" fmla="*/ 51422 h 51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16" h="51442">
                  <a:moveTo>
                    <a:pt x="3668" y="51422"/>
                  </a:moveTo>
                  <a:cubicBezTo>
                    <a:pt x="1092" y="52067"/>
                    <a:pt x="-3416" y="37255"/>
                    <a:pt x="4312" y="21156"/>
                  </a:cubicBezTo>
                  <a:cubicBezTo>
                    <a:pt x="12040" y="4412"/>
                    <a:pt x="25563" y="-2028"/>
                    <a:pt x="26851" y="548"/>
                  </a:cubicBezTo>
                  <a:cubicBezTo>
                    <a:pt x="28783" y="3124"/>
                    <a:pt x="19767" y="11496"/>
                    <a:pt x="13327" y="25663"/>
                  </a:cubicBezTo>
                  <a:cubicBezTo>
                    <a:pt x="7532" y="38543"/>
                    <a:pt x="6888" y="50779"/>
                    <a:pt x="3668" y="51422"/>
                  </a:cubicBezTo>
                  <a:close/>
                </a:path>
              </a:pathLst>
            </a:custGeom>
            <a:solidFill>
              <a:srgbClr val="263239"/>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80" name="Freeform: Shape 79">
              <a:extLst>
                <a:ext uri="{FF2B5EF4-FFF2-40B4-BE49-F238E27FC236}">
                  <a16:creationId xmlns:a16="http://schemas.microsoft.com/office/drawing/2014/main" id="{B16CD3A7-B502-4561-91AD-17F9BF8E56CA}"/>
                </a:ext>
              </a:extLst>
            </p:cNvPr>
            <p:cNvSpPr/>
            <p:nvPr/>
          </p:nvSpPr>
          <p:spPr>
            <a:xfrm>
              <a:off x="1236040" y="1559338"/>
              <a:ext cx="304953" cy="966612"/>
            </a:xfrm>
            <a:custGeom>
              <a:avLst/>
              <a:gdLst>
                <a:gd name="connsiteX0" fmla="*/ 54446 w 304953"/>
                <a:gd name="connsiteY0" fmla="*/ 150691 h 966612"/>
                <a:gd name="connsiteX1" fmla="*/ 11943 w 304953"/>
                <a:gd name="connsiteY1" fmla="*/ 464309 h 966612"/>
                <a:gd name="connsiteX2" fmla="*/ 51870 w 304953"/>
                <a:gd name="connsiteY2" fmla="*/ 580869 h 966612"/>
                <a:gd name="connsiteX3" fmla="*/ 32551 w 304953"/>
                <a:gd name="connsiteY3" fmla="*/ 729628 h 966612"/>
                <a:gd name="connsiteX4" fmla="*/ 76341 w 304953"/>
                <a:gd name="connsiteY4" fmla="*/ 966613 h 966612"/>
                <a:gd name="connsiteX5" fmla="*/ 225100 w 304953"/>
                <a:gd name="connsiteY5" fmla="*/ 945362 h 966612"/>
                <a:gd name="connsiteX6" fmla="*/ 249571 w 304953"/>
                <a:gd name="connsiteY6" fmla="*/ 812058 h 966612"/>
                <a:gd name="connsiteX7" fmla="*/ 304954 w 304953"/>
                <a:gd name="connsiteY7" fmla="*/ 0 h 966612"/>
                <a:gd name="connsiteX8" fmla="*/ 54446 w 304953"/>
                <a:gd name="connsiteY8" fmla="*/ 150691 h 96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953" h="966612">
                  <a:moveTo>
                    <a:pt x="54446" y="150691"/>
                  </a:moveTo>
                  <a:cubicBezTo>
                    <a:pt x="19027" y="252440"/>
                    <a:pt x="-20256" y="361272"/>
                    <a:pt x="11943" y="464309"/>
                  </a:cubicBezTo>
                  <a:cubicBezTo>
                    <a:pt x="24179" y="503592"/>
                    <a:pt x="46718" y="539655"/>
                    <a:pt x="51870" y="580869"/>
                  </a:cubicBezTo>
                  <a:cubicBezTo>
                    <a:pt x="58310" y="631100"/>
                    <a:pt x="38346" y="680042"/>
                    <a:pt x="32551" y="729628"/>
                  </a:cubicBezTo>
                  <a:cubicBezTo>
                    <a:pt x="22247" y="811414"/>
                    <a:pt x="20315" y="906723"/>
                    <a:pt x="76341" y="966613"/>
                  </a:cubicBezTo>
                  <a:cubicBezTo>
                    <a:pt x="147823" y="928618"/>
                    <a:pt x="225100" y="945362"/>
                    <a:pt x="225100" y="945362"/>
                  </a:cubicBezTo>
                  <a:cubicBezTo>
                    <a:pt x="232828" y="920246"/>
                    <a:pt x="250860" y="837817"/>
                    <a:pt x="249571" y="812058"/>
                  </a:cubicBezTo>
                  <a:cubicBezTo>
                    <a:pt x="237980" y="609848"/>
                    <a:pt x="244420" y="218953"/>
                    <a:pt x="304954" y="0"/>
                  </a:cubicBezTo>
                  <a:cubicBezTo>
                    <a:pt x="304954" y="644"/>
                    <a:pt x="110472" y="-10304"/>
                    <a:pt x="54446" y="150691"/>
                  </a:cubicBezTo>
                  <a:close/>
                </a:path>
              </a:pathLst>
            </a:custGeom>
            <a:solidFill>
              <a:srgbClr val="6D4D42"/>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81" name="Freeform: Shape 80">
              <a:extLst>
                <a:ext uri="{FF2B5EF4-FFF2-40B4-BE49-F238E27FC236}">
                  <a16:creationId xmlns:a16="http://schemas.microsoft.com/office/drawing/2014/main" id="{2B4538CD-1A72-493A-BADB-E2DFA60C562D}"/>
                </a:ext>
              </a:extLst>
            </p:cNvPr>
            <p:cNvSpPr/>
            <p:nvPr/>
          </p:nvSpPr>
          <p:spPr>
            <a:xfrm>
              <a:off x="1304934" y="1640726"/>
              <a:ext cx="553541" cy="1050098"/>
            </a:xfrm>
            <a:custGeom>
              <a:avLst/>
              <a:gdLst>
                <a:gd name="connsiteX0" fmla="*/ 549678 w 553541"/>
                <a:gd name="connsiteY0" fmla="*/ 131125 h 1050098"/>
                <a:gd name="connsiteX1" fmla="*/ 553542 w 553541"/>
                <a:gd name="connsiteY1" fmla="*/ 78319 h 1050098"/>
                <a:gd name="connsiteX2" fmla="*/ 237992 w 553541"/>
                <a:gd name="connsiteY2" fmla="*/ 1686 h 1050098"/>
                <a:gd name="connsiteX3" fmla="*/ 17751 w 553541"/>
                <a:gd name="connsiteY3" fmla="*/ 177492 h 1050098"/>
                <a:gd name="connsiteX4" fmla="*/ 2939 w 553541"/>
                <a:gd name="connsiteY4" fmla="*/ 502701 h 1050098"/>
                <a:gd name="connsiteX5" fmla="*/ 145259 w 553541"/>
                <a:gd name="connsiteY5" fmla="*/ 695251 h 1050098"/>
                <a:gd name="connsiteX6" fmla="*/ 140107 w 553541"/>
                <a:gd name="connsiteY6" fmla="*/ 866550 h 1050098"/>
                <a:gd name="connsiteX7" fmla="*/ 320421 w 553541"/>
                <a:gd name="connsiteY7" fmla="*/ 1050084 h 1050098"/>
                <a:gd name="connsiteX8" fmla="*/ 320421 w 553541"/>
                <a:gd name="connsiteY8" fmla="*/ 1050084 h 1050098"/>
                <a:gd name="connsiteX9" fmla="*/ 507175 w 553541"/>
                <a:gd name="connsiteY9" fmla="*/ 871058 h 1050098"/>
                <a:gd name="connsiteX10" fmla="*/ 549678 w 553541"/>
                <a:gd name="connsiteY10" fmla="*/ 131125 h 105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3541" h="1050098">
                  <a:moveTo>
                    <a:pt x="549678" y="131125"/>
                  </a:moveTo>
                  <a:lnTo>
                    <a:pt x="553542" y="78319"/>
                  </a:lnTo>
                  <a:lnTo>
                    <a:pt x="237992" y="1686"/>
                  </a:lnTo>
                  <a:cubicBezTo>
                    <a:pt x="140107" y="-13770"/>
                    <a:pt x="29343" y="79607"/>
                    <a:pt x="17751" y="177492"/>
                  </a:cubicBezTo>
                  <a:cubicBezTo>
                    <a:pt x="5515" y="286324"/>
                    <a:pt x="-5432" y="420272"/>
                    <a:pt x="2939" y="502701"/>
                  </a:cubicBezTo>
                  <a:cubicBezTo>
                    <a:pt x="20971" y="668204"/>
                    <a:pt x="145259" y="695251"/>
                    <a:pt x="145259" y="695251"/>
                  </a:cubicBezTo>
                  <a:lnTo>
                    <a:pt x="140107" y="866550"/>
                  </a:lnTo>
                  <a:cubicBezTo>
                    <a:pt x="136887" y="968298"/>
                    <a:pt x="219316" y="1051372"/>
                    <a:pt x="320421" y="1050084"/>
                  </a:cubicBezTo>
                  <a:lnTo>
                    <a:pt x="320421" y="1050084"/>
                  </a:lnTo>
                  <a:cubicBezTo>
                    <a:pt x="420238" y="1048796"/>
                    <a:pt x="501379" y="970230"/>
                    <a:pt x="507175" y="871058"/>
                  </a:cubicBezTo>
                  <a:lnTo>
                    <a:pt x="549678" y="131125"/>
                  </a:lnTo>
                  <a:close/>
                </a:path>
              </a:pathLst>
            </a:custGeom>
            <a:solidFill>
              <a:srgbClr val="F8BC9E"/>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82" name="Freeform: Shape 81">
              <a:extLst>
                <a:ext uri="{FF2B5EF4-FFF2-40B4-BE49-F238E27FC236}">
                  <a16:creationId xmlns:a16="http://schemas.microsoft.com/office/drawing/2014/main" id="{EA59A608-6BED-40D9-B3D4-EEF492CD5937}"/>
                </a:ext>
              </a:extLst>
            </p:cNvPr>
            <p:cNvSpPr/>
            <p:nvPr/>
          </p:nvSpPr>
          <p:spPr>
            <a:xfrm>
              <a:off x="1354205" y="1919836"/>
              <a:ext cx="41928" cy="40832"/>
            </a:xfrm>
            <a:custGeom>
              <a:avLst/>
              <a:gdLst>
                <a:gd name="connsiteX0" fmla="*/ 35 w 41928"/>
                <a:gd name="connsiteY0" fmla="*/ 18162 h 40832"/>
                <a:gd name="connsiteX1" fmla="*/ 19354 w 41928"/>
                <a:gd name="connsiteY1" fmla="*/ 40702 h 40832"/>
                <a:gd name="connsiteX2" fmla="*/ 41893 w 41928"/>
                <a:gd name="connsiteY2" fmla="*/ 22670 h 40832"/>
                <a:gd name="connsiteX3" fmla="*/ 22574 w 41928"/>
                <a:gd name="connsiteY3" fmla="*/ 131 h 40832"/>
                <a:gd name="connsiteX4" fmla="*/ 35 w 41928"/>
                <a:gd name="connsiteY4" fmla="*/ 18162 h 40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28" h="40832">
                  <a:moveTo>
                    <a:pt x="35" y="18162"/>
                  </a:moveTo>
                  <a:cubicBezTo>
                    <a:pt x="-609" y="29110"/>
                    <a:pt x="7763" y="39414"/>
                    <a:pt x="19354" y="40702"/>
                  </a:cubicBezTo>
                  <a:cubicBezTo>
                    <a:pt x="30946" y="41990"/>
                    <a:pt x="41249" y="33618"/>
                    <a:pt x="41893" y="22670"/>
                  </a:cubicBezTo>
                  <a:cubicBezTo>
                    <a:pt x="42537" y="11723"/>
                    <a:pt x="34166" y="1419"/>
                    <a:pt x="22574" y="131"/>
                  </a:cubicBezTo>
                  <a:cubicBezTo>
                    <a:pt x="10982" y="-1157"/>
                    <a:pt x="1323" y="7215"/>
                    <a:pt x="35" y="18162"/>
                  </a:cubicBezTo>
                  <a:close/>
                </a:path>
              </a:pathLst>
            </a:custGeom>
            <a:solidFill>
              <a:srgbClr val="263239"/>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83" name="Freeform: Shape 82">
              <a:extLst>
                <a:ext uri="{FF2B5EF4-FFF2-40B4-BE49-F238E27FC236}">
                  <a16:creationId xmlns:a16="http://schemas.microsoft.com/office/drawing/2014/main" id="{E74C13BB-59DE-4948-BA0D-B8EE3724C63F}"/>
                </a:ext>
              </a:extLst>
            </p:cNvPr>
            <p:cNvSpPr/>
            <p:nvPr/>
          </p:nvSpPr>
          <p:spPr>
            <a:xfrm>
              <a:off x="1353921" y="1869675"/>
              <a:ext cx="83711" cy="24228"/>
            </a:xfrm>
            <a:custGeom>
              <a:avLst/>
              <a:gdLst>
                <a:gd name="connsiteX0" fmla="*/ 319 w 83711"/>
                <a:gd name="connsiteY0" fmla="*/ 20025 h 24228"/>
                <a:gd name="connsiteX1" fmla="*/ 42178 w 83711"/>
                <a:gd name="connsiteY1" fmla="*/ 12941 h 24228"/>
                <a:gd name="connsiteX2" fmla="*/ 83392 w 83711"/>
                <a:gd name="connsiteY2" fmla="*/ 23889 h 24228"/>
                <a:gd name="connsiteX3" fmla="*/ 75021 w 83711"/>
                <a:gd name="connsiteY3" fmla="*/ 12297 h 24228"/>
                <a:gd name="connsiteX4" fmla="*/ 42178 w 83711"/>
                <a:gd name="connsiteY4" fmla="*/ 62 h 24228"/>
                <a:gd name="connsiteX5" fmla="*/ 8691 w 83711"/>
                <a:gd name="connsiteY5" fmla="*/ 9077 h 24228"/>
                <a:gd name="connsiteX6" fmla="*/ 319 w 83711"/>
                <a:gd name="connsiteY6" fmla="*/ 20025 h 2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711" h="24228">
                  <a:moveTo>
                    <a:pt x="319" y="20025"/>
                  </a:moveTo>
                  <a:cubicBezTo>
                    <a:pt x="2895" y="22601"/>
                    <a:pt x="19638" y="11653"/>
                    <a:pt x="42178" y="12941"/>
                  </a:cubicBezTo>
                  <a:cubicBezTo>
                    <a:pt x="64717" y="13585"/>
                    <a:pt x="80816" y="26465"/>
                    <a:pt x="83392" y="23889"/>
                  </a:cubicBezTo>
                  <a:cubicBezTo>
                    <a:pt x="84680" y="22601"/>
                    <a:pt x="82104" y="17449"/>
                    <a:pt x="75021" y="12297"/>
                  </a:cubicBezTo>
                  <a:cubicBezTo>
                    <a:pt x="67937" y="6501"/>
                    <a:pt x="56345" y="705"/>
                    <a:pt x="42178" y="62"/>
                  </a:cubicBezTo>
                  <a:cubicBezTo>
                    <a:pt x="28010" y="-582"/>
                    <a:pt x="15775" y="3925"/>
                    <a:pt x="8691" y="9077"/>
                  </a:cubicBezTo>
                  <a:cubicBezTo>
                    <a:pt x="1607" y="13585"/>
                    <a:pt x="-969" y="18737"/>
                    <a:pt x="319" y="20025"/>
                  </a:cubicBezTo>
                  <a:close/>
                </a:path>
              </a:pathLst>
            </a:custGeom>
            <a:solidFill>
              <a:srgbClr val="263239"/>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84" name="Freeform: Shape 83">
              <a:extLst>
                <a:ext uri="{FF2B5EF4-FFF2-40B4-BE49-F238E27FC236}">
                  <a16:creationId xmlns:a16="http://schemas.microsoft.com/office/drawing/2014/main" id="{65AB5B62-8CD3-4C19-A243-E77B3091AFCE}"/>
                </a:ext>
              </a:extLst>
            </p:cNvPr>
            <p:cNvSpPr/>
            <p:nvPr/>
          </p:nvSpPr>
          <p:spPr>
            <a:xfrm>
              <a:off x="1576378" y="1929496"/>
              <a:ext cx="41928" cy="40832"/>
            </a:xfrm>
            <a:custGeom>
              <a:avLst/>
              <a:gdLst>
                <a:gd name="connsiteX0" fmla="*/ 35 w 41928"/>
                <a:gd name="connsiteY0" fmla="*/ 18162 h 40832"/>
                <a:gd name="connsiteX1" fmla="*/ 19354 w 41928"/>
                <a:gd name="connsiteY1" fmla="*/ 40702 h 40832"/>
                <a:gd name="connsiteX2" fmla="*/ 41893 w 41928"/>
                <a:gd name="connsiteY2" fmla="*/ 22670 h 40832"/>
                <a:gd name="connsiteX3" fmla="*/ 22574 w 41928"/>
                <a:gd name="connsiteY3" fmla="*/ 131 h 40832"/>
                <a:gd name="connsiteX4" fmla="*/ 35 w 41928"/>
                <a:gd name="connsiteY4" fmla="*/ 18162 h 40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28" h="40832">
                  <a:moveTo>
                    <a:pt x="35" y="18162"/>
                  </a:moveTo>
                  <a:cubicBezTo>
                    <a:pt x="-609" y="29110"/>
                    <a:pt x="7763" y="39414"/>
                    <a:pt x="19354" y="40702"/>
                  </a:cubicBezTo>
                  <a:cubicBezTo>
                    <a:pt x="30946" y="41990"/>
                    <a:pt x="41249" y="33618"/>
                    <a:pt x="41893" y="22670"/>
                  </a:cubicBezTo>
                  <a:cubicBezTo>
                    <a:pt x="42537" y="11723"/>
                    <a:pt x="34166" y="1419"/>
                    <a:pt x="22574" y="131"/>
                  </a:cubicBezTo>
                  <a:cubicBezTo>
                    <a:pt x="10982" y="-1157"/>
                    <a:pt x="1323" y="7215"/>
                    <a:pt x="35" y="18162"/>
                  </a:cubicBezTo>
                  <a:close/>
                </a:path>
              </a:pathLst>
            </a:custGeom>
            <a:solidFill>
              <a:srgbClr val="263239"/>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85" name="Freeform: Shape 84">
              <a:extLst>
                <a:ext uri="{FF2B5EF4-FFF2-40B4-BE49-F238E27FC236}">
                  <a16:creationId xmlns:a16="http://schemas.microsoft.com/office/drawing/2014/main" id="{260FEEC4-41F3-4B77-8CAC-DAA1FB30FB00}"/>
                </a:ext>
              </a:extLst>
            </p:cNvPr>
            <p:cNvSpPr/>
            <p:nvPr/>
          </p:nvSpPr>
          <p:spPr>
            <a:xfrm>
              <a:off x="1576737" y="1885130"/>
              <a:ext cx="83711" cy="24228"/>
            </a:xfrm>
            <a:custGeom>
              <a:avLst/>
              <a:gdLst>
                <a:gd name="connsiteX0" fmla="*/ 319 w 83711"/>
                <a:gd name="connsiteY0" fmla="*/ 20025 h 24228"/>
                <a:gd name="connsiteX1" fmla="*/ 42178 w 83711"/>
                <a:gd name="connsiteY1" fmla="*/ 12941 h 24228"/>
                <a:gd name="connsiteX2" fmla="*/ 83392 w 83711"/>
                <a:gd name="connsiteY2" fmla="*/ 23889 h 24228"/>
                <a:gd name="connsiteX3" fmla="*/ 75021 w 83711"/>
                <a:gd name="connsiteY3" fmla="*/ 12297 h 24228"/>
                <a:gd name="connsiteX4" fmla="*/ 42178 w 83711"/>
                <a:gd name="connsiteY4" fmla="*/ 62 h 24228"/>
                <a:gd name="connsiteX5" fmla="*/ 8691 w 83711"/>
                <a:gd name="connsiteY5" fmla="*/ 9077 h 24228"/>
                <a:gd name="connsiteX6" fmla="*/ 319 w 83711"/>
                <a:gd name="connsiteY6" fmla="*/ 20025 h 2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711" h="24228">
                  <a:moveTo>
                    <a:pt x="319" y="20025"/>
                  </a:moveTo>
                  <a:cubicBezTo>
                    <a:pt x="2895" y="22601"/>
                    <a:pt x="19638" y="11653"/>
                    <a:pt x="42178" y="12941"/>
                  </a:cubicBezTo>
                  <a:cubicBezTo>
                    <a:pt x="64717" y="13585"/>
                    <a:pt x="80817" y="26465"/>
                    <a:pt x="83392" y="23889"/>
                  </a:cubicBezTo>
                  <a:cubicBezTo>
                    <a:pt x="84680" y="22601"/>
                    <a:pt x="82104" y="17449"/>
                    <a:pt x="75021" y="12297"/>
                  </a:cubicBezTo>
                  <a:cubicBezTo>
                    <a:pt x="67937" y="6501"/>
                    <a:pt x="56345" y="705"/>
                    <a:pt x="42178" y="62"/>
                  </a:cubicBezTo>
                  <a:cubicBezTo>
                    <a:pt x="28010" y="-582"/>
                    <a:pt x="15775" y="3925"/>
                    <a:pt x="8691" y="9077"/>
                  </a:cubicBezTo>
                  <a:cubicBezTo>
                    <a:pt x="1607" y="13585"/>
                    <a:pt x="-969" y="18737"/>
                    <a:pt x="319" y="20025"/>
                  </a:cubicBezTo>
                  <a:close/>
                </a:path>
              </a:pathLst>
            </a:custGeom>
            <a:solidFill>
              <a:srgbClr val="263239"/>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86" name="Freeform: Shape 85">
              <a:extLst>
                <a:ext uri="{FF2B5EF4-FFF2-40B4-BE49-F238E27FC236}">
                  <a16:creationId xmlns:a16="http://schemas.microsoft.com/office/drawing/2014/main" id="{25B0C34B-C6C1-4595-8A33-203C83FD8171}"/>
                </a:ext>
              </a:extLst>
            </p:cNvPr>
            <p:cNvSpPr/>
            <p:nvPr/>
          </p:nvSpPr>
          <p:spPr>
            <a:xfrm>
              <a:off x="1428736" y="1880659"/>
              <a:ext cx="77062" cy="188736"/>
            </a:xfrm>
            <a:custGeom>
              <a:avLst/>
              <a:gdLst>
                <a:gd name="connsiteX0" fmla="*/ 57520 w 77062"/>
                <a:gd name="connsiteY0" fmla="*/ 188067 h 188736"/>
                <a:gd name="connsiteX1" fmla="*/ 20813 w 77062"/>
                <a:gd name="connsiteY1" fmla="*/ 179695 h 188736"/>
                <a:gd name="connsiteX2" fmla="*/ 8577 w 77062"/>
                <a:gd name="connsiteY2" fmla="*/ 173255 h 188736"/>
                <a:gd name="connsiteX3" fmla="*/ 13085 w 77062"/>
                <a:gd name="connsiteY3" fmla="*/ 156512 h 188736"/>
                <a:gd name="connsiteX4" fmla="*/ 32405 w 77062"/>
                <a:gd name="connsiteY4" fmla="*/ 113365 h 188736"/>
                <a:gd name="connsiteX5" fmla="*/ 76839 w 77062"/>
                <a:gd name="connsiteY5" fmla="*/ 25 h 188736"/>
                <a:gd name="connsiteX6" fmla="*/ 23389 w 77062"/>
                <a:gd name="connsiteY6" fmla="*/ 109501 h 188736"/>
                <a:gd name="connsiteX7" fmla="*/ 4713 w 77062"/>
                <a:gd name="connsiteY7" fmla="*/ 153292 h 188736"/>
                <a:gd name="connsiteX8" fmla="*/ 849 w 77062"/>
                <a:gd name="connsiteY8" fmla="*/ 175831 h 188736"/>
                <a:gd name="connsiteX9" fmla="*/ 9865 w 77062"/>
                <a:gd name="connsiteY9" fmla="*/ 184847 h 188736"/>
                <a:gd name="connsiteX10" fmla="*/ 19525 w 77062"/>
                <a:gd name="connsiteY10" fmla="*/ 186779 h 188736"/>
                <a:gd name="connsiteX11" fmla="*/ 57520 w 77062"/>
                <a:gd name="connsiteY11" fmla="*/ 188067 h 188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062" h="188736">
                  <a:moveTo>
                    <a:pt x="57520" y="188067"/>
                  </a:moveTo>
                  <a:cubicBezTo>
                    <a:pt x="57520" y="186779"/>
                    <a:pt x="43996" y="183559"/>
                    <a:pt x="20813" y="179695"/>
                  </a:cubicBezTo>
                  <a:cubicBezTo>
                    <a:pt x="15017" y="179051"/>
                    <a:pt x="9865" y="177119"/>
                    <a:pt x="8577" y="173255"/>
                  </a:cubicBezTo>
                  <a:cubicBezTo>
                    <a:pt x="7289" y="168747"/>
                    <a:pt x="9865" y="162952"/>
                    <a:pt x="13085" y="156512"/>
                  </a:cubicBezTo>
                  <a:cubicBezTo>
                    <a:pt x="19525" y="142988"/>
                    <a:pt x="25965" y="128177"/>
                    <a:pt x="32405" y="113365"/>
                  </a:cubicBezTo>
                  <a:cubicBezTo>
                    <a:pt x="59452" y="51543"/>
                    <a:pt x="79415" y="1313"/>
                    <a:pt x="76839" y="25"/>
                  </a:cubicBezTo>
                  <a:cubicBezTo>
                    <a:pt x="74263" y="-1263"/>
                    <a:pt x="50436" y="47679"/>
                    <a:pt x="23389" y="109501"/>
                  </a:cubicBezTo>
                  <a:cubicBezTo>
                    <a:pt x="16949" y="124957"/>
                    <a:pt x="10509" y="139124"/>
                    <a:pt x="4713" y="153292"/>
                  </a:cubicBezTo>
                  <a:cubicBezTo>
                    <a:pt x="2137" y="159732"/>
                    <a:pt x="-1726" y="166815"/>
                    <a:pt x="849" y="175831"/>
                  </a:cubicBezTo>
                  <a:cubicBezTo>
                    <a:pt x="2137" y="180339"/>
                    <a:pt x="6001" y="183559"/>
                    <a:pt x="9865" y="184847"/>
                  </a:cubicBezTo>
                  <a:cubicBezTo>
                    <a:pt x="13729" y="186135"/>
                    <a:pt x="16949" y="186135"/>
                    <a:pt x="19525" y="186779"/>
                  </a:cubicBezTo>
                  <a:cubicBezTo>
                    <a:pt x="42708" y="188711"/>
                    <a:pt x="56876" y="189355"/>
                    <a:pt x="57520" y="188067"/>
                  </a:cubicBezTo>
                  <a:close/>
                </a:path>
              </a:pathLst>
            </a:custGeom>
            <a:solidFill>
              <a:srgbClr val="263239"/>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87" name="Freeform: Shape 86">
              <a:extLst>
                <a:ext uri="{FF2B5EF4-FFF2-40B4-BE49-F238E27FC236}">
                  <a16:creationId xmlns:a16="http://schemas.microsoft.com/office/drawing/2014/main" id="{EAD6DCEF-9DD4-4F9C-A59B-1FAB0826C162}"/>
                </a:ext>
              </a:extLst>
            </p:cNvPr>
            <p:cNvSpPr/>
            <p:nvPr/>
          </p:nvSpPr>
          <p:spPr>
            <a:xfrm>
              <a:off x="1448905" y="2288967"/>
              <a:ext cx="230544" cy="91549"/>
            </a:xfrm>
            <a:custGeom>
              <a:avLst/>
              <a:gdLst>
                <a:gd name="connsiteX0" fmla="*/ 1932 w 230544"/>
                <a:gd name="connsiteY0" fmla="*/ 47654 h 91549"/>
                <a:gd name="connsiteX1" fmla="*/ 230545 w 230544"/>
                <a:gd name="connsiteY1" fmla="*/ 0 h 91549"/>
                <a:gd name="connsiteX2" fmla="*/ 0 w 230544"/>
                <a:gd name="connsiteY2" fmla="*/ 88225 h 91549"/>
                <a:gd name="connsiteX3" fmla="*/ 1932 w 230544"/>
                <a:gd name="connsiteY3" fmla="*/ 47654 h 91549"/>
              </a:gdLst>
              <a:ahLst/>
              <a:cxnLst>
                <a:cxn ang="0">
                  <a:pos x="connsiteX0" y="connsiteY0"/>
                </a:cxn>
                <a:cxn ang="0">
                  <a:pos x="connsiteX1" y="connsiteY1"/>
                </a:cxn>
                <a:cxn ang="0">
                  <a:pos x="connsiteX2" y="connsiteY2"/>
                </a:cxn>
                <a:cxn ang="0">
                  <a:pos x="connsiteX3" y="connsiteY3"/>
                </a:cxn>
              </a:cxnLst>
              <a:rect l="l" t="t" r="r" b="b"/>
              <a:pathLst>
                <a:path w="230544" h="91549">
                  <a:moveTo>
                    <a:pt x="1932" y="47654"/>
                  </a:moveTo>
                  <a:cubicBezTo>
                    <a:pt x="1932" y="47654"/>
                    <a:pt x="117848" y="60534"/>
                    <a:pt x="230545" y="0"/>
                  </a:cubicBezTo>
                  <a:cubicBezTo>
                    <a:pt x="230545" y="0"/>
                    <a:pt x="169367" y="112052"/>
                    <a:pt x="0" y="88225"/>
                  </a:cubicBezTo>
                  <a:lnTo>
                    <a:pt x="1932" y="47654"/>
                  </a:lnTo>
                  <a:close/>
                </a:path>
              </a:pathLst>
            </a:custGeom>
            <a:solidFill>
              <a:srgbClr val="EC9A6E"/>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88" name="Freeform: Shape 87">
              <a:extLst>
                <a:ext uri="{FF2B5EF4-FFF2-40B4-BE49-F238E27FC236}">
                  <a16:creationId xmlns:a16="http://schemas.microsoft.com/office/drawing/2014/main" id="{336EE8D6-6849-4B1C-8334-769FC17524C4}"/>
                </a:ext>
              </a:extLst>
            </p:cNvPr>
            <p:cNvSpPr/>
            <p:nvPr/>
          </p:nvSpPr>
          <p:spPr>
            <a:xfrm>
              <a:off x="671622" y="3607192"/>
              <a:ext cx="1483786" cy="2983555"/>
            </a:xfrm>
            <a:custGeom>
              <a:avLst/>
              <a:gdLst>
                <a:gd name="connsiteX0" fmla="*/ 1291822 w 1483786"/>
                <a:gd name="connsiteY0" fmla="*/ 18675 h 2983555"/>
                <a:gd name="connsiteX1" fmla="*/ 1362660 w 1483786"/>
                <a:gd name="connsiteY1" fmla="*/ 220241 h 2983555"/>
                <a:gd name="connsiteX2" fmla="*/ 1478576 w 1483786"/>
                <a:gd name="connsiteY2" fmla="*/ 913806 h 2983555"/>
                <a:gd name="connsiteX3" fmla="*/ 1345273 w 1483786"/>
                <a:gd name="connsiteY3" fmla="*/ 1785111 h 2983555"/>
                <a:gd name="connsiteX4" fmla="*/ 1284739 w 1483786"/>
                <a:gd name="connsiteY4" fmla="*/ 2582357 h 2983555"/>
                <a:gd name="connsiteX5" fmla="*/ 1261555 w 1483786"/>
                <a:gd name="connsiteY5" fmla="*/ 2929461 h 2983555"/>
                <a:gd name="connsiteX6" fmla="*/ 958885 w 1483786"/>
                <a:gd name="connsiteY6" fmla="*/ 2939121 h 2983555"/>
                <a:gd name="connsiteX7" fmla="*/ 897063 w 1483786"/>
                <a:gd name="connsiteY7" fmla="*/ 1866896 h 2983555"/>
                <a:gd name="connsiteX8" fmla="*/ 841037 w 1483786"/>
                <a:gd name="connsiteY8" fmla="*/ 1003963 h 2983555"/>
                <a:gd name="connsiteX9" fmla="*/ 529995 w 1483786"/>
                <a:gd name="connsiteY9" fmla="*/ 2084561 h 2983555"/>
                <a:gd name="connsiteX10" fmla="*/ 415367 w 1483786"/>
                <a:gd name="connsiteY10" fmla="*/ 2550802 h 2983555"/>
                <a:gd name="connsiteX11" fmla="*/ 283351 w 1483786"/>
                <a:gd name="connsiteY11" fmla="*/ 2983556 h 2983555"/>
                <a:gd name="connsiteX12" fmla="*/ 0 w 1483786"/>
                <a:gd name="connsiteY12" fmla="*/ 2941697 h 2983555"/>
                <a:gd name="connsiteX13" fmla="*/ 57314 w 1483786"/>
                <a:gd name="connsiteY13" fmla="*/ 2300938 h 2983555"/>
                <a:gd name="connsiteX14" fmla="*/ 173874 w 1483786"/>
                <a:gd name="connsiteY14" fmla="*/ 1727152 h 2983555"/>
                <a:gd name="connsiteX15" fmla="*/ 253084 w 1483786"/>
                <a:gd name="connsiteY15" fmla="*/ 1291178 h 2983555"/>
                <a:gd name="connsiteX16" fmla="*/ 338089 w 1483786"/>
                <a:gd name="connsiteY16" fmla="*/ 581513 h 2983555"/>
                <a:gd name="connsiteX17" fmla="*/ 412147 w 1483786"/>
                <a:gd name="connsiteY17" fmla="*/ 308466 h 2983555"/>
                <a:gd name="connsiteX18" fmla="*/ 504236 w 1483786"/>
                <a:gd name="connsiteY18" fmla="*/ 0 h 2983555"/>
                <a:gd name="connsiteX19" fmla="*/ 1291822 w 1483786"/>
                <a:gd name="connsiteY19" fmla="*/ 18675 h 2983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83786" h="2983555">
                  <a:moveTo>
                    <a:pt x="1291822" y="18675"/>
                  </a:moveTo>
                  <a:cubicBezTo>
                    <a:pt x="1291822" y="28979"/>
                    <a:pt x="1362660" y="220241"/>
                    <a:pt x="1362660" y="220241"/>
                  </a:cubicBezTo>
                  <a:cubicBezTo>
                    <a:pt x="1362660" y="220241"/>
                    <a:pt x="1513351" y="571854"/>
                    <a:pt x="1478576" y="913806"/>
                  </a:cubicBezTo>
                  <a:cubicBezTo>
                    <a:pt x="1466341" y="1033587"/>
                    <a:pt x="1345273" y="1785111"/>
                    <a:pt x="1345273" y="1785111"/>
                  </a:cubicBezTo>
                  <a:cubicBezTo>
                    <a:pt x="1345273" y="1785111"/>
                    <a:pt x="1302126" y="2341508"/>
                    <a:pt x="1284739" y="2582357"/>
                  </a:cubicBezTo>
                  <a:cubicBezTo>
                    <a:pt x="1266707" y="2838017"/>
                    <a:pt x="1261555" y="2929461"/>
                    <a:pt x="1261555" y="2929461"/>
                  </a:cubicBezTo>
                  <a:lnTo>
                    <a:pt x="958885" y="2939121"/>
                  </a:lnTo>
                  <a:lnTo>
                    <a:pt x="897063" y="1866896"/>
                  </a:lnTo>
                  <a:lnTo>
                    <a:pt x="841037" y="1003963"/>
                  </a:lnTo>
                  <a:lnTo>
                    <a:pt x="529995" y="2084561"/>
                  </a:lnTo>
                  <a:cubicBezTo>
                    <a:pt x="529995" y="2084561"/>
                    <a:pt x="455937" y="2412346"/>
                    <a:pt x="415367" y="2550802"/>
                  </a:cubicBezTo>
                  <a:cubicBezTo>
                    <a:pt x="374796" y="2689257"/>
                    <a:pt x="283351" y="2983556"/>
                    <a:pt x="283351" y="2983556"/>
                  </a:cubicBezTo>
                  <a:lnTo>
                    <a:pt x="0" y="2941697"/>
                  </a:lnTo>
                  <a:cubicBezTo>
                    <a:pt x="0" y="2941697"/>
                    <a:pt x="30267" y="2425870"/>
                    <a:pt x="57314" y="2300938"/>
                  </a:cubicBezTo>
                  <a:cubicBezTo>
                    <a:pt x="84361" y="2176006"/>
                    <a:pt x="173874" y="1727152"/>
                    <a:pt x="173874" y="1727152"/>
                  </a:cubicBezTo>
                  <a:lnTo>
                    <a:pt x="253084" y="1291178"/>
                  </a:lnTo>
                  <a:lnTo>
                    <a:pt x="338089" y="581513"/>
                  </a:lnTo>
                  <a:lnTo>
                    <a:pt x="412147" y="308466"/>
                  </a:lnTo>
                  <a:lnTo>
                    <a:pt x="504236" y="0"/>
                  </a:lnTo>
                  <a:lnTo>
                    <a:pt x="1291822" y="18675"/>
                  </a:lnTo>
                  <a:close/>
                </a:path>
              </a:pathLst>
            </a:custGeom>
            <a:solidFill>
              <a:srgbClr val="570C54"/>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89" name="Freeform: Shape 88">
              <a:extLst>
                <a:ext uri="{FF2B5EF4-FFF2-40B4-BE49-F238E27FC236}">
                  <a16:creationId xmlns:a16="http://schemas.microsoft.com/office/drawing/2014/main" id="{54A3832A-AE94-4F37-B4F7-D8D2BA9303E6}"/>
                </a:ext>
              </a:extLst>
            </p:cNvPr>
            <p:cNvSpPr/>
            <p:nvPr/>
          </p:nvSpPr>
          <p:spPr>
            <a:xfrm>
              <a:off x="1423512" y="3858344"/>
              <a:ext cx="45633" cy="515827"/>
            </a:xfrm>
            <a:custGeom>
              <a:avLst/>
              <a:gdLst>
                <a:gd name="connsiteX0" fmla="*/ 45356 w 45633"/>
                <a:gd name="connsiteY0" fmla="*/ 515827 h 515827"/>
                <a:gd name="connsiteX1" fmla="*/ 18953 w 45633"/>
                <a:gd name="connsiteY1" fmla="*/ 258236 h 515827"/>
                <a:gd name="connsiteX2" fmla="*/ 277 w 45633"/>
                <a:gd name="connsiteY2" fmla="*/ 0 h 515827"/>
                <a:gd name="connsiteX3" fmla="*/ 26680 w 45633"/>
                <a:gd name="connsiteY3" fmla="*/ 257592 h 515827"/>
                <a:gd name="connsiteX4" fmla="*/ 45356 w 45633"/>
                <a:gd name="connsiteY4" fmla="*/ 515827 h 515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33" h="515827">
                  <a:moveTo>
                    <a:pt x="45356" y="515827"/>
                  </a:moveTo>
                  <a:cubicBezTo>
                    <a:pt x="43424" y="515827"/>
                    <a:pt x="31188" y="400555"/>
                    <a:pt x="18953" y="258236"/>
                  </a:cubicBezTo>
                  <a:cubicBezTo>
                    <a:pt x="6717" y="115916"/>
                    <a:pt x="-1655" y="0"/>
                    <a:pt x="277" y="0"/>
                  </a:cubicBezTo>
                  <a:cubicBezTo>
                    <a:pt x="2209" y="0"/>
                    <a:pt x="14445" y="115272"/>
                    <a:pt x="26680" y="257592"/>
                  </a:cubicBezTo>
                  <a:cubicBezTo>
                    <a:pt x="38916" y="399911"/>
                    <a:pt x="47288" y="515827"/>
                    <a:pt x="45356" y="515827"/>
                  </a:cubicBezTo>
                  <a:close/>
                </a:path>
              </a:pathLst>
            </a:custGeom>
            <a:solidFill>
              <a:srgbClr val="A51736"/>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90" name="Freeform: Shape 89">
              <a:extLst>
                <a:ext uri="{FF2B5EF4-FFF2-40B4-BE49-F238E27FC236}">
                  <a16:creationId xmlns:a16="http://schemas.microsoft.com/office/drawing/2014/main" id="{FCAFB17D-BA67-442C-8ED3-D61E34356D54}"/>
                </a:ext>
              </a:extLst>
            </p:cNvPr>
            <p:cNvSpPr/>
            <p:nvPr/>
          </p:nvSpPr>
          <p:spPr>
            <a:xfrm>
              <a:off x="1686533" y="3842230"/>
              <a:ext cx="321989" cy="128648"/>
            </a:xfrm>
            <a:custGeom>
              <a:avLst/>
              <a:gdLst>
                <a:gd name="connsiteX0" fmla="*/ 321990 w 321989"/>
                <a:gd name="connsiteY0" fmla="*/ 74716 h 128648"/>
                <a:gd name="connsiteX1" fmla="*/ 311042 w 321989"/>
                <a:gd name="connsiteY1" fmla="*/ 85664 h 128648"/>
                <a:gd name="connsiteX2" fmla="*/ 275623 w 321989"/>
                <a:gd name="connsiteY2" fmla="*/ 108203 h 128648"/>
                <a:gd name="connsiteX3" fmla="*/ 140387 w 321989"/>
                <a:gd name="connsiteY3" fmla="*/ 123659 h 128648"/>
                <a:gd name="connsiteX4" fmla="*/ 26403 w 321989"/>
                <a:gd name="connsiteY4" fmla="*/ 49601 h 128648"/>
                <a:gd name="connsiteX5" fmla="*/ 5152 w 321989"/>
                <a:gd name="connsiteY5" fmla="*/ 14182 h 128648"/>
                <a:gd name="connsiteX6" fmla="*/ 0 w 321989"/>
                <a:gd name="connsiteY6" fmla="*/ 15 h 128648"/>
                <a:gd name="connsiteX7" fmla="*/ 30911 w 321989"/>
                <a:gd name="connsiteY7" fmla="*/ 47025 h 128648"/>
                <a:gd name="connsiteX8" fmla="*/ 142319 w 321989"/>
                <a:gd name="connsiteY8" fmla="*/ 117219 h 128648"/>
                <a:gd name="connsiteX9" fmla="*/ 273047 w 321989"/>
                <a:gd name="connsiteY9" fmla="*/ 104339 h 128648"/>
                <a:gd name="connsiteX10" fmla="*/ 321990 w 321989"/>
                <a:gd name="connsiteY10" fmla="*/ 74716 h 12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1989" h="128648">
                  <a:moveTo>
                    <a:pt x="321990" y="74716"/>
                  </a:moveTo>
                  <a:cubicBezTo>
                    <a:pt x="321990" y="75360"/>
                    <a:pt x="318770" y="79224"/>
                    <a:pt x="311042" y="85664"/>
                  </a:cubicBezTo>
                  <a:cubicBezTo>
                    <a:pt x="303314" y="92104"/>
                    <a:pt x="291723" y="99831"/>
                    <a:pt x="275623" y="108203"/>
                  </a:cubicBezTo>
                  <a:cubicBezTo>
                    <a:pt x="244712" y="123659"/>
                    <a:pt x="193838" y="135894"/>
                    <a:pt x="140387" y="123659"/>
                  </a:cubicBezTo>
                  <a:cubicBezTo>
                    <a:pt x="86937" y="110779"/>
                    <a:pt x="47654" y="77292"/>
                    <a:pt x="26403" y="49601"/>
                  </a:cubicBezTo>
                  <a:cubicBezTo>
                    <a:pt x="15455" y="35434"/>
                    <a:pt x="9016" y="23198"/>
                    <a:pt x="5152" y="14182"/>
                  </a:cubicBezTo>
                  <a:cubicBezTo>
                    <a:pt x="1288" y="5166"/>
                    <a:pt x="0" y="15"/>
                    <a:pt x="0" y="15"/>
                  </a:cubicBezTo>
                  <a:cubicBezTo>
                    <a:pt x="1288" y="-629"/>
                    <a:pt x="9016" y="19978"/>
                    <a:pt x="30911" y="47025"/>
                  </a:cubicBezTo>
                  <a:cubicBezTo>
                    <a:pt x="52162" y="73428"/>
                    <a:pt x="90801" y="104983"/>
                    <a:pt x="142319" y="117219"/>
                  </a:cubicBezTo>
                  <a:cubicBezTo>
                    <a:pt x="193838" y="129454"/>
                    <a:pt x="242136" y="118507"/>
                    <a:pt x="273047" y="104339"/>
                  </a:cubicBezTo>
                  <a:cubicBezTo>
                    <a:pt x="305246" y="88884"/>
                    <a:pt x="321346" y="73428"/>
                    <a:pt x="321990" y="74716"/>
                  </a:cubicBezTo>
                  <a:close/>
                </a:path>
              </a:pathLst>
            </a:custGeom>
            <a:solidFill>
              <a:srgbClr val="A51736"/>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91" name="Freeform: Shape 90">
              <a:extLst>
                <a:ext uri="{FF2B5EF4-FFF2-40B4-BE49-F238E27FC236}">
                  <a16:creationId xmlns:a16="http://schemas.microsoft.com/office/drawing/2014/main" id="{4BC85653-90BF-4B6A-93E8-8A6E4A830D3E}"/>
                </a:ext>
              </a:extLst>
            </p:cNvPr>
            <p:cNvSpPr/>
            <p:nvPr/>
          </p:nvSpPr>
          <p:spPr>
            <a:xfrm>
              <a:off x="1465495" y="3879309"/>
              <a:ext cx="59354" cy="60204"/>
            </a:xfrm>
            <a:custGeom>
              <a:avLst/>
              <a:gdLst>
                <a:gd name="connsiteX0" fmla="*/ 24624 w 59354"/>
                <a:gd name="connsiteY0" fmla="*/ 8014 h 60204"/>
                <a:gd name="connsiteX1" fmla="*/ 31064 w 59354"/>
                <a:gd name="connsiteY1" fmla="*/ 5438 h 60204"/>
                <a:gd name="connsiteX2" fmla="*/ 49739 w 59354"/>
                <a:gd name="connsiteY2" fmla="*/ 11878 h 60204"/>
                <a:gd name="connsiteX3" fmla="*/ 58111 w 59354"/>
                <a:gd name="connsiteY3" fmla="*/ 39569 h 60204"/>
                <a:gd name="connsiteX4" fmla="*/ 29132 w 59354"/>
                <a:gd name="connsiteY4" fmla="*/ 60176 h 60204"/>
                <a:gd name="connsiteX5" fmla="*/ 1441 w 59354"/>
                <a:gd name="connsiteY5" fmla="*/ 38281 h 60204"/>
                <a:gd name="connsiteX6" fmla="*/ 7880 w 59354"/>
                <a:gd name="connsiteY6" fmla="*/ 9946 h 60204"/>
                <a:gd name="connsiteX7" fmla="*/ 24624 w 59354"/>
                <a:gd name="connsiteY7" fmla="*/ 286 h 60204"/>
                <a:gd name="connsiteX8" fmla="*/ 31708 w 59354"/>
                <a:gd name="connsiteY8" fmla="*/ 286 h 60204"/>
                <a:gd name="connsiteX9" fmla="*/ 12388 w 59354"/>
                <a:gd name="connsiteY9" fmla="*/ 13166 h 60204"/>
                <a:gd name="connsiteX10" fmla="*/ 8524 w 59354"/>
                <a:gd name="connsiteY10" fmla="*/ 35705 h 60204"/>
                <a:gd name="connsiteX11" fmla="*/ 29776 w 59354"/>
                <a:gd name="connsiteY11" fmla="*/ 52449 h 60204"/>
                <a:gd name="connsiteX12" fmla="*/ 51671 w 59354"/>
                <a:gd name="connsiteY12" fmla="*/ 36993 h 60204"/>
                <a:gd name="connsiteX13" fmla="*/ 46519 w 59354"/>
                <a:gd name="connsiteY13" fmla="*/ 15742 h 60204"/>
                <a:gd name="connsiteX14" fmla="*/ 24624 w 59354"/>
                <a:gd name="connsiteY14" fmla="*/ 8014 h 60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4" h="60204">
                  <a:moveTo>
                    <a:pt x="24624" y="8014"/>
                  </a:moveTo>
                  <a:cubicBezTo>
                    <a:pt x="24624" y="7370"/>
                    <a:pt x="26556" y="6082"/>
                    <a:pt x="31064" y="5438"/>
                  </a:cubicBezTo>
                  <a:cubicBezTo>
                    <a:pt x="35571" y="4794"/>
                    <a:pt x="42655" y="6082"/>
                    <a:pt x="49739" y="11878"/>
                  </a:cubicBezTo>
                  <a:cubicBezTo>
                    <a:pt x="56179" y="17030"/>
                    <a:pt x="61975" y="27977"/>
                    <a:pt x="58111" y="39569"/>
                  </a:cubicBezTo>
                  <a:cubicBezTo>
                    <a:pt x="54247" y="50517"/>
                    <a:pt x="43299" y="60820"/>
                    <a:pt x="29132" y="60176"/>
                  </a:cubicBezTo>
                  <a:cubicBezTo>
                    <a:pt x="14964" y="59532"/>
                    <a:pt x="4660" y="48585"/>
                    <a:pt x="1441" y="38281"/>
                  </a:cubicBezTo>
                  <a:cubicBezTo>
                    <a:pt x="-2423" y="26689"/>
                    <a:pt x="2085" y="15742"/>
                    <a:pt x="7880" y="9946"/>
                  </a:cubicBezTo>
                  <a:cubicBezTo>
                    <a:pt x="13676" y="3506"/>
                    <a:pt x="20116" y="930"/>
                    <a:pt x="24624" y="286"/>
                  </a:cubicBezTo>
                  <a:cubicBezTo>
                    <a:pt x="29132" y="-358"/>
                    <a:pt x="31708" y="286"/>
                    <a:pt x="31708" y="286"/>
                  </a:cubicBezTo>
                  <a:cubicBezTo>
                    <a:pt x="32352" y="1574"/>
                    <a:pt x="21404" y="1574"/>
                    <a:pt x="12388" y="13166"/>
                  </a:cubicBezTo>
                  <a:cubicBezTo>
                    <a:pt x="7880" y="18962"/>
                    <a:pt x="5304" y="27333"/>
                    <a:pt x="8524" y="35705"/>
                  </a:cubicBezTo>
                  <a:cubicBezTo>
                    <a:pt x="11100" y="44077"/>
                    <a:pt x="20116" y="51805"/>
                    <a:pt x="29776" y="52449"/>
                  </a:cubicBezTo>
                  <a:cubicBezTo>
                    <a:pt x="39435" y="53093"/>
                    <a:pt x="49095" y="45365"/>
                    <a:pt x="51671" y="36993"/>
                  </a:cubicBezTo>
                  <a:cubicBezTo>
                    <a:pt x="54891" y="28621"/>
                    <a:pt x="51671" y="20250"/>
                    <a:pt x="46519" y="15742"/>
                  </a:cubicBezTo>
                  <a:cubicBezTo>
                    <a:pt x="34927" y="5438"/>
                    <a:pt x="24624" y="9302"/>
                    <a:pt x="24624" y="8014"/>
                  </a:cubicBezTo>
                  <a:close/>
                </a:path>
              </a:pathLst>
            </a:custGeom>
            <a:solidFill>
              <a:srgbClr val="A51736"/>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92" name="Freeform: Shape 91">
              <a:extLst>
                <a:ext uri="{FF2B5EF4-FFF2-40B4-BE49-F238E27FC236}">
                  <a16:creationId xmlns:a16="http://schemas.microsoft.com/office/drawing/2014/main" id="{14380E9D-0BB5-417A-8AFD-54AF96232707}"/>
                </a:ext>
              </a:extLst>
            </p:cNvPr>
            <p:cNvSpPr/>
            <p:nvPr/>
          </p:nvSpPr>
          <p:spPr>
            <a:xfrm>
              <a:off x="1096648" y="3862181"/>
              <a:ext cx="136076" cy="120755"/>
            </a:xfrm>
            <a:custGeom>
              <a:avLst/>
              <a:gdLst>
                <a:gd name="connsiteX0" fmla="*/ 135880 w 136076"/>
                <a:gd name="connsiteY0" fmla="*/ 27 h 120755"/>
                <a:gd name="connsiteX1" fmla="*/ 129440 w 136076"/>
                <a:gd name="connsiteY1" fmla="*/ 27718 h 120755"/>
                <a:gd name="connsiteX2" fmla="*/ 89513 w 136076"/>
                <a:gd name="connsiteY2" fmla="*/ 84388 h 120755"/>
                <a:gd name="connsiteX3" fmla="*/ 28335 w 136076"/>
                <a:gd name="connsiteY3" fmla="*/ 117231 h 120755"/>
                <a:gd name="connsiteX4" fmla="*/ 0 w 136076"/>
                <a:gd name="connsiteY4" fmla="*/ 119807 h 120755"/>
                <a:gd name="connsiteX5" fmla="*/ 27047 w 136076"/>
                <a:gd name="connsiteY5" fmla="*/ 111436 h 120755"/>
                <a:gd name="connsiteX6" fmla="*/ 84361 w 136076"/>
                <a:gd name="connsiteY6" fmla="*/ 77949 h 120755"/>
                <a:gd name="connsiteX7" fmla="*/ 124288 w 136076"/>
                <a:gd name="connsiteY7" fmla="*/ 24498 h 120755"/>
                <a:gd name="connsiteX8" fmla="*/ 135880 w 136076"/>
                <a:gd name="connsiteY8" fmla="*/ 27 h 12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076" h="120755">
                  <a:moveTo>
                    <a:pt x="135880" y="27"/>
                  </a:moveTo>
                  <a:cubicBezTo>
                    <a:pt x="136524" y="27"/>
                    <a:pt x="135880" y="10975"/>
                    <a:pt x="129440" y="27718"/>
                  </a:cubicBezTo>
                  <a:cubicBezTo>
                    <a:pt x="123000" y="44462"/>
                    <a:pt x="110120" y="66357"/>
                    <a:pt x="89513" y="84388"/>
                  </a:cubicBezTo>
                  <a:cubicBezTo>
                    <a:pt x="68906" y="102420"/>
                    <a:pt x="45723" y="113367"/>
                    <a:pt x="28335" y="117231"/>
                  </a:cubicBezTo>
                  <a:cubicBezTo>
                    <a:pt x="10948" y="121739"/>
                    <a:pt x="0" y="121095"/>
                    <a:pt x="0" y="119807"/>
                  </a:cubicBezTo>
                  <a:cubicBezTo>
                    <a:pt x="0" y="118519"/>
                    <a:pt x="10948" y="117231"/>
                    <a:pt x="27047" y="111436"/>
                  </a:cubicBezTo>
                  <a:cubicBezTo>
                    <a:pt x="43147" y="106284"/>
                    <a:pt x="65042" y="95336"/>
                    <a:pt x="84361" y="77949"/>
                  </a:cubicBezTo>
                  <a:cubicBezTo>
                    <a:pt x="103681" y="60561"/>
                    <a:pt x="117204" y="40598"/>
                    <a:pt x="124288" y="24498"/>
                  </a:cubicBezTo>
                  <a:cubicBezTo>
                    <a:pt x="132016" y="10331"/>
                    <a:pt x="134592" y="-617"/>
                    <a:pt x="135880" y="27"/>
                  </a:cubicBezTo>
                  <a:close/>
                </a:path>
              </a:pathLst>
            </a:custGeom>
            <a:solidFill>
              <a:srgbClr val="A51736"/>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93" name="Freeform: Shape 92">
              <a:extLst>
                <a:ext uri="{FF2B5EF4-FFF2-40B4-BE49-F238E27FC236}">
                  <a16:creationId xmlns:a16="http://schemas.microsoft.com/office/drawing/2014/main" id="{92873BD3-5582-41D8-9B0F-A4C1F905CCF2}"/>
                </a:ext>
              </a:extLst>
            </p:cNvPr>
            <p:cNvSpPr/>
            <p:nvPr/>
          </p:nvSpPr>
          <p:spPr>
            <a:xfrm>
              <a:off x="773694" y="2533679"/>
              <a:ext cx="840069" cy="1074240"/>
            </a:xfrm>
            <a:custGeom>
              <a:avLst/>
              <a:gdLst>
                <a:gd name="connsiteX0" fmla="*/ 367389 w 840069"/>
                <a:gd name="connsiteY0" fmla="*/ 78565 h 1074240"/>
                <a:gd name="connsiteX1" fmla="*/ 254693 w 840069"/>
                <a:gd name="connsiteY1" fmla="*/ 242780 h 1074240"/>
                <a:gd name="connsiteX2" fmla="*/ 3541 w 840069"/>
                <a:gd name="connsiteY2" fmla="*/ 893843 h 1074240"/>
                <a:gd name="connsiteX3" fmla="*/ 43467 w 840069"/>
                <a:gd name="connsiteY3" fmla="*/ 1065142 h 1074240"/>
                <a:gd name="connsiteX4" fmla="*/ 301703 w 840069"/>
                <a:gd name="connsiteY4" fmla="*/ 1072225 h 1074240"/>
                <a:gd name="connsiteX5" fmla="*/ 840070 w 840069"/>
                <a:gd name="connsiteY5" fmla="*/ 846833 h 1074240"/>
                <a:gd name="connsiteX6" fmla="*/ 800143 w 840069"/>
                <a:gd name="connsiteY6" fmla="*/ 618220 h 1074240"/>
                <a:gd name="connsiteX7" fmla="*/ 313939 w 840069"/>
                <a:gd name="connsiteY7" fmla="*/ 741864 h 1074240"/>
                <a:gd name="connsiteX8" fmla="*/ 316515 w 840069"/>
                <a:gd name="connsiteY8" fmla="*/ 409571 h 1074240"/>
                <a:gd name="connsiteX9" fmla="*/ 487169 w 840069"/>
                <a:gd name="connsiteY9" fmla="*/ 0 h 1074240"/>
                <a:gd name="connsiteX10" fmla="*/ 367389 w 840069"/>
                <a:gd name="connsiteY10" fmla="*/ 78565 h 107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0069" h="1074240">
                  <a:moveTo>
                    <a:pt x="367389" y="78565"/>
                  </a:moveTo>
                  <a:cubicBezTo>
                    <a:pt x="367389" y="78565"/>
                    <a:pt x="292687" y="146827"/>
                    <a:pt x="254693" y="242780"/>
                  </a:cubicBezTo>
                  <a:cubicBezTo>
                    <a:pt x="203174" y="372864"/>
                    <a:pt x="7405" y="817210"/>
                    <a:pt x="3541" y="893843"/>
                  </a:cubicBezTo>
                  <a:cubicBezTo>
                    <a:pt x="-323" y="970477"/>
                    <a:pt x="-11271" y="1050330"/>
                    <a:pt x="43467" y="1065142"/>
                  </a:cubicBezTo>
                  <a:cubicBezTo>
                    <a:pt x="98206" y="1079953"/>
                    <a:pt x="301703" y="1072225"/>
                    <a:pt x="301703" y="1072225"/>
                  </a:cubicBezTo>
                  <a:lnTo>
                    <a:pt x="840070" y="846833"/>
                  </a:lnTo>
                  <a:lnTo>
                    <a:pt x="800143" y="618220"/>
                  </a:lnTo>
                  <a:lnTo>
                    <a:pt x="313939" y="741864"/>
                  </a:lnTo>
                  <a:cubicBezTo>
                    <a:pt x="313939" y="741864"/>
                    <a:pt x="268860" y="511319"/>
                    <a:pt x="316515" y="409571"/>
                  </a:cubicBezTo>
                  <a:cubicBezTo>
                    <a:pt x="363525" y="308466"/>
                    <a:pt x="487169" y="0"/>
                    <a:pt x="487169" y="0"/>
                  </a:cubicBezTo>
                  <a:cubicBezTo>
                    <a:pt x="487169" y="0"/>
                    <a:pt x="405384" y="40571"/>
                    <a:pt x="367389" y="78565"/>
                  </a:cubicBezTo>
                  <a:close/>
                </a:path>
              </a:pathLst>
            </a:custGeom>
            <a:solidFill>
              <a:srgbClr val="CFD8DC"/>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94" name="Freeform: Shape 93">
              <a:extLst>
                <a:ext uri="{FF2B5EF4-FFF2-40B4-BE49-F238E27FC236}">
                  <a16:creationId xmlns:a16="http://schemas.microsoft.com/office/drawing/2014/main" id="{B3F9D8D4-3B6F-4537-B68B-26C4B8702FC5}"/>
                </a:ext>
              </a:extLst>
            </p:cNvPr>
            <p:cNvSpPr/>
            <p:nvPr/>
          </p:nvSpPr>
          <p:spPr>
            <a:xfrm>
              <a:off x="1059547" y="2424683"/>
              <a:ext cx="1014907" cy="1432797"/>
            </a:xfrm>
            <a:custGeom>
              <a:avLst/>
              <a:gdLst>
                <a:gd name="connsiteX0" fmla="*/ 386782 w 1014907"/>
                <a:gd name="connsiteY0" fmla="*/ 53614 h 1432797"/>
                <a:gd name="connsiteX1" fmla="*/ 500122 w 1014907"/>
                <a:gd name="connsiteY1" fmla="*/ 181122 h 1432797"/>
                <a:gd name="connsiteX2" fmla="*/ 701687 w 1014907"/>
                <a:gd name="connsiteY2" fmla="*/ 14331 h 1432797"/>
                <a:gd name="connsiteX3" fmla="*/ 983106 w 1014907"/>
                <a:gd name="connsiteY3" fmla="*/ 29143 h 1432797"/>
                <a:gd name="connsiteX4" fmla="*/ 975379 w 1014907"/>
                <a:gd name="connsiteY4" fmla="*/ 685358 h 1432797"/>
                <a:gd name="connsiteX5" fmla="*/ 936740 w 1014907"/>
                <a:gd name="connsiteY5" fmla="*/ 1051782 h 1432797"/>
                <a:gd name="connsiteX6" fmla="*/ 961211 w 1014907"/>
                <a:gd name="connsiteY6" fmla="*/ 1277174 h 1432797"/>
                <a:gd name="connsiteX7" fmla="*/ 222567 w 1014907"/>
                <a:gd name="connsiteY7" fmla="*/ 1431729 h 1432797"/>
                <a:gd name="connsiteX8" fmla="*/ 40321 w 1014907"/>
                <a:gd name="connsiteY8" fmla="*/ 1308086 h 1432797"/>
                <a:gd name="connsiteX9" fmla="*/ 60284 w 1014907"/>
                <a:gd name="connsiteY9" fmla="*/ 1205693 h 1432797"/>
                <a:gd name="connsiteX10" fmla="*/ 6190 w 1014907"/>
                <a:gd name="connsiteY10" fmla="*/ 725284 h 1432797"/>
                <a:gd name="connsiteX11" fmla="*/ 16494 w 1014907"/>
                <a:gd name="connsiteY11" fmla="*/ 539818 h 1432797"/>
                <a:gd name="connsiteX12" fmla="*/ 201316 w 1014907"/>
                <a:gd name="connsiteY12" fmla="*/ 107708 h 1432797"/>
                <a:gd name="connsiteX13" fmla="*/ 386782 w 1014907"/>
                <a:gd name="connsiteY13" fmla="*/ 53614 h 143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4907" h="1432797">
                  <a:moveTo>
                    <a:pt x="386782" y="53614"/>
                  </a:moveTo>
                  <a:cubicBezTo>
                    <a:pt x="386782" y="53614"/>
                    <a:pt x="413185" y="190138"/>
                    <a:pt x="500122" y="181122"/>
                  </a:cubicBezTo>
                  <a:cubicBezTo>
                    <a:pt x="586415" y="172106"/>
                    <a:pt x="701687" y="14331"/>
                    <a:pt x="701687" y="14331"/>
                  </a:cubicBezTo>
                  <a:cubicBezTo>
                    <a:pt x="701687" y="14331"/>
                    <a:pt x="914845" y="-26240"/>
                    <a:pt x="983106" y="29143"/>
                  </a:cubicBezTo>
                  <a:cubicBezTo>
                    <a:pt x="1051368" y="84525"/>
                    <a:pt x="990834" y="515991"/>
                    <a:pt x="975379" y="685358"/>
                  </a:cubicBezTo>
                  <a:cubicBezTo>
                    <a:pt x="959923" y="854724"/>
                    <a:pt x="936740" y="1051782"/>
                    <a:pt x="936740" y="1051782"/>
                  </a:cubicBezTo>
                  <a:cubicBezTo>
                    <a:pt x="936740" y="1051782"/>
                    <a:pt x="979886" y="1244331"/>
                    <a:pt x="961211" y="1277174"/>
                  </a:cubicBezTo>
                  <a:cubicBezTo>
                    <a:pt x="910981" y="1367976"/>
                    <a:pt x="536829" y="1442677"/>
                    <a:pt x="222567" y="1431729"/>
                  </a:cubicBezTo>
                  <a:cubicBezTo>
                    <a:pt x="150441" y="1429154"/>
                    <a:pt x="46117" y="1329981"/>
                    <a:pt x="40321" y="1308086"/>
                  </a:cubicBezTo>
                  <a:cubicBezTo>
                    <a:pt x="33881" y="1286190"/>
                    <a:pt x="28085" y="1239824"/>
                    <a:pt x="60284" y="1205693"/>
                  </a:cubicBezTo>
                  <a:cubicBezTo>
                    <a:pt x="92483" y="1171562"/>
                    <a:pt x="6190" y="725284"/>
                    <a:pt x="6190" y="725284"/>
                  </a:cubicBezTo>
                  <a:cubicBezTo>
                    <a:pt x="6190" y="725284"/>
                    <a:pt x="-13129" y="595844"/>
                    <a:pt x="16494" y="539818"/>
                  </a:cubicBezTo>
                  <a:cubicBezTo>
                    <a:pt x="46117" y="483792"/>
                    <a:pt x="201316" y="107708"/>
                    <a:pt x="201316" y="107708"/>
                  </a:cubicBezTo>
                  <a:cubicBezTo>
                    <a:pt x="260562" y="78085"/>
                    <a:pt x="320452" y="72933"/>
                    <a:pt x="386782" y="53614"/>
                  </a:cubicBezTo>
                  <a:close/>
                </a:path>
              </a:pathLst>
            </a:custGeom>
            <a:solidFill>
              <a:srgbClr val="CFD8DC"/>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95" name="Freeform: Shape 94">
              <a:extLst>
                <a:ext uri="{FF2B5EF4-FFF2-40B4-BE49-F238E27FC236}">
                  <a16:creationId xmlns:a16="http://schemas.microsoft.com/office/drawing/2014/main" id="{C90CD9EA-C7C9-4F7B-8C00-93FDA95872F2}"/>
                </a:ext>
              </a:extLst>
            </p:cNvPr>
            <p:cNvSpPr/>
            <p:nvPr/>
          </p:nvSpPr>
          <p:spPr>
            <a:xfrm>
              <a:off x="1578988" y="3180306"/>
              <a:ext cx="494275" cy="367510"/>
            </a:xfrm>
            <a:custGeom>
              <a:avLst/>
              <a:gdLst>
                <a:gd name="connsiteX0" fmla="*/ 0 w 494275"/>
                <a:gd name="connsiteY0" fmla="*/ 8300 h 367510"/>
                <a:gd name="connsiteX1" fmla="*/ 268539 w 494275"/>
                <a:gd name="connsiteY1" fmla="*/ 8300 h 367510"/>
                <a:gd name="connsiteX2" fmla="*/ 459801 w 494275"/>
                <a:gd name="connsiteY2" fmla="*/ 220813 h 367510"/>
                <a:gd name="connsiteX3" fmla="*/ 459801 w 494275"/>
                <a:gd name="connsiteY3" fmla="*/ 258808 h 367510"/>
                <a:gd name="connsiteX4" fmla="*/ 491356 w 494275"/>
                <a:gd name="connsiteY4" fmla="*/ 311614 h 367510"/>
                <a:gd name="connsiteX5" fmla="*/ 449498 w 494275"/>
                <a:gd name="connsiteY5" fmla="*/ 311614 h 367510"/>
                <a:gd name="connsiteX6" fmla="*/ 403131 w 494275"/>
                <a:gd name="connsiteY6" fmla="*/ 263316 h 367510"/>
                <a:gd name="connsiteX7" fmla="*/ 447566 w 494275"/>
                <a:gd name="connsiteY7" fmla="*/ 345745 h 367510"/>
                <a:gd name="connsiteX8" fmla="*/ 405707 w 494275"/>
                <a:gd name="connsiteY8" fmla="*/ 345745 h 367510"/>
                <a:gd name="connsiteX9" fmla="*/ 340665 w 494275"/>
                <a:gd name="connsiteY9" fmla="*/ 273620 h 367510"/>
                <a:gd name="connsiteX10" fmla="*/ 294299 w 494275"/>
                <a:gd name="connsiteY10" fmla="*/ 220813 h 367510"/>
                <a:gd name="connsiteX11" fmla="*/ 363848 w 494275"/>
                <a:gd name="connsiteY11" fmla="*/ 345745 h 367510"/>
                <a:gd name="connsiteX12" fmla="*/ 334225 w 494275"/>
                <a:gd name="connsiteY12" fmla="*/ 364421 h 367510"/>
                <a:gd name="connsiteX13" fmla="*/ 233121 w 494275"/>
                <a:gd name="connsiteY13" fmla="*/ 275552 h 367510"/>
                <a:gd name="connsiteX14" fmla="*/ 94021 w 494275"/>
                <a:gd name="connsiteY14" fmla="*/ 124217 h 367510"/>
                <a:gd name="connsiteX15" fmla="*/ 29623 w 494275"/>
                <a:gd name="connsiteY15" fmla="*/ 166075 h 367510"/>
                <a:gd name="connsiteX16" fmla="*/ 0 w 494275"/>
                <a:gd name="connsiteY16" fmla="*/ 8300 h 367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4275" h="367510">
                  <a:moveTo>
                    <a:pt x="0" y="8300"/>
                  </a:moveTo>
                  <a:cubicBezTo>
                    <a:pt x="0" y="8300"/>
                    <a:pt x="242780" y="-10375"/>
                    <a:pt x="268539" y="8300"/>
                  </a:cubicBezTo>
                  <a:cubicBezTo>
                    <a:pt x="293655" y="26976"/>
                    <a:pt x="455937" y="204070"/>
                    <a:pt x="459801" y="220813"/>
                  </a:cubicBezTo>
                  <a:cubicBezTo>
                    <a:pt x="464309" y="237557"/>
                    <a:pt x="459801" y="258808"/>
                    <a:pt x="459801" y="258808"/>
                  </a:cubicBezTo>
                  <a:cubicBezTo>
                    <a:pt x="459801" y="258808"/>
                    <a:pt x="506168" y="300667"/>
                    <a:pt x="491356" y="311614"/>
                  </a:cubicBezTo>
                  <a:cubicBezTo>
                    <a:pt x="476545" y="321918"/>
                    <a:pt x="464309" y="311614"/>
                    <a:pt x="449498" y="311614"/>
                  </a:cubicBezTo>
                  <a:cubicBezTo>
                    <a:pt x="434686" y="311614"/>
                    <a:pt x="403131" y="263316"/>
                    <a:pt x="403131" y="263316"/>
                  </a:cubicBezTo>
                  <a:lnTo>
                    <a:pt x="447566" y="345745"/>
                  </a:lnTo>
                  <a:cubicBezTo>
                    <a:pt x="447566" y="345745"/>
                    <a:pt x="424382" y="346389"/>
                    <a:pt x="405707" y="345745"/>
                  </a:cubicBezTo>
                  <a:cubicBezTo>
                    <a:pt x="387032" y="345101"/>
                    <a:pt x="340665" y="273620"/>
                    <a:pt x="340665" y="273620"/>
                  </a:cubicBezTo>
                  <a:lnTo>
                    <a:pt x="294299" y="220813"/>
                  </a:lnTo>
                  <a:lnTo>
                    <a:pt x="363848" y="345745"/>
                  </a:lnTo>
                  <a:cubicBezTo>
                    <a:pt x="363848" y="345745"/>
                    <a:pt x="357408" y="377300"/>
                    <a:pt x="334225" y="364421"/>
                  </a:cubicBezTo>
                  <a:cubicBezTo>
                    <a:pt x="311042" y="351541"/>
                    <a:pt x="233121" y="275552"/>
                    <a:pt x="233121" y="275552"/>
                  </a:cubicBezTo>
                  <a:cubicBezTo>
                    <a:pt x="233121" y="275552"/>
                    <a:pt x="98529" y="147400"/>
                    <a:pt x="94021" y="124217"/>
                  </a:cubicBezTo>
                  <a:lnTo>
                    <a:pt x="29623" y="166075"/>
                  </a:lnTo>
                  <a:lnTo>
                    <a:pt x="0" y="8300"/>
                  </a:lnTo>
                  <a:close/>
                </a:path>
              </a:pathLst>
            </a:custGeom>
            <a:solidFill>
              <a:srgbClr val="F8BC9E"/>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96" name="Freeform: Shape 95">
              <a:extLst>
                <a:ext uri="{FF2B5EF4-FFF2-40B4-BE49-F238E27FC236}">
                  <a16:creationId xmlns:a16="http://schemas.microsoft.com/office/drawing/2014/main" id="{7FB64C89-4025-4900-9202-F63CA9D1DADE}"/>
                </a:ext>
              </a:extLst>
            </p:cNvPr>
            <p:cNvSpPr/>
            <p:nvPr/>
          </p:nvSpPr>
          <p:spPr>
            <a:xfrm>
              <a:off x="990810" y="3188575"/>
              <a:ext cx="118717" cy="99344"/>
            </a:xfrm>
            <a:custGeom>
              <a:avLst/>
              <a:gdLst>
                <a:gd name="connsiteX0" fmla="*/ 118718 w 118717"/>
                <a:gd name="connsiteY0" fmla="*/ 86324 h 99344"/>
                <a:gd name="connsiteX1" fmla="*/ 69131 w 118717"/>
                <a:gd name="connsiteY1" fmla="*/ 31 h 99344"/>
                <a:gd name="connsiteX2" fmla="*/ 870 w 118717"/>
                <a:gd name="connsiteY2" fmla="*/ 76665 h 99344"/>
                <a:gd name="connsiteX3" fmla="*/ 74283 w 118717"/>
                <a:gd name="connsiteY3" fmla="*/ 97916 h 99344"/>
                <a:gd name="connsiteX4" fmla="*/ 118718 w 118717"/>
                <a:gd name="connsiteY4" fmla="*/ 86324 h 99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717" h="99344">
                  <a:moveTo>
                    <a:pt x="118718" y="86324"/>
                  </a:moveTo>
                  <a:cubicBezTo>
                    <a:pt x="118718" y="86324"/>
                    <a:pt x="82655" y="-1901"/>
                    <a:pt x="69131" y="31"/>
                  </a:cubicBezTo>
                  <a:cubicBezTo>
                    <a:pt x="55608" y="1963"/>
                    <a:pt x="-8146" y="45754"/>
                    <a:pt x="870" y="76665"/>
                  </a:cubicBezTo>
                  <a:cubicBezTo>
                    <a:pt x="9885" y="107576"/>
                    <a:pt x="74283" y="97916"/>
                    <a:pt x="74283" y="97916"/>
                  </a:cubicBezTo>
                  <a:lnTo>
                    <a:pt x="118718" y="86324"/>
                  </a:lnTo>
                  <a:close/>
                </a:path>
              </a:pathLst>
            </a:custGeom>
            <a:solidFill>
              <a:srgbClr val="F8BC9E"/>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97" name="Freeform: Shape 96">
              <a:extLst>
                <a:ext uri="{FF2B5EF4-FFF2-40B4-BE49-F238E27FC236}">
                  <a16:creationId xmlns:a16="http://schemas.microsoft.com/office/drawing/2014/main" id="{0E53D6BE-F4FF-42B0-83F2-48A907735A78}"/>
                </a:ext>
              </a:extLst>
            </p:cNvPr>
            <p:cNvSpPr/>
            <p:nvPr/>
          </p:nvSpPr>
          <p:spPr>
            <a:xfrm>
              <a:off x="1076041" y="2439150"/>
              <a:ext cx="1040877" cy="1239061"/>
            </a:xfrm>
            <a:custGeom>
              <a:avLst/>
              <a:gdLst>
                <a:gd name="connsiteX0" fmla="*/ 719969 w 1040877"/>
                <a:gd name="connsiteY0" fmla="*/ 151200 h 1239061"/>
                <a:gd name="connsiteX1" fmla="*/ 940854 w 1040877"/>
                <a:gd name="connsiteY1" fmla="*/ 5660 h 1239061"/>
                <a:gd name="connsiteX2" fmla="*/ 1000744 w 1040877"/>
                <a:gd name="connsiteY2" fmla="*/ 45587 h 1239061"/>
                <a:gd name="connsiteX3" fmla="*/ 1029723 w 1040877"/>
                <a:gd name="connsiteY3" fmla="*/ 387540 h 1239061"/>
                <a:gd name="connsiteX4" fmla="*/ 778571 w 1040877"/>
                <a:gd name="connsiteY4" fmla="*/ 1105577 h 1239061"/>
                <a:gd name="connsiteX5" fmla="*/ 0 w 1040877"/>
                <a:gd name="connsiteY5" fmla="*/ 1166111 h 1239061"/>
                <a:gd name="connsiteX6" fmla="*/ 560262 w 1040877"/>
                <a:gd name="connsiteY6" fmla="*/ 835106 h 1239061"/>
                <a:gd name="connsiteX7" fmla="*/ 701937 w 1040877"/>
                <a:gd name="connsiteY7" fmla="*/ 252948 h 1239061"/>
                <a:gd name="connsiteX8" fmla="*/ 719969 w 1040877"/>
                <a:gd name="connsiteY8" fmla="*/ 151200 h 1239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0877" h="1239061">
                  <a:moveTo>
                    <a:pt x="719969" y="151200"/>
                  </a:moveTo>
                  <a:cubicBezTo>
                    <a:pt x="738000" y="48163"/>
                    <a:pt x="839749" y="-20743"/>
                    <a:pt x="940854" y="5660"/>
                  </a:cubicBezTo>
                  <a:cubicBezTo>
                    <a:pt x="967257" y="12744"/>
                    <a:pt x="988508" y="24980"/>
                    <a:pt x="1000744" y="45587"/>
                  </a:cubicBezTo>
                  <a:cubicBezTo>
                    <a:pt x="1047754" y="129304"/>
                    <a:pt x="1047754" y="310906"/>
                    <a:pt x="1029723" y="387540"/>
                  </a:cubicBezTo>
                  <a:cubicBezTo>
                    <a:pt x="1011691" y="464173"/>
                    <a:pt x="840393" y="1059210"/>
                    <a:pt x="778571" y="1105577"/>
                  </a:cubicBezTo>
                  <a:cubicBezTo>
                    <a:pt x="716749" y="1151943"/>
                    <a:pt x="247288" y="1341273"/>
                    <a:pt x="0" y="1166111"/>
                  </a:cubicBezTo>
                  <a:lnTo>
                    <a:pt x="560262" y="835106"/>
                  </a:lnTo>
                  <a:lnTo>
                    <a:pt x="701937" y="252948"/>
                  </a:lnTo>
                  <a:lnTo>
                    <a:pt x="719969" y="151200"/>
                  </a:lnTo>
                  <a:close/>
                </a:path>
              </a:pathLst>
            </a:custGeom>
            <a:solidFill>
              <a:srgbClr val="CFD8DC"/>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98" name="Freeform: Shape 97">
              <a:extLst>
                <a:ext uri="{FF2B5EF4-FFF2-40B4-BE49-F238E27FC236}">
                  <a16:creationId xmlns:a16="http://schemas.microsoft.com/office/drawing/2014/main" id="{C5C3CEE0-ED8F-4634-BC08-A5066903E8DB}"/>
                </a:ext>
              </a:extLst>
            </p:cNvPr>
            <p:cNvSpPr/>
            <p:nvPr/>
          </p:nvSpPr>
          <p:spPr>
            <a:xfrm>
              <a:off x="1078617" y="3087501"/>
              <a:ext cx="951801" cy="600258"/>
            </a:xfrm>
            <a:custGeom>
              <a:avLst/>
              <a:gdLst>
                <a:gd name="connsiteX0" fmla="*/ 951801 w 951801"/>
                <a:gd name="connsiteY0" fmla="*/ 0 h 600258"/>
                <a:gd name="connsiteX1" fmla="*/ 950513 w 951801"/>
                <a:gd name="connsiteY1" fmla="*/ 5152 h 600258"/>
                <a:gd name="connsiteX2" fmla="*/ 946006 w 951801"/>
                <a:gd name="connsiteY2" fmla="*/ 19963 h 600258"/>
                <a:gd name="connsiteX3" fmla="*/ 928618 w 951801"/>
                <a:gd name="connsiteY3" fmla="*/ 77922 h 600258"/>
                <a:gd name="connsiteX4" fmla="*/ 859068 w 951801"/>
                <a:gd name="connsiteY4" fmla="*/ 289147 h 600258"/>
                <a:gd name="connsiteX5" fmla="*/ 833309 w 951801"/>
                <a:gd name="connsiteY5" fmla="*/ 358053 h 600258"/>
                <a:gd name="connsiteX6" fmla="*/ 798534 w 951801"/>
                <a:gd name="connsiteY6" fmla="*/ 430822 h 600258"/>
                <a:gd name="connsiteX7" fmla="*/ 728984 w 951801"/>
                <a:gd name="connsiteY7" fmla="*/ 481696 h 600258"/>
                <a:gd name="connsiteX8" fmla="*/ 644623 w 951801"/>
                <a:gd name="connsiteY8" fmla="*/ 516471 h 600258"/>
                <a:gd name="connsiteX9" fmla="*/ 457225 w 951801"/>
                <a:gd name="connsiteY9" fmla="*/ 569278 h 600258"/>
                <a:gd name="connsiteX10" fmla="*/ 356121 w 951801"/>
                <a:gd name="connsiteY10" fmla="*/ 591173 h 600258"/>
                <a:gd name="connsiteX11" fmla="*/ 249864 w 951801"/>
                <a:gd name="connsiteY11" fmla="*/ 600189 h 600258"/>
                <a:gd name="connsiteX12" fmla="*/ 114628 w 951801"/>
                <a:gd name="connsiteY12" fmla="*/ 578293 h 600258"/>
                <a:gd name="connsiteX13" fmla="*/ 52806 w 951801"/>
                <a:gd name="connsiteY13" fmla="*/ 553822 h 600258"/>
                <a:gd name="connsiteX14" fmla="*/ 2576 w 951801"/>
                <a:gd name="connsiteY14" fmla="*/ 511319 h 600258"/>
                <a:gd name="connsiteX15" fmla="*/ 0 w 951801"/>
                <a:gd name="connsiteY15" fmla="*/ 508100 h 600258"/>
                <a:gd name="connsiteX16" fmla="*/ 3864 w 951801"/>
                <a:gd name="connsiteY16" fmla="*/ 506168 h 600258"/>
                <a:gd name="connsiteX17" fmla="*/ 327785 w 951801"/>
                <a:gd name="connsiteY17" fmla="*/ 320058 h 600258"/>
                <a:gd name="connsiteX18" fmla="*/ 556398 w 951801"/>
                <a:gd name="connsiteY18" fmla="*/ 186110 h 600258"/>
                <a:gd name="connsiteX19" fmla="*/ 555754 w 951801"/>
                <a:gd name="connsiteY19" fmla="*/ 187398 h 600258"/>
                <a:gd name="connsiteX20" fmla="*/ 580869 w 951801"/>
                <a:gd name="connsiteY20" fmla="*/ 92733 h 600258"/>
                <a:gd name="connsiteX21" fmla="*/ 586665 w 951801"/>
                <a:gd name="connsiteY21" fmla="*/ 68262 h 600258"/>
                <a:gd name="connsiteX22" fmla="*/ 587953 w 951801"/>
                <a:gd name="connsiteY22" fmla="*/ 61822 h 600258"/>
                <a:gd name="connsiteX23" fmla="*/ 587953 w 951801"/>
                <a:gd name="connsiteY23" fmla="*/ 59890 h 600258"/>
                <a:gd name="connsiteX24" fmla="*/ 582157 w 951801"/>
                <a:gd name="connsiteY24" fmla="*/ 93377 h 600258"/>
                <a:gd name="connsiteX25" fmla="*/ 558330 w 951801"/>
                <a:gd name="connsiteY25" fmla="*/ 188686 h 600258"/>
                <a:gd name="connsiteX26" fmla="*/ 558330 w 951801"/>
                <a:gd name="connsiteY26" fmla="*/ 189330 h 600258"/>
                <a:gd name="connsiteX27" fmla="*/ 557686 w 951801"/>
                <a:gd name="connsiteY27" fmla="*/ 189974 h 600258"/>
                <a:gd name="connsiteX28" fmla="*/ 330361 w 951801"/>
                <a:gd name="connsiteY28" fmla="*/ 325854 h 600258"/>
                <a:gd name="connsiteX29" fmla="*/ 6440 w 951801"/>
                <a:gd name="connsiteY29" fmla="*/ 513252 h 600258"/>
                <a:gd name="connsiteX30" fmla="*/ 7728 w 951801"/>
                <a:gd name="connsiteY30" fmla="*/ 507456 h 600258"/>
                <a:gd name="connsiteX31" fmla="*/ 55382 w 951801"/>
                <a:gd name="connsiteY31" fmla="*/ 548026 h 600258"/>
                <a:gd name="connsiteX32" fmla="*/ 116560 w 951801"/>
                <a:gd name="connsiteY32" fmla="*/ 572498 h 600258"/>
                <a:gd name="connsiteX33" fmla="*/ 249220 w 951801"/>
                <a:gd name="connsiteY33" fmla="*/ 594393 h 600258"/>
                <a:gd name="connsiteX34" fmla="*/ 354189 w 951801"/>
                <a:gd name="connsiteY34" fmla="*/ 585377 h 600258"/>
                <a:gd name="connsiteX35" fmla="*/ 454649 w 951801"/>
                <a:gd name="connsiteY35" fmla="*/ 563482 h 600258"/>
                <a:gd name="connsiteX36" fmla="*/ 642047 w 951801"/>
                <a:gd name="connsiteY36" fmla="*/ 511319 h 600258"/>
                <a:gd name="connsiteX37" fmla="*/ 725765 w 951801"/>
                <a:gd name="connsiteY37" fmla="*/ 477189 h 600258"/>
                <a:gd name="connsiteX38" fmla="*/ 793382 w 951801"/>
                <a:gd name="connsiteY38" fmla="*/ 428890 h 600258"/>
                <a:gd name="connsiteX39" fmla="*/ 828157 w 951801"/>
                <a:gd name="connsiteY39" fmla="*/ 358053 h 600258"/>
                <a:gd name="connsiteX40" fmla="*/ 854560 w 951801"/>
                <a:gd name="connsiteY40" fmla="*/ 289147 h 600258"/>
                <a:gd name="connsiteX41" fmla="*/ 926686 w 951801"/>
                <a:gd name="connsiteY41" fmla="*/ 78566 h 600258"/>
                <a:gd name="connsiteX42" fmla="*/ 945362 w 951801"/>
                <a:gd name="connsiteY42" fmla="*/ 21251 h 600258"/>
                <a:gd name="connsiteX43" fmla="*/ 950513 w 951801"/>
                <a:gd name="connsiteY43" fmla="*/ 6440 h 600258"/>
                <a:gd name="connsiteX44" fmla="*/ 951801 w 951801"/>
                <a:gd name="connsiteY44" fmla="*/ 0 h 60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51801" h="600258">
                  <a:moveTo>
                    <a:pt x="951801" y="0"/>
                  </a:moveTo>
                  <a:cubicBezTo>
                    <a:pt x="951801" y="0"/>
                    <a:pt x="951801" y="1932"/>
                    <a:pt x="950513" y="5152"/>
                  </a:cubicBezTo>
                  <a:cubicBezTo>
                    <a:pt x="949225" y="9016"/>
                    <a:pt x="947937" y="14168"/>
                    <a:pt x="946006" y="19963"/>
                  </a:cubicBezTo>
                  <a:cubicBezTo>
                    <a:pt x="942142" y="33487"/>
                    <a:pt x="935702" y="52806"/>
                    <a:pt x="928618" y="77922"/>
                  </a:cubicBezTo>
                  <a:cubicBezTo>
                    <a:pt x="913163" y="128152"/>
                    <a:pt x="890623" y="200278"/>
                    <a:pt x="859068" y="289147"/>
                  </a:cubicBezTo>
                  <a:cubicBezTo>
                    <a:pt x="851341" y="311042"/>
                    <a:pt x="842969" y="334225"/>
                    <a:pt x="833309" y="358053"/>
                  </a:cubicBezTo>
                  <a:cubicBezTo>
                    <a:pt x="823005" y="381880"/>
                    <a:pt x="814634" y="406995"/>
                    <a:pt x="798534" y="430822"/>
                  </a:cubicBezTo>
                  <a:cubicBezTo>
                    <a:pt x="780503" y="453361"/>
                    <a:pt x="754744" y="468173"/>
                    <a:pt x="728984" y="481696"/>
                  </a:cubicBezTo>
                  <a:cubicBezTo>
                    <a:pt x="702581" y="494576"/>
                    <a:pt x="674246" y="506168"/>
                    <a:pt x="644623" y="516471"/>
                  </a:cubicBezTo>
                  <a:cubicBezTo>
                    <a:pt x="586021" y="536435"/>
                    <a:pt x="522911" y="553822"/>
                    <a:pt x="457225" y="569278"/>
                  </a:cubicBezTo>
                  <a:cubicBezTo>
                    <a:pt x="424382" y="577005"/>
                    <a:pt x="390895" y="584733"/>
                    <a:pt x="356121" y="591173"/>
                  </a:cubicBezTo>
                  <a:cubicBezTo>
                    <a:pt x="321346" y="596969"/>
                    <a:pt x="285927" y="600833"/>
                    <a:pt x="249864" y="600189"/>
                  </a:cubicBezTo>
                  <a:cubicBezTo>
                    <a:pt x="203497" y="599545"/>
                    <a:pt x="157131" y="592461"/>
                    <a:pt x="114628" y="578293"/>
                  </a:cubicBezTo>
                  <a:cubicBezTo>
                    <a:pt x="93377" y="570566"/>
                    <a:pt x="73414" y="562194"/>
                    <a:pt x="52806" y="553822"/>
                  </a:cubicBezTo>
                  <a:cubicBezTo>
                    <a:pt x="32843" y="543518"/>
                    <a:pt x="16743" y="528063"/>
                    <a:pt x="2576" y="511319"/>
                  </a:cubicBezTo>
                  <a:lnTo>
                    <a:pt x="0" y="508100"/>
                  </a:lnTo>
                  <a:lnTo>
                    <a:pt x="3864" y="506168"/>
                  </a:lnTo>
                  <a:cubicBezTo>
                    <a:pt x="127508" y="443702"/>
                    <a:pt x="234409" y="375440"/>
                    <a:pt x="327785" y="320058"/>
                  </a:cubicBezTo>
                  <a:cubicBezTo>
                    <a:pt x="421162" y="264676"/>
                    <a:pt x="499728" y="218953"/>
                    <a:pt x="556398" y="186110"/>
                  </a:cubicBezTo>
                  <a:lnTo>
                    <a:pt x="555754" y="187398"/>
                  </a:lnTo>
                  <a:cubicBezTo>
                    <a:pt x="566702" y="146183"/>
                    <a:pt x="575073" y="114628"/>
                    <a:pt x="580869" y="92733"/>
                  </a:cubicBezTo>
                  <a:cubicBezTo>
                    <a:pt x="583445" y="82429"/>
                    <a:pt x="585377" y="74058"/>
                    <a:pt x="586665" y="68262"/>
                  </a:cubicBezTo>
                  <a:cubicBezTo>
                    <a:pt x="587309" y="65686"/>
                    <a:pt x="587953" y="63754"/>
                    <a:pt x="587953" y="61822"/>
                  </a:cubicBezTo>
                  <a:cubicBezTo>
                    <a:pt x="587953" y="60534"/>
                    <a:pt x="587953" y="59890"/>
                    <a:pt x="587953" y="59890"/>
                  </a:cubicBezTo>
                  <a:cubicBezTo>
                    <a:pt x="588597" y="59890"/>
                    <a:pt x="587309" y="71482"/>
                    <a:pt x="582157" y="93377"/>
                  </a:cubicBezTo>
                  <a:cubicBezTo>
                    <a:pt x="577005" y="115272"/>
                    <a:pt x="569278" y="146827"/>
                    <a:pt x="558330" y="188686"/>
                  </a:cubicBezTo>
                  <a:lnTo>
                    <a:pt x="558330" y="189330"/>
                  </a:lnTo>
                  <a:lnTo>
                    <a:pt x="557686" y="189974"/>
                  </a:lnTo>
                  <a:cubicBezTo>
                    <a:pt x="501016" y="224105"/>
                    <a:pt x="423094" y="270471"/>
                    <a:pt x="330361" y="325854"/>
                  </a:cubicBezTo>
                  <a:cubicBezTo>
                    <a:pt x="237628" y="381880"/>
                    <a:pt x="130084" y="450141"/>
                    <a:pt x="6440" y="513252"/>
                  </a:cubicBezTo>
                  <a:lnTo>
                    <a:pt x="7728" y="507456"/>
                  </a:lnTo>
                  <a:cubicBezTo>
                    <a:pt x="20607" y="523555"/>
                    <a:pt x="36707" y="538367"/>
                    <a:pt x="55382" y="548026"/>
                  </a:cubicBezTo>
                  <a:cubicBezTo>
                    <a:pt x="74702" y="556398"/>
                    <a:pt x="95953" y="565414"/>
                    <a:pt x="116560" y="572498"/>
                  </a:cubicBezTo>
                  <a:cubicBezTo>
                    <a:pt x="158419" y="586665"/>
                    <a:pt x="203497" y="593749"/>
                    <a:pt x="249220" y="594393"/>
                  </a:cubicBezTo>
                  <a:cubicBezTo>
                    <a:pt x="284639" y="595037"/>
                    <a:pt x="320058" y="591173"/>
                    <a:pt x="354189" y="585377"/>
                  </a:cubicBezTo>
                  <a:cubicBezTo>
                    <a:pt x="388320" y="579581"/>
                    <a:pt x="421806" y="571210"/>
                    <a:pt x="454649" y="563482"/>
                  </a:cubicBezTo>
                  <a:cubicBezTo>
                    <a:pt x="520335" y="548026"/>
                    <a:pt x="583445" y="531283"/>
                    <a:pt x="642047" y="511319"/>
                  </a:cubicBezTo>
                  <a:cubicBezTo>
                    <a:pt x="671026" y="501016"/>
                    <a:pt x="699361" y="490068"/>
                    <a:pt x="725765" y="477189"/>
                  </a:cubicBezTo>
                  <a:cubicBezTo>
                    <a:pt x="751524" y="464309"/>
                    <a:pt x="776639" y="449497"/>
                    <a:pt x="793382" y="428890"/>
                  </a:cubicBezTo>
                  <a:cubicBezTo>
                    <a:pt x="808838" y="406995"/>
                    <a:pt x="817854" y="381236"/>
                    <a:pt x="828157" y="358053"/>
                  </a:cubicBezTo>
                  <a:cubicBezTo>
                    <a:pt x="837817" y="334225"/>
                    <a:pt x="846189" y="311686"/>
                    <a:pt x="854560" y="289147"/>
                  </a:cubicBezTo>
                  <a:cubicBezTo>
                    <a:pt x="886759" y="200922"/>
                    <a:pt x="909943" y="128796"/>
                    <a:pt x="926686" y="78566"/>
                  </a:cubicBezTo>
                  <a:cubicBezTo>
                    <a:pt x="935058" y="54094"/>
                    <a:pt x="940854" y="34775"/>
                    <a:pt x="945362" y="21251"/>
                  </a:cubicBezTo>
                  <a:cubicBezTo>
                    <a:pt x="947293" y="14811"/>
                    <a:pt x="949225" y="10304"/>
                    <a:pt x="950513" y="6440"/>
                  </a:cubicBezTo>
                  <a:cubicBezTo>
                    <a:pt x="951157" y="1932"/>
                    <a:pt x="951801" y="0"/>
                    <a:pt x="951801" y="0"/>
                  </a:cubicBezTo>
                  <a:close/>
                </a:path>
              </a:pathLst>
            </a:custGeom>
            <a:solidFill>
              <a:srgbClr val="263239"/>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99" name="Freeform: Shape 98">
              <a:extLst>
                <a:ext uri="{FF2B5EF4-FFF2-40B4-BE49-F238E27FC236}">
                  <a16:creationId xmlns:a16="http://schemas.microsoft.com/office/drawing/2014/main" id="{CA883CB3-6724-428B-891D-C4C1CE4E01B8}"/>
                </a:ext>
              </a:extLst>
            </p:cNvPr>
            <p:cNvSpPr/>
            <p:nvPr/>
          </p:nvSpPr>
          <p:spPr>
            <a:xfrm>
              <a:off x="971716" y="3188374"/>
              <a:ext cx="607272" cy="137454"/>
            </a:xfrm>
            <a:custGeom>
              <a:avLst/>
              <a:gdLst>
                <a:gd name="connsiteX0" fmla="*/ 607272 w 607272"/>
                <a:gd name="connsiteY0" fmla="*/ 232 h 137454"/>
                <a:gd name="connsiteX1" fmla="*/ 583445 w 607272"/>
                <a:gd name="connsiteY1" fmla="*/ 5384 h 137454"/>
                <a:gd name="connsiteX2" fmla="*/ 517759 w 607272"/>
                <a:gd name="connsiteY2" fmla="*/ 16976 h 137454"/>
                <a:gd name="connsiteX3" fmla="*/ 300094 w 607272"/>
                <a:gd name="connsiteY3" fmla="*/ 56258 h 137454"/>
                <a:gd name="connsiteX4" fmla="*/ 83717 w 607272"/>
                <a:gd name="connsiteY4" fmla="*/ 101981 h 137454"/>
                <a:gd name="connsiteX5" fmla="*/ 21251 w 607272"/>
                <a:gd name="connsiteY5" fmla="*/ 125164 h 137454"/>
                <a:gd name="connsiteX6" fmla="*/ 0 w 607272"/>
                <a:gd name="connsiteY6" fmla="*/ 137400 h 137454"/>
                <a:gd name="connsiteX7" fmla="*/ 4508 w 607272"/>
                <a:gd name="connsiteY7" fmla="*/ 132892 h 137454"/>
                <a:gd name="connsiteX8" fmla="*/ 19319 w 607272"/>
                <a:gd name="connsiteY8" fmla="*/ 122588 h 137454"/>
                <a:gd name="connsiteX9" fmla="*/ 81785 w 607272"/>
                <a:gd name="connsiteY9" fmla="*/ 96829 h 137454"/>
                <a:gd name="connsiteX10" fmla="*/ 298162 w 607272"/>
                <a:gd name="connsiteY10" fmla="*/ 49175 h 137454"/>
                <a:gd name="connsiteX11" fmla="*/ 516471 w 607272"/>
                <a:gd name="connsiteY11" fmla="*/ 12468 h 137454"/>
                <a:gd name="connsiteX12" fmla="*/ 582801 w 607272"/>
                <a:gd name="connsiteY12" fmla="*/ 2808 h 137454"/>
                <a:gd name="connsiteX13" fmla="*/ 607272 w 607272"/>
                <a:gd name="connsiteY13" fmla="*/ 232 h 137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7272" h="137454">
                  <a:moveTo>
                    <a:pt x="607272" y="232"/>
                  </a:moveTo>
                  <a:cubicBezTo>
                    <a:pt x="607272" y="876"/>
                    <a:pt x="598901" y="2808"/>
                    <a:pt x="583445" y="5384"/>
                  </a:cubicBezTo>
                  <a:cubicBezTo>
                    <a:pt x="566702" y="8604"/>
                    <a:pt x="544163" y="12468"/>
                    <a:pt x="517759" y="16976"/>
                  </a:cubicBezTo>
                  <a:cubicBezTo>
                    <a:pt x="461733" y="26635"/>
                    <a:pt x="385100" y="40159"/>
                    <a:pt x="300094" y="56258"/>
                  </a:cubicBezTo>
                  <a:cubicBezTo>
                    <a:pt x="215089" y="72358"/>
                    <a:pt x="138456" y="87813"/>
                    <a:pt x="83717" y="101981"/>
                  </a:cubicBezTo>
                  <a:cubicBezTo>
                    <a:pt x="56670" y="109065"/>
                    <a:pt x="35419" y="118080"/>
                    <a:pt x="21251" y="125164"/>
                  </a:cubicBezTo>
                  <a:cubicBezTo>
                    <a:pt x="7728" y="132892"/>
                    <a:pt x="644" y="138044"/>
                    <a:pt x="0" y="137400"/>
                  </a:cubicBezTo>
                  <a:cubicBezTo>
                    <a:pt x="0" y="137400"/>
                    <a:pt x="1288" y="135468"/>
                    <a:pt x="4508" y="132892"/>
                  </a:cubicBezTo>
                  <a:cubicBezTo>
                    <a:pt x="7728" y="130316"/>
                    <a:pt x="12880" y="126452"/>
                    <a:pt x="19319" y="122588"/>
                  </a:cubicBezTo>
                  <a:cubicBezTo>
                    <a:pt x="32843" y="114216"/>
                    <a:pt x="54094" y="104557"/>
                    <a:pt x="81785" y="96829"/>
                  </a:cubicBezTo>
                  <a:cubicBezTo>
                    <a:pt x="136524" y="82018"/>
                    <a:pt x="213157" y="65274"/>
                    <a:pt x="298162" y="49175"/>
                  </a:cubicBezTo>
                  <a:cubicBezTo>
                    <a:pt x="383168" y="33075"/>
                    <a:pt x="460445" y="20840"/>
                    <a:pt x="516471" y="12468"/>
                  </a:cubicBezTo>
                  <a:cubicBezTo>
                    <a:pt x="544163" y="7960"/>
                    <a:pt x="567346" y="4740"/>
                    <a:pt x="582801" y="2808"/>
                  </a:cubicBezTo>
                  <a:cubicBezTo>
                    <a:pt x="598257" y="232"/>
                    <a:pt x="607272" y="-412"/>
                    <a:pt x="607272" y="232"/>
                  </a:cubicBezTo>
                  <a:close/>
                </a:path>
              </a:pathLst>
            </a:custGeom>
            <a:solidFill>
              <a:srgbClr val="263239"/>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100" name="Freeform: Shape 99">
              <a:extLst>
                <a:ext uri="{FF2B5EF4-FFF2-40B4-BE49-F238E27FC236}">
                  <a16:creationId xmlns:a16="http://schemas.microsoft.com/office/drawing/2014/main" id="{FB8DE107-6692-4F53-8270-D10F03C75278}"/>
                </a:ext>
              </a:extLst>
            </p:cNvPr>
            <p:cNvSpPr/>
            <p:nvPr/>
          </p:nvSpPr>
          <p:spPr>
            <a:xfrm>
              <a:off x="1063152" y="2648951"/>
              <a:ext cx="166216" cy="618220"/>
            </a:xfrm>
            <a:custGeom>
              <a:avLst/>
              <a:gdLst>
                <a:gd name="connsiteX0" fmla="*/ 166156 w 166216"/>
                <a:gd name="connsiteY0" fmla="*/ 0 h 618220"/>
                <a:gd name="connsiteX1" fmla="*/ 154564 w 166216"/>
                <a:gd name="connsiteY1" fmla="*/ 23183 h 618220"/>
                <a:gd name="connsiteX2" fmla="*/ 120433 w 166216"/>
                <a:gd name="connsiteY2" fmla="*/ 85005 h 618220"/>
                <a:gd name="connsiteX3" fmla="*/ 27700 w 166216"/>
                <a:gd name="connsiteY3" fmla="*/ 297518 h 618220"/>
                <a:gd name="connsiteX4" fmla="*/ 14177 w 166216"/>
                <a:gd name="connsiteY4" fmla="*/ 526775 h 618220"/>
                <a:gd name="connsiteX5" fmla="*/ 34140 w 166216"/>
                <a:gd name="connsiteY5" fmla="*/ 594393 h 618220"/>
                <a:gd name="connsiteX6" fmla="*/ 43800 w 166216"/>
                <a:gd name="connsiteY6" fmla="*/ 618220 h 618220"/>
                <a:gd name="connsiteX7" fmla="*/ 39936 w 166216"/>
                <a:gd name="connsiteY7" fmla="*/ 612424 h 618220"/>
                <a:gd name="connsiteX8" fmla="*/ 30920 w 166216"/>
                <a:gd name="connsiteY8" fmla="*/ 595037 h 618220"/>
                <a:gd name="connsiteX9" fmla="*/ 9025 w 166216"/>
                <a:gd name="connsiteY9" fmla="*/ 527419 h 618220"/>
                <a:gd name="connsiteX10" fmla="*/ 20616 w 166216"/>
                <a:gd name="connsiteY10" fmla="*/ 294943 h 618220"/>
                <a:gd name="connsiteX11" fmla="*/ 115925 w 166216"/>
                <a:gd name="connsiteY11" fmla="*/ 81785 h 618220"/>
                <a:gd name="connsiteX12" fmla="*/ 151988 w 166216"/>
                <a:gd name="connsiteY12" fmla="*/ 21251 h 618220"/>
                <a:gd name="connsiteX13" fmla="*/ 166156 w 166216"/>
                <a:gd name="connsiteY13" fmla="*/ 0 h 618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6216" h="618220">
                  <a:moveTo>
                    <a:pt x="166156" y="0"/>
                  </a:moveTo>
                  <a:cubicBezTo>
                    <a:pt x="166800" y="0"/>
                    <a:pt x="162292" y="8372"/>
                    <a:pt x="154564" y="23183"/>
                  </a:cubicBezTo>
                  <a:cubicBezTo>
                    <a:pt x="146192" y="38639"/>
                    <a:pt x="134601" y="59890"/>
                    <a:pt x="120433" y="85005"/>
                  </a:cubicBezTo>
                  <a:cubicBezTo>
                    <a:pt x="92098" y="137168"/>
                    <a:pt x="52815" y="210581"/>
                    <a:pt x="27700" y="297518"/>
                  </a:cubicBezTo>
                  <a:cubicBezTo>
                    <a:pt x="2585" y="384456"/>
                    <a:pt x="1941" y="468817"/>
                    <a:pt x="14177" y="526775"/>
                  </a:cubicBezTo>
                  <a:cubicBezTo>
                    <a:pt x="19972" y="555754"/>
                    <a:pt x="27700" y="578937"/>
                    <a:pt x="34140" y="594393"/>
                  </a:cubicBezTo>
                  <a:cubicBezTo>
                    <a:pt x="40580" y="609848"/>
                    <a:pt x="44444" y="618220"/>
                    <a:pt x="43800" y="618220"/>
                  </a:cubicBezTo>
                  <a:cubicBezTo>
                    <a:pt x="43800" y="618220"/>
                    <a:pt x="42512" y="616288"/>
                    <a:pt x="39936" y="612424"/>
                  </a:cubicBezTo>
                  <a:cubicBezTo>
                    <a:pt x="38004" y="608560"/>
                    <a:pt x="34140" y="602765"/>
                    <a:pt x="30920" y="595037"/>
                  </a:cubicBezTo>
                  <a:cubicBezTo>
                    <a:pt x="23836" y="579581"/>
                    <a:pt x="15465" y="557042"/>
                    <a:pt x="9025" y="527419"/>
                  </a:cubicBezTo>
                  <a:cubicBezTo>
                    <a:pt x="-4499" y="468817"/>
                    <a:pt x="-4499" y="383168"/>
                    <a:pt x="20616" y="294943"/>
                  </a:cubicBezTo>
                  <a:cubicBezTo>
                    <a:pt x="46376" y="206717"/>
                    <a:pt x="86302" y="133304"/>
                    <a:pt x="115925" y="81785"/>
                  </a:cubicBezTo>
                  <a:cubicBezTo>
                    <a:pt x="130737" y="56026"/>
                    <a:pt x="143617" y="35419"/>
                    <a:pt x="151988" y="21251"/>
                  </a:cubicBezTo>
                  <a:cubicBezTo>
                    <a:pt x="161004" y="7728"/>
                    <a:pt x="166156" y="0"/>
                    <a:pt x="166156" y="0"/>
                  </a:cubicBezTo>
                  <a:close/>
                </a:path>
              </a:pathLst>
            </a:custGeom>
            <a:solidFill>
              <a:srgbClr val="263239"/>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101" name="Freeform: Shape 100">
              <a:extLst>
                <a:ext uri="{FF2B5EF4-FFF2-40B4-BE49-F238E27FC236}">
                  <a16:creationId xmlns:a16="http://schemas.microsoft.com/office/drawing/2014/main" id="{FAD20BCD-16D7-4549-8B30-FFD72C78587F}"/>
                </a:ext>
              </a:extLst>
            </p:cNvPr>
            <p:cNvSpPr/>
            <p:nvPr/>
          </p:nvSpPr>
          <p:spPr>
            <a:xfrm>
              <a:off x="1369597" y="3435206"/>
              <a:ext cx="105367" cy="214488"/>
            </a:xfrm>
            <a:custGeom>
              <a:avLst/>
              <a:gdLst>
                <a:gd name="connsiteX0" fmla="*/ 102490 w 105367"/>
                <a:gd name="connsiteY0" fmla="*/ 214489 h 214488"/>
                <a:gd name="connsiteX1" fmla="*/ 99914 w 105367"/>
                <a:gd name="connsiteY1" fmla="*/ 178426 h 214488"/>
                <a:gd name="connsiteX2" fmla="*/ 76731 w 105367"/>
                <a:gd name="connsiteY2" fmla="*/ 95353 h 214488"/>
                <a:gd name="connsiteX3" fmla="*/ 26501 w 105367"/>
                <a:gd name="connsiteY3" fmla="*/ 24515 h 214488"/>
                <a:gd name="connsiteX4" fmla="*/ 98 w 105367"/>
                <a:gd name="connsiteY4" fmla="*/ 44 h 214488"/>
                <a:gd name="connsiteX5" fmla="*/ 30365 w 105367"/>
                <a:gd name="connsiteY5" fmla="*/ 20651 h 214488"/>
                <a:gd name="connsiteX6" fmla="*/ 83815 w 105367"/>
                <a:gd name="connsiteY6" fmla="*/ 92133 h 214488"/>
                <a:gd name="connsiteX7" fmla="*/ 105066 w 105367"/>
                <a:gd name="connsiteY7" fmla="*/ 178426 h 214488"/>
                <a:gd name="connsiteX8" fmla="*/ 102490 w 105367"/>
                <a:gd name="connsiteY8" fmla="*/ 214489 h 21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367" h="214488">
                  <a:moveTo>
                    <a:pt x="102490" y="214489"/>
                  </a:moveTo>
                  <a:cubicBezTo>
                    <a:pt x="101202" y="214489"/>
                    <a:pt x="102490" y="200321"/>
                    <a:pt x="99914" y="178426"/>
                  </a:cubicBezTo>
                  <a:cubicBezTo>
                    <a:pt x="97983" y="156531"/>
                    <a:pt x="91543" y="125620"/>
                    <a:pt x="76731" y="95353"/>
                  </a:cubicBezTo>
                  <a:cubicBezTo>
                    <a:pt x="61920" y="64442"/>
                    <a:pt x="42600" y="40614"/>
                    <a:pt x="26501" y="24515"/>
                  </a:cubicBezTo>
                  <a:cubicBezTo>
                    <a:pt x="10401" y="9059"/>
                    <a:pt x="-1190" y="688"/>
                    <a:pt x="98" y="44"/>
                  </a:cubicBezTo>
                  <a:cubicBezTo>
                    <a:pt x="742" y="-600"/>
                    <a:pt x="12977" y="5840"/>
                    <a:pt x="30365" y="20651"/>
                  </a:cubicBezTo>
                  <a:cubicBezTo>
                    <a:pt x="47752" y="35463"/>
                    <a:pt x="68360" y="59934"/>
                    <a:pt x="83815" y="92133"/>
                  </a:cubicBezTo>
                  <a:cubicBezTo>
                    <a:pt x="98627" y="123688"/>
                    <a:pt x="104422" y="155243"/>
                    <a:pt x="105066" y="178426"/>
                  </a:cubicBezTo>
                  <a:cubicBezTo>
                    <a:pt x="106354" y="200965"/>
                    <a:pt x="103134" y="214489"/>
                    <a:pt x="102490" y="214489"/>
                  </a:cubicBezTo>
                  <a:close/>
                </a:path>
              </a:pathLst>
            </a:custGeom>
            <a:solidFill>
              <a:srgbClr val="FFFFFF"/>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102" name="Freeform: Shape 101">
              <a:extLst>
                <a:ext uri="{FF2B5EF4-FFF2-40B4-BE49-F238E27FC236}">
                  <a16:creationId xmlns:a16="http://schemas.microsoft.com/office/drawing/2014/main" id="{9D14ED34-EA78-4752-B6DC-940952DB85CB}"/>
                </a:ext>
              </a:extLst>
            </p:cNvPr>
            <p:cNvSpPr/>
            <p:nvPr/>
          </p:nvSpPr>
          <p:spPr>
            <a:xfrm>
              <a:off x="1548059" y="3326297"/>
              <a:ext cx="158178" cy="276387"/>
            </a:xfrm>
            <a:custGeom>
              <a:avLst/>
              <a:gdLst>
                <a:gd name="connsiteX0" fmla="*/ 155862 w 158178"/>
                <a:gd name="connsiteY0" fmla="*/ 276388 h 276387"/>
                <a:gd name="connsiteX1" fmla="*/ 150710 w 158178"/>
                <a:gd name="connsiteY1" fmla="*/ 228089 h 276387"/>
                <a:gd name="connsiteX2" fmla="*/ 138474 w 158178"/>
                <a:gd name="connsiteY2" fmla="*/ 177215 h 276387"/>
                <a:gd name="connsiteX3" fmla="*/ 112715 w 158178"/>
                <a:gd name="connsiteY3" fmla="*/ 118613 h 276387"/>
                <a:gd name="connsiteX4" fmla="*/ 76008 w 158178"/>
                <a:gd name="connsiteY4" fmla="*/ 66451 h 276387"/>
                <a:gd name="connsiteX5" fmla="*/ 38657 w 158178"/>
                <a:gd name="connsiteY5" fmla="*/ 29744 h 276387"/>
                <a:gd name="connsiteX6" fmla="*/ 19 w 158178"/>
                <a:gd name="connsiteY6" fmla="*/ 121 h 276387"/>
                <a:gd name="connsiteX7" fmla="*/ 12254 w 158178"/>
                <a:gd name="connsiteY7" fmla="*/ 5917 h 276387"/>
                <a:gd name="connsiteX8" fmla="*/ 42521 w 158178"/>
                <a:gd name="connsiteY8" fmla="*/ 25880 h 276387"/>
                <a:gd name="connsiteX9" fmla="*/ 81804 w 158178"/>
                <a:gd name="connsiteY9" fmla="*/ 62587 h 276387"/>
                <a:gd name="connsiteX10" fmla="*/ 119799 w 158178"/>
                <a:gd name="connsiteY10" fmla="*/ 116037 h 276387"/>
                <a:gd name="connsiteX11" fmla="*/ 145558 w 158178"/>
                <a:gd name="connsiteY11" fmla="*/ 175927 h 276387"/>
                <a:gd name="connsiteX12" fmla="*/ 156506 w 158178"/>
                <a:gd name="connsiteY12" fmla="*/ 228089 h 276387"/>
                <a:gd name="connsiteX13" fmla="*/ 157794 w 158178"/>
                <a:gd name="connsiteY13" fmla="*/ 264152 h 276387"/>
                <a:gd name="connsiteX14" fmla="*/ 155862 w 158178"/>
                <a:gd name="connsiteY14" fmla="*/ 276388 h 27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8178" h="276387">
                  <a:moveTo>
                    <a:pt x="155862" y="276388"/>
                  </a:moveTo>
                  <a:cubicBezTo>
                    <a:pt x="154574" y="276388"/>
                    <a:pt x="155218" y="257712"/>
                    <a:pt x="150710" y="228089"/>
                  </a:cubicBezTo>
                  <a:cubicBezTo>
                    <a:pt x="148778" y="213278"/>
                    <a:pt x="144270" y="195890"/>
                    <a:pt x="138474" y="177215"/>
                  </a:cubicBezTo>
                  <a:cubicBezTo>
                    <a:pt x="132034" y="158540"/>
                    <a:pt x="123663" y="138576"/>
                    <a:pt x="112715" y="118613"/>
                  </a:cubicBezTo>
                  <a:cubicBezTo>
                    <a:pt x="101123" y="98650"/>
                    <a:pt x="88888" y="81262"/>
                    <a:pt x="76008" y="66451"/>
                  </a:cubicBezTo>
                  <a:cubicBezTo>
                    <a:pt x="63129" y="51639"/>
                    <a:pt x="50249" y="39404"/>
                    <a:pt x="38657" y="29744"/>
                  </a:cubicBezTo>
                  <a:cubicBezTo>
                    <a:pt x="15474" y="10424"/>
                    <a:pt x="-625" y="1409"/>
                    <a:pt x="19" y="121"/>
                  </a:cubicBezTo>
                  <a:cubicBezTo>
                    <a:pt x="19" y="-523"/>
                    <a:pt x="4526" y="1409"/>
                    <a:pt x="12254" y="5917"/>
                  </a:cubicBezTo>
                  <a:cubicBezTo>
                    <a:pt x="19982" y="9780"/>
                    <a:pt x="30286" y="16220"/>
                    <a:pt x="42521" y="25880"/>
                  </a:cubicBezTo>
                  <a:cubicBezTo>
                    <a:pt x="54757" y="34896"/>
                    <a:pt x="68280" y="47131"/>
                    <a:pt x="81804" y="62587"/>
                  </a:cubicBezTo>
                  <a:cubicBezTo>
                    <a:pt x="95327" y="78042"/>
                    <a:pt x="108207" y="95430"/>
                    <a:pt x="119799" y="116037"/>
                  </a:cubicBezTo>
                  <a:cubicBezTo>
                    <a:pt x="131390" y="136644"/>
                    <a:pt x="139762" y="157252"/>
                    <a:pt x="145558" y="175927"/>
                  </a:cubicBezTo>
                  <a:cubicBezTo>
                    <a:pt x="151354" y="195246"/>
                    <a:pt x="155218" y="213278"/>
                    <a:pt x="156506" y="228089"/>
                  </a:cubicBezTo>
                  <a:cubicBezTo>
                    <a:pt x="158437" y="242901"/>
                    <a:pt x="158437" y="255780"/>
                    <a:pt x="157794" y="264152"/>
                  </a:cubicBezTo>
                  <a:cubicBezTo>
                    <a:pt x="157150" y="271880"/>
                    <a:pt x="156506" y="276388"/>
                    <a:pt x="155862" y="276388"/>
                  </a:cubicBezTo>
                  <a:close/>
                </a:path>
              </a:pathLst>
            </a:custGeom>
            <a:solidFill>
              <a:srgbClr val="FFFFFF"/>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103" name="Freeform: Shape 102">
              <a:extLst>
                <a:ext uri="{FF2B5EF4-FFF2-40B4-BE49-F238E27FC236}">
                  <a16:creationId xmlns:a16="http://schemas.microsoft.com/office/drawing/2014/main" id="{76CB51A9-4688-4938-B229-B3FF3A3C127A}"/>
                </a:ext>
              </a:extLst>
            </p:cNvPr>
            <p:cNvSpPr/>
            <p:nvPr/>
          </p:nvSpPr>
          <p:spPr>
            <a:xfrm>
              <a:off x="1649826" y="3215230"/>
              <a:ext cx="287956" cy="144049"/>
            </a:xfrm>
            <a:custGeom>
              <a:avLst/>
              <a:gdLst>
                <a:gd name="connsiteX0" fmla="*/ 287859 w 287956"/>
                <a:gd name="connsiteY0" fmla="*/ 144031 h 144049"/>
                <a:gd name="connsiteX1" fmla="*/ 255016 w 287956"/>
                <a:gd name="connsiteY1" fmla="*/ 107968 h 144049"/>
                <a:gd name="connsiteX2" fmla="*/ 215089 w 287956"/>
                <a:gd name="connsiteY2" fmla="*/ 73193 h 144049"/>
                <a:gd name="connsiteX3" fmla="*/ 160351 w 287956"/>
                <a:gd name="connsiteY3" fmla="*/ 39706 h 144049"/>
                <a:gd name="connsiteX4" fmla="*/ 100461 w 287956"/>
                <a:gd name="connsiteY4" fmla="*/ 16523 h 144049"/>
                <a:gd name="connsiteX5" fmla="*/ 48942 w 287956"/>
                <a:gd name="connsiteY5" fmla="*/ 6219 h 144049"/>
                <a:gd name="connsiteX6" fmla="*/ 0 w 287956"/>
                <a:gd name="connsiteY6" fmla="*/ 2355 h 144049"/>
                <a:gd name="connsiteX7" fmla="*/ 12880 w 287956"/>
                <a:gd name="connsiteY7" fmla="*/ 423 h 144049"/>
                <a:gd name="connsiteX8" fmla="*/ 48942 w 287956"/>
                <a:gd name="connsiteY8" fmla="*/ 1067 h 144049"/>
                <a:gd name="connsiteX9" fmla="*/ 101749 w 287956"/>
                <a:gd name="connsiteY9" fmla="*/ 10083 h 144049"/>
                <a:gd name="connsiteX10" fmla="*/ 163571 w 287956"/>
                <a:gd name="connsiteY10" fmla="*/ 33266 h 144049"/>
                <a:gd name="connsiteX11" fmla="*/ 219597 w 287956"/>
                <a:gd name="connsiteY11" fmla="*/ 68041 h 144049"/>
                <a:gd name="connsiteX12" fmla="*/ 258880 w 287956"/>
                <a:gd name="connsiteY12" fmla="*/ 104748 h 144049"/>
                <a:gd name="connsiteX13" fmla="*/ 281419 w 287956"/>
                <a:gd name="connsiteY13" fmla="*/ 133083 h 144049"/>
                <a:gd name="connsiteX14" fmla="*/ 287859 w 287956"/>
                <a:gd name="connsiteY14" fmla="*/ 144031 h 144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7956" h="144049">
                  <a:moveTo>
                    <a:pt x="287859" y="144031"/>
                  </a:moveTo>
                  <a:cubicBezTo>
                    <a:pt x="286571" y="144674"/>
                    <a:pt x="276267" y="129219"/>
                    <a:pt x="255016" y="107968"/>
                  </a:cubicBezTo>
                  <a:cubicBezTo>
                    <a:pt x="244712" y="97020"/>
                    <a:pt x="231189" y="85428"/>
                    <a:pt x="215089" y="73193"/>
                  </a:cubicBezTo>
                  <a:cubicBezTo>
                    <a:pt x="198990" y="61601"/>
                    <a:pt x="180314" y="50010"/>
                    <a:pt x="160351" y="39706"/>
                  </a:cubicBezTo>
                  <a:cubicBezTo>
                    <a:pt x="139744" y="30046"/>
                    <a:pt x="119136" y="22318"/>
                    <a:pt x="100461" y="16523"/>
                  </a:cubicBezTo>
                  <a:cubicBezTo>
                    <a:pt x="81141" y="11371"/>
                    <a:pt x="63754" y="8151"/>
                    <a:pt x="48942" y="6219"/>
                  </a:cubicBezTo>
                  <a:cubicBezTo>
                    <a:pt x="19319" y="2355"/>
                    <a:pt x="0" y="3643"/>
                    <a:pt x="0" y="2355"/>
                  </a:cubicBezTo>
                  <a:cubicBezTo>
                    <a:pt x="0" y="1711"/>
                    <a:pt x="4508" y="1067"/>
                    <a:pt x="12880" y="423"/>
                  </a:cubicBezTo>
                  <a:cubicBezTo>
                    <a:pt x="21251" y="-221"/>
                    <a:pt x="33487" y="-221"/>
                    <a:pt x="48942" y="1067"/>
                  </a:cubicBezTo>
                  <a:cubicBezTo>
                    <a:pt x="64398" y="2355"/>
                    <a:pt x="82429" y="4931"/>
                    <a:pt x="101749" y="10083"/>
                  </a:cubicBezTo>
                  <a:cubicBezTo>
                    <a:pt x="121068" y="15235"/>
                    <a:pt x="142319" y="22962"/>
                    <a:pt x="163571" y="33266"/>
                  </a:cubicBezTo>
                  <a:cubicBezTo>
                    <a:pt x="184822" y="43570"/>
                    <a:pt x="203497" y="55805"/>
                    <a:pt x="219597" y="68041"/>
                  </a:cubicBezTo>
                  <a:cubicBezTo>
                    <a:pt x="235696" y="80276"/>
                    <a:pt x="248576" y="93156"/>
                    <a:pt x="258880" y="104748"/>
                  </a:cubicBezTo>
                  <a:cubicBezTo>
                    <a:pt x="269183" y="116339"/>
                    <a:pt x="276911" y="125999"/>
                    <a:pt x="281419" y="133083"/>
                  </a:cubicBezTo>
                  <a:cubicBezTo>
                    <a:pt x="285927" y="139523"/>
                    <a:pt x="288503" y="143387"/>
                    <a:pt x="287859" y="144031"/>
                  </a:cubicBezTo>
                  <a:close/>
                </a:path>
              </a:pathLst>
            </a:custGeom>
            <a:solidFill>
              <a:srgbClr val="FFFFFF"/>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104" name="Freeform: Shape 103">
              <a:extLst>
                <a:ext uri="{FF2B5EF4-FFF2-40B4-BE49-F238E27FC236}">
                  <a16:creationId xmlns:a16="http://schemas.microsoft.com/office/drawing/2014/main" id="{4769DC4C-D19B-4E8E-88DC-5A2986D5248F}"/>
                </a:ext>
              </a:extLst>
            </p:cNvPr>
            <p:cNvSpPr/>
            <p:nvPr/>
          </p:nvSpPr>
          <p:spPr>
            <a:xfrm>
              <a:off x="1813391" y="2999394"/>
              <a:ext cx="219634" cy="103627"/>
            </a:xfrm>
            <a:custGeom>
              <a:avLst/>
              <a:gdLst>
                <a:gd name="connsiteX0" fmla="*/ 219602 w 219634"/>
                <a:gd name="connsiteY0" fmla="*/ 103562 h 103627"/>
                <a:gd name="connsiteX1" fmla="*/ 117854 w 219634"/>
                <a:gd name="connsiteY1" fmla="*/ 34657 h 103627"/>
                <a:gd name="connsiteX2" fmla="*/ 5 w 219634"/>
                <a:gd name="connsiteY2" fmla="*/ 526 h 103627"/>
                <a:gd name="connsiteX3" fmla="*/ 36712 w 219634"/>
                <a:gd name="connsiteY3" fmla="*/ 2458 h 103627"/>
                <a:gd name="connsiteX4" fmla="*/ 121717 w 219634"/>
                <a:gd name="connsiteY4" fmla="*/ 28217 h 103627"/>
                <a:gd name="connsiteX5" fmla="*/ 195775 w 219634"/>
                <a:gd name="connsiteY5" fmla="*/ 77159 h 103627"/>
                <a:gd name="connsiteX6" fmla="*/ 219602 w 219634"/>
                <a:gd name="connsiteY6" fmla="*/ 103562 h 103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634" h="103627">
                  <a:moveTo>
                    <a:pt x="219602" y="103562"/>
                  </a:moveTo>
                  <a:cubicBezTo>
                    <a:pt x="217670" y="105495"/>
                    <a:pt x="179676" y="63636"/>
                    <a:pt x="117854" y="34657"/>
                  </a:cubicBezTo>
                  <a:cubicBezTo>
                    <a:pt x="56032" y="5034"/>
                    <a:pt x="-639" y="3102"/>
                    <a:pt x="5" y="526"/>
                  </a:cubicBezTo>
                  <a:cubicBezTo>
                    <a:pt x="5" y="-118"/>
                    <a:pt x="14173" y="-762"/>
                    <a:pt x="36712" y="2458"/>
                  </a:cubicBezTo>
                  <a:cubicBezTo>
                    <a:pt x="59252" y="5678"/>
                    <a:pt x="90163" y="13405"/>
                    <a:pt x="121717" y="28217"/>
                  </a:cubicBezTo>
                  <a:cubicBezTo>
                    <a:pt x="153273" y="43028"/>
                    <a:pt x="179032" y="61704"/>
                    <a:pt x="195775" y="77159"/>
                  </a:cubicBezTo>
                  <a:cubicBezTo>
                    <a:pt x="211231" y="91971"/>
                    <a:pt x="220246" y="102918"/>
                    <a:pt x="219602" y="103562"/>
                  </a:cubicBezTo>
                  <a:close/>
                </a:path>
              </a:pathLst>
            </a:custGeom>
            <a:solidFill>
              <a:srgbClr val="FFFFFF"/>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105" name="Freeform: Shape 104">
              <a:extLst>
                <a:ext uri="{FF2B5EF4-FFF2-40B4-BE49-F238E27FC236}">
                  <a16:creationId xmlns:a16="http://schemas.microsoft.com/office/drawing/2014/main" id="{DA5FFE91-6E1F-4A1C-9BF1-3AC95637E998}"/>
                </a:ext>
              </a:extLst>
            </p:cNvPr>
            <p:cNvSpPr/>
            <p:nvPr/>
          </p:nvSpPr>
          <p:spPr>
            <a:xfrm>
              <a:off x="1965376" y="2750447"/>
              <a:ext cx="127010" cy="95594"/>
            </a:xfrm>
            <a:custGeom>
              <a:avLst/>
              <a:gdLst>
                <a:gd name="connsiteX0" fmla="*/ 126864 w 127010"/>
                <a:gd name="connsiteY0" fmla="*/ 95562 h 95594"/>
                <a:gd name="connsiteX1" fmla="*/ 114628 w 127010"/>
                <a:gd name="connsiteY1" fmla="*/ 74311 h 95594"/>
                <a:gd name="connsiteX2" fmla="*/ 75990 w 127010"/>
                <a:gd name="connsiteY2" fmla="*/ 31808 h 95594"/>
                <a:gd name="connsiteX3" fmla="*/ 23827 w 127010"/>
                <a:gd name="connsiteY3" fmla="*/ 6693 h 95594"/>
                <a:gd name="connsiteX4" fmla="*/ 0 w 127010"/>
                <a:gd name="connsiteY4" fmla="*/ 897 h 95594"/>
                <a:gd name="connsiteX5" fmla="*/ 25115 w 127010"/>
                <a:gd name="connsiteY5" fmla="*/ 1541 h 95594"/>
                <a:gd name="connsiteX6" fmla="*/ 80497 w 127010"/>
                <a:gd name="connsiteY6" fmla="*/ 26012 h 95594"/>
                <a:gd name="connsiteX7" fmla="*/ 119136 w 127010"/>
                <a:gd name="connsiteY7" fmla="*/ 72379 h 95594"/>
                <a:gd name="connsiteX8" fmla="*/ 126864 w 127010"/>
                <a:gd name="connsiteY8" fmla="*/ 95562 h 9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10" h="95594">
                  <a:moveTo>
                    <a:pt x="126864" y="95562"/>
                  </a:moveTo>
                  <a:cubicBezTo>
                    <a:pt x="125576" y="96206"/>
                    <a:pt x="122356" y="87190"/>
                    <a:pt x="114628" y="74311"/>
                  </a:cubicBezTo>
                  <a:cubicBezTo>
                    <a:pt x="106901" y="61431"/>
                    <a:pt x="94021" y="45332"/>
                    <a:pt x="75990" y="31808"/>
                  </a:cubicBezTo>
                  <a:cubicBezTo>
                    <a:pt x="57958" y="18284"/>
                    <a:pt x="38639" y="10557"/>
                    <a:pt x="23827" y="6693"/>
                  </a:cubicBezTo>
                  <a:cubicBezTo>
                    <a:pt x="9660" y="2829"/>
                    <a:pt x="0" y="2185"/>
                    <a:pt x="0" y="897"/>
                  </a:cubicBezTo>
                  <a:cubicBezTo>
                    <a:pt x="0" y="253"/>
                    <a:pt x="9660" y="-1035"/>
                    <a:pt x="25115" y="1541"/>
                  </a:cubicBezTo>
                  <a:cubicBezTo>
                    <a:pt x="40571" y="4117"/>
                    <a:pt x="61178" y="11201"/>
                    <a:pt x="80497" y="26012"/>
                  </a:cubicBezTo>
                  <a:cubicBezTo>
                    <a:pt x="99817" y="40180"/>
                    <a:pt x="112696" y="58211"/>
                    <a:pt x="119136" y="72379"/>
                  </a:cubicBezTo>
                  <a:cubicBezTo>
                    <a:pt x="126220" y="85902"/>
                    <a:pt x="127508" y="95562"/>
                    <a:pt x="126864" y="95562"/>
                  </a:cubicBezTo>
                  <a:close/>
                </a:path>
              </a:pathLst>
            </a:custGeom>
            <a:solidFill>
              <a:srgbClr val="FFFFFF"/>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106" name="Freeform: Shape 105">
              <a:extLst>
                <a:ext uri="{FF2B5EF4-FFF2-40B4-BE49-F238E27FC236}">
                  <a16:creationId xmlns:a16="http://schemas.microsoft.com/office/drawing/2014/main" id="{6CD77E02-0A01-4E2B-90FA-5812DEB67BB4}"/>
                </a:ext>
              </a:extLst>
            </p:cNvPr>
            <p:cNvSpPr/>
            <p:nvPr/>
          </p:nvSpPr>
          <p:spPr>
            <a:xfrm>
              <a:off x="930453" y="2992122"/>
              <a:ext cx="131464" cy="24686"/>
            </a:xfrm>
            <a:custGeom>
              <a:avLst/>
              <a:gdLst>
                <a:gd name="connsiteX0" fmla="*/ 131420 w 131464"/>
                <a:gd name="connsiteY0" fmla="*/ 18746 h 24686"/>
                <a:gd name="connsiteX1" fmla="*/ 65090 w 131464"/>
                <a:gd name="connsiteY1" fmla="*/ 7154 h 24686"/>
                <a:gd name="connsiteX2" fmla="*/ 48 w 131464"/>
                <a:gd name="connsiteY2" fmla="*/ 24541 h 24686"/>
                <a:gd name="connsiteX3" fmla="*/ 16792 w 131464"/>
                <a:gd name="connsiteY3" fmla="*/ 12306 h 24686"/>
                <a:gd name="connsiteX4" fmla="*/ 65090 w 131464"/>
                <a:gd name="connsiteY4" fmla="*/ 70 h 24686"/>
                <a:gd name="connsiteX5" fmla="*/ 114033 w 131464"/>
                <a:gd name="connsiteY5" fmla="*/ 8442 h 24686"/>
                <a:gd name="connsiteX6" fmla="*/ 131420 w 131464"/>
                <a:gd name="connsiteY6" fmla="*/ 18746 h 2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64" h="24686">
                  <a:moveTo>
                    <a:pt x="131420" y="18746"/>
                  </a:moveTo>
                  <a:cubicBezTo>
                    <a:pt x="130776" y="20677"/>
                    <a:pt x="103085" y="5222"/>
                    <a:pt x="65090" y="7154"/>
                  </a:cubicBezTo>
                  <a:cubicBezTo>
                    <a:pt x="27740" y="8442"/>
                    <a:pt x="1336" y="26473"/>
                    <a:pt x="48" y="24541"/>
                  </a:cubicBezTo>
                  <a:cubicBezTo>
                    <a:pt x="-596" y="23897"/>
                    <a:pt x="5200" y="18102"/>
                    <a:pt x="16792" y="12306"/>
                  </a:cubicBezTo>
                  <a:cubicBezTo>
                    <a:pt x="28383" y="6510"/>
                    <a:pt x="45127" y="714"/>
                    <a:pt x="65090" y="70"/>
                  </a:cubicBezTo>
                  <a:cubicBezTo>
                    <a:pt x="85054" y="-574"/>
                    <a:pt x="102441" y="3290"/>
                    <a:pt x="114033" y="8442"/>
                  </a:cubicBezTo>
                  <a:cubicBezTo>
                    <a:pt x="125624" y="12950"/>
                    <a:pt x="132064" y="18102"/>
                    <a:pt x="131420" y="18746"/>
                  </a:cubicBezTo>
                  <a:close/>
                </a:path>
              </a:pathLst>
            </a:custGeom>
            <a:solidFill>
              <a:srgbClr val="FFFFFF"/>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107" name="Freeform: Shape 106">
              <a:extLst>
                <a:ext uri="{FF2B5EF4-FFF2-40B4-BE49-F238E27FC236}">
                  <a16:creationId xmlns:a16="http://schemas.microsoft.com/office/drawing/2014/main" id="{BE91D7C6-371A-4C61-9D69-E94880888A39}"/>
                </a:ext>
              </a:extLst>
            </p:cNvPr>
            <p:cNvSpPr/>
            <p:nvPr/>
          </p:nvSpPr>
          <p:spPr>
            <a:xfrm>
              <a:off x="1056677" y="2700536"/>
              <a:ext cx="122453" cy="27130"/>
            </a:xfrm>
            <a:custGeom>
              <a:avLst/>
              <a:gdLst>
                <a:gd name="connsiteX0" fmla="*/ 122400 w 122453"/>
                <a:gd name="connsiteY0" fmla="*/ 26981 h 27130"/>
                <a:gd name="connsiteX1" fmla="*/ 62510 w 122453"/>
                <a:gd name="connsiteY1" fmla="*/ 8305 h 27130"/>
                <a:gd name="connsiteX2" fmla="*/ 44 w 122453"/>
                <a:gd name="connsiteY2" fmla="*/ 14745 h 27130"/>
                <a:gd name="connsiteX3" fmla="*/ 16788 w 122453"/>
                <a:gd name="connsiteY3" fmla="*/ 5729 h 27130"/>
                <a:gd name="connsiteX4" fmla="*/ 63154 w 122453"/>
                <a:gd name="connsiteY4" fmla="*/ 577 h 27130"/>
                <a:gd name="connsiteX5" fmla="*/ 107589 w 122453"/>
                <a:gd name="connsiteY5" fmla="*/ 14745 h 27130"/>
                <a:gd name="connsiteX6" fmla="*/ 122400 w 122453"/>
                <a:gd name="connsiteY6" fmla="*/ 26981 h 2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53" h="27130">
                  <a:moveTo>
                    <a:pt x="122400" y="26981"/>
                  </a:moveTo>
                  <a:cubicBezTo>
                    <a:pt x="121112" y="28913"/>
                    <a:pt x="97285" y="11525"/>
                    <a:pt x="62510" y="8305"/>
                  </a:cubicBezTo>
                  <a:cubicBezTo>
                    <a:pt x="27735" y="4441"/>
                    <a:pt x="688" y="17321"/>
                    <a:pt x="44" y="14745"/>
                  </a:cubicBezTo>
                  <a:cubicBezTo>
                    <a:pt x="-600" y="14101"/>
                    <a:pt x="5840" y="9593"/>
                    <a:pt x="16788" y="5729"/>
                  </a:cubicBezTo>
                  <a:cubicBezTo>
                    <a:pt x="27735" y="1865"/>
                    <a:pt x="44479" y="-1354"/>
                    <a:pt x="63154" y="577"/>
                  </a:cubicBezTo>
                  <a:cubicBezTo>
                    <a:pt x="81186" y="2509"/>
                    <a:pt x="97285" y="8305"/>
                    <a:pt x="107589" y="14745"/>
                  </a:cubicBezTo>
                  <a:cubicBezTo>
                    <a:pt x="117892" y="20541"/>
                    <a:pt x="123044" y="26337"/>
                    <a:pt x="122400" y="26981"/>
                  </a:cubicBezTo>
                  <a:close/>
                </a:path>
              </a:pathLst>
            </a:custGeom>
            <a:solidFill>
              <a:srgbClr val="FFFFFF"/>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108" name="Freeform: Shape 107">
              <a:extLst>
                <a:ext uri="{FF2B5EF4-FFF2-40B4-BE49-F238E27FC236}">
                  <a16:creationId xmlns:a16="http://schemas.microsoft.com/office/drawing/2014/main" id="{B85CD092-6E44-4497-8CB6-D2389DE1ADFD}"/>
                </a:ext>
              </a:extLst>
            </p:cNvPr>
            <p:cNvSpPr/>
            <p:nvPr/>
          </p:nvSpPr>
          <p:spPr>
            <a:xfrm>
              <a:off x="777114" y="3279819"/>
              <a:ext cx="256424" cy="189581"/>
            </a:xfrm>
            <a:custGeom>
              <a:avLst/>
              <a:gdLst>
                <a:gd name="connsiteX0" fmla="*/ 256424 w 256424"/>
                <a:gd name="connsiteY0" fmla="*/ 232 h 189581"/>
                <a:gd name="connsiteX1" fmla="*/ 211346 w 256424"/>
                <a:gd name="connsiteY1" fmla="*/ 16976 h 189581"/>
                <a:gd name="connsiteX2" fmla="*/ 111529 w 256424"/>
                <a:gd name="connsiteY2" fmla="*/ 72358 h 189581"/>
                <a:gd name="connsiteX3" fmla="*/ 29100 w 256424"/>
                <a:gd name="connsiteY3" fmla="*/ 151567 h 189581"/>
                <a:gd name="connsiteX4" fmla="*/ 121 w 256424"/>
                <a:gd name="connsiteY4" fmla="*/ 189562 h 189581"/>
                <a:gd name="connsiteX5" fmla="*/ 5917 w 256424"/>
                <a:gd name="connsiteY5" fmla="*/ 177971 h 189581"/>
                <a:gd name="connsiteX6" fmla="*/ 25236 w 256424"/>
                <a:gd name="connsiteY6" fmla="*/ 148348 h 189581"/>
                <a:gd name="connsiteX7" fmla="*/ 107665 w 256424"/>
                <a:gd name="connsiteY7" fmla="*/ 66562 h 189581"/>
                <a:gd name="connsiteX8" fmla="*/ 210702 w 256424"/>
                <a:gd name="connsiteY8" fmla="*/ 12468 h 189581"/>
                <a:gd name="connsiteX9" fmla="*/ 244833 w 256424"/>
                <a:gd name="connsiteY9" fmla="*/ 2808 h 189581"/>
                <a:gd name="connsiteX10" fmla="*/ 256424 w 256424"/>
                <a:gd name="connsiteY10" fmla="*/ 232 h 18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6424" h="189581">
                  <a:moveTo>
                    <a:pt x="256424" y="232"/>
                  </a:moveTo>
                  <a:cubicBezTo>
                    <a:pt x="256424" y="1520"/>
                    <a:pt x="239037" y="6028"/>
                    <a:pt x="211346" y="16976"/>
                  </a:cubicBezTo>
                  <a:cubicBezTo>
                    <a:pt x="184299" y="27924"/>
                    <a:pt x="147592" y="45955"/>
                    <a:pt x="111529" y="72358"/>
                  </a:cubicBezTo>
                  <a:cubicBezTo>
                    <a:pt x="75466" y="98761"/>
                    <a:pt x="47131" y="128384"/>
                    <a:pt x="29100" y="151567"/>
                  </a:cubicBezTo>
                  <a:cubicBezTo>
                    <a:pt x="10424" y="174751"/>
                    <a:pt x="1409" y="190206"/>
                    <a:pt x="121" y="189562"/>
                  </a:cubicBezTo>
                  <a:cubicBezTo>
                    <a:pt x="-523" y="189562"/>
                    <a:pt x="1409" y="185054"/>
                    <a:pt x="5917" y="177971"/>
                  </a:cubicBezTo>
                  <a:cubicBezTo>
                    <a:pt x="9780" y="170887"/>
                    <a:pt x="16220" y="160583"/>
                    <a:pt x="25236" y="148348"/>
                  </a:cubicBezTo>
                  <a:cubicBezTo>
                    <a:pt x="42623" y="124520"/>
                    <a:pt x="70958" y="93609"/>
                    <a:pt x="107665" y="66562"/>
                  </a:cubicBezTo>
                  <a:cubicBezTo>
                    <a:pt x="144372" y="39515"/>
                    <a:pt x="182367" y="22128"/>
                    <a:pt x="210702" y="12468"/>
                  </a:cubicBezTo>
                  <a:cubicBezTo>
                    <a:pt x="224870" y="7960"/>
                    <a:pt x="236461" y="4740"/>
                    <a:pt x="244833" y="2808"/>
                  </a:cubicBezTo>
                  <a:cubicBezTo>
                    <a:pt x="251273" y="232"/>
                    <a:pt x="255780" y="-412"/>
                    <a:pt x="256424" y="232"/>
                  </a:cubicBezTo>
                  <a:close/>
                </a:path>
              </a:pathLst>
            </a:custGeom>
            <a:solidFill>
              <a:srgbClr val="FFFFFF"/>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109" name="Freeform: Shape 108">
              <a:extLst>
                <a:ext uri="{FF2B5EF4-FFF2-40B4-BE49-F238E27FC236}">
                  <a16:creationId xmlns:a16="http://schemas.microsoft.com/office/drawing/2014/main" id="{1CFED35D-8D04-421E-9746-E9197263394E}"/>
                </a:ext>
              </a:extLst>
            </p:cNvPr>
            <p:cNvSpPr/>
            <p:nvPr/>
          </p:nvSpPr>
          <p:spPr>
            <a:xfrm>
              <a:off x="1075265" y="3281258"/>
              <a:ext cx="44697" cy="278279"/>
            </a:xfrm>
            <a:custGeom>
              <a:avLst/>
              <a:gdLst>
                <a:gd name="connsiteX0" fmla="*/ 36838 w 44697"/>
                <a:gd name="connsiteY0" fmla="*/ 278280 h 278279"/>
                <a:gd name="connsiteX1" fmla="*/ 30398 w 44697"/>
                <a:gd name="connsiteY1" fmla="*/ 268620 h 278279"/>
                <a:gd name="connsiteX2" fmla="*/ 16875 w 44697"/>
                <a:gd name="connsiteY2" fmla="*/ 240285 h 278279"/>
                <a:gd name="connsiteX3" fmla="*/ 131 w 44697"/>
                <a:gd name="connsiteY3" fmla="*/ 137892 h 278279"/>
                <a:gd name="connsiteX4" fmla="*/ 22671 w 44697"/>
                <a:gd name="connsiteY4" fmla="*/ 36788 h 278279"/>
                <a:gd name="connsiteX5" fmla="*/ 37482 w 44697"/>
                <a:gd name="connsiteY5" fmla="*/ 9097 h 278279"/>
                <a:gd name="connsiteX6" fmla="*/ 44566 w 44697"/>
                <a:gd name="connsiteY6" fmla="*/ 81 h 278279"/>
                <a:gd name="connsiteX7" fmla="*/ 27823 w 44697"/>
                <a:gd name="connsiteY7" fmla="*/ 39364 h 278279"/>
                <a:gd name="connsiteX8" fmla="*/ 7859 w 44697"/>
                <a:gd name="connsiteY8" fmla="*/ 138536 h 278279"/>
                <a:gd name="connsiteX9" fmla="*/ 22671 w 44697"/>
                <a:gd name="connsiteY9" fmla="*/ 238997 h 278279"/>
                <a:gd name="connsiteX10" fmla="*/ 36838 w 44697"/>
                <a:gd name="connsiteY10" fmla="*/ 278280 h 2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97" h="278279">
                  <a:moveTo>
                    <a:pt x="36838" y="278280"/>
                  </a:moveTo>
                  <a:cubicBezTo>
                    <a:pt x="36194" y="278280"/>
                    <a:pt x="34262" y="275060"/>
                    <a:pt x="30398" y="268620"/>
                  </a:cubicBezTo>
                  <a:cubicBezTo>
                    <a:pt x="26535" y="262180"/>
                    <a:pt x="22027" y="252521"/>
                    <a:pt x="16875" y="240285"/>
                  </a:cubicBezTo>
                  <a:cubicBezTo>
                    <a:pt x="7215" y="215814"/>
                    <a:pt x="-1157" y="179107"/>
                    <a:pt x="131" y="137892"/>
                  </a:cubicBezTo>
                  <a:cubicBezTo>
                    <a:pt x="1419" y="97322"/>
                    <a:pt x="11723" y="61259"/>
                    <a:pt x="22671" y="36788"/>
                  </a:cubicBezTo>
                  <a:cubicBezTo>
                    <a:pt x="27823" y="24552"/>
                    <a:pt x="32974" y="14892"/>
                    <a:pt x="37482" y="9097"/>
                  </a:cubicBezTo>
                  <a:cubicBezTo>
                    <a:pt x="41346" y="2657"/>
                    <a:pt x="43922" y="-563"/>
                    <a:pt x="44566" y="81"/>
                  </a:cubicBezTo>
                  <a:cubicBezTo>
                    <a:pt x="45854" y="725"/>
                    <a:pt x="37482" y="14892"/>
                    <a:pt x="27823" y="39364"/>
                  </a:cubicBezTo>
                  <a:cubicBezTo>
                    <a:pt x="18163" y="63835"/>
                    <a:pt x="9147" y="98610"/>
                    <a:pt x="7859" y="138536"/>
                  </a:cubicBezTo>
                  <a:cubicBezTo>
                    <a:pt x="7215" y="178463"/>
                    <a:pt x="14299" y="213882"/>
                    <a:pt x="22671" y="238997"/>
                  </a:cubicBezTo>
                  <a:cubicBezTo>
                    <a:pt x="30398" y="263468"/>
                    <a:pt x="38126" y="277636"/>
                    <a:pt x="36838" y="278280"/>
                  </a:cubicBezTo>
                  <a:close/>
                </a:path>
              </a:pathLst>
            </a:custGeom>
            <a:solidFill>
              <a:srgbClr val="FFFFFF"/>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110" name="Freeform: Shape 109">
              <a:extLst>
                <a:ext uri="{FF2B5EF4-FFF2-40B4-BE49-F238E27FC236}">
                  <a16:creationId xmlns:a16="http://schemas.microsoft.com/office/drawing/2014/main" id="{9516567E-909A-4C11-888B-F6120E4C7F3F}"/>
                </a:ext>
              </a:extLst>
            </p:cNvPr>
            <p:cNvSpPr/>
            <p:nvPr/>
          </p:nvSpPr>
          <p:spPr>
            <a:xfrm>
              <a:off x="1325826" y="3239480"/>
              <a:ext cx="79320" cy="172002"/>
            </a:xfrm>
            <a:custGeom>
              <a:avLst/>
              <a:gdLst>
                <a:gd name="connsiteX0" fmla="*/ 79288 w 79320"/>
                <a:gd name="connsiteY0" fmla="*/ 171942 h 172002"/>
                <a:gd name="connsiteX1" fmla="*/ 54817 w 79320"/>
                <a:gd name="connsiteY1" fmla="*/ 155843 h 172002"/>
                <a:gd name="connsiteX2" fmla="*/ 13602 w 79320"/>
                <a:gd name="connsiteY2" fmla="*/ 98529 h 172002"/>
                <a:gd name="connsiteX3" fmla="*/ 78 w 79320"/>
                <a:gd name="connsiteY3" fmla="*/ 28979 h 172002"/>
                <a:gd name="connsiteX4" fmla="*/ 5230 w 79320"/>
                <a:gd name="connsiteY4" fmla="*/ 0 h 172002"/>
                <a:gd name="connsiteX5" fmla="*/ 5230 w 79320"/>
                <a:gd name="connsiteY5" fmla="*/ 28979 h 172002"/>
                <a:gd name="connsiteX6" fmla="*/ 20042 w 79320"/>
                <a:gd name="connsiteY6" fmla="*/ 95309 h 172002"/>
                <a:gd name="connsiteX7" fmla="*/ 58037 w 79320"/>
                <a:gd name="connsiteY7" fmla="*/ 151979 h 172002"/>
                <a:gd name="connsiteX8" fmla="*/ 79288 w 79320"/>
                <a:gd name="connsiteY8" fmla="*/ 171942 h 17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320" h="172002">
                  <a:moveTo>
                    <a:pt x="79288" y="171942"/>
                  </a:moveTo>
                  <a:cubicBezTo>
                    <a:pt x="78644" y="172586"/>
                    <a:pt x="68340" y="168079"/>
                    <a:pt x="54817" y="155843"/>
                  </a:cubicBezTo>
                  <a:cubicBezTo>
                    <a:pt x="41293" y="144251"/>
                    <a:pt x="24550" y="124288"/>
                    <a:pt x="13602" y="98529"/>
                  </a:cubicBezTo>
                  <a:cubicBezTo>
                    <a:pt x="2654" y="72770"/>
                    <a:pt x="-566" y="47010"/>
                    <a:pt x="78" y="28979"/>
                  </a:cubicBezTo>
                  <a:cubicBezTo>
                    <a:pt x="722" y="10948"/>
                    <a:pt x="4586" y="0"/>
                    <a:pt x="5230" y="0"/>
                  </a:cubicBezTo>
                  <a:cubicBezTo>
                    <a:pt x="6518" y="0"/>
                    <a:pt x="4586" y="10948"/>
                    <a:pt x="5230" y="28979"/>
                  </a:cubicBezTo>
                  <a:cubicBezTo>
                    <a:pt x="5874" y="46366"/>
                    <a:pt x="9738" y="70838"/>
                    <a:pt x="20042" y="95309"/>
                  </a:cubicBezTo>
                  <a:cubicBezTo>
                    <a:pt x="30989" y="119780"/>
                    <a:pt x="45801" y="139100"/>
                    <a:pt x="58037" y="151979"/>
                  </a:cubicBezTo>
                  <a:cubicBezTo>
                    <a:pt x="70916" y="164859"/>
                    <a:pt x="79932" y="171299"/>
                    <a:pt x="79288" y="171942"/>
                  </a:cubicBezTo>
                  <a:close/>
                </a:path>
              </a:pathLst>
            </a:custGeom>
            <a:solidFill>
              <a:srgbClr val="FFFFFF"/>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111" name="Freeform: Shape 110">
              <a:extLst>
                <a:ext uri="{FF2B5EF4-FFF2-40B4-BE49-F238E27FC236}">
                  <a16:creationId xmlns:a16="http://schemas.microsoft.com/office/drawing/2014/main" id="{9B02F7B1-9637-41A6-95C9-D43E9C925441}"/>
                </a:ext>
              </a:extLst>
            </p:cNvPr>
            <p:cNvSpPr/>
            <p:nvPr/>
          </p:nvSpPr>
          <p:spPr>
            <a:xfrm>
              <a:off x="1240766" y="2534859"/>
              <a:ext cx="19734" cy="60717"/>
            </a:xfrm>
            <a:custGeom>
              <a:avLst/>
              <a:gdLst>
                <a:gd name="connsiteX0" fmla="*/ 134 w 19734"/>
                <a:gd name="connsiteY0" fmla="*/ 108 h 60717"/>
                <a:gd name="connsiteX1" fmla="*/ 18165 w 19734"/>
                <a:gd name="connsiteY1" fmla="*/ 27799 h 60717"/>
                <a:gd name="connsiteX2" fmla="*/ 14301 w 19734"/>
                <a:gd name="connsiteY2" fmla="*/ 60642 h 60717"/>
                <a:gd name="connsiteX3" fmla="*/ 10437 w 19734"/>
                <a:gd name="connsiteY3" fmla="*/ 29087 h 60717"/>
                <a:gd name="connsiteX4" fmla="*/ 134 w 19734"/>
                <a:gd name="connsiteY4" fmla="*/ 108 h 60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4" h="60717">
                  <a:moveTo>
                    <a:pt x="134" y="108"/>
                  </a:moveTo>
                  <a:cubicBezTo>
                    <a:pt x="1422" y="-1180"/>
                    <a:pt x="13657" y="9124"/>
                    <a:pt x="18165" y="27799"/>
                  </a:cubicBezTo>
                  <a:cubicBezTo>
                    <a:pt x="22673" y="46474"/>
                    <a:pt x="16233" y="61930"/>
                    <a:pt x="14301" y="60642"/>
                  </a:cubicBezTo>
                  <a:cubicBezTo>
                    <a:pt x="12369" y="59998"/>
                    <a:pt x="14945" y="45830"/>
                    <a:pt x="10437" y="29087"/>
                  </a:cubicBezTo>
                  <a:cubicBezTo>
                    <a:pt x="7217" y="12987"/>
                    <a:pt x="-1154" y="2040"/>
                    <a:pt x="134" y="108"/>
                  </a:cubicBezTo>
                  <a:close/>
                </a:path>
              </a:pathLst>
            </a:custGeom>
            <a:solidFill>
              <a:srgbClr val="FFFFFF"/>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112" name="Freeform: Shape 111">
              <a:extLst>
                <a:ext uri="{FF2B5EF4-FFF2-40B4-BE49-F238E27FC236}">
                  <a16:creationId xmlns:a16="http://schemas.microsoft.com/office/drawing/2014/main" id="{7ABD84BA-BCB9-4DED-8DAE-BA0055871F25}"/>
                </a:ext>
              </a:extLst>
            </p:cNvPr>
            <p:cNvSpPr/>
            <p:nvPr/>
          </p:nvSpPr>
          <p:spPr>
            <a:xfrm>
              <a:off x="1943481" y="2602523"/>
              <a:ext cx="163630" cy="65781"/>
            </a:xfrm>
            <a:custGeom>
              <a:avLst/>
              <a:gdLst>
                <a:gd name="connsiteX0" fmla="*/ 163571 w 163630"/>
                <a:gd name="connsiteY0" fmla="*/ 65747 h 65781"/>
                <a:gd name="connsiteX1" fmla="*/ 144251 w 163630"/>
                <a:gd name="connsiteY1" fmla="*/ 46428 h 65781"/>
                <a:gd name="connsiteX2" fmla="*/ 89513 w 163630"/>
                <a:gd name="connsiteY2" fmla="*/ 14229 h 65781"/>
                <a:gd name="connsiteX3" fmla="*/ 26403 w 163630"/>
                <a:gd name="connsiteY3" fmla="*/ 7145 h 65781"/>
                <a:gd name="connsiteX4" fmla="*/ 0 w 163630"/>
                <a:gd name="connsiteY4" fmla="*/ 11009 h 65781"/>
                <a:gd name="connsiteX5" fmla="*/ 25759 w 163630"/>
                <a:gd name="connsiteY5" fmla="*/ 1993 h 65781"/>
                <a:gd name="connsiteX6" fmla="*/ 92089 w 163630"/>
                <a:gd name="connsiteY6" fmla="*/ 7145 h 65781"/>
                <a:gd name="connsiteX7" fmla="*/ 148115 w 163630"/>
                <a:gd name="connsiteY7" fmla="*/ 42564 h 65781"/>
                <a:gd name="connsiteX8" fmla="*/ 163571 w 163630"/>
                <a:gd name="connsiteY8" fmla="*/ 65747 h 6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630" h="65781">
                  <a:moveTo>
                    <a:pt x="163571" y="65747"/>
                  </a:moveTo>
                  <a:cubicBezTo>
                    <a:pt x="162283" y="66391"/>
                    <a:pt x="156487" y="58019"/>
                    <a:pt x="144251" y="46428"/>
                  </a:cubicBezTo>
                  <a:cubicBezTo>
                    <a:pt x="132016" y="35480"/>
                    <a:pt x="113340" y="21957"/>
                    <a:pt x="89513" y="14229"/>
                  </a:cubicBezTo>
                  <a:cubicBezTo>
                    <a:pt x="65686" y="6501"/>
                    <a:pt x="43147" y="5213"/>
                    <a:pt x="26403" y="7145"/>
                  </a:cubicBezTo>
                  <a:cubicBezTo>
                    <a:pt x="10304" y="9077"/>
                    <a:pt x="0" y="12297"/>
                    <a:pt x="0" y="11009"/>
                  </a:cubicBezTo>
                  <a:cubicBezTo>
                    <a:pt x="0" y="10365"/>
                    <a:pt x="9016" y="5213"/>
                    <a:pt x="25759" y="1993"/>
                  </a:cubicBezTo>
                  <a:cubicBezTo>
                    <a:pt x="42503" y="-1227"/>
                    <a:pt x="66974" y="-1227"/>
                    <a:pt x="92089" y="7145"/>
                  </a:cubicBezTo>
                  <a:cubicBezTo>
                    <a:pt x="117204" y="15517"/>
                    <a:pt x="136524" y="30328"/>
                    <a:pt x="148115" y="42564"/>
                  </a:cubicBezTo>
                  <a:cubicBezTo>
                    <a:pt x="159707" y="55444"/>
                    <a:pt x="164215" y="65103"/>
                    <a:pt x="163571" y="65747"/>
                  </a:cubicBezTo>
                  <a:close/>
                </a:path>
              </a:pathLst>
            </a:custGeom>
            <a:solidFill>
              <a:srgbClr val="FFFFFF"/>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113" name="Freeform: Shape 112">
              <a:extLst>
                <a:ext uri="{FF2B5EF4-FFF2-40B4-BE49-F238E27FC236}">
                  <a16:creationId xmlns:a16="http://schemas.microsoft.com/office/drawing/2014/main" id="{4A7E5AEE-E835-47B3-ACD2-EB450BF7CC12}"/>
                </a:ext>
              </a:extLst>
            </p:cNvPr>
            <p:cNvSpPr/>
            <p:nvPr/>
          </p:nvSpPr>
          <p:spPr>
            <a:xfrm>
              <a:off x="1264727" y="1550001"/>
              <a:ext cx="770268" cy="1639249"/>
            </a:xfrm>
            <a:custGeom>
              <a:avLst/>
              <a:gdLst>
                <a:gd name="connsiteX0" fmla="*/ 494576 w 770268"/>
                <a:gd name="connsiteY0" fmla="*/ 1487914 h 1639249"/>
                <a:gd name="connsiteX1" fmla="*/ 581513 w 770268"/>
                <a:gd name="connsiteY1" fmla="*/ 1407417 h 1639249"/>
                <a:gd name="connsiteX2" fmla="*/ 683262 w 770268"/>
                <a:gd name="connsiteY2" fmla="*/ 1163348 h 1639249"/>
                <a:gd name="connsiteX3" fmla="*/ 764403 w 770268"/>
                <a:gd name="connsiteY3" fmla="*/ 889657 h 1639249"/>
                <a:gd name="connsiteX4" fmla="*/ 699361 w 770268"/>
                <a:gd name="connsiteY4" fmla="*/ 789197 h 1639249"/>
                <a:gd name="connsiteX5" fmla="*/ 680686 w 770268"/>
                <a:gd name="connsiteY5" fmla="*/ 531605 h 1639249"/>
                <a:gd name="connsiteX6" fmla="*/ 500372 w 770268"/>
                <a:gd name="connsiteY6" fmla="*/ 41537 h 1639249"/>
                <a:gd name="connsiteX7" fmla="*/ 501016 w 770268"/>
                <a:gd name="connsiteY7" fmla="*/ 42825 h 1639249"/>
                <a:gd name="connsiteX8" fmla="*/ 444346 w 770268"/>
                <a:gd name="connsiteY8" fmla="*/ 14490 h 1639249"/>
                <a:gd name="connsiteX9" fmla="*/ 398623 w 770268"/>
                <a:gd name="connsiteY9" fmla="*/ 1610 h 1639249"/>
                <a:gd name="connsiteX10" fmla="*/ 341953 w 770268"/>
                <a:gd name="connsiteY10" fmla="*/ 322 h 1639249"/>
                <a:gd name="connsiteX11" fmla="*/ 321990 w 770268"/>
                <a:gd name="connsiteY11" fmla="*/ 322 h 1639249"/>
                <a:gd name="connsiteX12" fmla="*/ 284639 w 770268"/>
                <a:gd name="connsiteY12" fmla="*/ 2898 h 1639249"/>
                <a:gd name="connsiteX13" fmla="*/ 254372 w 770268"/>
                <a:gd name="connsiteY13" fmla="*/ 18997 h 1639249"/>
                <a:gd name="connsiteX14" fmla="*/ 235696 w 770268"/>
                <a:gd name="connsiteY14" fmla="*/ 58280 h 1639249"/>
                <a:gd name="connsiteX15" fmla="*/ 122356 w 770268"/>
                <a:gd name="connsiteY15" fmla="*/ 111086 h 1639249"/>
                <a:gd name="connsiteX16" fmla="*/ 0 w 770268"/>
                <a:gd name="connsiteY16" fmla="*/ 279809 h 1639249"/>
                <a:gd name="connsiteX17" fmla="*/ 179670 w 770268"/>
                <a:gd name="connsiteY17" fmla="*/ 164537 h 1639249"/>
                <a:gd name="connsiteX18" fmla="*/ 159707 w 770268"/>
                <a:gd name="connsiteY18" fmla="*/ 196092 h 1639249"/>
                <a:gd name="connsiteX19" fmla="*/ 258236 w 770268"/>
                <a:gd name="connsiteY19" fmla="*/ 163249 h 1639249"/>
                <a:gd name="connsiteX20" fmla="*/ 304602 w 770268"/>
                <a:gd name="connsiteY20" fmla="*/ 104003 h 1639249"/>
                <a:gd name="connsiteX21" fmla="*/ 372220 w 770268"/>
                <a:gd name="connsiteY21" fmla="*/ 218631 h 1639249"/>
                <a:gd name="connsiteX22" fmla="*/ 479765 w 770268"/>
                <a:gd name="connsiteY22" fmla="*/ 276589 h 1639249"/>
                <a:gd name="connsiteX23" fmla="*/ 479765 w 770268"/>
                <a:gd name="connsiteY23" fmla="*/ 302348 h 1639249"/>
                <a:gd name="connsiteX24" fmla="*/ 523555 w 770268"/>
                <a:gd name="connsiteY24" fmla="*/ 580547 h 1639249"/>
                <a:gd name="connsiteX25" fmla="*/ 413435 w 770268"/>
                <a:gd name="connsiteY25" fmla="*/ 756998 h 1639249"/>
                <a:gd name="connsiteX26" fmla="*/ 434042 w 770268"/>
                <a:gd name="connsiteY26" fmla="*/ 965003 h 1639249"/>
                <a:gd name="connsiteX27" fmla="*/ 317482 w 770268"/>
                <a:gd name="connsiteY27" fmla="*/ 1233542 h 1639249"/>
                <a:gd name="connsiteX28" fmla="*/ 323921 w 770268"/>
                <a:gd name="connsiteY28" fmla="*/ 1639249 h 1639249"/>
                <a:gd name="connsiteX29" fmla="*/ 387031 w 770268"/>
                <a:gd name="connsiteY29" fmla="*/ 1635385 h 1639249"/>
                <a:gd name="connsiteX30" fmla="*/ 494576 w 770268"/>
                <a:gd name="connsiteY30" fmla="*/ 1487914 h 163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70268" h="1639249">
                  <a:moveTo>
                    <a:pt x="494576" y="1487914"/>
                  </a:moveTo>
                  <a:cubicBezTo>
                    <a:pt x="518403" y="1455715"/>
                    <a:pt x="548026" y="1428668"/>
                    <a:pt x="581513" y="1407417"/>
                  </a:cubicBezTo>
                  <a:cubicBezTo>
                    <a:pt x="674246" y="1348815"/>
                    <a:pt x="725764" y="1241914"/>
                    <a:pt x="683262" y="1163348"/>
                  </a:cubicBezTo>
                  <a:cubicBezTo>
                    <a:pt x="619508" y="1045500"/>
                    <a:pt x="804974" y="980458"/>
                    <a:pt x="764403" y="889657"/>
                  </a:cubicBezTo>
                  <a:cubicBezTo>
                    <a:pt x="741864" y="838783"/>
                    <a:pt x="722545" y="839427"/>
                    <a:pt x="699361" y="789197"/>
                  </a:cubicBezTo>
                  <a:cubicBezTo>
                    <a:pt x="663299" y="709987"/>
                    <a:pt x="678754" y="618542"/>
                    <a:pt x="680686" y="531605"/>
                  </a:cubicBezTo>
                  <a:cubicBezTo>
                    <a:pt x="684550" y="358374"/>
                    <a:pt x="647843" y="148437"/>
                    <a:pt x="500372" y="41537"/>
                  </a:cubicBezTo>
                  <a:cubicBezTo>
                    <a:pt x="500372" y="42181"/>
                    <a:pt x="500372" y="42181"/>
                    <a:pt x="501016" y="42825"/>
                  </a:cubicBezTo>
                  <a:cubicBezTo>
                    <a:pt x="482984" y="31233"/>
                    <a:pt x="464309" y="22217"/>
                    <a:pt x="444346" y="14490"/>
                  </a:cubicBezTo>
                  <a:cubicBezTo>
                    <a:pt x="429534" y="8694"/>
                    <a:pt x="414079" y="4186"/>
                    <a:pt x="398623" y="1610"/>
                  </a:cubicBezTo>
                  <a:cubicBezTo>
                    <a:pt x="379948" y="-966"/>
                    <a:pt x="360628" y="322"/>
                    <a:pt x="341953" y="322"/>
                  </a:cubicBezTo>
                  <a:cubicBezTo>
                    <a:pt x="335513" y="322"/>
                    <a:pt x="328429" y="322"/>
                    <a:pt x="321990" y="322"/>
                  </a:cubicBezTo>
                  <a:cubicBezTo>
                    <a:pt x="309754" y="966"/>
                    <a:pt x="296874" y="-322"/>
                    <a:pt x="284639" y="2898"/>
                  </a:cubicBezTo>
                  <a:cubicBezTo>
                    <a:pt x="273047" y="5474"/>
                    <a:pt x="262743" y="11270"/>
                    <a:pt x="254372" y="18997"/>
                  </a:cubicBezTo>
                  <a:lnTo>
                    <a:pt x="235696" y="58280"/>
                  </a:lnTo>
                  <a:cubicBezTo>
                    <a:pt x="194482" y="64076"/>
                    <a:pt x="154555" y="84039"/>
                    <a:pt x="122356" y="111086"/>
                  </a:cubicBezTo>
                  <a:cubicBezTo>
                    <a:pt x="68906" y="156165"/>
                    <a:pt x="33487" y="218631"/>
                    <a:pt x="0" y="279809"/>
                  </a:cubicBezTo>
                  <a:cubicBezTo>
                    <a:pt x="66974" y="254050"/>
                    <a:pt x="128796" y="214767"/>
                    <a:pt x="179670" y="164537"/>
                  </a:cubicBezTo>
                  <a:cubicBezTo>
                    <a:pt x="173230" y="174840"/>
                    <a:pt x="166791" y="185788"/>
                    <a:pt x="159707" y="196092"/>
                  </a:cubicBezTo>
                  <a:cubicBezTo>
                    <a:pt x="195126" y="203175"/>
                    <a:pt x="231833" y="187720"/>
                    <a:pt x="258236" y="163249"/>
                  </a:cubicBezTo>
                  <a:cubicBezTo>
                    <a:pt x="276911" y="146505"/>
                    <a:pt x="291723" y="125254"/>
                    <a:pt x="304602" y="104003"/>
                  </a:cubicBezTo>
                  <a:cubicBezTo>
                    <a:pt x="311042" y="148437"/>
                    <a:pt x="338089" y="189652"/>
                    <a:pt x="372220" y="218631"/>
                  </a:cubicBezTo>
                  <a:cubicBezTo>
                    <a:pt x="403775" y="245034"/>
                    <a:pt x="440482" y="263066"/>
                    <a:pt x="479765" y="276589"/>
                  </a:cubicBezTo>
                  <a:cubicBezTo>
                    <a:pt x="479121" y="284961"/>
                    <a:pt x="479121" y="293333"/>
                    <a:pt x="479765" y="302348"/>
                  </a:cubicBezTo>
                  <a:cubicBezTo>
                    <a:pt x="484916" y="397657"/>
                    <a:pt x="553178" y="489746"/>
                    <a:pt x="523555" y="580547"/>
                  </a:cubicBezTo>
                  <a:cubicBezTo>
                    <a:pt x="501660" y="646877"/>
                    <a:pt x="431466" y="689380"/>
                    <a:pt x="413435" y="756998"/>
                  </a:cubicBezTo>
                  <a:cubicBezTo>
                    <a:pt x="395403" y="824615"/>
                    <a:pt x="435330" y="894809"/>
                    <a:pt x="434042" y="965003"/>
                  </a:cubicBezTo>
                  <a:cubicBezTo>
                    <a:pt x="432754" y="1063532"/>
                    <a:pt x="353545" y="1141453"/>
                    <a:pt x="317482" y="1233542"/>
                  </a:cubicBezTo>
                  <a:cubicBezTo>
                    <a:pt x="271759" y="1352035"/>
                    <a:pt x="254372" y="1532349"/>
                    <a:pt x="323921" y="1639249"/>
                  </a:cubicBezTo>
                  <a:lnTo>
                    <a:pt x="387031" y="1635385"/>
                  </a:lnTo>
                  <a:lnTo>
                    <a:pt x="494576" y="1487914"/>
                  </a:lnTo>
                  <a:close/>
                </a:path>
              </a:pathLst>
            </a:custGeom>
            <a:solidFill>
              <a:srgbClr val="6D4D42"/>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114" name="Freeform: Shape 113">
              <a:extLst>
                <a:ext uri="{FF2B5EF4-FFF2-40B4-BE49-F238E27FC236}">
                  <a16:creationId xmlns:a16="http://schemas.microsoft.com/office/drawing/2014/main" id="{FF9E9A53-03C9-4EB5-9998-F0D6B287F54E}"/>
                </a:ext>
              </a:extLst>
            </p:cNvPr>
            <p:cNvSpPr/>
            <p:nvPr/>
          </p:nvSpPr>
          <p:spPr>
            <a:xfrm>
              <a:off x="1423112" y="1562551"/>
              <a:ext cx="97760" cy="148191"/>
            </a:xfrm>
            <a:custGeom>
              <a:avLst/>
              <a:gdLst>
                <a:gd name="connsiteX0" fmla="*/ 33 w 97760"/>
                <a:gd name="connsiteY0" fmla="*/ 148123 h 148191"/>
                <a:gd name="connsiteX1" fmla="*/ 23860 w 97760"/>
                <a:gd name="connsiteY1" fmla="*/ 135243 h 148191"/>
                <a:gd name="connsiteX2" fmla="*/ 68939 w 97760"/>
                <a:gd name="connsiteY2" fmla="*/ 87589 h 148191"/>
                <a:gd name="connsiteX3" fmla="*/ 94698 w 97760"/>
                <a:gd name="connsiteY3" fmla="*/ 27054 h 148191"/>
                <a:gd name="connsiteX4" fmla="*/ 97274 w 97760"/>
                <a:gd name="connsiteY4" fmla="*/ 7 h 148191"/>
                <a:gd name="connsiteX5" fmla="*/ 61855 w 97760"/>
                <a:gd name="connsiteY5" fmla="*/ 83081 h 148191"/>
                <a:gd name="connsiteX6" fmla="*/ 33 w 97760"/>
                <a:gd name="connsiteY6" fmla="*/ 148123 h 148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60" h="148191">
                  <a:moveTo>
                    <a:pt x="33" y="148123"/>
                  </a:moveTo>
                  <a:cubicBezTo>
                    <a:pt x="677" y="148767"/>
                    <a:pt x="10337" y="144903"/>
                    <a:pt x="23860" y="135243"/>
                  </a:cubicBezTo>
                  <a:cubicBezTo>
                    <a:pt x="37384" y="125583"/>
                    <a:pt x="54771" y="108840"/>
                    <a:pt x="68939" y="87589"/>
                  </a:cubicBezTo>
                  <a:cubicBezTo>
                    <a:pt x="83106" y="65693"/>
                    <a:pt x="91478" y="43798"/>
                    <a:pt x="94698" y="27054"/>
                  </a:cubicBezTo>
                  <a:cubicBezTo>
                    <a:pt x="98562" y="10311"/>
                    <a:pt x="97918" y="7"/>
                    <a:pt x="97274" y="7"/>
                  </a:cubicBezTo>
                  <a:cubicBezTo>
                    <a:pt x="94698" y="-637"/>
                    <a:pt x="89546" y="41222"/>
                    <a:pt x="61855" y="83081"/>
                  </a:cubicBezTo>
                  <a:cubicBezTo>
                    <a:pt x="35452" y="124939"/>
                    <a:pt x="-1255" y="145547"/>
                    <a:pt x="33" y="148123"/>
                  </a:cubicBezTo>
                  <a:close/>
                </a:path>
              </a:pathLst>
            </a:custGeom>
            <a:solidFill>
              <a:srgbClr val="5D4037"/>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115" name="Freeform: Shape 114">
              <a:extLst>
                <a:ext uri="{FF2B5EF4-FFF2-40B4-BE49-F238E27FC236}">
                  <a16:creationId xmlns:a16="http://schemas.microsoft.com/office/drawing/2014/main" id="{91624CB3-067E-4652-8AAA-95BA3E161235}"/>
                </a:ext>
              </a:extLst>
            </p:cNvPr>
            <p:cNvSpPr/>
            <p:nvPr/>
          </p:nvSpPr>
          <p:spPr>
            <a:xfrm>
              <a:off x="1261386" y="1568285"/>
              <a:ext cx="228733" cy="532639"/>
            </a:xfrm>
            <a:custGeom>
              <a:avLst/>
              <a:gdLst>
                <a:gd name="connsiteX0" fmla="*/ 13644 w 228733"/>
                <a:gd name="connsiteY0" fmla="*/ 532640 h 532639"/>
                <a:gd name="connsiteX1" fmla="*/ 8492 w 228733"/>
                <a:gd name="connsiteY1" fmla="*/ 508813 h 532639"/>
                <a:gd name="connsiteX2" fmla="*/ 5273 w 228733"/>
                <a:gd name="connsiteY2" fmla="*/ 443771 h 532639"/>
                <a:gd name="connsiteX3" fmla="*/ 13644 w 228733"/>
                <a:gd name="connsiteY3" fmla="*/ 346530 h 532639"/>
                <a:gd name="connsiteX4" fmla="*/ 36184 w 228733"/>
                <a:gd name="connsiteY4" fmla="*/ 229326 h 532639"/>
                <a:gd name="connsiteX5" fmla="*/ 88346 w 228733"/>
                <a:gd name="connsiteY5" fmla="*/ 123069 h 532639"/>
                <a:gd name="connsiteX6" fmla="*/ 155964 w 228733"/>
                <a:gd name="connsiteY6" fmla="*/ 53519 h 532639"/>
                <a:gd name="connsiteX7" fmla="*/ 208770 w 228733"/>
                <a:gd name="connsiteY7" fmla="*/ 14237 h 532639"/>
                <a:gd name="connsiteX8" fmla="*/ 228733 w 228733"/>
                <a:gd name="connsiteY8" fmla="*/ 69 h 532639"/>
                <a:gd name="connsiteX9" fmla="*/ 207482 w 228733"/>
                <a:gd name="connsiteY9" fmla="*/ 11661 h 532639"/>
                <a:gd name="connsiteX10" fmla="*/ 152744 w 228733"/>
                <a:gd name="connsiteY10" fmla="*/ 49011 h 532639"/>
                <a:gd name="connsiteX11" fmla="*/ 82550 w 228733"/>
                <a:gd name="connsiteY11" fmla="*/ 118561 h 532639"/>
                <a:gd name="connsiteX12" fmla="*/ 28456 w 228733"/>
                <a:gd name="connsiteY12" fmla="*/ 226750 h 532639"/>
                <a:gd name="connsiteX13" fmla="*/ 6561 w 228733"/>
                <a:gd name="connsiteY13" fmla="*/ 345242 h 532639"/>
                <a:gd name="connsiteX14" fmla="*/ 121 w 228733"/>
                <a:gd name="connsiteY14" fmla="*/ 443127 h 532639"/>
                <a:gd name="connsiteX15" fmla="*/ 5917 w 228733"/>
                <a:gd name="connsiteY15" fmla="*/ 509457 h 532639"/>
                <a:gd name="connsiteX16" fmla="*/ 11712 w 228733"/>
                <a:gd name="connsiteY16" fmla="*/ 526844 h 532639"/>
                <a:gd name="connsiteX17" fmla="*/ 13644 w 228733"/>
                <a:gd name="connsiteY17" fmla="*/ 532640 h 532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733" h="532639">
                  <a:moveTo>
                    <a:pt x="13644" y="532640"/>
                  </a:moveTo>
                  <a:cubicBezTo>
                    <a:pt x="14288" y="532640"/>
                    <a:pt x="11068" y="524268"/>
                    <a:pt x="8492" y="508813"/>
                  </a:cubicBezTo>
                  <a:cubicBezTo>
                    <a:pt x="5273" y="493357"/>
                    <a:pt x="3985" y="471462"/>
                    <a:pt x="5273" y="443771"/>
                  </a:cubicBezTo>
                  <a:cubicBezTo>
                    <a:pt x="7204" y="416080"/>
                    <a:pt x="9780" y="382593"/>
                    <a:pt x="13644" y="346530"/>
                  </a:cubicBezTo>
                  <a:cubicBezTo>
                    <a:pt x="18152" y="309823"/>
                    <a:pt x="23948" y="269896"/>
                    <a:pt x="36184" y="229326"/>
                  </a:cubicBezTo>
                  <a:cubicBezTo>
                    <a:pt x="48419" y="188755"/>
                    <a:pt x="66451" y="152692"/>
                    <a:pt x="88346" y="123069"/>
                  </a:cubicBezTo>
                  <a:cubicBezTo>
                    <a:pt x="110241" y="93446"/>
                    <a:pt x="134712" y="70907"/>
                    <a:pt x="155964" y="53519"/>
                  </a:cubicBezTo>
                  <a:cubicBezTo>
                    <a:pt x="177215" y="36132"/>
                    <a:pt x="195890" y="23252"/>
                    <a:pt x="208770" y="14237"/>
                  </a:cubicBezTo>
                  <a:cubicBezTo>
                    <a:pt x="221650" y="5221"/>
                    <a:pt x="228733" y="713"/>
                    <a:pt x="228733" y="69"/>
                  </a:cubicBezTo>
                  <a:cubicBezTo>
                    <a:pt x="228733" y="-575"/>
                    <a:pt x="221006" y="3289"/>
                    <a:pt x="207482" y="11661"/>
                  </a:cubicBezTo>
                  <a:cubicBezTo>
                    <a:pt x="193958" y="19388"/>
                    <a:pt x="174639" y="31624"/>
                    <a:pt x="152744" y="49011"/>
                  </a:cubicBezTo>
                  <a:cubicBezTo>
                    <a:pt x="130848" y="66399"/>
                    <a:pt x="105089" y="88938"/>
                    <a:pt x="82550" y="118561"/>
                  </a:cubicBezTo>
                  <a:cubicBezTo>
                    <a:pt x="59367" y="148184"/>
                    <a:pt x="41335" y="185535"/>
                    <a:pt x="28456" y="226750"/>
                  </a:cubicBezTo>
                  <a:cubicBezTo>
                    <a:pt x="16220" y="267964"/>
                    <a:pt x="10424" y="308535"/>
                    <a:pt x="6561" y="345242"/>
                  </a:cubicBezTo>
                  <a:cubicBezTo>
                    <a:pt x="3341" y="381949"/>
                    <a:pt x="765" y="415436"/>
                    <a:pt x="121" y="443127"/>
                  </a:cubicBezTo>
                  <a:cubicBezTo>
                    <a:pt x="-523" y="471462"/>
                    <a:pt x="1409" y="494001"/>
                    <a:pt x="5917" y="509457"/>
                  </a:cubicBezTo>
                  <a:cubicBezTo>
                    <a:pt x="7848" y="517184"/>
                    <a:pt x="9780" y="522980"/>
                    <a:pt x="11712" y="526844"/>
                  </a:cubicBezTo>
                  <a:cubicBezTo>
                    <a:pt x="12356" y="530708"/>
                    <a:pt x="13644" y="532640"/>
                    <a:pt x="13644" y="532640"/>
                  </a:cubicBezTo>
                  <a:close/>
                </a:path>
              </a:pathLst>
            </a:custGeom>
            <a:solidFill>
              <a:srgbClr val="5D4037"/>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116" name="Freeform: Shape 115">
              <a:extLst>
                <a:ext uri="{FF2B5EF4-FFF2-40B4-BE49-F238E27FC236}">
                  <a16:creationId xmlns:a16="http://schemas.microsoft.com/office/drawing/2014/main" id="{648DDBEE-5D43-48E2-94AA-F369365958F4}"/>
                </a:ext>
              </a:extLst>
            </p:cNvPr>
            <p:cNvSpPr/>
            <p:nvPr/>
          </p:nvSpPr>
          <p:spPr>
            <a:xfrm>
              <a:off x="1668406" y="1552899"/>
              <a:ext cx="258975" cy="455937"/>
            </a:xfrm>
            <a:custGeom>
              <a:avLst/>
              <a:gdLst>
                <a:gd name="connsiteX0" fmla="*/ 258332 w 258975"/>
                <a:gd name="connsiteY0" fmla="*/ 455937 h 455937"/>
                <a:gd name="connsiteX1" fmla="*/ 258976 w 258975"/>
                <a:gd name="connsiteY1" fmla="*/ 434686 h 455937"/>
                <a:gd name="connsiteX2" fmla="*/ 250604 w 258975"/>
                <a:gd name="connsiteY2" fmla="*/ 378016 h 455937"/>
                <a:gd name="connsiteX3" fmla="*/ 166243 w 258975"/>
                <a:gd name="connsiteY3" fmla="*/ 208649 h 455937"/>
                <a:gd name="connsiteX4" fmla="*/ 43887 w 258975"/>
                <a:gd name="connsiteY4" fmla="*/ 64398 h 455937"/>
                <a:gd name="connsiteX5" fmla="*/ 11044 w 258975"/>
                <a:gd name="connsiteY5" fmla="*/ 18031 h 455937"/>
                <a:gd name="connsiteX6" fmla="*/ 96 w 258975"/>
                <a:gd name="connsiteY6" fmla="*/ 0 h 455937"/>
                <a:gd name="connsiteX7" fmla="*/ 8468 w 258975"/>
                <a:gd name="connsiteY7" fmla="*/ 19319 h 455937"/>
                <a:gd name="connsiteX8" fmla="*/ 40023 w 258975"/>
                <a:gd name="connsiteY8" fmla="*/ 67618 h 455937"/>
                <a:gd name="connsiteX9" fmla="*/ 160447 w 258975"/>
                <a:gd name="connsiteY9" fmla="*/ 213157 h 455937"/>
                <a:gd name="connsiteX10" fmla="*/ 246096 w 258975"/>
                <a:gd name="connsiteY10" fmla="*/ 378660 h 455937"/>
                <a:gd name="connsiteX11" fmla="*/ 258332 w 258975"/>
                <a:gd name="connsiteY11" fmla="*/ 455937 h 45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8975" h="455937">
                  <a:moveTo>
                    <a:pt x="258332" y="455937"/>
                  </a:moveTo>
                  <a:cubicBezTo>
                    <a:pt x="258976" y="455937"/>
                    <a:pt x="258976" y="448210"/>
                    <a:pt x="258976" y="434686"/>
                  </a:cubicBezTo>
                  <a:cubicBezTo>
                    <a:pt x="258332" y="421162"/>
                    <a:pt x="256400" y="401199"/>
                    <a:pt x="250604" y="378016"/>
                  </a:cubicBezTo>
                  <a:cubicBezTo>
                    <a:pt x="239656" y="330361"/>
                    <a:pt x="210033" y="268539"/>
                    <a:pt x="166243" y="208649"/>
                  </a:cubicBezTo>
                  <a:cubicBezTo>
                    <a:pt x="122452" y="148759"/>
                    <a:pt x="73510" y="102393"/>
                    <a:pt x="43887" y="64398"/>
                  </a:cubicBezTo>
                  <a:cubicBezTo>
                    <a:pt x="29075" y="45723"/>
                    <a:pt x="18127" y="29623"/>
                    <a:pt x="11044" y="18031"/>
                  </a:cubicBezTo>
                  <a:cubicBezTo>
                    <a:pt x="3960" y="6440"/>
                    <a:pt x="740" y="0"/>
                    <a:pt x="96" y="0"/>
                  </a:cubicBezTo>
                  <a:cubicBezTo>
                    <a:pt x="-548" y="0"/>
                    <a:pt x="2028" y="7084"/>
                    <a:pt x="8468" y="19319"/>
                  </a:cubicBezTo>
                  <a:cubicBezTo>
                    <a:pt x="14908" y="31555"/>
                    <a:pt x="25211" y="48298"/>
                    <a:pt x="40023" y="67618"/>
                  </a:cubicBezTo>
                  <a:cubicBezTo>
                    <a:pt x="69002" y="106901"/>
                    <a:pt x="116656" y="153911"/>
                    <a:pt x="160447" y="213157"/>
                  </a:cubicBezTo>
                  <a:cubicBezTo>
                    <a:pt x="204237" y="271759"/>
                    <a:pt x="233860" y="332293"/>
                    <a:pt x="246096" y="378660"/>
                  </a:cubicBezTo>
                  <a:cubicBezTo>
                    <a:pt x="257688" y="425670"/>
                    <a:pt x="256400" y="455937"/>
                    <a:pt x="258332" y="455937"/>
                  </a:cubicBezTo>
                  <a:close/>
                </a:path>
              </a:pathLst>
            </a:custGeom>
            <a:solidFill>
              <a:srgbClr val="5D4037"/>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117" name="Freeform: Shape 116">
              <a:extLst>
                <a:ext uri="{FF2B5EF4-FFF2-40B4-BE49-F238E27FC236}">
                  <a16:creationId xmlns:a16="http://schemas.microsoft.com/office/drawing/2014/main" id="{F5B3E29F-0D1B-48AF-87ED-93B6541C286E}"/>
                </a:ext>
              </a:extLst>
            </p:cNvPr>
            <p:cNvSpPr/>
            <p:nvPr/>
          </p:nvSpPr>
          <p:spPr>
            <a:xfrm>
              <a:off x="1492051" y="2097061"/>
              <a:ext cx="58382" cy="50230"/>
            </a:xfrm>
            <a:custGeom>
              <a:avLst/>
              <a:gdLst>
                <a:gd name="connsiteX0" fmla="*/ 56026 w 58382"/>
                <a:gd name="connsiteY0" fmla="*/ 0 h 50230"/>
                <a:gd name="connsiteX1" fmla="*/ 36707 w 58382"/>
                <a:gd name="connsiteY1" fmla="*/ 32199 h 50230"/>
                <a:gd name="connsiteX2" fmla="*/ 0 w 58382"/>
                <a:gd name="connsiteY2" fmla="*/ 46366 h 50230"/>
                <a:gd name="connsiteX3" fmla="*/ 12880 w 58382"/>
                <a:gd name="connsiteY3" fmla="*/ 50230 h 50230"/>
                <a:gd name="connsiteX4" fmla="*/ 43147 w 58382"/>
                <a:gd name="connsiteY4" fmla="*/ 39927 h 50230"/>
                <a:gd name="connsiteX5" fmla="*/ 57958 w 58382"/>
                <a:gd name="connsiteY5" fmla="*/ 12880 h 50230"/>
                <a:gd name="connsiteX6" fmla="*/ 56026 w 58382"/>
                <a:gd name="connsiteY6" fmla="*/ 0 h 50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82" h="50230">
                  <a:moveTo>
                    <a:pt x="56026" y="0"/>
                  </a:moveTo>
                  <a:cubicBezTo>
                    <a:pt x="53450" y="0"/>
                    <a:pt x="52806" y="18675"/>
                    <a:pt x="36707" y="32199"/>
                  </a:cubicBezTo>
                  <a:cubicBezTo>
                    <a:pt x="20607" y="45723"/>
                    <a:pt x="644" y="43147"/>
                    <a:pt x="0" y="46366"/>
                  </a:cubicBezTo>
                  <a:cubicBezTo>
                    <a:pt x="0" y="47655"/>
                    <a:pt x="4508" y="50230"/>
                    <a:pt x="12880" y="50230"/>
                  </a:cubicBezTo>
                  <a:cubicBezTo>
                    <a:pt x="21251" y="50230"/>
                    <a:pt x="33487" y="47655"/>
                    <a:pt x="43147" y="39927"/>
                  </a:cubicBezTo>
                  <a:cubicBezTo>
                    <a:pt x="52806" y="31555"/>
                    <a:pt x="57314" y="20607"/>
                    <a:pt x="57958" y="12880"/>
                  </a:cubicBezTo>
                  <a:cubicBezTo>
                    <a:pt x="59246" y="5152"/>
                    <a:pt x="57314" y="0"/>
                    <a:pt x="56026" y="0"/>
                  </a:cubicBezTo>
                  <a:close/>
                </a:path>
              </a:pathLst>
            </a:custGeom>
            <a:solidFill>
              <a:srgbClr val="263239"/>
            </a:solidFill>
            <a:ln w="64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grpSp>
    </p:spTree>
    <p:extLst>
      <p:ext uri="{BB962C8B-B14F-4D97-AF65-F5344CB8AC3E}">
        <p14:creationId xmlns:p14="http://schemas.microsoft.com/office/powerpoint/2010/main" val="446609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8A95B-3338-4588-8F18-A53C938AECAB}"/>
              </a:ext>
            </a:extLst>
          </p:cNvPr>
          <p:cNvSpPr>
            <a:spLocks noGrp="1"/>
          </p:cNvSpPr>
          <p:nvPr>
            <p:ph type="title"/>
          </p:nvPr>
        </p:nvSpPr>
        <p:spPr>
          <a:xfrm>
            <a:off x="336753" y="433385"/>
            <a:ext cx="11643123" cy="867930"/>
          </a:xfrm>
        </p:spPr>
        <p:txBody>
          <a:bodyPr/>
          <a:lstStyle/>
          <a:p>
            <a:r>
              <a:rPr lang="en-US" sz="2800" dirty="0"/>
              <a:t>Even those who prefer to use cashless payments admit it’s easier to lose control when using this method</a:t>
            </a:r>
            <a:endParaRPr lang="en-GB" sz="2800" dirty="0"/>
          </a:p>
        </p:txBody>
      </p:sp>
      <p:sp>
        <p:nvSpPr>
          <p:cNvPr id="8" name="TextBox 7">
            <a:extLst>
              <a:ext uri="{FF2B5EF4-FFF2-40B4-BE49-F238E27FC236}">
                <a16:creationId xmlns:a16="http://schemas.microsoft.com/office/drawing/2014/main" id="{B43C9340-24DE-4D21-B47A-2D97AD22B120}"/>
              </a:ext>
            </a:extLst>
          </p:cNvPr>
          <p:cNvSpPr txBox="1"/>
          <p:nvPr/>
        </p:nvSpPr>
        <p:spPr>
          <a:xfrm>
            <a:off x="336753" y="1493822"/>
            <a:ext cx="755786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Segoe UI Semilight"/>
                <a:ea typeface="+mn-ea"/>
                <a:cs typeface="+mn-cs"/>
              </a:rPr>
              <a:t>Perceptions of payment methods </a:t>
            </a:r>
            <a:r>
              <a:rPr kumimoji="0" lang="en-US" sz="1400" b="0" i="0" u="sng" strike="noStrike" kern="1200" cap="none" spc="0" normalizeH="0" baseline="0" noProof="0">
                <a:ln>
                  <a:noFill/>
                </a:ln>
                <a:solidFill>
                  <a:prstClr val="black"/>
                </a:solidFill>
                <a:effectLst/>
                <a:uLnTx/>
                <a:uFillTx/>
                <a:latin typeface="Segoe UI Semilight"/>
                <a:ea typeface="+mn-ea"/>
                <a:cs typeface="+mn-cs"/>
              </a:rPr>
              <a:t>by payment method preference</a:t>
            </a:r>
            <a:endParaRPr kumimoji="0" lang="en-GB" sz="1400" b="0" i="0" u="sng" strike="noStrike" kern="1200" cap="none" spc="0" normalizeH="0" baseline="0" noProof="0">
              <a:ln>
                <a:noFill/>
              </a:ln>
              <a:solidFill>
                <a:prstClr val="black"/>
              </a:solidFill>
              <a:effectLst/>
              <a:uLnTx/>
              <a:uFillTx/>
              <a:latin typeface="Segoe UI Semilight"/>
              <a:ea typeface="+mn-ea"/>
              <a:cs typeface="+mn-cs"/>
            </a:endParaRPr>
          </a:p>
        </p:txBody>
      </p:sp>
      <p:graphicFrame>
        <p:nvGraphicFramePr>
          <p:cNvPr id="6" name="Content Placeholder 7" descr="Prefer cash">
            <a:extLst>
              <a:ext uri="{FF2B5EF4-FFF2-40B4-BE49-F238E27FC236}">
                <a16:creationId xmlns:a16="http://schemas.microsoft.com/office/drawing/2014/main" id="{4E87BF7E-B56A-41EF-8729-99FE1F1CA81A}"/>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3840106142"/>
              </p:ext>
            </p:extLst>
          </p:nvPr>
        </p:nvGraphicFramePr>
        <p:xfrm>
          <a:off x="282432" y="1866940"/>
          <a:ext cx="11438732" cy="20051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ontent Placeholder 7" descr="Prefer cashless">
            <a:extLst>
              <a:ext uri="{FF2B5EF4-FFF2-40B4-BE49-F238E27FC236}">
                <a16:creationId xmlns:a16="http://schemas.microsoft.com/office/drawing/2014/main" id="{64CB3456-C566-43E8-A352-AEA69B5EC28C}"/>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004988493"/>
              </p:ext>
            </p:extLst>
          </p:nvPr>
        </p:nvGraphicFramePr>
        <p:xfrm>
          <a:off x="282432" y="3909732"/>
          <a:ext cx="11493053" cy="2344845"/>
        </p:xfrm>
        <a:graphic>
          <a:graphicData uri="http://schemas.openxmlformats.org/drawingml/2006/chart">
            <c:chart xmlns:c="http://schemas.openxmlformats.org/drawingml/2006/chart" xmlns:r="http://schemas.openxmlformats.org/officeDocument/2006/relationships" r:id="rId4"/>
          </a:graphicData>
        </a:graphic>
      </p:graphicFrame>
      <p:sp>
        <p:nvSpPr>
          <p:cNvPr id="3" name="Arrow: Pentagon 2">
            <a:extLst>
              <a:ext uri="{FF2B5EF4-FFF2-40B4-BE49-F238E27FC236}">
                <a16:creationId xmlns:a16="http://schemas.microsoft.com/office/drawing/2014/main" id="{062F06D8-B58D-4046-954D-2389E0517120}"/>
              </a:ext>
            </a:extLst>
          </p:cNvPr>
          <p:cNvSpPr/>
          <p:nvPr/>
        </p:nvSpPr>
        <p:spPr>
          <a:xfrm>
            <a:off x="427289" y="2287641"/>
            <a:ext cx="1854184" cy="1446291"/>
          </a:xfrm>
          <a:prstGeom prst="homePlate">
            <a:avLst>
              <a:gd name="adj" fmla="val 1870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Segoe UI Semilight"/>
                <a:ea typeface="+mn-ea"/>
                <a:cs typeface="+mn-cs"/>
              </a:rPr>
              <a:t>Prefer cash</a:t>
            </a:r>
            <a:endParaRPr kumimoji="0" lang="en-GB"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5" name="Rectangle 4">
            <a:extLst>
              <a:ext uri="{FF2B5EF4-FFF2-40B4-BE49-F238E27FC236}">
                <a16:creationId xmlns:a16="http://schemas.microsoft.com/office/drawing/2014/main" id="{D120710F-1D23-4065-928F-50F3CF6983D9}"/>
              </a:ext>
              <a:ext uri="{C183D7F6-B498-43B3-948B-1728B52AA6E4}">
                <adec:decorative xmlns:adec="http://schemas.microsoft.com/office/drawing/2017/decorative" val="1"/>
              </a:ext>
            </a:extLst>
          </p:cNvPr>
          <p:cNvSpPr/>
          <p:nvPr/>
        </p:nvSpPr>
        <p:spPr>
          <a:xfrm>
            <a:off x="6645241" y="3872077"/>
            <a:ext cx="5075923" cy="23825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9" name="Arrow: Pentagon 8">
            <a:extLst>
              <a:ext uri="{FF2B5EF4-FFF2-40B4-BE49-F238E27FC236}">
                <a16:creationId xmlns:a16="http://schemas.microsoft.com/office/drawing/2014/main" id="{5CF17451-4431-458C-90DA-7F8FCFD4FE5D}"/>
              </a:ext>
            </a:extLst>
          </p:cNvPr>
          <p:cNvSpPr/>
          <p:nvPr/>
        </p:nvSpPr>
        <p:spPr>
          <a:xfrm>
            <a:off x="427289" y="3965418"/>
            <a:ext cx="1854184" cy="1446291"/>
          </a:xfrm>
          <a:prstGeom prst="homePlate">
            <a:avLst>
              <a:gd name="adj" fmla="val 187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Segoe UI Semilight"/>
                <a:ea typeface="+mn-ea"/>
                <a:cs typeface="+mn-cs"/>
              </a:rPr>
              <a:t>Prefer cashless</a:t>
            </a:r>
            <a:endParaRPr kumimoji="0" lang="en-GB"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10" name="TextBox 9">
            <a:extLst>
              <a:ext uri="{FF2B5EF4-FFF2-40B4-BE49-F238E27FC236}">
                <a16:creationId xmlns:a16="http://schemas.microsoft.com/office/drawing/2014/main" id="{9D76D413-3D67-45DA-86A5-C5063FCCCC69}"/>
              </a:ext>
            </a:extLst>
          </p:cNvPr>
          <p:cNvSpPr txBox="1"/>
          <p:nvPr/>
        </p:nvSpPr>
        <p:spPr>
          <a:xfrm>
            <a:off x="29565" y="6388033"/>
            <a:ext cx="417673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lumMod val="50000"/>
                  </a:prstClr>
                </a:solidFill>
                <a:effectLst/>
                <a:uLnTx/>
                <a:uFillTx/>
                <a:latin typeface="Segoe UI Semilight"/>
                <a:ea typeface="+mn-ea"/>
                <a:cs typeface="+mn-cs"/>
              </a:rPr>
              <a:t>M4. Thinking about the different ways you can pay when you </a:t>
            </a:r>
            <a:r>
              <a:rPr kumimoji="0" lang="en-GB" sz="800" b="0" i="0" u="none" strike="noStrike" kern="1200" cap="none" spc="0" normalizeH="0" baseline="0" noProof="0">
                <a:ln>
                  <a:noFill/>
                </a:ln>
                <a:solidFill>
                  <a:prstClr val="white">
                    <a:lumMod val="50000"/>
                  </a:prstClr>
                </a:solidFill>
                <a:effectLst/>
                <a:uLnTx/>
                <a:uFillTx/>
                <a:latin typeface="Segoe UI Semilight"/>
                <a:ea typeface="+mn-ea"/>
                <a:cs typeface="+mn-cs"/>
              </a:rPr>
              <a:t>ACTIVITY</a:t>
            </a:r>
            <a:r>
              <a:rPr kumimoji="0" lang="en-US" sz="800" b="0" i="0" u="none" strike="noStrike" kern="1200" cap="none" spc="0" normalizeH="0" baseline="0" noProof="0">
                <a:ln>
                  <a:noFill/>
                </a:ln>
                <a:solidFill>
                  <a:prstClr val="white">
                    <a:lumMod val="50000"/>
                  </a:prstClr>
                </a:solidFill>
                <a:effectLst/>
                <a:uLnTx/>
                <a:uFillTx/>
                <a:latin typeface="Segoe UI Semilight"/>
                <a:ea typeface="+mn-ea"/>
                <a:cs typeface="+mn-cs"/>
              </a:rPr>
              <a:t>, what form of payment best fits each of the descriptions below?</a:t>
            </a:r>
            <a:endParaRPr kumimoji="0" lang="en-GB" sz="800" b="0" i="0" u="none" strike="noStrike" kern="1200" cap="none" spc="0" normalizeH="0" baseline="0" noProof="0">
              <a:ln>
                <a:noFill/>
              </a:ln>
              <a:solidFill>
                <a:prstClr val="white">
                  <a:lumMod val="50000"/>
                </a:prstClr>
              </a:solidFill>
              <a:effectLst/>
              <a:uLnTx/>
              <a:uFillTx/>
              <a:latin typeface="Segoe UI Semi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lumMod val="50000"/>
                  </a:prstClr>
                </a:solidFill>
                <a:effectLst/>
                <a:uLnTx/>
                <a:uFillTx/>
                <a:latin typeface="Segoe UI Semilight"/>
                <a:ea typeface="+mn-ea"/>
                <a:cs typeface="+mn-cs"/>
              </a:rPr>
              <a:t>Base: Land-based gamblers – prefer cash (178), prefer cashless (133)</a:t>
            </a:r>
            <a:endParaRPr kumimoji="0" lang="en-GB" sz="800" b="0" i="0" u="none" strike="noStrike" kern="1200" cap="none" spc="0" normalizeH="0" baseline="0" noProof="0">
              <a:ln>
                <a:noFill/>
              </a:ln>
              <a:solidFill>
                <a:prstClr val="white">
                  <a:lumMod val="50000"/>
                </a:prstClr>
              </a:solidFill>
              <a:effectLst/>
              <a:uLnTx/>
              <a:uFillTx/>
              <a:latin typeface="Segoe UI Semilight"/>
              <a:ea typeface="+mn-ea"/>
              <a:cs typeface="+mn-cs"/>
            </a:endParaRPr>
          </a:p>
        </p:txBody>
      </p:sp>
    </p:spTree>
    <p:extLst>
      <p:ext uri="{BB962C8B-B14F-4D97-AF65-F5344CB8AC3E}">
        <p14:creationId xmlns:p14="http://schemas.microsoft.com/office/powerpoint/2010/main" val="2864028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8A95B-3338-4588-8F18-A53C938AECAB}"/>
              </a:ext>
            </a:extLst>
          </p:cNvPr>
          <p:cNvSpPr>
            <a:spLocks noGrp="1"/>
          </p:cNvSpPr>
          <p:nvPr>
            <p:ph type="title"/>
          </p:nvPr>
        </p:nvSpPr>
        <p:spPr>
          <a:xfrm>
            <a:off x="336753" y="433385"/>
            <a:ext cx="11643123" cy="867930"/>
          </a:xfrm>
        </p:spPr>
        <p:txBody>
          <a:bodyPr/>
          <a:lstStyle/>
          <a:p>
            <a:r>
              <a:rPr lang="en-US" sz="2800" dirty="0"/>
              <a:t>There is strong belief in the importance of keeping to a budget, but gamblers feel they are less likely to stick to it when using cashless</a:t>
            </a:r>
            <a:endParaRPr lang="en-GB" sz="2800" dirty="0"/>
          </a:p>
        </p:txBody>
      </p:sp>
      <p:sp>
        <p:nvSpPr>
          <p:cNvPr id="7" name="TextBox 6">
            <a:extLst>
              <a:ext uri="{FF2B5EF4-FFF2-40B4-BE49-F238E27FC236}">
                <a16:creationId xmlns:a16="http://schemas.microsoft.com/office/drawing/2014/main" id="{A4062713-6AC8-4511-90BA-2233C9E8596A}"/>
              </a:ext>
            </a:extLst>
          </p:cNvPr>
          <p:cNvSpPr txBox="1"/>
          <p:nvPr/>
        </p:nvSpPr>
        <p:spPr>
          <a:xfrm>
            <a:off x="336753" y="1493822"/>
            <a:ext cx="755786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Segoe UI Semilight"/>
                <a:ea typeface="+mn-ea"/>
                <a:cs typeface="+mn-cs"/>
              </a:rPr>
              <a:t>Impact on spend vs. intention by payment method</a:t>
            </a:r>
            <a:endParaRPr kumimoji="0" lang="en-GB" sz="1400" b="0" i="0" u="sng" strike="noStrike" kern="1200" cap="none" spc="0" normalizeH="0" baseline="0" noProof="0">
              <a:ln>
                <a:noFill/>
              </a:ln>
              <a:solidFill>
                <a:prstClr val="black"/>
              </a:solidFill>
              <a:effectLst/>
              <a:uLnTx/>
              <a:uFillTx/>
              <a:latin typeface="Segoe UI Semilight"/>
              <a:ea typeface="+mn-ea"/>
              <a:cs typeface="+mn-cs"/>
            </a:endParaRPr>
          </a:p>
        </p:txBody>
      </p:sp>
      <p:graphicFrame>
        <p:nvGraphicFramePr>
          <p:cNvPr id="12" name="Chart 11" descr="Chart showing strong belief in the importance of keeping to a budget. 55% thought it was very important">
            <a:extLst>
              <a:ext uri="{FF2B5EF4-FFF2-40B4-BE49-F238E27FC236}">
                <a16:creationId xmlns:a16="http://schemas.microsoft.com/office/drawing/2014/main" id="{C73D1EDC-01D4-4BD9-B02C-BC47A0AB72D3}"/>
              </a:ext>
            </a:extLst>
          </p:cNvPr>
          <p:cNvGraphicFramePr/>
          <p:nvPr>
            <p:extLst>
              <p:ext uri="{D42A27DB-BD31-4B8C-83A1-F6EECF244321}">
                <p14:modId xmlns:p14="http://schemas.microsoft.com/office/powerpoint/2010/main" val="4078941843"/>
              </p:ext>
            </p:extLst>
          </p:nvPr>
        </p:nvGraphicFramePr>
        <p:xfrm>
          <a:off x="478796" y="1993106"/>
          <a:ext cx="2727557" cy="34742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descr="Chart showing impact on spend compared to payment method">
            <a:extLst>
              <a:ext uri="{FF2B5EF4-FFF2-40B4-BE49-F238E27FC236}">
                <a16:creationId xmlns:a16="http://schemas.microsoft.com/office/drawing/2014/main" id="{FCA08C71-5F54-4992-AA05-D5503B580A68}"/>
              </a:ext>
            </a:extLst>
          </p:cNvPr>
          <p:cNvGraphicFramePr/>
          <p:nvPr>
            <p:extLst>
              <p:ext uri="{D42A27DB-BD31-4B8C-83A1-F6EECF244321}">
                <p14:modId xmlns:p14="http://schemas.microsoft.com/office/powerpoint/2010/main" val="3464614251"/>
              </p:ext>
            </p:extLst>
          </p:nvPr>
        </p:nvGraphicFramePr>
        <p:xfrm>
          <a:off x="2725445" y="1993106"/>
          <a:ext cx="6205599" cy="3750979"/>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Box 19">
            <a:extLst>
              <a:ext uri="{FF2B5EF4-FFF2-40B4-BE49-F238E27FC236}">
                <a16:creationId xmlns:a16="http://schemas.microsoft.com/office/drawing/2014/main" id="{3BECEC00-A1AA-47F2-8E63-D64F8B7DFD05}"/>
              </a:ext>
            </a:extLst>
          </p:cNvPr>
          <p:cNvSpPr txBox="1"/>
          <p:nvPr/>
        </p:nvSpPr>
        <p:spPr>
          <a:xfrm>
            <a:off x="8930184" y="1963061"/>
            <a:ext cx="3021519" cy="888311"/>
          </a:xfrm>
          <a:prstGeom prst="rect">
            <a:avLst/>
          </a:prstGeom>
          <a:noFill/>
        </p:spPr>
        <p:txBody>
          <a:bodyPr wrap="square" lIns="36000" tIns="36000" rIns="36000" bIns="36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Segoe UI Semilight"/>
                <a:ea typeface="+mn-ea"/>
                <a:cs typeface="+mn-cs"/>
              </a:rPr>
              <a:t>“Because a card is not physical money, </a:t>
            </a:r>
            <a:r>
              <a:rPr kumimoji="0" lang="en-GB" sz="1400" b="1" i="0" u="none" strike="noStrike" kern="1200" cap="none" spc="0" normalizeH="0" baseline="0" noProof="0">
                <a:ln>
                  <a:noFill/>
                </a:ln>
                <a:solidFill>
                  <a:prstClr val="black"/>
                </a:solidFill>
                <a:effectLst/>
                <a:uLnTx/>
                <a:uFillTx/>
                <a:latin typeface="Segoe UI Semilight"/>
                <a:ea typeface="+mn-ea"/>
                <a:cs typeface="+mn-cs"/>
              </a:rPr>
              <a:t>you can disassociate</a:t>
            </a:r>
            <a:r>
              <a:rPr kumimoji="0" lang="en-GB" sz="1400" b="0" i="0" u="none" strike="noStrike" kern="1200" cap="none" spc="0" normalizeH="0" baseline="0" noProof="0">
                <a:ln>
                  <a:noFill/>
                </a:ln>
                <a:solidFill>
                  <a:prstClr val="black"/>
                </a:solidFill>
                <a:effectLst/>
                <a:uLnTx/>
                <a:uFillTx/>
                <a:latin typeface="Segoe UI Semilight"/>
                <a:ea typeface="+mn-ea"/>
                <a:cs typeface="+mn-cs"/>
              </a:rPr>
              <a:t> with the money element of what you're doing”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Segoe UI Semilight"/>
                <a:ea typeface="+mn-ea"/>
                <a:cs typeface="+mn-cs"/>
              </a:rPr>
              <a:t>Quote – quantitative respondent</a:t>
            </a:r>
          </a:p>
        </p:txBody>
      </p:sp>
      <p:sp>
        <p:nvSpPr>
          <p:cNvPr id="4" name="Rectangle 3">
            <a:extLst>
              <a:ext uri="{FF2B5EF4-FFF2-40B4-BE49-F238E27FC236}">
                <a16:creationId xmlns:a16="http://schemas.microsoft.com/office/drawing/2014/main" id="{D11065DE-B564-4A15-99B6-2E3E33DF5A02}"/>
              </a:ext>
            </a:extLst>
          </p:cNvPr>
          <p:cNvSpPr/>
          <p:nvPr/>
        </p:nvSpPr>
        <p:spPr>
          <a:xfrm>
            <a:off x="9095322" y="3135119"/>
            <a:ext cx="2856381" cy="1748360"/>
          </a:xfrm>
          <a:prstGeom prst="rect">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Segoe UI Semilight"/>
                <a:ea typeface="+mn-ea"/>
                <a:cs typeface="+mn-cs"/>
              </a:rPr>
              <a:t>This is not just a perception people have but is also backed up by research into spending patterns. </a:t>
            </a:r>
            <a:r>
              <a:rPr kumimoji="0" lang="en-US" altLang="en-US" sz="1400" b="0" i="0" u="none" strike="noStrike" kern="1200" cap="none" spc="0" normalizeH="0" baseline="0" noProof="0" dirty="0">
                <a:ln>
                  <a:noFill/>
                </a:ln>
                <a:solidFill>
                  <a:prstClr val="black"/>
                </a:solidFill>
                <a:effectLst/>
                <a:uLnTx/>
                <a:uFillTx/>
                <a:latin typeface="Segoe UI Semilight"/>
                <a:ea typeface="+mn-ea"/>
                <a:cs typeface="+mn-cs"/>
              </a:rPr>
              <a:t>Cashless payments lack the ‘flinch’ moment that is typically experienced when we part with our money and can therefore lead to greater spend*</a:t>
            </a:r>
          </a:p>
        </p:txBody>
      </p:sp>
      <p:sp>
        <p:nvSpPr>
          <p:cNvPr id="8" name="Rectangle 7">
            <a:extLst>
              <a:ext uri="{FF2B5EF4-FFF2-40B4-BE49-F238E27FC236}">
                <a16:creationId xmlns:a16="http://schemas.microsoft.com/office/drawing/2014/main" id="{99CDA3D7-4C98-417E-B8C6-8F47A2C3B1EA}"/>
              </a:ext>
            </a:extLst>
          </p:cNvPr>
          <p:cNvSpPr/>
          <p:nvPr/>
        </p:nvSpPr>
        <p:spPr>
          <a:xfrm>
            <a:off x="0" y="5913455"/>
            <a:ext cx="12192000" cy="394163"/>
          </a:xfrm>
          <a:prstGeom prst="rect">
            <a:avLst/>
          </a:prstGeom>
          <a:solidFill>
            <a:srgbClr val="4A4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Segoe UI Semilight"/>
                <a:ea typeface="+mn-ea"/>
                <a:cs typeface="+mn-cs"/>
              </a:rPr>
              <a:t>Those who consider it very important to stick to a budget are more likely to think cashless methods will increase spend</a:t>
            </a:r>
            <a:endParaRPr kumimoji="0" lang="en-GB" sz="1800" b="1" i="0" u="none" strike="noStrike" kern="1200" cap="none" spc="0" normalizeH="0" baseline="0" noProof="0">
              <a:ln>
                <a:noFill/>
              </a:ln>
              <a:solidFill>
                <a:prstClr val="white"/>
              </a:solidFill>
              <a:effectLst/>
              <a:uLnTx/>
              <a:uFillTx/>
              <a:latin typeface="Segoe UI Semilight"/>
              <a:ea typeface="+mn-ea"/>
              <a:cs typeface="+mn-cs"/>
            </a:endParaRPr>
          </a:p>
        </p:txBody>
      </p:sp>
      <p:sp>
        <p:nvSpPr>
          <p:cNvPr id="9" name="TextBox 8">
            <a:extLst>
              <a:ext uri="{FF2B5EF4-FFF2-40B4-BE49-F238E27FC236}">
                <a16:creationId xmlns:a16="http://schemas.microsoft.com/office/drawing/2014/main" id="{049C619C-DC32-4138-90D1-ABADC1085E88}"/>
              </a:ext>
            </a:extLst>
          </p:cNvPr>
          <p:cNvSpPr txBox="1"/>
          <p:nvPr/>
        </p:nvSpPr>
        <p:spPr>
          <a:xfrm>
            <a:off x="6963188" y="6435876"/>
            <a:ext cx="4550442"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Segoe UI Semilight"/>
                <a:ea typeface="+mn-ea"/>
                <a:cs typeface="+mn-cs"/>
              </a:rPr>
              <a:t>*Source: www.bbc.com/future/article/20191204-does-e-money-make-you-spend-more</a:t>
            </a:r>
            <a:endParaRPr kumimoji="0" lang="en-GB" sz="900" b="0" i="0" u="none" strike="noStrike" kern="1200" cap="none" spc="0" normalizeH="0" baseline="0" noProof="0">
              <a:ln>
                <a:noFill/>
              </a:ln>
              <a:solidFill>
                <a:prstClr val="black"/>
              </a:solidFill>
              <a:effectLst/>
              <a:uLnTx/>
              <a:uFillTx/>
              <a:latin typeface="Segoe UI Semilight"/>
              <a:ea typeface="+mn-ea"/>
              <a:cs typeface="+mn-cs"/>
            </a:endParaRPr>
          </a:p>
        </p:txBody>
      </p:sp>
      <p:pic>
        <p:nvPicPr>
          <p:cNvPr id="21" name="Graphic 20">
            <a:extLst>
              <a:ext uri="{FF2B5EF4-FFF2-40B4-BE49-F238E27FC236}">
                <a16:creationId xmlns:a16="http://schemas.microsoft.com/office/drawing/2014/main" id="{4C119599-2BCA-4FA1-9071-F52943DE7CC7}"/>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863705" y="1608268"/>
            <a:ext cx="374704" cy="292142"/>
          </a:xfrm>
          <a:prstGeom prst="rect">
            <a:avLst/>
          </a:prstGeom>
        </p:spPr>
      </p:pic>
      <p:pic>
        <p:nvPicPr>
          <p:cNvPr id="22" name="Graphic 21">
            <a:extLst>
              <a:ext uri="{FF2B5EF4-FFF2-40B4-BE49-F238E27FC236}">
                <a16:creationId xmlns:a16="http://schemas.microsoft.com/office/drawing/2014/main" id="{61C211D9-B599-467A-A0E8-34A79ED099AB}"/>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668814" y="2657043"/>
            <a:ext cx="374704" cy="292142"/>
          </a:xfrm>
          <a:prstGeom prst="rect">
            <a:avLst/>
          </a:prstGeom>
        </p:spPr>
      </p:pic>
      <p:sp>
        <p:nvSpPr>
          <p:cNvPr id="11" name="TextBox 10">
            <a:extLst>
              <a:ext uri="{FF2B5EF4-FFF2-40B4-BE49-F238E27FC236}">
                <a16:creationId xmlns:a16="http://schemas.microsoft.com/office/drawing/2014/main" id="{1762C9CC-4E5F-466F-9C50-5DCEB9FC06C0}"/>
              </a:ext>
            </a:extLst>
          </p:cNvPr>
          <p:cNvSpPr txBox="1"/>
          <p:nvPr/>
        </p:nvSpPr>
        <p:spPr>
          <a:xfrm>
            <a:off x="29565" y="6388033"/>
            <a:ext cx="645113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lumMod val="50000"/>
                  </a:prstClr>
                </a:solidFill>
                <a:effectLst/>
                <a:uLnTx/>
                <a:uFillTx/>
                <a:latin typeface="Segoe UI Semilight"/>
                <a:ea typeface="+mn-ea"/>
                <a:cs typeface="+mn-cs"/>
              </a:rPr>
              <a:t>M8. How important is it to you that you only spend on gambling the amount that you had budgeted to spend?</a:t>
            </a:r>
            <a:r>
              <a:rPr kumimoji="0" lang="en-GB" sz="800" b="0" i="0" u="none" strike="noStrike" kern="1200" cap="none" spc="0" normalizeH="0" baseline="0" noProof="0" dirty="0">
                <a:ln>
                  <a:noFill/>
                </a:ln>
                <a:solidFill>
                  <a:prstClr val="white">
                    <a:lumMod val="50000"/>
                  </a:prstClr>
                </a:solidFill>
                <a:effectLst/>
                <a:uLnTx/>
                <a:uFillTx/>
                <a:latin typeface="Segoe UI Semilight"/>
                <a:ea typeface="+mn-ea"/>
                <a:cs typeface="+mn-cs"/>
              </a:rPr>
              <a:t> </a:t>
            </a:r>
            <a:r>
              <a:rPr kumimoji="0" lang="en-US" sz="800" b="0" i="0" u="none" strike="noStrike" kern="1200" cap="none" spc="0" normalizeH="0" baseline="0" noProof="0" dirty="0">
                <a:ln>
                  <a:noFill/>
                </a:ln>
                <a:solidFill>
                  <a:prstClr val="white">
                    <a:lumMod val="50000"/>
                  </a:prstClr>
                </a:solidFill>
                <a:effectLst/>
                <a:uLnTx/>
                <a:uFillTx/>
                <a:latin typeface="Segoe UI Semilight"/>
                <a:ea typeface="+mn-ea"/>
                <a:cs typeface="+mn-cs"/>
              </a:rPr>
              <a:t>M5. Imagine that before you ACTIVITY you plan to not spend more than a certain amount, how much do you think you would end up spending if you paid using METHOD?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lumMod val="50000"/>
                  </a:prstClr>
                </a:solidFill>
                <a:effectLst/>
                <a:uLnTx/>
                <a:uFillTx/>
                <a:latin typeface="Segoe UI Semilight"/>
                <a:ea typeface="+mn-ea"/>
                <a:cs typeface="+mn-cs"/>
              </a:rPr>
              <a:t>Base: Land-based gamblers (314)</a:t>
            </a:r>
            <a:endParaRPr kumimoji="0" lang="en-GB" sz="800" b="0" i="0" u="none" strike="noStrike" kern="1200" cap="none" spc="0" normalizeH="0" baseline="0" noProof="0" dirty="0">
              <a:ln>
                <a:noFill/>
              </a:ln>
              <a:solidFill>
                <a:prstClr val="white">
                  <a:lumMod val="50000"/>
                </a:prstClr>
              </a:solidFill>
              <a:effectLst/>
              <a:uLnTx/>
              <a:uFillTx/>
              <a:latin typeface="Segoe UI Semilight"/>
              <a:ea typeface="+mn-ea"/>
              <a:cs typeface="+mn-cs"/>
            </a:endParaRPr>
          </a:p>
        </p:txBody>
      </p:sp>
      <p:cxnSp>
        <p:nvCxnSpPr>
          <p:cNvPr id="13" name="Straight Connector 12">
            <a:extLst>
              <a:ext uri="{FF2B5EF4-FFF2-40B4-BE49-F238E27FC236}">
                <a16:creationId xmlns:a16="http://schemas.microsoft.com/office/drawing/2014/main" id="{040AA45A-2CC1-422E-ACAE-6CED2F794836}"/>
              </a:ext>
              <a:ext uri="{C183D7F6-B498-43B3-948B-1728B52AA6E4}">
                <adec:decorative xmlns:adec="http://schemas.microsoft.com/office/drawing/2017/decorative" val="1"/>
              </a:ext>
            </a:extLst>
          </p:cNvPr>
          <p:cNvCxnSpPr/>
          <p:nvPr/>
        </p:nvCxnSpPr>
        <p:spPr>
          <a:xfrm>
            <a:off x="2889724" y="1854866"/>
            <a:ext cx="0" cy="3958708"/>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EA7BA406-779E-4B5E-BEA3-5A1AAB601784}"/>
              </a:ext>
            </a:extLst>
          </p:cNvPr>
          <p:cNvSpPr/>
          <p:nvPr/>
        </p:nvSpPr>
        <p:spPr>
          <a:xfrm>
            <a:off x="478796" y="5239888"/>
            <a:ext cx="2335424" cy="394845"/>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Semilight"/>
                <a:ea typeface="+mn-ea"/>
                <a:cs typeface="+mn-cs"/>
              </a:rPr>
              <a:t>Lower among ages 18-34 and moderate/problem gamblers</a:t>
            </a:r>
            <a:endParaRPr kumimoji="0" lang="en-GB" sz="1200" b="0" i="0" u="none" strike="noStrike" kern="1200" cap="none" spc="0" normalizeH="0" baseline="0" noProof="0">
              <a:ln>
                <a:noFill/>
              </a:ln>
              <a:solidFill>
                <a:prstClr val="black"/>
              </a:solidFill>
              <a:effectLst/>
              <a:uLnTx/>
              <a:uFillTx/>
              <a:latin typeface="Segoe UI Semilight"/>
              <a:ea typeface="+mn-ea"/>
              <a:cs typeface="+mn-cs"/>
            </a:endParaRPr>
          </a:p>
        </p:txBody>
      </p:sp>
    </p:spTree>
    <p:extLst>
      <p:ext uri="{BB962C8B-B14F-4D97-AF65-F5344CB8AC3E}">
        <p14:creationId xmlns:p14="http://schemas.microsoft.com/office/powerpoint/2010/main" val="2996978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8A95B-3338-4588-8F18-A53C938AECAB}"/>
              </a:ext>
            </a:extLst>
          </p:cNvPr>
          <p:cNvSpPr>
            <a:spLocks noGrp="1"/>
          </p:cNvSpPr>
          <p:nvPr>
            <p:ph type="title"/>
          </p:nvPr>
        </p:nvSpPr>
        <p:spPr>
          <a:xfrm>
            <a:off x="336753" y="433385"/>
            <a:ext cx="11643123" cy="867930"/>
          </a:xfrm>
        </p:spPr>
        <p:txBody>
          <a:bodyPr/>
          <a:lstStyle/>
          <a:p>
            <a:r>
              <a:rPr lang="en-US" sz="2800" dirty="0"/>
              <a:t>Cash is the most prominent payment method for land-based gambling, affording the greater control needed vs. general spend</a:t>
            </a:r>
            <a:endParaRPr lang="en-GB" sz="2800" dirty="0"/>
          </a:p>
        </p:txBody>
      </p:sp>
      <p:sp>
        <p:nvSpPr>
          <p:cNvPr id="5" name="TextBox 4">
            <a:extLst>
              <a:ext uri="{FF2B5EF4-FFF2-40B4-BE49-F238E27FC236}">
                <a16:creationId xmlns:a16="http://schemas.microsoft.com/office/drawing/2014/main" id="{7EFB5D13-8EE8-42B1-B6AE-8459AF6457A3}"/>
              </a:ext>
            </a:extLst>
          </p:cNvPr>
          <p:cNvSpPr txBox="1"/>
          <p:nvPr/>
        </p:nvSpPr>
        <p:spPr>
          <a:xfrm>
            <a:off x="336753" y="1493822"/>
            <a:ext cx="755786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Segoe UI Semilight"/>
                <a:ea typeface="+mn-ea"/>
                <a:cs typeface="+mn-cs"/>
              </a:rPr>
              <a:t>Payment methods typically used (multi answer)</a:t>
            </a:r>
            <a:endParaRPr kumimoji="0" lang="en-GB" sz="14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12" name="TextBox 11">
            <a:extLst>
              <a:ext uri="{FF2B5EF4-FFF2-40B4-BE49-F238E27FC236}">
                <a16:creationId xmlns:a16="http://schemas.microsoft.com/office/drawing/2014/main" id="{CE52F876-B7A8-4327-98BB-B8D3672AC14B}"/>
              </a:ext>
            </a:extLst>
          </p:cNvPr>
          <p:cNvSpPr txBox="1"/>
          <p:nvPr/>
        </p:nvSpPr>
        <p:spPr>
          <a:xfrm>
            <a:off x="7753806" y="1714134"/>
            <a:ext cx="3392383" cy="769441"/>
          </a:xfrm>
          <a:prstGeom prst="rect">
            <a:avLst/>
          </a:prstGeom>
          <a:noFill/>
          <a:ln>
            <a:noFill/>
          </a:ln>
        </p:spPr>
        <p:txBody>
          <a:bodyPr wrap="square" lIns="36000" rIns="36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white">
                    <a:lumMod val="50000"/>
                  </a:prstClr>
                </a:solidFill>
                <a:effectLst/>
                <a:uLnTx/>
                <a:uFillTx/>
                <a:latin typeface="Segoe UI Semilight"/>
                <a:ea typeface="+mn-ea"/>
                <a:cs typeface="+mn-cs"/>
              </a:rPr>
              <a:t>“If you use card you can lose a lot of money. No control on spending.”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50000"/>
                  </a:prstClr>
                </a:solidFill>
                <a:effectLst/>
                <a:uLnTx/>
                <a:uFillTx/>
                <a:latin typeface="Segoe UI Semilight"/>
                <a:ea typeface="+mn-ea"/>
                <a:cs typeface="+mn-cs"/>
              </a:rPr>
              <a:t>Quote – quantitative respondent</a:t>
            </a:r>
          </a:p>
        </p:txBody>
      </p:sp>
      <p:sp>
        <p:nvSpPr>
          <p:cNvPr id="3" name="Rectangle 2">
            <a:extLst>
              <a:ext uri="{FF2B5EF4-FFF2-40B4-BE49-F238E27FC236}">
                <a16:creationId xmlns:a16="http://schemas.microsoft.com/office/drawing/2014/main" id="{56304981-6259-40B4-9BAC-D999F859055C}"/>
              </a:ext>
              <a:ext uri="{C183D7F6-B498-43B3-948B-1728B52AA6E4}">
                <adec:decorative xmlns:adec="http://schemas.microsoft.com/office/drawing/2017/decorative" val="1"/>
              </a:ext>
            </a:extLst>
          </p:cNvPr>
          <p:cNvSpPr/>
          <p:nvPr/>
        </p:nvSpPr>
        <p:spPr>
          <a:xfrm>
            <a:off x="3793402" y="2466975"/>
            <a:ext cx="2302598" cy="3327450"/>
          </a:xfrm>
          <a:prstGeom prst="rect">
            <a:avLst/>
          </a:prstGeom>
          <a:solidFill>
            <a:srgbClr val="F3F5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8" name="Rectangle 7">
            <a:extLst>
              <a:ext uri="{FF2B5EF4-FFF2-40B4-BE49-F238E27FC236}">
                <a16:creationId xmlns:a16="http://schemas.microsoft.com/office/drawing/2014/main" id="{E3DFCA02-AC20-4C1E-A384-7789B7D6ED6C}"/>
              </a:ext>
              <a:ext uri="{C183D7F6-B498-43B3-948B-1728B52AA6E4}">
                <adec:decorative xmlns:adec="http://schemas.microsoft.com/office/drawing/2017/decorative" val="1"/>
              </a:ext>
            </a:extLst>
          </p:cNvPr>
          <p:cNvSpPr/>
          <p:nvPr/>
        </p:nvSpPr>
        <p:spPr>
          <a:xfrm>
            <a:off x="7221649" y="2466975"/>
            <a:ext cx="4590049" cy="3327450"/>
          </a:xfrm>
          <a:prstGeom prst="rect">
            <a:avLst/>
          </a:prstGeom>
          <a:solidFill>
            <a:srgbClr val="F3F5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Semilight"/>
              <a:ea typeface="+mn-ea"/>
              <a:cs typeface="+mn-cs"/>
            </a:endParaRPr>
          </a:p>
        </p:txBody>
      </p:sp>
      <p:graphicFrame>
        <p:nvGraphicFramePr>
          <p:cNvPr id="16" name="Content Placeholder 7">
            <a:extLst>
              <a:ext uri="{FF2B5EF4-FFF2-40B4-BE49-F238E27FC236}">
                <a16:creationId xmlns:a16="http://schemas.microsoft.com/office/drawing/2014/main" id="{AC41198B-6544-4EDF-ABBC-B383945B09E6}"/>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717616342"/>
              </p:ext>
            </p:extLst>
          </p:nvPr>
        </p:nvGraphicFramePr>
        <p:xfrm>
          <a:off x="336550" y="1883121"/>
          <a:ext cx="11475149" cy="3829782"/>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AEEC3CF4-6FA3-4206-9851-C971E1F54A28}"/>
              </a:ext>
            </a:extLst>
          </p:cNvPr>
          <p:cNvSpPr/>
          <p:nvPr/>
        </p:nvSpPr>
        <p:spPr>
          <a:xfrm>
            <a:off x="0" y="5911913"/>
            <a:ext cx="12192000" cy="395705"/>
          </a:xfrm>
          <a:prstGeom prst="rect">
            <a:avLst/>
          </a:prstGeom>
          <a:solidFill>
            <a:srgbClr val="4A4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Segoe UI Semilight"/>
                <a:ea typeface="+mn-ea"/>
                <a:cs typeface="+mn-cs"/>
              </a:rPr>
              <a:t>The exceptions are betting on events and FOBTs which skew more to cashless transactions (and problem gamblers)</a:t>
            </a:r>
            <a:endParaRPr kumimoji="0" lang="en-GB" sz="1800" b="1" i="0" u="none" strike="noStrike" kern="1200" cap="none" spc="0" normalizeH="0" baseline="0" noProof="0">
              <a:ln>
                <a:noFill/>
              </a:ln>
              <a:solidFill>
                <a:prstClr val="white"/>
              </a:solidFill>
              <a:effectLst/>
              <a:uLnTx/>
              <a:uFillTx/>
              <a:latin typeface="Segoe UI Semilight"/>
              <a:ea typeface="+mn-ea"/>
              <a:cs typeface="+mn-cs"/>
            </a:endParaRPr>
          </a:p>
        </p:txBody>
      </p:sp>
      <p:pic>
        <p:nvPicPr>
          <p:cNvPr id="13" name="Graphic 12">
            <a:extLst>
              <a:ext uri="{FF2B5EF4-FFF2-40B4-BE49-F238E27FC236}">
                <a16:creationId xmlns:a16="http://schemas.microsoft.com/office/drawing/2014/main" id="{D528DE5D-DEB9-40B7-B523-50BD8C4EEF4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03426" y="1659924"/>
            <a:ext cx="450380" cy="351144"/>
          </a:xfrm>
          <a:prstGeom prst="rect">
            <a:avLst/>
          </a:prstGeom>
        </p:spPr>
      </p:pic>
      <p:pic>
        <p:nvPicPr>
          <p:cNvPr id="14" name="Graphic 13">
            <a:extLst>
              <a:ext uri="{FF2B5EF4-FFF2-40B4-BE49-F238E27FC236}">
                <a16:creationId xmlns:a16="http://schemas.microsoft.com/office/drawing/2014/main" id="{927BBF31-4618-42DD-BCB8-EF784B033E49}"/>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198880" y="2102182"/>
            <a:ext cx="450380" cy="330896"/>
          </a:xfrm>
          <a:prstGeom prst="rect">
            <a:avLst/>
          </a:prstGeom>
        </p:spPr>
      </p:pic>
      <p:sp>
        <p:nvSpPr>
          <p:cNvPr id="11" name="TextBox 10">
            <a:extLst>
              <a:ext uri="{FF2B5EF4-FFF2-40B4-BE49-F238E27FC236}">
                <a16:creationId xmlns:a16="http://schemas.microsoft.com/office/drawing/2014/main" id="{CF232A7D-29AC-4F01-8448-40C2BB5EEFA0}"/>
              </a:ext>
            </a:extLst>
          </p:cNvPr>
          <p:cNvSpPr txBox="1"/>
          <p:nvPr/>
        </p:nvSpPr>
        <p:spPr>
          <a:xfrm>
            <a:off x="29565" y="6388033"/>
            <a:ext cx="417673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lumMod val="50000"/>
                  </a:prstClr>
                </a:solidFill>
                <a:effectLst/>
                <a:uLnTx/>
                <a:uFillTx/>
                <a:latin typeface="Segoe UI Semilight"/>
                <a:ea typeface="+mn-ea"/>
                <a:cs typeface="+mn-cs"/>
              </a:rPr>
              <a:t>M1. What form(s) of payment do you typically use for the following activities?</a:t>
            </a:r>
            <a:endParaRPr kumimoji="0" lang="en-GB" sz="800" b="0" i="0" u="none" strike="noStrike" kern="1200" cap="none" spc="0" normalizeH="0" baseline="0" noProof="0" dirty="0">
              <a:ln>
                <a:noFill/>
              </a:ln>
              <a:solidFill>
                <a:prstClr val="white">
                  <a:lumMod val="50000"/>
                </a:prstClr>
              </a:solidFill>
              <a:effectLst/>
              <a:uLnTx/>
              <a:uFillTx/>
              <a:latin typeface="Segoe UI Semi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lumMod val="50000"/>
                  </a:prstClr>
                </a:solidFill>
                <a:effectLst/>
                <a:uLnTx/>
                <a:uFillTx/>
                <a:latin typeface="Segoe UI Semilight"/>
                <a:ea typeface="+mn-ea"/>
                <a:cs typeface="+mn-cs"/>
              </a:rPr>
              <a:t>Base: Land-based gamblers - general spending activities (314), Place bets on events (58), FOBTs (68), Casinos (75), Bingo (114), Place bets on sports (169), Fruit/slot machines (147) </a:t>
            </a:r>
            <a:endParaRPr kumimoji="0" lang="en-GB" sz="800" b="0" i="0" u="none" strike="noStrike" kern="1200" cap="none" spc="0" normalizeH="0" baseline="0" noProof="0" dirty="0">
              <a:ln>
                <a:noFill/>
              </a:ln>
              <a:solidFill>
                <a:prstClr val="white">
                  <a:lumMod val="50000"/>
                </a:prstClr>
              </a:solidFill>
              <a:effectLst/>
              <a:uLnTx/>
              <a:uFillTx/>
              <a:latin typeface="Segoe UI Semilight"/>
              <a:ea typeface="+mn-ea"/>
              <a:cs typeface="+mn-cs"/>
            </a:endParaRPr>
          </a:p>
        </p:txBody>
      </p:sp>
      <p:sp>
        <p:nvSpPr>
          <p:cNvPr id="17" name="TextBox 16">
            <a:extLst>
              <a:ext uri="{FF2B5EF4-FFF2-40B4-BE49-F238E27FC236}">
                <a16:creationId xmlns:a16="http://schemas.microsoft.com/office/drawing/2014/main" id="{E717859F-EC20-4724-BC58-309365DE4B96}"/>
              </a:ext>
            </a:extLst>
          </p:cNvPr>
          <p:cNvSpPr txBox="1"/>
          <p:nvPr/>
        </p:nvSpPr>
        <p:spPr>
          <a:xfrm>
            <a:off x="5772727" y="6390034"/>
            <a:ext cx="5537525" cy="430887"/>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light"/>
                <a:ea typeface="+mn-ea"/>
                <a:cs typeface="+mn-cs"/>
              </a:rPr>
              <a:t>Note: certain gambling activities (e.g. FOBTs) are well set up for cashless payments, where as others (e.g. slot machines) are generally cash only products</a:t>
            </a:r>
            <a:endParaRPr kumimoji="0" lang="en-GB" sz="1100" b="0" i="0" u="none" strike="noStrike" kern="1200" cap="none" spc="0" normalizeH="0" baseline="0" noProof="0">
              <a:ln>
                <a:noFill/>
              </a:ln>
              <a:solidFill>
                <a:prstClr val="black"/>
              </a:solidFill>
              <a:effectLst/>
              <a:uLnTx/>
              <a:uFillTx/>
              <a:latin typeface="Segoe UI Semilight"/>
              <a:ea typeface="+mn-ea"/>
              <a:cs typeface="+mn-cs"/>
            </a:endParaRPr>
          </a:p>
        </p:txBody>
      </p:sp>
    </p:spTree>
    <p:extLst>
      <p:ext uri="{BB962C8B-B14F-4D97-AF65-F5344CB8AC3E}">
        <p14:creationId xmlns:p14="http://schemas.microsoft.com/office/powerpoint/2010/main" val="2854129296"/>
      </p:ext>
    </p:extLst>
  </p:cSld>
  <p:clrMapOvr>
    <a:masterClrMapping/>
  </p:clrMapOvr>
</p:sld>
</file>

<file path=ppt/theme/theme1.xml><?xml version="1.0" encoding="utf-8"?>
<a:theme xmlns:a="http://schemas.openxmlformats.org/drawingml/2006/main" name="2CV GREY">
  <a:themeElements>
    <a:clrScheme name="2CV 2021">
      <a:dk1>
        <a:sysClr val="windowText" lastClr="000000"/>
      </a:dk1>
      <a:lt1>
        <a:sysClr val="window" lastClr="FFFFFF"/>
      </a:lt1>
      <a:dk2>
        <a:srgbClr val="009FE3"/>
      </a:dk2>
      <a:lt2>
        <a:srgbClr val="4A4E69"/>
      </a:lt2>
      <a:accent1>
        <a:srgbClr val="9DADBC"/>
      </a:accent1>
      <a:accent2>
        <a:srgbClr val="C7B30A"/>
      </a:accent2>
      <a:accent3>
        <a:srgbClr val="00437E"/>
      </a:accent3>
      <a:accent4>
        <a:srgbClr val="007562"/>
      </a:accent4>
      <a:accent5>
        <a:srgbClr val="E25269"/>
      </a:accent5>
      <a:accent6>
        <a:srgbClr val="AB2674"/>
      </a:accent6>
      <a:hlink>
        <a:srgbClr val="FFFFFF"/>
      </a:hlink>
      <a:folHlink>
        <a:srgbClr val="000000"/>
      </a:folHlink>
    </a:clrScheme>
    <a:fontScheme name="2CV 2021">
      <a:majorFont>
        <a:latin typeface="Segoe UI"/>
        <a:ea typeface=""/>
        <a:cs typeface=""/>
      </a:majorFont>
      <a:minorFont>
        <a:latin typeface="Segoe UI Semi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CV Template 2021.pptx" id="{75FED3EA-7A52-42AD-844A-1F6716339A01}" vid="{EDECF0C6-E524-45B9-828D-273D922ABAE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ct:contentTypeSchema xmlns:ct="http://schemas.microsoft.com/office/2006/metadata/contentType" xmlns:ma="http://schemas.microsoft.com/office/2006/metadata/properties/metaAttributes" ct:_="" ma:_="" ma:contentTypeName="Insight Document" ma:contentTypeID="0x010100943D46E95D4A1B4FBA60C8AEF611E21902050400A9479D72C3BB554888497CBAE5E78E56" ma:contentTypeVersion="22" ma:contentTypeDescription="" ma:contentTypeScope="" ma:versionID="bed596eff2af0d49c7755e275d063291">
  <xsd:schema xmlns:xsd="http://www.w3.org/2001/XMLSchema" xmlns:xs="http://www.w3.org/2001/XMLSchema" xmlns:p="http://schemas.microsoft.com/office/2006/metadata/properties" xmlns:ns1="http://schemas.microsoft.com/sharepoint/v3" xmlns:ns2="dcd4d639-de5a-4bad-aded-2c25c5bf9fca" targetNamespace="http://schemas.microsoft.com/office/2006/metadata/properties" ma:root="true" ma:fieldsID="3617a18880ff93dd4fd41db3d7d9371b" ns1:_="" ns2:_="">
    <xsd:import namespace="http://schemas.microsoft.com/sharepoint/v3"/>
    <xsd:import namespace="dcd4d639-de5a-4bad-aded-2c25c5bf9fca"/>
    <xsd:element name="properties">
      <xsd:complexType>
        <xsd:sequence>
          <xsd:element name="documentManagement">
            <xsd:complexType>
              <xsd:all>
                <xsd:element ref="ns1:RoutingRuleDescription" minOccurs="0"/>
                <xsd:element ref="ns2:Security_x0020_Classification" minOccurs="0"/>
                <xsd:element ref="ns1:_dlc_ExpireDateSaved" minOccurs="0"/>
                <xsd:element ref="ns1:_dlc_ExpireDate" minOccurs="0"/>
                <xsd:element ref="ns2:TaxKeywordTaxHTField" minOccurs="0"/>
                <xsd:element ref="ns2:TaxCatchAll" minOccurs="0"/>
                <xsd:element ref="ns2:k0cb5e08406545c18344e2142bcf0abc" minOccurs="0"/>
                <xsd:element ref="ns2:TaxCatchAllLabel" minOccurs="0"/>
                <xsd:element ref="ns2:n300bd280aac47c8b25aa7458bf0f8c4"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 nillable="true" ma:displayName="Description" ma:description="" ma:internalName="RoutingRuleDescription" ma:readOnly="false">
      <xsd:simpleType>
        <xsd:restriction base="dms:Text">
          <xsd:maxLength value="255"/>
        </xsd:restriction>
      </xsd:simpleType>
    </xsd:element>
    <xsd:element name="_dlc_ExpireDateSaved" ma:index="10" nillable="true" ma:displayName="Original Expiration Date" ma:description="" ma:hidden="true" ma:internalName="_dlc_ExpireDateSaved" ma:readOnly="true">
      <xsd:simpleType>
        <xsd:restriction base="dms:DateTime"/>
      </xsd:simpleType>
    </xsd:element>
    <xsd:element name="_dlc_ExpireDate" ma:index="11" nillable="true" ma:displayName="Expiration Date" ma:description="" ma:hidden="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dcd4d639-de5a-4bad-aded-2c25c5bf9fca" elementFormDefault="qualified">
    <xsd:import namespace="http://schemas.microsoft.com/office/2006/documentManagement/types"/>
    <xsd:import namespace="http://schemas.microsoft.com/office/infopath/2007/PartnerControls"/>
    <xsd:element name="Security_x0020_Classification" ma:index="6" nillable="true" ma:displayName="Security Classification" ma:default="Official" ma:format="Dropdown" ma:internalName="Security_x0020_Classification">
      <xsd:simpleType>
        <xsd:restriction base="dms:Choice">
          <xsd:enumeration value="Official"/>
          <xsd:enumeration value="Official Sensitive"/>
        </xsd:restriction>
      </xsd:simpleType>
    </xsd:element>
    <xsd:element name="TaxKeywordTaxHTField" ma:index="12" nillable="true" ma:taxonomy="true" ma:internalName="TaxKeywordTaxHTField" ma:taxonomyFieldName="TaxKeyword" ma:displayName="Enterprise Keywords" ma:fieldId="{23f27201-bee3-471e-b2e7-b64fd8b7ca38}" ma:taxonomyMulti="true" ma:sspId="97c85119-18d9-41e7-8c9c-94d8ffdc55dc"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8c433a5c-3124-47a8-9645-d8cdf6433fde}" ma:internalName="TaxCatchAll" ma:showField="CatchAllData" ma:web="e42df08b-e6ab-4710-bb19-e8cf47f2dcf7">
      <xsd:complexType>
        <xsd:complexContent>
          <xsd:extension base="dms:MultiChoiceLookup">
            <xsd:sequence>
              <xsd:element name="Value" type="dms:Lookup" maxOccurs="unbounded" minOccurs="0" nillable="true"/>
            </xsd:sequence>
          </xsd:extension>
        </xsd:complexContent>
      </xsd:complexType>
    </xsd:element>
    <xsd:element name="k0cb5e08406545c18344e2142bcf0abc" ma:index="15" nillable="true" ma:taxonomy="true" ma:internalName="k0cb5e08406545c18344e2142bcf0abc" ma:taxonomyFieldName="Function" ma:displayName="Function" ma:default="" ma:fieldId="{40cb5e08-4065-45c1-8344-e2142bcf0abc}" ma:sspId="97c85119-18d9-41e7-8c9c-94d8ffdc55dc" ma:termSetId="f0a58393-1f39-42fc-80de-4d5f4ff8b047" ma:anchorId="00000000-0000-0000-0000-000000000000" ma:open="true" ma:isKeyword="false">
      <xsd:complexType>
        <xsd:sequence>
          <xsd:element ref="pc:Terms" minOccurs="0" maxOccurs="1"/>
        </xsd:sequence>
      </xsd:complexType>
    </xsd:element>
    <xsd:element name="TaxCatchAllLabel" ma:index="16" nillable="true" ma:displayName="Taxonomy Catch All Column1" ma:description="" ma:hidden="true" ma:list="{8c433a5c-3124-47a8-9645-d8cdf6433fde}" ma:internalName="TaxCatchAllLabel" ma:readOnly="true" ma:showField="CatchAllDataLabel" ma:web="e42df08b-e6ab-4710-bb19-e8cf47f2dcf7">
      <xsd:complexType>
        <xsd:complexContent>
          <xsd:extension base="dms:MultiChoiceLookup">
            <xsd:sequence>
              <xsd:element name="Value" type="dms:Lookup" maxOccurs="unbounded" minOccurs="0" nillable="true"/>
            </xsd:sequence>
          </xsd:extension>
        </xsd:complexContent>
      </xsd:complexType>
    </xsd:element>
    <xsd:element name="n300bd280aac47c8b25aa7458bf0f8c4" ma:index="17" nillable="true" ma:taxonomy="true" ma:internalName="n300bd280aac47c8b25aa7458bf0f8c4" ma:taxonomyFieldName="Related_x0020_Functions" ma:displayName="Related Functions" ma:default="" ma:fieldId="{7300bd28-0aac-47c8-b25a-a7458bf0f8c4}" ma:taxonomyMulti="true" ma:sspId="97c85119-18d9-41e7-8c9c-94d8ffdc55dc" ma:termSetId="f0a58393-1f39-42fc-80de-4d5f4ff8b047" ma:anchorId="00000000-0000-0000-0000-000000000000"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97c85119-18d9-41e7-8c9c-94d8ffdc55dc" ContentTypeId="0x010100943D46E95D4A1B4FBA60C8AEF611E219020504" PreviousValue="false"/>
</file>

<file path=customXml/item4.xml><?xml version="1.0" encoding="utf-8"?>
<?mso-contentType ?>
<customXsn xmlns="http://schemas.microsoft.com/office/2006/metadata/customXsn">
  <xsnLocation/>
  <cached>True</cached>
  <openByDefault>True</openByDefault>
  <xsnScope/>
</customXsn>
</file>

<file path=customXml/item5.xml><?xml version="1.0" encoding="utf-8"?>
<p:properties xmlns:p="http://schemas.microsoft.com/office/2006/metadata/properties" xmlns:xsi="http://www.w3.org/2001/XMLSchema-instance" xmlns:pc="http://schemas.microsoft.com/office/infopath/2007/PartnerControls">
  <documentManagement>
    <Security_x0020_Classification xmlns="dcd4d639-de5a-4bad-aded-2c25c5bf9fca">Official</Security_x0020_Classification>
    <k0cb5e08406545c18344e2142bcf0abc xmlns="dcd4d639-de5a-4bad-aded-2c25c5bf9fca">
      <Terms xmlns="http://schemas.microsoft.com/office/infopath/2007/PartnerControls">
        <TermInfo xmlns="http://schemas.microsoft.com/office/infopath/2007/PartnerControls">
          <TermName xmlns="http://schemas.microsoft.com/office/infopath/2007/PartnerControls">Insight</TermName>
          <TermId xmlns="http://schemas.microsoft.com/office/infopath/2007/PartnerControls">d96c0fed-3f60-4ddb-9c28-3a6c5d82f156</TermId>
        </TermInfo>
      </Terms>
    </k0cb5e08406545c18344e2142bcf0abc>
    <TaxKeywordTaxHTField xmlns="dcd4d639-de5a-4bad-aded-2c25c5bf9fca">
      <Terms xmlns="http://schemas.microsoft.com/office/infopath/2007/PartnerControls"/>
    </TaxKeywordTaxHTField>
    <RoutingRuleDescription xmlns="http://schemas.microsoft.com/sharepoint/v3" xsi:nil="true"/>
    <n300bd280aac47c8b25aa7458bf0f8c4 xmlns="dcd4d639-de5a-4bad-aded-2c25c5bf9fca">
      <Terms xmlns="http://schemas.microsoft.com/office/infopath/2007/PartnerControls"/>
    </n300bd280aac47c8b25aa7458bf0f8c4>
    <TaxCatchAll xmlns="dcd4d639-de5a-4bad-aded-2c25c5bf9fca">
      <Value>32</Value>
    </TaxCatchAll>
  </documentManagement>
</p:properties>
</file>

<file path=customXml/item6.xml><?xml version="1.0" encoding="utf-8"?>
<?mso-contentType ?>
<spe:Receivers xmlns:spe="http://schemas.microsoft.com/sharepoint/events">
  <Receiver>
    <Name>Microsoft.Office.RecordsManagement.PolicyFeatures.ExpirationEventReceiver</Name>
    <Synchronization>Synchronous</Synchronization>
    <Type>10001</Type>
    <SequenceNumber>101</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Version=16.0.0.0, Culture=neutral, PublicKeyToken=71e9bce111e9429c</Assembly>
    <Class>Microsoft.Office.RecordsManagement.Internal.UpdateExpireDate</Class>
    <Data/>
    <Filter/>
  </Receiver>
</spe:Receivers>
</file>

<file path=customXml/itemProps1.xml><?xml version="1.0" encoding="utf-8"?>
<ds:datastoreItem xmlns:ds="http://schemas.openxmlformats.org/officeDocument/2006/customXml" ds:itemID="{54F3CCA2-4CD4-4725-9A72-FEF8325AF721}">
  <ds:schemaRefs>
    <ds:schemaRef ds:uri="dcd4d639-de5a-4bad-aded-2c25c5bf9fc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9546F8A-7102-4097-B30D-102404485912}">
  <ds:schemaRefs>
    <ds:schemaRef ds:uri="http://schemas.microsoft.com/sharepoint/v3/contenttype/forms"/>
  </ds:schemaRefs>
</ds:datastoreItem>
</file>

<file path=customXml/itemProps3.xml><?xml version="1.0" encoding="utf-8"?>
<ds:datastoreItem xmlns:ds="http://schemas.openxmlformats.org/officeDocument/2006/customXml" ds:itemID="{1B089BE0-7482-417D-A652-23C7F57A9A71}">
  <ds:schemaRefs>
    <ds:schemaRef ds:uri="Microsoft.SharePoint.Taxonomy.ContentTypeSync"/>
  </ds:schemaRefs>
</ds:datastoreItem>
</file>

<file path=customXml/itemProps4.xml><?xml version="1.0" encoding="utf-8"?>
<ds:datastoreItem xmlns:ds="http://schemas.openxmlformats.org/officeDocument/2006/customXml" ds:itemID="{58F66100-92E5-4BA3-AADB-C7F8CB4733FB}">
  <ds:schemaRefs>
    <ds:schemaRef ds:uri="http://schemas.microsoft.com/office/2006/metadata/customXsn"/>
  </ds:schemaRefs>
</ds:datastoreItem>
</file>

<file path=customXml/itemProps5.xml><?xml version="1.0" encoding="utf-8"?>
<ds:datastoreItem xmlns:ds="http://schemas.openxmlformats.org/officeDocument/2006/customXml" ds:itemID="{4C3FD796-0AAC-4F92-B4C4-7E3622B5220E}">
  <ds:schemaRefs>
    <ds:schemaRef ds:uri="http://schemas.microsoft.com/office/infopath/2007/PartnerControl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dcd4d639-de5a-4bad-aded-2c25c5bf9fca"/>
    <ds:schemaRef ds:uri="http://www.w3.org/XML/1998/namespace"/>
    <ds:schemaRef ds:uri="http://purl.org/dc/dcmitype/"/>
  </ds:schemaRefs>
</ds:datastoreItem>
</file>

<file path=customXml/itemProps6.xml><?xml version="1.0" encoding="utf-8"?>
<ds:datastoreItem xmlns:ds="http://schemas.openxmlformats.org/officeDocument/2006/customXml" ds:itemID="{42C72692-A24A-4DB3-9645-873D18E1CB15}">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2CV 2021</Template>
  <TotalTime>228</TotalTime>
  <Words>2600</Words>
  <Application>Microsoft Office PowerPoint</Application>
  <PresentationFormat>Widescreen</PresentationFormat>
  <Paragraphs>204</Paragraphs>
  <Slides>16</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Segoe UI</vt:lpstr>
      <vt:lpstr>Segoe UI Semilight</vt:lpstr>
      <vt:lpstr>Wingdings</vt:lpstr>
      <vt:lpstr>2CV GREY</vt:lpstr>
      <vt:lpstr>Gambling  &amp; Finance</vt:lpstr>
      <vt:lpstr>Cashless &amp; Payment Methods</vt:lpstr>
      <vt:lpstr>Consumer Voice | Summary of sample</vt:lpstr>
      <vt:lpstr>Cashless &amp; Payment Methods Summary of Key Findings</vt:lpstr>
      <vt:lpstr>While cash use is declining, and predicted to continue doing so, for many it remains a key way of keeping control of their spend</vt:lpstr>
      <vt:lpstr>Cash payments help gamblers feel in control of their gambling as it enables them to keep track and set limits</vt:lpstr>
      <vt:lpstr>Even those who prefer to use cashless payments admit it’s easier to lose control when using this method</vt:lpstr>
      <vt:lpstr>There is strong belief in the importance of keeping to a budget, but gamblers feel they are less likely to stick to it when using cashless</vt:lpstr>
      <vt:lpstr>Cash is the most prominent payment method for land-based gambling, affording the greater control needed vs. general spend</vt:lpstr>
      <vt:lpstr>When given a choice, there’s a slight preference for cash, although some prefer different methods for different activities</vt:lpstr>
      <vt:lpstr>Cashless is preferred for its security, speed, ease, record of payments and limiting contact in a post-covid world</vt:lpstr>
      <vt:lpstr>Unsurprisingly, preference for cashless skews to younger gamblers, and those more at risk from gambling</vt:lpstr>
      <vt:lpstr>A system which records information from cashless transactions could be an effective way to help at risk gamblers</vt:lpstr>
      <vt:lpstr>Concerns centre around retaining privacy and control over spend; some mentions of increased marketing and lack of relevancy</vt:lpstr>
      <vt:lpstr>Cashless &amp; Payment Methods Key Points for Consideration</vt:lpstr>
      <vt:lpstr>Contact details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Chloe De Schryver</dc:creator>
  <cp:lastModifiedBy>Emma Boden</cp:lastModifiedBy>
  <cp:revision>9</cp:revision>
  <dcterms:created xsi:type="dcterms:W3CDTF">2021-03-09T11:46:22Z</dcterms:created>
  <dcterms:modified xsi:type="dcterms:W3CDTF">2021-06-22T14:29:21Z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0x010100943D46E95D4A1B4FBA60C8AEF611E21902050400A9479D72C3BB554888497CBAE5E78E56</vt:lpwstr>
  </property>
  <property fmtid="{D5CDD505-2E9C-101B-9397-08002B2CF9AE}" pid="3" name="TaxKeyword">
    <vt:lpwstr/>
  </property>
  <property fmtid="{D5CDD505-2E9C-101B-9397-08002B2CF9AE}" pid="4" name="_dlc_policyId">
    <vt:lpwstr/>
  </property>
  <property fmtid="{D5CDD505-2E9C-101B-9397-08002B2CF9AE}" pid="5" name="ItemRetentionFormula">
    <vt:lpwstr/>
  </property>
  <property fmtid="{D5CDD505-2E9C-101B-9397-08002B2CF9AE}" pid="6" name="Function">
    <vt:lpwstr>32;#Insight|d96c0fed-3f60-4ddb-9c28-3a6c5d82f156</vt:lpwstr>
  </property>
  <property fmtid="{D5CDD505-2E9C-101B-9397-08002B2CF9AE}" pid="7" name="Operator">
    <vt:lpwstr/>
  </property>
  <property fmtid="{D5CDD505-2E9C-101B-9397-08002B2CF9AE}" pid="8" name="ca506676becf4cdbb613025592e6b965">
    <vt:lpwstr/>
  </property>
  <property fmtid="{D5CDD505-2E9C-101B-9397-08002B2CF9AE}" pid="9" name="l5cd9abbff024cf7bf00a775ad9fdd22">
    <vt:lpwstr/>
  </property>
  <property fmtid="{D5CDD505-2E9C-101B-9397-08002B2CF9AE}" pid="10" name="j67390757fa349cbaf93204f5bf3176a">
    <vt:lpwstr/>
  </property>
  <property fmtid="{D5CDD505-2E9C-101B-9397-08002B2CF9AE}" pid="11" name="Related_x0020_Functions">
    <vt:lpwstr/>
  </property>
  <property fmtid="{D5CDD505-2E9C-101B-9397-08002B2CF9AE}" pid="12" name="LTT_x0020_Topic">
    <vt:lpwstr/>
  </property>
  <property fmtid="{D5CDD505-2E9C-101B-9397-08002B2CF9AE}" pid="13" name="Stakeholder">
    <vt:lpwstr/>
  </property>
  <property fmtid="{D5CDD505-2E9C-101B-9397-08002B2CF9AE}" pid="14" name="LTT Topic">
    <vt:lpwstr/>
  </property>
  <property fmtid="{D5CDD505-2E9C-101B-9397-08002B2CF9AE}" pid="15" name="Related Functions">
    <vt:lpwstr/>
  </property>
</Properties>
</file>