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0" r:id="rId3"/>
    <p:sldId id="258" r:id="rId4"/>
    <p:sldId id="259" r:id="rId5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66D"/>
    <a:srgbClr val="36E6AE"/>
    <a:srgbClr val="C8F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42" d="100"/>
          <a:sy n="42" d="100"/>
        </p:scale>
        <p:origin x="1051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DD35D18E-C087-1EC6-6F89-FC40582471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1470124" y="1293198"/>
            <a:ext cx="18443377" cy="194591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sz="6600"/>
            </a:lvl1pPr>
          </a:lstStyle>
          <a:p>
            <a:r>
              <a:rPr lang="en-GB" dirty="0"/>
              <a:t>This is the </a:t>
            </a:r>
            <a:r>
              <a:rPr lang="en-GB" dirty="0" err="1"/>
              <a:t>ProFuture</a:t>
            </a:r>
            <a:r>
              <a:rPr lang="en-GB" dirty="0"/>
              <a:t> e-poster template. Please choose 1 of the 3 following slides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3FD1913-7173-2BA6-F051-A934FCE318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 hasCustomPrompt="1"/>
          </p:nvPr>
        </p:nvSpPr>
        <p:spPr>
          <a:xfrm>
            <a:off x="1470124" y="4958080"/>
            <a:ext cx="18443377" cy="594726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57200" indent="-457200">
              <a:buFont typeface="Arial" panose="020B0604020202020204" pitchFamily="34" charset="0"/>
              <a:buChar char="•"/>
              <a:defRPr sz="3200"/>
            </a:lvl1pPr>
          </a:lstStyle>
          <a:p>
            <a:pPr lvl="0"/>
            <a:r>
              <a:rPr lang="en-GB" dirty="0"/>
              <a:t>Eligible are posters dedicated to the topics of research &amp; innovation in microalgae cultivation and production of ingredients and products for food and feed application</a:t>
            </a:r>
          </a:p>
          <a:p>
            <a:pPr lvl="0"/>
            <a:r>
              <a:rPr lang="en-GB" dirty="0"/>
              <a:t>All poster applications will be reviewed by the poster committee and some will be competitively selected for poster presentation.</a:t>
            </a:r>
          </a:p>
          <a:p>
            <a:pPr lvl="0"/>
            <a:r>
              <a:rPr lang="en-GB" dirty="0"/>
              <a:t>Posters will be judged based on technical merit, clarity and self-sufficiency of the content, novelty and originality of the work, overall impact of the poster display.</a:t>
            </a:r>
          </a:p>
          <a:p>
            <a:pPr lvl="0"/>
            <a:r>
              <a:rPr lang="en-GB" dirty="0"/>
              <a:t>Applicants must register for the conference to participate at the poster session.</a:t>
            </a:r>
          </a:p>
          <a:p>
            <a:pPr lvl="0"/>
            <a:r>
              <a:rPr lang="en-GB" dirty="0" err="1"/>
              <a:t>T﻿he</a:t>
            </a:r>
            <a:r>
              <a:rPr lang="en-GB" dirty="0"/>
              <a:t> best poster will be awarded!</a:t>
            </a:r>
          </a:p>
          <a:p>
            <a:pPr lvl="0"/>
            <a:r>
              <a:rPr lang="en-GB" dirty="0" err="1"/>
              <a:t>A﻿pplicants</a:t>
            </a:r>
            <a:r>
              <a:rPr lang="en-GB" dirty="0"/>
              <a:t> must use the </a:t>
            </a:r>
            <a:r>
              <a:rPr lang="en-GB" dirty="0" err="1"/>
              <a:t>ProFuture</a:t>
            </a:r>
            <a:r>
              <a:rPr lang="en-GB" dirty="0"/>
              <a:t> e-poster template and send it in the original pptx (1 slide) format to info@pro-future.eu for submission.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113AF33-A7D5-E1F8-21A0-BFF5E9AE3B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1470025" y="3819525"/>
            <a:ext cx="18443575" cy="718658"/>
          </a:xfrm>
        </p:spPr>
        <p:txBody>
          <a:bodyPr>
            <a:sp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GB" dirty="0" err="1"/>
              <a:t>S﻿ubmission</a:t>
            </a:r>
            <a:r>
              <a:rPr lang="en-GB" dirty="0"/>
              <a:t> and selection criteria: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338B3AB9-2EB7-BD59-B8F4-A2C9D4DC29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467675" y="11325246"/>
            <a:ext cx="18443575" cy="718658"/>
          </a:xfrm>
        </p:spPr>
        <p:txBody>
          <a:bodyPr>
            <a:sp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GB" dirty="0"/>
              <a:t>Key dates: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917E240C-1F65-C127-0538-193CCA66BB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1468438" y="12463801"/>
            <a:ext cx="18443575" cy="2011363"/>
          </a:xfrm>
        </p:spPr>
        <p:txBody>
          <a:bodyPr>
            <a:spAutoFit/>
          </a:bodyPr>
          <a:lstStyle>
            <a:lvl1pPr>
              <a:defRPr sz="3200"/>
            </a:lvl1pPr>
          </a:lstStyle>
          <a:p>
            <a:pPr lvl="0"/>
            <a:r>
              <a:rPr lang="en-GB" dirty="0"/>
              <a:t>E-poster submission deadline: July 1st, 2023</a:t>
            </a:r>
          </a:p>
          <a:p>
            <a:pPr lvl="0"/>
            <a:r>
              <a:rPr lang="en-GB" dirty="0"/>
              <a:t>E-Poster acceptance notice: July 15th, 2023</a:t>
            </a:r>
          </a:p>
          <a:p>
            <a:pPr lvl="0"/>
            <a:r>
              <a:rPr lang="en-GB" dirty="0"/>
              <a:t>Poster Session at </a:t>
            </a:r>
            <a:r>
              <a:rPr lang="en-GB" dirty="0" err="1"/>
              <a:t>ProFuture</a:t>
            </a:r>
            <a:r>
              <a:rPr lang="en-GB" dirty="0"/>
              <a:t> Final Conference: September 14,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square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30E6D21E-98B6-6652-C7A8-72B7A5903F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544" y="1812717"/>
            <a:ext cx="7120376" cy="7513595"/>
          </a:xfrm>
        </p:spPr>
        <p:txBody>
          <a:bodyPr lIns="0" tIns="0" rIns="0" bIns="0" anchor="t">
            <a:spAutoFit/>
          </a:bodyPr>
          <a:lstStyle>
            <a:lvl1pPr algn="l">
              <a:defRPr sz="9000">
                <a:solidFill>
                  <a:srgbClr val="002060"/>
                </a:solidFill>
                <a:latin typeface="Avenir Black" panose="020B0803020203020204" pitchFamily="34" charset="-78"/>
                <a:cs typeface="Avenir Black" panose="020B0803020203020204" pitchFamily="34" charset="-78"/>
              </a:defRPr>
            </a:lvl1pPr>
          </a:lstStyle>
          <a:p>
            <a:r>
              <a:rPr lang="en-US" dirty="0"/>
              <a:t>Main take-away message of your poster in one sentence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FB40070-9A1E-E9BD-C16C-4BD45EE4E6F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21544" y="113030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 descr="Shape, circle&#10;&#10;Description automatically generated">
            <a:extLst>
              <a:ext uri="{FF2B5EF4-FFF2-40B4-BE49-F238E27FC236}">
                <a16:creationId xmlns:a16="http://schemas.microsoft.com/office/drawing/2014/main" id="{7780FE03-B4B8-E76A-6269-CEC4F26465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411" y="723901"/>
            <a:ext cx="2856670" cy="2346893"/>
          </a:xfrm>
          <a:prstGeom prst="rect">
            <a:avLst/>
          </a:prstGeom>
        </p:spPr>
      </p:pic>
      <p:sp>
        <p:nvSpPr>
          <p:cNvPr id="11" name="Sous-titre 21">
            <a:extLst>
              <a:ext uri="{FF2B5EF4-FFF2-40B4-BE49-F238E27FC236}">
                <a16:creationId xmlns:a16="http://schemas.microsoft.com/office/drawing/2014/main" id="{49A07596-5906-159F-F4B9-DA07D1C5FA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7789" y="14554200"/>
            <a:ext cx="11356367" cy="279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>
                <a:solidFill>
                  <a:srgbClr val="002060"/>
                </a:solidFill>
                <a:latin typeface="Avenir Medium" panose="020B0603020203020204" pitchFamily="34" charset="-78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Here</a:t>
            </a:r>
            <a:r>
              <a:rPr lang="fr-BE" dirty="0"/>
              <a:t> </a:t>
            </a:r>
            <a:r>
              <a:rPr lang="fr-BE" dirty="0" err="1"/>
              <a:t>add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Name / Organisation</a:t>
            </a:r>
            <a:endParaRPr lang="LID4096" dirty="0"/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1A2F84E8-20E9-1B17-2B50-C6D24A5AB9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54720" y="1812717"/>
            <a:ext cx="6480000" cy="498598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en-US" sz="3600" dirty="0"/>
              <a:t>Title of your work</a:t>
            </a:r>
            <a:endParaRPr lang="en-US" sz="2400" dirty="0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9F90E451-CA2F-612E-C560-FFA0092FC7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71692" y="7506981"/>
            <a:ext cx="6480000" cy="648000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2060"/>
                </a:solidFill>
              </a:defRPr>
            </a:lvl1pPr>
          </a:lstStyle>
          <a:p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an image or graph to </a:t>
            </a:r>
            <a:r>
              <a:rPr lang="fr-FR" dirty="0" err="1"/>
              <a:t>illustrate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. Dimensions </a:t>
            </a:r>
            <a:r>
              <a:rPr lang="fr-FR" dirty="0" err="1"/>
              <a:t>needed</a:t>
            </a:r>
            <a:r>
              <a:rPr lang="fr-FR" dirty="0"/>
              <a:t>: 18x18 cm in 300dpi to have a good 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printed</a:t>
            </a:r>
            <a:endParaRPr lang="fr-FR" dirty="0"/>
          </a:p>
          <a:p>
            <a:endParaRPr lang="LID4096" dirty="0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7B84C2CD-01C6-DEFF-258B-8810E206396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46566" y="1252855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032F8742-C28C-B422-5803-108C5D1935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845283" y="3519597"/>
            <a:ext cx="4733335" cy="997196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Additional</a:t>
            </a:r>
            <a:r>
              <a:rPr lang="fr-BE" dirty="0"/>
              <a:t> key information</a:t>
            </a:r>
            <a:endParaRPr lang="LID4096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F4C74DC0-993C-28E7-73BE-A4916EFF17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53450" y="2540635"/>
            <a:ext cx="6480175" cy="4451820"/>
          </a:xfrm>
        </p:spPr>
        <p:txBody>
          <a:bodyPr>
            <a:noAutofit/>
          </a:bodyPr>
          <a:lstStyle>
            <a:lvl1pPr marL="342900" indent="-342900">
              <a:buClr>
                <a:srgbClr val="36E6AE"/>
              </a:buClr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r>
              <a:rPr lang="en-GB" dirty="0"/>
              <a:t>Here a bullet point list. You can describe the problem you are solving, and the main points that describe your work. Avenir Medium 28 pt.</a:t>
            </a:r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076C000-F210-0444-28F6-EC81DB6108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845155" y="4795521"/>
            <a:ext cx="4733463" cy="9191460"/>
          </a:xfrm>
        </p:spPr>
        <p:txBody>
          <a:bodyPr wrap="square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GB" dirty="0"/>
              <a:t>Here your text describing the key/preliminary results of your work. Avenir Medium 28 pt.</a:t>
            </a:r>
            <a:endParaRPr lang="fr-FR" dirty="0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C672D791-4738-84AD-A296-9421EE8943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844710" y="14554200"/>
            <a:ext cx="4733463" cy="279400"/>
          </a:xfrm>
        </p:spPr>
        <p:txBody>
          <a:bodyPr>
            <a:noAutofit/>
          </a:bodyPr>
          <a:lstStyle>
            <a:lvl1pPr marL="0" indent="0">
              <a:buNone/>
              <a:defRPr sz="2400" i="1"/>
            </a:lvl1pPr>
          </a:lstStyle>
          <a:p>
            <a:pPr lvl="0"/>
            <a:r>
              <a:rPr lang="en-GB" dirty="0"/>
              <a:t>Add here copyright if needed</a:t>
            </a:r>
            <a:endParaRPr lang="LID4096" dirty="0"/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B2A1079E-5E9F-FE5F-7B7D-FAEDC32D03D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2300" y="13033600"/>
            <a:ext cx="1800000" cy="1800000"/>
          </a:xfr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</a:lstStyle>
          <a:p>
            <a:r>
              <a:rPr lang="en-GB" dirty="0"/>
              <a:t>Space holder for a QR code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2857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vertical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30E6D21E-98B6-6652-C7A8-72B7A5903F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544" y="1812717"/>
            <a:ext cx="7120376" cy="7513595"/>
          </a:xfrm>
        </p:spPr>
        <p:txBody>
          <a:bodyPr lIns="0" tIns="0" rIns="0" bIns="0" anchor="t">
            <a:spAutoFit/>
          </a:bodyPr>
          <a:lstStyle>
            <a:lvl1pPr algn="l">
              <a:defRPr sz="9000">
                <a:solidFill>
                  <a:srgbClr val="002060"/>
                </a:solidFill>
                <a:latin typeface="Avenir Black" panose="020B0803020203020204" pitchFamily="34" charset="-78"/>
                <a:cs typeface="Avenir Black" panose="020B0803020203020204" pitchFamily="34" charset="-78"/>
              </a:defRPr>
            </a:lvl1pPr>
          </a:lstStyle>
          <a:p>
            <a:r>
              <a:rPr lang="en-US" dirty="0"/>
              <a:t>Main take-away message of your poster in one sentence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FB40070-9A1E-E9BD-C16C-4BD45EE4E6F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21544" y="113030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 descr="Shape, circle&#10;&#10;Description automatically generated">
            <a:extLst>
              <a:ext uri="{FF2B5EF4-FFF2-40B4-BE49-F238E27FC236}">
                <a16:creationId xmlns:a16="http://schemas.microsoft.com/office/drawing/2014/main" id="{7780FE03-B4B8-E76A-6269-CEC4F26465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411" y="723901"/>
            <a:ext cx="2856670" cy="2346893"/>
          </a:xfrm>
          <a:prstGeom prst="rect">
            <a:avLst/>
          </a:prstGeom>
        </p:spPr>
      </p:pic>
      <p:sp>
        <p:nvSpPr>
          <p:cNvPr id="11" name="Sous-titre 21">
            <a:extLst>
              <a:ext uri="{FF2B5EF4-FFF2-40B4-BE49-F238E27FC236}">
                <a16:creationId xmlns:a16="http://schemas.microsoft.com/office/drawing/2014/main" id="{49A07596-5906-159F-F4B9-DA07D1C5FA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7789" y="14554200"/>
            <a:ext cx="11356367" cy="279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>
                <a:solidFill>
                  <a:srgbClr val="002060"/>
                </a:solidFill>
                <a:latin typeface="Avenir Medium" panose="020B0603020203020204" pitchFamily="34" charset="-78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Here</a:t>
            </a:r>
            <a:r>
              <a:rPr lang="fr-BE" dirty="0"/>
              <a:t> </a:t>
            </a:r>
            <a:r>
              <a:rPr lang="fr-BE" dirty="0" err="1"/>
              <a:t>add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Name / Organisation</a:t>
            </a:r>
            <a:endParaRPr lang="LID4096" dirty="0"/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1A2F84E8-20E9-1B17-2B50-C6D24A5AB9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54720" y="1812717"/>
            <a:ext cx="6480000" cy="498598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en-US" sz="3600" dirty="0"/>
              <a:t>Title of your work</a:t>
            </a:r>
            <a:endParaRPr lang="en-US" sz="2400" dirty="0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9F90E451-CA2F-612E-C560-FFA0092FC7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44710" y="3927873"/>
            <a:ext cx="5040000" cy="1008000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2060"/>
                </a:solidFill>
              </a:defRPr>
            </a:lvl1pPr>
          </a:lstStyle>
          <a:p>
            <a:pPr marL="0" marR="0" lvl="0" indent="0" algn="l" defTabSz="2015886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36E6A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an image or graph to </a:t>
            </a:r>
            <a:r>
              <a:rPr lang="fr-FR" dirty="0" err="1"/>
              <a:t>illustrate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. Dimensions </a:t>
            </a:r>
            <a:r>
              <a:rPr lang="fr-FR" dirty="0" err="1"/>
              <a:t>needed</a:t>
            </a:r>
            <a:r>
              <a:rPr lang="fr-FR" dirty="0"/>
              <a:t>: 28x14 cm in 300dpi to have a good 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printed</a:t>
            </a:r>
            <a:endParaRPr lang="fr-FR" dirty="0"/>
          </a:p>
          <a:p>
            <a:endParaRPr lang="fr-FR" dirty="0"/>
          </a:p>
          <a:p>
            <a:endParaRPr lang="LID4096" dirty="0"/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032F8742-C28C-B422-5803-108C5D1935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53578" y="7559674"/>
            <a:ext cx="6479872" cy="498598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Additional</a:t>
            </a:r>
            <a:r>
              <a:rPr lang="fr-BE" dirty="0"/>
              <a:t> key information</a:t>
            </a:r>
            <a:endParaRPr lang="LID4096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F4C74DC0-993C-28E7-73BE-A4916EFF17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53450" y="2540635"/>
            <a:ext cx="6480175" cy="4451820"/>
          </a:xfrm>
        </p:spPr>
        <p:txBody>
          <a:bodyPr>
            <a:noAutofit/>
          </a:bodyPr>
          <a:lstStyle>
            <a:lvl1pPr marL="342900" indent="-342900">
              <a:buClr>
                <a:srgbClr val="36E6AE"/>
              </a:buClr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r>
              <a:rPr lang="en-GB" dirty="0"/>
              <a:t>Here a bullet point list. You can describe the problem you are solving, and the main points that describe your work. Avenir Medium 28 pt.</a:t>
            </a:r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076C000-F210-0444-28F6-EC81DB6108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53450" y="8287592"/>
            <a:ext cx="6480000" cy="5760287"/>
          </a:xfrm>
        </p:spPr>
        <p:txBody>
          <a:bodyPr wrap="square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GB" dirty="0"/>
              <a:t>Here your text describing the key/preliminary results of your work. Avenir Medium 28 pt.</a:t>
            </a:r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3096060-856F-B597-1A80-4D6D74878E7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46566" y="1252855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25">
            <a:extLst>
              <a:ext uri="{FF2B5EF4-FFF2-40B4-BE49-F238E27FC236}">
                <a16:creationId xmlns:a16="http://schemas.microsoft.com/office/drawing/2014/main" id="{E40CD89D-467C-5071-7DF2-320BB5172B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844710" y="14554200"/>
            <a:ext cx="5040000" cy="279400"/>
          </a:xfrm>
        </p:spPr>
        <p:txBody>
          <a:bodyPr>
            <a:noAutofit/>
          </a:bodyPr>
          <a:lstStyle>
            <a:lvl1pPr marL="0" indent="0">
              <a:buNone/>
              <a:defRPr sz="2400" i="1"/>
            </a:lvl1pPr>
          </a:lstStyle>
          <a:p>
            <a:pPr lvl="0"/>
            <a:r>
              <a:rPr lang="en-GB" dirty="0"/>
              <a:t>Add here copyright if needed</a:t>
            </a:r>
            <a:endParaRPr lang="LID4096" dirty="0"/>
          </a:p>
        </p:txBody>
      </p:sp>
      <p:sp>
        <p:nvSpPr>
          <p:cNvPr id="16" name="Espace réservé pour une image  27">
            <a:extLst>
              <a:ext uri="{FF2B5EF4-FFF2-40B4-BE49-F238E27FC236}">
                <a16:creationId xmlns:a16="http://schemas.microsoft.com/office/drawing/2014/main" id="{8C9B95A0-6602-8716-DB6B-C64317575A7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2300" y="13033600"/>
            <a:ext cx="1800000" cy="1800000"/>
          </a:xfr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</a:lstStyle>
          <a:p>
            <a:r>
              <a:rPr lang="en-GB" dirty="0"/>
              <a:t>Space holder for a QR code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17980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30E6D21E-98B6-6652-C7A8-72B7A5903F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544" y="1812717"/>
            <a:ext cx="7120376" cy="7513595"/>
          </a:xfrm>
        </p:spPr>
        <p:txBody>
          <a:bodyPr lIns="0" tIns="0" rIns="0" bIns="0" anchor="t">
            <a:spAutoFit/>
          </a:bodyPr>
          <a:lstStyle>
            <a:lvl1pPr algn="l">
              <a:defRPr sz="9000">
                <a:solidFill>
                  <a:srgbClr val="002060"/>
                </a:solidFill>
                <a:latin typeface="Avenir Black" panose="020B0803020203020204" pitchFamily="34" charset="-78"/>
                <a:cs typeface="Avenir Black" panose="020B0803020203020204" pitchFamily="34" charset="-78"/>
              </a:defRPr>
            </a:lvl1pPr>
          </a:lstStyle>
          <a:p>
            <a:r>
              <a:rPr lang="en-US" dirty="0"/>
              <a:t>Main take-away message of your poster in one sentence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FB40070-9A1E-E9BD-C16C-4BD45EE4E6F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21544" y="113030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 descr="Shape, circle&#10;&#10;Description automatically generated">
            <a:extLst>
              <a:ext uri="{FF2B5EF4-FFF2-40B4-BE49-F238E27FC236}">
                <a16:creationId xmlns:a16="http://schemas.microsoft.com/office/drawing/2014/main" id="{7780FE03-B4B8-E76A-6269-CEC4F26465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411" y="723901"/>
            <a:ext cx="2856670" cy="2346893"/>
          </a:xfrm>
          <a:prstGeom prst="rect">
            <a:avLst/>
          </a:prstGeom>
        </p:spPr>
      </p:pic>
      <p:sp>
        <p:nvSpPr>
          <p:cNvPr id="11" name="Sous-titre 21">
            <a:extLst>
              <a:ext uri="{FF2B5EF4-FFF2-40B4-BE49-F238E27FC236}">
                <a16:creationId xmlns:a16="http://schemas.microsoft.com/office/drawing/2014/main" id="{49A07596-5906-159F-F4B9-DA07D1C5FA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7789" y="14554200"/>
            <a:ext cx="11356367" cy="279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>
                <a:solidFill>
                  <a:srgbClr val="002060"/>
                </a:solidFill>
                <a:latin typeface="Avenir Medium" panose="020B0603020203020204" pitchFamily="34" charset="-78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Here</a:t>
            </a:r>
            <a:r>
              <a:rPr lang="fr-BE" dirty="0"/>
              <a:t> </a:t>
            </a:r>
            <a:r>
              <a:rPr lang="fr-BE" dirty="0" err="1"/>
              <a:t>add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Name / Organisation</a:t>
            </a:r>
            <a:endParaRPr lang="LID4096" dirty="0"/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1A2F84E8-20E9-1B17-2B50-C6D24A5AB9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54720" y="1812717"/>
            <a:ext cx="6480000" cy="498598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en-US" sz="3600" dirty="0"/>
              <a:t>Title of your work</a:t>
            </a:r>
            <a:endParaRPr lang="en-US" sz="2400" dirty="0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9F90E451-CA2F-612E-C560-FFA0092FC7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44980" y="3954769"/>
            <a:ext cx="5040000" cy="432000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2060"/>
                </a:solidFill>
              </a:defRPr>
            </a:lvl1pPr>
          </a:lstStyle>
          <a:p>
            <a:pPr marL="0" marR="0" lvl="0" indent="0" algn="l" defTabSz="2015886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36E6A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an image or graph to </a:t>
            </a:r>
            <a:r>
              <a:rPr lang="fr-FR" dirty="0" err="1"/>
              <a:t>illustrate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. Dimensions </a:t>
            </a:r>
            <a:r>
              <a:rPr lang="fr-FR" dirty="0" err="1"/>
              <a:t>needed</a:t>
            </a:r>
            <a:r>
              <a:rPr lang="fr-FR" dirty="0"/>
              <a:t>: 12x14 cm in 300dpi to have a good 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printed</a:t>
            </a:r>
            <a:endParaRPr lang="fr-FR" dirty="0"/>
          </a:p>
          <a:p>
            <a:endParaRPr lang="fr-FR" dirty="0"/>
          </a:p>
          <a:p>
            <a:endParaRPr lang="LID4096" dirty="0"/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032F8742-C28C-B422-5803-108C5D1935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53578" y="7559674"/>
            <a:ext cx="6479872" cy="498598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3600" b="1" i="0" kern="1200" dirty="0">
                <a:solidFill>
                  <a:srgbClr val="002060"/>
                </a:solidFill>
                <a:latin typeface="Apercu Pro Medium" panose="02000606040000020004" pitchFamily="50" charset="0"/>
                <a:ea typeface="+mn-ea"/>
                <a:cs typeface="Avenir Medium" panose="020B0603020203020204" pitchFamily="34" charset="-78"/>
              </a:defRPr>
            </a:lvl1pPr>
          </a:lstStyle>
          <a:p>
            <a:r>
              <a:rPr lang="fr-BE" dirty="0" err="1"/>
              <a:t>Additional</a:t>
            </a:r>
            <a:r>
              <a:rPr lang="fr-BE" dirty="0"/>
              <a:t> key information</a:t>
            </a:r>
            <a:endParaRPr lang="LID4096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F4C74DC0-993C-28E7-73BE-A4916EFF17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53450" y="2540635"/>
            <a:ext cx="6480175" cy="4451820"/>
          </a:xfrm>
        </p:spPr>
        <p:txBody>
          <a:bodyPr>
            <a:noAutofit/>
          </a:bodyPr>
          <a:lstStyle>
            <a:lvl1pPr marL="342900" indent="-342900">
              <a:buClr>
                <a:srgbClr val="36E6AE"/>
              </a:buClr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r>
              <a:rPr lang="en-GB" dirty="0"/>
              <a:t>Here a bullet point list. You can describe the problem you are solving, and the main points that describe your work. Avenir Medium 28 pt.</a:t>
            </a:r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076C000-F210-0444-28F6-EC81DB6108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53450" y="8287592"/>
            <a:ext cx="6480000" cy="5760287"/>
          </a:xfrm>
        </p:spPr>
        <p:txBody>
          <a:bodyPr wrap="square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GB" dirty="0"/>
              <a:t>Here your text describing the key/preliminary results of your work. Avenir Medium 28 pt.</a:t>
            </a:r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3096060-856F-B597-1A80-4D6D74878E7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646566" y="12528551"/>
            <a:ext cx="212165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25">
            <a:extLst>
              <a:ext uri="{FF2B5EF4-FFF2-40B4-BE49-F238E27FC236}">
                <a16:creationId xmlns:a16="http://schemas.microsoft.com/office/drawing/2014/main" id="{E40CD89D-467C-5071-7DF2-320BB5172B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844710" y="14284333"/>
            <a:ext cx="5040000" cy="279401"/>
          </a:xfrm>
        </p:spPr>
        <p:txBody>
          <a:bodyPr>
            <a:noAutofit/>
          </a:bodyPr>
          <a:lstStyle>
            <a:lvl1pPr marL="0" indent="0">
              <a:buNone/>
              <a:defRPr sz="2400" i="1"/>
            </a:lvl1pPr>
          </a:lstStyle>
          <a:p>
            <a:pPr lvl="0"/>
            <a:r>
              <a:rPr lang="en-GB" dirty="0"/>
              <a:t>Add here copyright if needed</a:t>
            </a:r>
            <a:endParaRPr lang="LID4096" dirty="0"/>
          </a:p>
        </p:txBody>
      </p:sp>
      <p:sp>
        <p:nvSpPr>
          <p:cNvPr id="16" name="Espace réservé pour une image  27">
            <a:extLst>
              <a:ext uri="{FF2B5EF4-FFF2-40B4-BE49-F238E27FC236}">
                <a16:creationId xmlns:a16="http://schemas.microsoft.com/office/drawing/2014/main" id="{8C9B95A0-6602-8716-DB6B-C64317575A7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2300" y="13033600"/>
            <a:ext cx="1800000" cy="1800000"/>
          </a:xfr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</a:lstStyle>
          <a:p>
            <a:r>
              <a:rPr lang="en-GB" dirty="0"/>
              <a:t>Space holder for a QR code</a:t>
            </a:r>
            <a:endParaRPr lang="LID4096" dirty="0"/>
          </a:p>
        </p:txBody>
      </p:sp>
      <p:sp>
        <p:nvSpPr>
          <p:cNvPr id="2" name="Espace réservé pour une image  13">
            <a:extLst>
              <a:ext uri="{FF2B5EF4-FFF2-40B4-BE49-F238E27FC236}">
                <a16:creationId xmlns:a16="http://schemas.microsoft.com/office/drawing/2014/main" id="{0A65E5E2-D873-7ABD-D565-C9B164C25E1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5844710" y="9727879"/>
            <a:ext cx="5040000" cy="432000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2060"/>
                </a:solidFill>
              </a:defRPr>
            </a:lvl1pPr>
          </a:lstStyle>
          <a:p>
            <a:pPr marL="0" marR="0" lvl="0" indent="0" algn="l" defTabSz="2015886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36E6A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an image or graph to </a:t>
            </a:r>
            <a:r>
              <a:rPr lang="fr-FR" dirty="0" err="1"/>
              <a:t>illustrate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. Dimensions </a:t>
            </a:r>
            <a:r>
              <a:rPr lang="fr-FR" dirty="0" err="1"/>
              <a:t>needed</a:t>
            </a:r>
            <a:r>
              <a:rPr lang="fr-FR" dirty="0"/>
              <a:t>: 12x14 cm in 300dpi to have a good 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printed</a:t>
            </a:r>
            <a:endParaRPr lang="fr-FR" dirty="0"/>
          </a:p>
          <a:p>
            <a:endParaRPr lang="fr-FR" dirty="0"/>
          </a:p>
          <a:p>
            <a:endParaRPr lang="LID4096" dirty="0"/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E42F6F24-6DF8-E6DD-1D31-EB127983D3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44709" y="8511222"/>
            <a:ext cx="5040000" cy="279401"/>
          </a:xfrm>
        </p:spPr>
        <p:txBody>
          <a:bodyPr>
            <a:noAutofit/>
          </a:bodyPr>
          <a:lstStyle>
            <a:lvl1pPr marL="0" indent="0">
              <a:buNone/>
              <a:defRPr sz="2400" i="1"/>
            </a:lvl1pPr>
          </a:lstStyle>
          <a:p>
            <a:pPr lvl="0"/>
            <a:r>
              <a:rPr lang="en-GB" dirty="0"/>
              <a:t>Add here copyright if needed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70583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2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6" r:id="rId3"/>
    <p:sldLayoutId id="2147483687" r:id="rId4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rgbClr val="002060"/>
          </a:solidFill>
          <a:latin typeface="Avenir Black" panose="020B0803020203020204" pitchFamily="34" charset="-78"/>
          <a:ea typeface="+mj-ea"/>
          <a:cs typeface="Avenir Black" panose="020B0803020203020204" pitchFamily="34" charset="-78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Clr>
          <a:srgbClr val="36E6AE"/>
        </a:buClr>
        <a:buFont typeface="Arial" panose="020B0604020202020204" pitchFamily="34" charset="0"/>
        <a:buChar char="•"/>
        <a:defRPr sz="6173" kern="1200">
          <a:solidFill>
            <a:srgbClr val="002060"/>
          </a:solidFill>
          <a:latin typeface="Avenir Medium" panose="020B0603020203020204" pitchFamily="34" charset="-78"/>
          <a:ea typeface="+mn-ea"/>
          <a:cs typeface="Avenir Medium" panose="020B0603020203020204" pitchFamily="34" charset="-78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Clr>
          <a:srgbClr val="36E6AE"/>
        </a:buClr>
        <a:buFont typeface="Arial" panose="020B0604020202020204" pitchFamily="34" charset="0"/>
        <a:buChar char="•"/>
        <a:defRPr sz="5291" kern="1200">
          <a:solidFill>
            <a:srgbClr val="002060"/>
          </a:solidFill>
          <a:latin typeface="Avenir Medium" panose="020B0603020203020204" pitchFamily="34" charset="-78"/>
          <a:ea typeface="+mn-ea"/>
          <a:cs typeface="Avenir Medium" panose="020B0603020203020204" pitchFamily="34" charset="-78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Clr>
          <a:srgbClr val="36E6AE"/>
        </a:buClr>
        <a:buFont typeface="Arial" panose="020B0604020202020204" pitchFamily="34" charset="0"/>
        <a:buChar char="•"/>
        <a:defRPr sz="4409" kern="1200">
          <a:solidFill>
            <a:srgbClr val="002060"/>
          </a:solidFill>
          <a:latin typeface="Avenir Medium" panose="020B0603020203020204" pitchFamily="34" charset="-78"/>
          <a:ea typeface="+mn-ea"/>
          <a:cs typeface="Avenir Medium" panose="020B0603020203020204" pitchFamily="34" charset="-78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Clr>
          <a:srgbClr val="36E6AE"/>
        </a:buClr>
        <a:buFont typeface="Arial" panose="020B0604020202020204" pitchFamily="34" charset="0"/>
        <a:buChar char="•"/>
        <a:defRPr sz="3968" kern="1200">
          <a:solidFill>
            <a:srgbClr val="002060"/>
          </a:solidFill>
          <a:latin typeface="Avenir Medium" panose="020B0603020203020204" pitchFamily="34" charset="-78"/>
          <a:ea typeface="+mn-ea"/>
          <a:cs typeface="Avenir Medium" panose="020B0603020203020204" pitchFamily="34" charset="-78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Clr>
          <a:srgbClr val="36E6AE"/>
        </a:buClr>
        <a:buFont typeface="Arial" panose="020B0604020202020204" pitchFamily="34" charset="0"/>
        <a:buChar char="•"/>
        <a:defRPr sz="3968" kern="1200">
          <a:solidFill>
            <a:srgbClr val="002060"/>
          </a:solidFill>
          <a:latin typeface="Avenir Medium" panose="020B0603020203020204" pitchFamily="34" charset="-78"/>
          <a:ea typeface="+mn-ea"/>
          <a:cs typeface="Avenir Medium" panose="020B0603020203020204" pitchFamily="34" charset="-78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RwJbhkCA58&amp;t=951s&amp;ab_channel=MikeMorrison%2CPh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A39FFD01-12E3-33CB-CB76-4B7E8B892D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1470124" y="1762942"/>
            <a:ext cx="18443377" cy="10064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sz="6600"/>
            </a:lvl1pPr>
          </a:lstStyle>
          <a:p>
            <a:r>
              <a:rPr lang="en-GB" dirty="0"/>
              <a:t>This is the </a:t>
            </a:r>
            <a:r>
              <a:rPr lang="en-GB" dirty="0" err="1"/>
              <a:t>ProFuture</a:t>
            </a:r>
            <a:r>
              <a:rPr lang="en-GB" dirty="0"/>
              <a:t> e-poster template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148D8FF-8178-AB90-1774-6D20F86A14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 hasCustomPrompt="1"/>
          </p:nvPr>
        </p:nvSpPr>
        <p:spPr>
          <a:xfrm>
            <a:off x="1470124" y="4958080"/>
            <a:ext cx="18443377" cy="432323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57200" indent="-457200">
              <a:buFont typeface="Arial" panose="020B0604020202020204" pitchFamily="34" charset="0"/>
              <a:buChar char="•"/>
              <a:defRPr sz="3200"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These slides are designed according to the #better poster approach to help the audience better grasp what your work is about: </a:t>
            </a:r>
            <a:r>
              <a:rPr lang="en-US" dirty="0">
                <a:hlinkClick r:id="rId2"/>
              </a:rPr>
              <a:t>https://www.youtube.com/watch?v=1RwJbhkCA58&amp;t=951s&amp;ab_channel=MikeMorrison%2CPhD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0052001A-C860-6A9C-ECF9-928326139A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1470025" y="3819525"/>
            <a:ext cx="18443575" cy="1311128"/>
          </a:xfrm>
        </p:spPr>
        <p:txBody>
          <a:bodyPr>
            <a:sp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GB" dirty="0"/>
              <a:t>Thanks for submitting your abstract – we now invite you to use 1 of the 3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5102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66AB8F64-B73C-12CA-993C-6CD630E5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F9B8CBE6-AB04-D98B-B05F-B7E2D6E89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LID4096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9F0BB81-0C08-A453-222E-56183229B7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4607D8D4-5F44-3A04-542E-FE5A302729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1AAA002-BC0D-F385-71AB-77A3409215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9E47449B-DD34-B935-7046-2A24013FA0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212780AE-01CC-F9A0-E808-AC9C0A8C99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E33FE8DE-8409-E338-447E-8F9ACC8B9F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5BDDC4AA-AF9C-6BA8-586B-D31D59380FF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338003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>
            <a:extLst>
              <a:ext uri="{FF2B5EF4-FFF2-40B4-BE49-F238E27FC236}">
                <a16:creationId xmlns:a16="http://schemas.microsoft.com/office/drawing/2014/main" id="{3AAAE8F3-A4A0-633A-1D5D-2BA2837B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1" name="Sous-titre 20">
            <a:extLst>
              <a:ext uri="{FF2B5EF4-FFF2-40B4-BE49-F238E27FC236}">
                <a16:creationId xmlns:a16="http://schemas.microsoft.com/office/drawing/2014/main" id="{32D4EB4E-63C9-6713-2C31-D11D5F523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LID4096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75371544-2DC1-59A7-A0B5-5A062E9B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15F53F44-1C72-DA02-0822-EBD998356C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ADA1545-712F-24D6-3CBF-F14210C205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9CF99FD8-273E-68CA-F529-FB864280D8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AFD9F02C-0CDB-64B0-8474-9B2A47628F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E550E997-82B9-B5C0-7A66-92F96224A9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6ADB15D8-2075-3A2C-6CEC-E3DBD6B24C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28420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>
            <a:extLst>
              <a:ext uri="{FF2B5EF4-FFF2-40B4-BE49-F238E27FC236}">
                <a16:creationId xmlns:a16="http://schemas.microsoft.com/office/drawing/2014/main" id="{4C2C9411-C88A-1A78-E955-9FF474FC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3" name="Sous-titre 22">
            <a:extLst>
              <a:ext uri="{FF2B5EF4-FFF2-40B4-BE49-F238E27FC236}">
                <a16:creationId xmlns:a16="http://schemas.microsoft.com/office/drawing/2014/main" id="{0CB179B5-2B8D-DBEA-B48E-5D03604FD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LID4096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8840835F-269E-659C-C8D3-C91BB59EDB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5" name="Espace réservé pour une image  24">
            <a:extLst>
              <a:ext uri="{FF2B5EF4-FFF2-40B4-BE49-F238E27FC236}">
                <a16:creationId xmlns:a16="http://schemas.microsoft.com/office/drawing/2014/main" id="{363308FC-DD9D-DD80-2D09-12B9A3D5D1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2FCC8BF5-F539-5AE1-CB9D-C51ABFEF61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B5D97FD7-76FC-2008-D8FB-EEBFE78FA5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25FB995A-B29E-4263-202C-CDCFC6AFE4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020445A1-7320-B715-0BFD-4B16F37CE5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B47523BF-A05D-3ED3-BC20-DDF90DA65F9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6E3743D3-0028-3E31-16FC-E0364B75848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2" name="Espace réservé du texte 31">
            <a:extLst>
              <a:ext uri="{FF2B5EF4-FFF2-40B4-BE49-F238E27FC236}">
                <a16:creationId xmlns:a16="http://schemas.microsoft.com/office/drawing/2014/main" id="{81387504-0F70-66C0-388B-F324A91A6F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07929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ofuture">
      <a:majorFont>
        <a:latin typeface="Avenir Black"/>
        <a:ea typeface=""/>
        <a:cs typeface=""/>
      </a:majorFont>
      <a:minorFont>
        <a:latin typeface="Avenir Mediu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B27DCB2C-16FA-4238-A62E-45F066D3D955}" vid="{7D85D742-83B7-46CA-A54C-0338191E92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Profuture_poster-template</Template>
  <TotalTime>116</TotalTime>
  <Words>73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Apercu Pro Medium</vt:lpstr>
      <vt:lpstr>Arial</vt:lpstr>
      <vt:lpstr>Avenir Black</vt:lpstr>
      <vt:lpstr>Avenir Medium</vt:lpstr>
      <vt:lpstr>Thème Office</vt:lpstr>
      <vt:lpstr>This is the ProFuture e-poster template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ProFuture e-poster template</dc:title>
  <dc:creator>Marie-Christine Thurm</dc:creator>
  <cp:lastModifiedBy>Marie-Christine Thurm</cp:lastModifiedBy>
  <cp:revision>1</cp:revision>
  <dcterms:created xsi:type="dcterms:W3CDTF">2023-06-02T11:43:24Z</dcterms:created>
  <dcterms:modified xsi:type="dcterms:W3CDTF">2023-06-02T13:39:35Z</dcterms:modified>
</cp:coreProperties>
</file>