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1" r:id="rId3"/>
    <p:sldMasterId id="2147483698" r:id="rId4"/>
    <p:sldMasterId id="2147483722" r:id="rId5"/>
    <p:sldMasterId id="2147483734" r:id="rId6"/>
    <p:sldMasterId id="2147483746" r:id="rId7"/>
  </p:sldMasterIdLst>
  <p:notesMasterIdLst>
    <p:notesMasterId r:id="rId37"/>
  </p:notesMasterIdLst>
  <p:sldIdLst>
    <p:sldId id="383" r:id="rId8"/>
    <p:sldId id="415" r:id="rId9"/>
    <p:sldId id="290" r:id="rId10"/>
    <p:sldId id="416" r:id="rId11"/>
    <p:sldId id="447" r:id="rId12"/>
    <p:sldId id="448" r:id="rId13"/>
    <p:sldId id="449" r:id="rId14"/>
    <p:sldId id="450" r:id="rId15"/>
    <p:sldId id="458" r:id="rId16"/>
    <p:sldId id="417" r:id="rId17"/>
    <p:sldId id="451" r:id="rId18"/>
    <p:sldId id="457" r:id="rId19"/>
    <p:sldId id="452" r:id="rId20"/>
    <p:sldId id="453" r:id="rId21"/>
    <p:sldId id="455" r:id="rId22"/>
    <p:sldId id="456" r:id="rId23"/>
    <p:sldId id="435" r:id="rId24"/>
    <p:sldId id="436" r:id="rId25"/>
    <p:sldId id="437" r:id="rId26"/>
    <p:sldId id="438" r:id="rId27"/>
    <p:sldId id="439" r:id="rId28"/>
    <p:sldId id="459" r:id="rId29"/>
    <p:sldId id="441" r:id="rId30"/>
    <p:sldId id="442" r:id="rId31"/>
    <p:sldId id="443" r:id="rId32"/>
    <p:sldId id="444" r:id="rId33"/>
    <p:sldId id="445" r:id="rId34"/>
    <p:sldId id="446" r:id="rId35"/>
    <p:sldId id="434" r:id="rId36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5178"/>
    <a:srgbClr val="00CC00"/>
    <a:srgbClr val="00EA00"/>
    <a:srgbClr val="66FF66"/>
    <a:srgbClr val="00FF00"/>
    <a:srgbClr val="66FFFF"/>
    <a:srgbClr val="2877A7"/>
    <a:srgbClr val="FF2929"/>
    <a:srgbClr val="002D86"/>
    <a:srgbClr val="E8ED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429" autoAdjust="0"/>
    <p:restoredTop sz="85100" autoAdjust="0"/>
  </p:normalViewPr>
  <p:slideViewPr>
    <p:cSldViewPr>
      <p:cViewPr>
        <p:scale>
          <a:sx n="75" d="100"/>
          <a:sy n="75" d="100"/>
        </p:scale>
        <p:origin x="-120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64"/>
    </p:cViewPr>
  </p:sorterViewPr>
  <p:notesViewPr>
    <p:cSldViewPr>
      <p:cViewPr varScale="1">
        <p:scale>
          <a:sx n="48" d="100"/>
          <a:sy n="48" d="100"/>
        </p:scale>
        <p:origin x="-2940" y="-108"/>
      </p:cViewPr>
      <p:guideLst>
        <p:guide orient="horz" pos="3109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F6A69-3969-4536-AC62-75BB232A0F97}" type="doc">
      <dgm:prSet loTypeId="urn:microsoft.com/office/officeart/2005/8/layout/default#3" loCatId="list" qsTypeId="urn:microsoft.com/office/officeart/2005/8/quickstyle/3d5" qsCatId="3D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D12F0CF3-860E-4B85-ACB3-B597364C82A2}">
      <dgm:prSet phldrT="[Text]"/>
      <dgm:spPr/>
      <dgm:t>
        <a:bodyPr/>
        <a:lstStyle/>
        <a:p>
          <a:r>
            <a:rPr lang="en-GB" dirty="0" smtClean="0"/>
            <a:t>AF1</a:t>
          </a:r>
          <a:endParaRPr lang="en-GB" dirty="0"/>
        </a:p>
      </dgm:t>
    </dgm:pt>
    <dgm:pt modelId="{52604698-160F-4E77-8794-F76AD321468D}" type="parTrans" cxnId="{34A55E20-C1B4-4509-BF12-0AD2AC76DAC7}">
      <dgm:prSet/>
      <dgm:spPr/>
      <dgm:t>
        <a:bodyPr/>
        <a:lstStyle/>
        <a:p>
          <a:endParaRPr lang="en-GB"/>
        </a:p>
      </dgm:t>
    </dgm:pt>
    <dgm:pt modelId="{FC49A2D2-2FB4-4677-B3D4-4C5249F3A7BB}" type="sibTrans" cxnId="{34A55E20-C1B4-4509-BF12-0AD2AC76DAC7}">
      <dgm:prSet/>
      <dgm:spPr/>
      <dgm:t>
        <a:bodyPr/>
        <a:lstStyle/>
        <a:p>
          <a:endParaRPr lang="en-GB"/>
        </a:p>
      </dgm:t>
    </dgm:pt>
    <dgm:pt modelId="{13F8D151-B984-4E54-8DCE-19CF78F5AF6C}">
      <dgm:prSet phldrT="[Text]"/>
      <dgm:spPr/>
      <dgm:t>
        <a:bodyPr/>
        <a:lstStyle/>
        <a:p>
          <a:r>
            <a:rPr lang="en-GB" dirty="0" smtClean="0"/>
            <a:t>AF2</a:t>
          </a:r>
          <a:endParaRPr lang="en-GB" dirty="0"/>
        </a:p>
      </dgm:t>
    </dgm:pt>
    <dgm:pt modelId="{29869EBD-98E9-44F7-8E74-1A099CD6FEDF}" type="parTrans" cxnId="{DF7479B1-FAE4-4C9C-ACCD-689E9F8A41B3}">
      <dgm:prSet/>
      <dgm:spPr/>
      <dgm:t>
        <a:bodyPr/>
        <a:lstStyle/>
        <a:p>
          <a:endParaRPr lang="en-GB"/>
        </a:p>
      </dgm:t>
    </dgm:pt>
    <dgm:pt modelId="{56361204-A255-407A-B3C9-CE1508232E06}" type="sibTrans" cxnId="{DF7479B1-FAE4-4C9C-ACCD-689E9F8A41B3}">
      <dgm:prSet/>
      <dgm:spPr/>
      <dgm:t>
        <a:bodyPr/>
        <a:lstStyle/>
        <a:p>
          <a:endParaRPr lang="en-GB"/>
        </a:p>
      </dgm:t>
    </dgm:pt>
    <dgm:pt modelId="{99849435-2C48-488A-82F3-2C932467FF2B}">
      <dgm:prSet phldrT="[Text]"/>
      <dgm:spPr/>
      <dgm:t>
        <a:bodyPr/>
        <a:lstStyle/>
        <a:p>
          <a:r>
            <a:rPr lang="en-GB" dirty="0" smtClean="0"/>
            <a:t>AF3</a:t>
          </a:r>
          <a:endParaRPr lang="en-GB" dirty="0"/>
        </a:p>
      </dgm:t>
    </dgm:pt>
    <dgm:pt modelId="{B74ABC86-740E-4E97-8082-B2DD5B5AFBB4}" type="parTrans" cxnId="{2B41E5D8-D4D7-46B4-A636-19FF31356725}">
      <dgm:prSet/>
      <dgm:spPr/>
      <dgm:t>
        <a:bodyPr/>
        <a:lstStyle/>
        <a:p>
          <a:endParaRPr lang="en-GB"/>
        </a:p>
      </dgm:t>
    </dgm:pt>
    <dgm:pt modelId="{67D9CDC0-056D-4652-8B61-6FDB94907022}" type="sibTrans" cxnId="{2B41E5D8-D4D7-46B4-A636-19FF31356725}">
      <dgm:prSet/>
      <dgm:spPr/>
      <dgm:t>
        <a:bodyPr/>
        <a:lstStyle/>
        <a:p>
          <a:endParaRPr lang="en-GB"/>
        </a:p>
      </dgm:t>
    </dgm:pt>
    <dgm:pt modelId="{C504AB50-F98D-4CDA-8197-235A215E3A45}">
      <dgm:prSet phldrT="[Text]"/>
      <dgm:spPr/>
      <dgm:t>
        <a:bodyPr/>
        <a:lstStyle/>
        <a:p>
          <a:r>
            <a:rPr lang="en-GB" dirty="0" smtClean="0"/>
            <a:t>AF4</a:t>
          </a:r>
          <a:endParaRPr lang="en-GB" dirty="0"/>
        </a:p>
      </dgm:t>
    </dgm:pt>
    <dgm:pt modelId="{4FA43BFC-C408-43FE-AC3D-E35580B39C41}" type="parTrans" cxnId="{6C14C5D6-B7BC-4D37-8080-13A802C2B6F9}">
      <dgm:prSet/>
      <dgm:spPr/>
      <dgm:t>
        <a:bodyPr/>
        <a:lstStyle/>
        <a:p>
          <a:endParaRPr lang="en-GB"/>
        </a:p>
      </dgm:t>
    </dgm:pt>
    <dgm:pt modelId="{C47E4B74-1664-4608-B7E5-E8D927074D07}" type="sibTrans" cxnId="{6C14C5D6-B7BC-4D37-8080-13A802C2B6F9}">
      <dgm:prSet/>
      <dgm:spPr/>
      <dgm:t>
        <a:bodyPr/>
        <a:lstStyle/>
        <a:p>
          <a:endParaRPr lang="en-GB"/>
        </a:p>
      </dgm:t>
    </dgm:pt>
    <dgm:pt modelId="{6689CD61-1E83-49E3-BCE9-6F154CF3FD98}">
      <dgm:prSet phldrT="[Text]"/>
      <dgm:spPr/>
      <dgm:t>
        <a:bodyPr/>
        <a:lstStyle/>
        <a:p>
          <a:r>
            <a:rPr lang="en-GB" dirty="0" smtClean="0"/>
            <a:t>AF5</a:t>
          </a:r>
          <a:endParaRPr lang="en-GB" dirty="0"/>
        </a:p>
      </dgm:t>
    </dgm:pt>
    <dgm:pt modelId="{81EFE6FC-AC9D-4034-BD1B-88B3D0B93975}" type="parTrans" cxnId="{35276FF9-DEEF-4662-A2F4-2996A2474B57}">
      <dgm:prSet/>
      <dgm:spPr/>
      <dgm:t>
        <a:bodyPr/>
        <a:lstStyle/>
        <a:p>
          <a:endParaRPr lang="en-GB"/>
        </a:p>
      </dgm:t>
    </dgm:pt>
    <dgm:pt modelId="{F5D58A93-F208-4CBE-B970-B8DCE471BB4A}" type="sibTrans" cxnId="{35276FF9-DEEF-4662-A2F4-2996A2474B57}">
      <dgm:prSet/>
      <dgm:spPr/>
      <dgm:t>
        <a:bodyPr/>
        <a:lstStyle/>
        <a:p>
          <a:endParaRPr lang="en-GB"/>
        </a:p>
      </dgm:t>
    </dgm:pt>
    <dgm:pt modelId="{AF702924-3215-4776-8A2F-AE8CA5A1677D}">
      <dgm:prSet phldrT="[Text]"/>
      <dgm:spPr/>
      <dgm:t>
        <a:bodyPr/>
        <a:lstStyle/>
        <a:p>
          <a:r>
            <a:rPr lang="en-GB" dirty="0" smtClean="0"/>
            <a:t>AF6</a:t>
          </a:r>
          <a:endParaRPr lang="en-GB" dirty="0"/>
        </a:p>
      </dgm:t>
    </dgm:pt>
    <dgm:pt modelId="{97C90475-ED3A-49E1-BBD3-EB5449C00D53}" type="parTrans" cxnId="{56F71E2E-2054-4F3F-ADB6-0AFAC4B208A0}">
      <dgm:prSet/>
      <dgm:spPr/>
      <dgm:t>
        <a:bodyPr/>
        <a:lstStyle/>
        <a:p>
          <a:endParaRPr lang="en-GB"/>
        </a:p>
      </dgm:t>
    </dgm:pt>
    <dgm:pt modelId="{E1536B9F-3DAF-42E2-B737-68BD20BC6D24}" type="sibTrans" cxnId="{56F71E2E-2054-4F3F-ADB6-0AFAC4B208A0}">
      <dgm:prSet/>
      <dgm:spPr/>
      <dgm:t>
        <a:bodyPr/>
        <a:lstStyle/>
        <a:p>
          <a:endParaRPr lang="en-GB"/>
        </a:p>
      </dgm:t>
    </dgm:pt>
    <dgm:pt modelId="{39FDF206-F5BB-44F2-9E89-82D411310552}" type="pres">
      <dgm:prSet presAssocID="{603F6A69-3969-4536-AC62-75BB232A0F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398E993-E026-4120-8807-269E37C8CDAA}" type="pres">
      <dgm:prSet presAssocID="{D12F0CF3-860E-4B85-ACB3-B597364C82A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864F8A-9AD6-4B6C-9BBA-CB004E6DE748}" type="pres">
      <dgm:prSet presAssocID="{FC49A2D2-2FB4-4677-B3D4-4C5249F3A7BB}" presName="sibTrans" presStyleCnt="0"/>
      <dgm:spPr/>
      <dgm:t>
        <a:bodyPr/>
        <a:lstStyle/>
        <a:p>
          <a:endParaRPr lang="en-GB"/>
        </a:p>
      </dgm:t>
    </dgm:pt>
    <dgm:pt modelId="{D9E50A75-C57F-4502-9DE5-C08B19D5E01D}" type="pres">
      <dgm:prSet presAssocID="{13F8D151-B984-4E54-8DCE-19CF78F5AF6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F820F5-7748-45FE-8571-CF3AD5536E5F}" type="pres">
      <dgm:prSet presAssocID="{56361204-A255-407A-B3C9-CE1508232E06}" presName="sibTrans" presStyleCnt="0"/>
      <dgm:spPr/>
      <dgm:t>
        <a:bodyPr/>
        <a:lstStyle/>
        <a:p>
          <a:endParaRPr lang="en-GB"/>
        </a:p>
      </dgm:t>
    </dgm:pt>
    <dgm:pt modelId="{7E382615-73CB-442D-9A5F-B0055B337B3B}" type="pres">
      <dgm:prSet presAssocID="{99849435-2C48-488A-82F3-2C932467FF2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3C9109-9EF7-4F5C-A1AD-A8518FE25953}" type="pres">
      <dgm:prSet presAssocID="{67D9CDC0-056D-4652-8B61-6FDB94907022}" presName="sibTrans" presStyleCnt="0"/>
      <dgm:spPr/>
      <dgm:t>
        <a:bodyPr/>
        <a:lstStyle/>
        <a:p>
          <a:endParaRPr lang="en-GB"/>
        </a:p>
      </dgm:t>
    </dgm:pt>
    <dgm:pt modelId="{8DA46FAF-AAA6-4919-9984-CFE8F117C078}" type="pres">
      <dgm:prSet presAssocID="{C504AB50-F98D-4CDA-8197-235A215E3A4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83EB8C-2D34-4126-B5B3-53D55C8D4C6B}" type="pres">
      <dgm:prSet presAssocID="{C47E4B74-1664-4608-B7E5-E8D927074D07}" presName="sibTrans" presStyleCnt="0"/>
      <dgm:spPr/>
      <dgm:t>
        <a:bodyPr/>
        <a:lstStyle/>
        <a:p>
          <a:endParaRPr lang="en-GB"/>
        </a:p>
      </dgm:t>
    </dgm:pt>
    <dgm:pt modelId="{D7FC07ED-E499-4A3E-A2A1-9415AF5EF5EF}" type="pres">
      <dgm:prSet presAssocID="{6689CD61-1E83-49E3-BCE9-6F154CF3FD9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F110D7-CF7A-40AB-AFF0-300657B7FFCF}" type="pres">
      <dgm:prSet presAssocID="{F5D58A93-F208-4CBE-B970-B8DCE471BB4A}" presName="sibTrans" presStyleCnt="0"/>
      <dgm:spPr/>
      <dgm:t>
        <a:bodyPr/>
        <a:lstStyle/>
        <a:p>
          <a:endParaRPr lang="en-GB"/>
        </a:p>
      </dgm:t>
    </dgm:pt>
    <dgm:pt modelId="{65935380-30AE-4BD6-8A66-98A7AA2A508C}" type="pres">
      <dgm:prSet presAssocID="{AF702924-3215-4776-8A2F-AE8CA5A1677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EF8946D-4637-4D8A-9A82-7602170460BF}" type="presOf" srcId="{AF702924-3215-4776-8A2F-AE8CA5A1677D}" destId="{65935380-30AE-4BD6-8A66-98A7AA2A508C}" srcOrd="0" destOrd="0" presId="urn:microsoft.com/office/officeart/2005/8/layout/default#3"/>
    <dgm:cxn modelId="{2CA97984-E9B1-40D9-A386-1D51AFFE92A9}" type="presOf" srcId="{C504AB50-F98D-4CDA-8197-235A215E3A45}" destId="{8DA46FAF-AAA6-4919-9984-CFE8F117C078}" srcOrd="0" destOrd="0" presId="urn:microsoft.com/office/officeart/2005/8/layout/default#3"/>
    <dgm:cxn modelId="{75CE5C6A-BEF0-4E8D-A2AD-6091B818B265}" type="presOf" srcId="{603F6A69-3969-4536-AC62-75BB232A0F97}" destId="{39FDF206-F5BB-44F2-9E89-82D411310552}" srcOrd="0" destOrd="0" presId="urn:microsoft.com/office/officeart/2005/8/layout/default#3"/>
    <dgm:cxn modelId="{E74AEE3D-59C2-48A7-B98A-8D3E639CEE1B}" type="presOf" srcId="{6689CD61-1E83-49E3-BCE9-6F154CF3FD98}" destId="{D7FC07ED-E499-4A3E-A2A1-9415AF5EF5EF}" srcOrd="0" destOrd="0" presId="urn:microsoft.com/office/officeart/2005/8/layout/default#3"/>
    <dgm:cxn modelId="{6C14C5D6-B7BC-4D37-8080-13A802C2B6F9}" srcId="{603F6A69-3969-4536-AC62-75BB232A0F97}" destId="{C504AB50-F98D-4CDA-8197-235A215E3A45}" srcOrd="3" destOrd="0" parTransId="{4FA43BFC-C408-43FE-AC3D-E35580B39C41}" sibTransId="{C47E4B74-1664-4608-B7E5-E8D927074D07}"/>
    <dgm:cxn modelId="{43F8AB92-D71C-40DF-B908-072214D936DF}" type="presOf" srcId="{13F8D151-B984-4E54-8DCE-19CF78F5AF6C}" destId="{D9E50A75-C57F-4502-9DE5-C08B19D5E01D}" srcOrd="0" destOrd="0" presId="urn:microsoft.com/office/officeart/2005/8/layout/default#3"/>
    <dgm:cxn modelId="{2B41E5D8-D4D7-46B4-A636-19FF31356725}" srcId="{603F6A69-3969-4536-AC62-75BB232A0F97}" destId="{99849435-2C48-488A-82F3-2C932467FF2B}" srcOrd="2" destOrd="0" parTransId="{B74ABC86-740E-4E97-8082-B2DD5B5AFBB4}" sibTransId="{67D9CDC0-056D-4652-8B61-6FDB94907022}"/>
    <dgm:cxn modelId="{56F71E2E-2054-4F3F-ADB6-0AFAC4B208A0}" srcId="{603F6A69-3969-4536-AC62-75BB232A0F97}" destId="{AF702924-3215-4776-8A2F-AE8CA5A1677D}" srcOrd="5" destOrd="0" parTransId="{97C90475-ED3A-49E1-BBD3-EB5449C00D53}" sibTransId="{E1536B9F-3DAF-42E2-B737-68BD20BC6D24}"/>
    <dgm:cxn modelId="{34A55E20-C1B4-4509-BF12-0AD2AC76DAC7}" srcId="{603F6A69-3969-4536-AC62-75BB232A0F97}" destId="{D12F0CF3-860E-4B85-ACB3-B597364C82A2}" srcOrd="0" destOrd="0" parTransId="{52604698-160F-4E77-8794-F76AD321468D}" sibTransId="{FC49A2D2-2FB4-4677-B3D4-4C5249F3A7BB}"/>
    <dgm:cxn modelId="{220CABDD-A983-48EA-8610-C325A1EEC108}" type="presOf" srcId="{99849435-2C48-488A-82F3-2C932467FF2B}" destId="{7E382615-73CB-442D-9A5F-B0055B337B3B}" srcOrd="0" destOrd="0" presId="urn:microsoft.com/office/officeart/2005/8/layout/default#3"/>
    <dgm:cxn modelId="{DF7479B1-FAE4-4C9C-ACCD-689E9F8A41B3}" srcId="{603F6A69-3969-4536-AC62-75BB232A0F97}" destId="{13F8D151-B984-4E54-8DCE-19CF78F5AF6C}" srcOrd="1" destOrd="0" parTransId="{29869EBD-98E9-44F7-8E74-1A099CD6FEDF}" sibTransId="{56361204-A255-407A-B3C9-CE1508232E06}"/>
    <dgm:cxn modelId="{7641A1CE-F7B1-426F-9EB2-A22214CD2ECF}" type="presOf" srcId="{D12F0CF3-860E-4B85-ACB3-B597364C82A2}" destId="{0398E993-E026-4120-8807-269E37C8CDAA}" srcOrd="0" destOrd="0" presId="urn:microsoft.com/office/officeart/2005/8/layout/default#3"/>
    <dgm:cxn modelId="{35276FF9-DEEF-4662-A2F4-2996A2474B57}" srcId="{603F6A69-3969-4536-AC62-75BB232A0F97}" destId="{6689CD61-1E83-49E3-BCE9-6F154CF3FD98}" srcOrd="4" destOrd="0" parTransId="{81EFE6FC-AC9D-4034-BD1B-88B3D0B93975}" sibTransId="{F5D58A93-F208-4CBE-B970-B8DCE471BB4A}"/>
    <dgm:cxn modelId="{D73F2B2C-8B65-42EA-9701-8C12C66CB9F8}" type="presParOf" srcId="{39FDF206-F5BB-44F2-9E89-82D411310552}" destId="{0398E993-E026-4120-8807-269E37C8CDAA}" srcOrd="0" destOrd="0" presId="urn:microsoft.com/office/officeart/2005/8/layout/default#3"/>
    <dgm:cxn modelId="{39C87C2D-7F10-46A5-BF42-5A1D13844EF6}" type="presParOf" srcId="{39FDF206-F5BB-44F2-9E89-82D411310552}" destId="{CD864F8A-9AD6-4B6C-9BBA-CB004E6DE748}" srcOrd="1" destOrd="0" presId="urn:microsoft.com/office/officeart/2005/8/layout/default#3"/>
    <dgm:cxn modelId="{3B56B9E1-A9EE-4829-87D6-86BA9CC455B9}" type="presParOf" srcId="{39FDF206-F5BB-44F2-9E89-82D411310552}" destId="{D9E50A75-C57F-4502-9DE5-C08B19D5E01D}" srcOrd="2" destOrd="0" presId="urn:microsoft.com/office/officeart/2005/8/layout/default#3"/>
    <dgm:cxn modelId="{0EA39F29-BC71-4674-8406-F70E8362F644}" type="presParOf" srcId="{39FDF206-F5BB-44F2-9E89-82D411310552}" destId="{8BF820F5-7748-45FE-8571-CF3AD5536E5F}" srcOrd="3" destOrd="0" presId="urn:microsoft.com/office/officeart/2005/8/layout/default#3"/>
    <dgm:cxn modelId="{0B10BEEB-3B1F-44BB-8FF2-73CF44D762E2}" type="presParOf" srcId="{39FDF206-F5BB-44F2-9E89-82D411310552}" destId="{7E382615-73CB-442D-9A5F-B0055B337B3B}" srcOrd="4" destOrd="0" presId="urn:microsoft.com/office/officeart/2005/8/layout/default#3"/>
    <dgm:cxn modelId="{558ACB4C-AB71-4260-A9FE-3026A38D5E43}" type="presParOf" srcId="{39FDF206-F5BB-44F2-9E89-82D411310552}" destId="{263C9109-9EF7-4F5C-A1AD-A8518FE25953}" srcOrd="5" destOrd="0" presId="urn:microsoft.com/office/officeart/2005/8/layout/default#3"/>
    <dgm:cxn modelId="{21E40C78-FE06-4FE4-B051-90BD17C16F5D}" type="presParOf" srcId="{39FDF206-F5BB-44F2-9E89-82D411310552}" destId="{8DA46FAF-AAA6-4919-9984-CFE8F117C078}" srcOrd="6" destOrd="0" presId="urn:microsoft.com/office/officeart/2005/8/layout/default#3"/>
    <dgm:cxn modelId="{C1960774-EEA6-4CBA-A692-C602B5C9ABA7}" type="presParOf" srcId="{39FDF206-F5BB-44F2-9E89-82D411310552}" destId="{D183EB8C-2D34-4126-B5B3-53D55C8D4C6B}" srcOrd="7" destOrd="0" presId="urn:microsoft.com/office/officeart/2005/8/layout/default#3"/>
    <dgm:cxn modelId="{9D00CE7C-DC44-49FD-A106-192EFB500635}" type="presParOf" srcId="{39FDF206-F5BB-44F2-9E89-82D411310552}" destId="{D7FC07ED-E499-4A3E-A2A1-9415AF5EF5EF}" srcOrd="8" destOrd="0" presId="urn:microsoft.com/office/officeart/2005/8/layout/default#3"/>
    <dgm:cxn modelId="{999A5BFA-4617-42C8-A2DC-2DB071FF0F92}" type="presParOf" srcId="{39FDF206-F5BB-44F2-9E89-82D411310552}" destId="{79F110D7-CF7A-40AB-AFF0-300657B7FFCF}" srcOrd="9" destOrd="0" presId="urn:microsoft.com/office/officeart/2005/8/layout/default#3"/>
    <dgm:cxn modelId="{987979B7-DAD6-4896-BED0-A51A66C1907B}" type="presParOf" srcId="{39FDF206-F5BB-44F2-9E89-82D411310552}" destId="{65935380-30AE-4BD6-8A66-98A7AA2A508C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00C3CF-86E6-4C81-8A39-8A44ED8C5765}" type="doc">
      <dgm:prSet loTypeId="urn:microsoft.com/office/officeart/2005/8/layout/target1" loCatId="relationship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6D3C4D88-49DD-41EF-A8D4-0FFA97E72CAE}">
      <dgm:prSet/>
      <dgm:spPr/>
      <dgm:t>
        <a:bodyPr/>
        <a:lstStyle/>
        <a:p>
          <a:pPr rtl="0"/>
          <a:r>
            <a:rPr lang="en-GB" dirty="0" smtClean="0"/>
            <a:t>Increased profitability</a:t>
          </a:r>
          <a:endParaRPr lang="en-GB" dirty="0"/>
        </a:p>
      </dgm:t>
    </dgm:pt>
    <dgm:pt modelId="{F4D28CD2-67E9-4790-A603-3D68DE3A6FC6}" type="parTrans" cxnId="{612FB0E6-4286-4E62-897E-A2E999298E05}">
      <dgm:prSet/>
      <dgm:spPr/>
      <dgm:t>
        <a:bodyPr/>
        <a:lstStyle/>
        <a:p>
          <a:endParaRPr lang="en-GB"/>
        </a:p>
      </dgm:t>
    </dgm:pt>
    <dgm:pt modelId="{080B83B1-9757-4ECE-85A3-6CF5DC8CE44F}" type="sibTrans" cxnId="{612FB0E6-4286-4E62-897E-A2E999298E05}">
      <dgm:prSet/>
      <dgm:spPr/>
      <dgm:t>
        <a:bodyPr/>
        <a:lstStyle/>
        <a:p>
          <a:endParaRPr lang="en-GB"/>
        </a:p>
      </dgm:t>
    </dgm:pt>
    <dgm:pt modelId="{84C375A2-B5BC-4651-9B33-DD264300F8D6}">
      <dgm:prSet/>
      <dgm:spPr/>
      <dgm:t>
        <a:bodyPr/>
        <a:lstStyle/>
        <a:p>
          <a:pPr rtl="0"/>
          <a:r>
            <a:rPr lang="en-GB" dirty="0" smtClean="0"/>
            <a:t>Expected profitability</a:t>
          </a:r>
          <a:endParaRPr lang="en-GB" dirty="0"/>
        </a:p>
      </dgm:t>
    </dgm:pt>
    <dgm:pt modelId="{8FCF179A-F3A5-4D5F-A355-AEFDE5644AD3}" type="parTrans" cxnId="{E119D453-65A2-4C8B-925D-4FF926F9E7B0}">
      <dgm:prSet/>
      <dgm:spPr/>
      <dgm:t>
        <a:bodyPr/>
        <a:lstStyle/>
        <a:p>
          <a:endParaRPr lang="en-GB"/>
        </a:p>
      </dgm:t>
    </dgm:pt>
    <dgm:pt modelId="{3AA35544-4281-4BD6-8886-23C4595E2508}" type="sibTrans" cxnId="{E119D453-65A2-4C8B-925D-4FF926F9E7B0}">
      <dgm:prSet/>
      <dgm:spPr/>
      <dgm:t>
        <a:bodyPr/>
        <a:lstStyle/>
        <a:p>
          <a:endParaRPr lang="en-GB"/>
        </a:p>
      </dgm:t>
    </dgm:pt>
    <dgm:pt modelId="{A051C952-DB9E-49A6-AC6C-3F86334D2A03}">
      <dgm:prSet/>
      <dgm:spPr/>
      <dgm:t>
        <a:bodyPr/>
        <a:lstStyle/>
        <a:p>
          <a:pPr rtl="0"/>
          <a:r>
            <a:rPr lang="en-GB" dirty="0" smtClean="0"/>
            <a:t>Lower profitability</a:t>
          </a:r>
          <a:endParaRPr lang="en-GB" dirty="0"/>
        </a:p>
      </dgm:t>
    </dgm:pt>
    <dgm:pt modelId="{7AD8D26E-8E81-4099-B210-06CABC5168A9}" type="parTrans" cxnId="{DBE283E4-0BFC-41CB-8171-AE210061B876}">
      <dgm:prSet/>
      <dgm:spPr/>
      <dgm:t>
        <a:bodyPr/>
        <a:lstStyle/>
        <a:p>
          <a:endParaRPr lang="en-GB"/>
        </a:p>
      </dgm:t>
    </dgm:pt>
    <dgm:pt modelId="{248E57AF-ED6E-42ED-BEF5-99746754FA66}" type="sibTrans" cxnId="{DBE283E4-0BFC-41CB-8171-AE210061B876}">
      <dgm:prSet/>
      <dgm:spPr/>
      <dgm:t>
        <a:bodyPr/>
        <a:lstStyle/>
        <a:p>
          <a:endParaRPr lang="en-GB"/>
        </a:p>
      </dgm:t>
    </dgm:pt>
    <dgm:pt modelId="{61223A81-315E-4C57-83EF-98ECBF6798EB}" type="pres">
      <dgm:prSet presAssocID="{5500C3CF-86E6-4C81-8A39-8A44ED8C5765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ACFA454-C367-4674-A2DD-8517527A8295}" type="pres">
      <dgm:prSet presAssocID="{6D3C4D88-49DD-41EF-A8D4-0FFA97E72CAE}" presName="circle1" presStyleLbl="lnNode1" presStyleIdx="0" presStyleCnt="3"/>
      <dgm:spPr/>
      <dgm:t>
        <a:bodyPr/>
        <a:lstStyle/>
        <a:p>
          <a:endParaRPr lang="en-GB"/>
        </a:p>
      </dgm:t>
    </dgm:pt>
    <dgm:pt modelId="{A3380834-3E13-4E9B-BC5D-323384662DF0}" type="pres">
      <dgm:prSet presAssocID="{6D3C4D88-49DD-41EF-A8D4-0FFA97E72CAE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C2C195-98D3-4865-A185-B79998AC7C4C}" type="pres">
      <dgm:prSet presAssocID="{6D3C4D88-49DD-41EF-A8D4-0FFA97E72CAE}" presName="line1" presStyleLbl="callout" presStyleIdx="0" presStyleCnt="6"/>
      <dgm:spPr/>
      <dgm:t>
        <a:bodyPr/>
        <a:lstStyle/>
        <a:p>
          <a:endParaRPr lang="en-GB"/>
        </a:p>
      </dgm:t>
    </dgm:pt>
    <dgm:pt modelId="{DC4FFFB7-6FB6-44DD-A6A8-82A1175ABAC9}" type="pres">
      <dgm:prSet presAssocID="{6D3C4D88-49DD-41EF-A8D4-0FFA97E72CAE}" presName="d1" presStyleLbl="callout" presStyleIdx="1" presStyleCnt="6"/>
      <dgm:spPr/>
      <dgm:t>
        <a:bodyPr/>
        <a:lstStyle/>
        <a:p>
          <a:endParaRPr lang="en-GB"/>
        </a:p>
      </dgm:t>
    </dgm:pt>
    <dgm:pt modelId="{71953D25-AFE6-43A6-90CB-E53EB5298E6B}" type="pres">
      <dgm:prSet presAssocID="{84C375A2-B5BC-4651-9B33-DD264300F8D6}" presName="circle2" presStyleLbl="lnNode1" presStyleIdx="1" presStyleCnt="3"/>
      <dgm:spPr/>
      <dgm:t>
        <a:bodyPr/>
        <a:lstStyle/>
        <a:p>
          <a:endParaRPr lang="en-GB"/>
        </a:p>
      </dgm:t>
    </dgm:pt>
    <dgm:pt modelId="{55FE09E4-5BA8-46C9-9F7A-BF13B7E780F7}" type="pres">
      <dgm:prSet presAssocID="{84C375A2-B5BC-4651-9B33-DD264300F8D6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F0309D-93DD-4ABD-8799-FE17BDFFCCC1}" type="pres">
      <dgm:prSet presAssocID="{84C375A2-B5BC-4651-9B33-DD264300F8D6}" presName="line2" presStyleLbl="callout" presStyleIdx="2" presStyleCnt="6"/>
      <dgm:spPr/>
      <dgm:t>
        <a:bodyPr/>
        <a:lstStyle/>
        <a:p>
          <a:endParaRPr lang="en-GB"/>
        </a:p>
      </dgm:t>
    </dgm:pt>
    <dgm:pt modelId="{65458738-1513-46C9-9EE0-C729C6995C40}" type="pres">
      <dgm:prSet presAssocID="{84C375A2-B5BC-4651-9B33-DD264300F8D6}" presName="d2" presStyleLbl="callout" presStyleIdx="3" presStyleCnt="6"/>
      <dgm:spPr/>
      <dgm:t>
        <a:bodyPr/>
        <a:lstStyle/>
        <a:p>
          <a:endParaRPr lang="en-GB"/>
        </a:p>
      </dgm:t>
    </dgm:pt>
    <dgm:pt modelId="{9BC0A01E-145C-43DD-970E-A07472D995C5}" type="pres">
      <dgm:prSet presAssocID="{A051C952-DB9E-49A6-AC6C-3F86334D2A03}" presName="circle3" presStyleLbl="lnNode1" presStyleIdx="2" presStyleCnt="3"/>
      <dgm:spPr/>
      <dgm:t>
        <a:bodyPr/>
        <a:lstStyle/>
        <a:p>
          <a:endParaRPr lang="en-GB"/>
        </a:p>
      </dgm:t>
    </dgm:pt>
    <dgm:pt modelId="{29727B85-19D6-4E2E-A54A-8AE5598468C7}" type="pres">
      <dgm:prSet presAssocID="{A051C952-DB9E-49A6-AC6C-3F86334D2A03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68E454-0907-4F12-B1DF-72AACB32CE2C}" type="pres">
      <dgm:prSet presAssocID="{A051C952-DB9E-49A6-AC6C-3F86334D2A03}" presName="line3" presStyleLbl="callout" presStyleIdx="4" presStyleCnt="6"/>
      <dgm:spPr/>
      <dgm:t>
        <a:bodyPr/>
        <a:lstStyle/>
        <a:p>
          <a:endParaRPr lang="en-GB"/>
        </a:p>
      </dgm:t>
    </dgm:pt>
    <dgm:pt modelId="{ED1A701A-6DD2-4034-AAD7-CD8AFFDD1451}" type="pres">
      <dgm:prSet presAssocID="{A051C952-DB9E-49A6-AC6C-3F86334D2A03}" presName="d3" presStyleLbl="callout" presStyleIdx="5" presStyleCnt="6"/>
      <dgm:spPr/>
      <dgm:t>
        <a:bodyPr/>
        <a:lstStyle/>
        <a:p>
          <a:endParaRPr lang="en-GB"/>
        </a:p>
      </dgm:t>
    </dgm:pt>
  </dgm:ptLst>
  <dgm:cxnLst>
    <dgm:cxn modelId="{E119D453-65A2-4C8B-925D-4FF926F9E7B0}" srcId="{5500C3CF-86E6-4C81-8A39-8A44ED8C5765}" destId="{84C375A2-B5BC-4651-9B33-DD264300F8D6}" srcOrd="1" destOrd="0" parTransId="{8FCF179A-F3A5-4D5F-A355-AEFDE5644AD3}" sibTransId="{3AA35544-4281-4BD6-8886-23C4595E2508}"/>
    <dgm:cxn modelId="{612FB0E6-4286-4E62-897E-A2E999298E05}" srcId="{5500C3CF-86E6-4C81-8A39-8A44ED8C5765}" destId="{6D3C4D88-49DD-41EF-A8D4-0FFA97E72CAE}" srcOrd="0" destOrd="0" parTransId="{F4D28CD2-67E9-4790-A603-3D68DE3A6FC6}" sibTransId="{080B83B1-9757-4ECE-85A3-6CF5DC8CE44F}"/>
    <dgm:cxn modelId="{DBE283E4-0BFC-41CB-8171-AE210061B876}" srcId="{5500C3CF-86E6-4C81-8A39-8A44ED8C5765}" destId="{A051C952-DB9E-49A6-AC6C-3F86334D2A03}" srcOrd="2" destOrd="0" parTransId="{7AD8D26E-8E81-4099-B210-06CABC5168A9}" sibTransId="{248E57AF-ED6E-42ED-BEF5-99746754FA66}"/>
    <dgm:cxn modelId="{6D9E2235-5826-4A3A-A6FE-CDCA555E178E}" type="presOf" srcId="{6D3C4D88-49DD-41EF-A8D4-0FFA97E72CAE}" destId="{A3380834-3E13-4E9B-BC5D-323384662DF0}" srcOrd="0" destOrd="0" presId="urn:microsoft.com/office/officeart/2005/8/layout/target1"/>
    <dgm:cxn modelId="{4B3FBF89-5D26-4213-9BD0-213C0AFBE20D}" type="presOf" srcId="{84C375A2-B5BC-4651-9B33-DD264300F8D6}" destId="{55FE09E4-5BA8-46C9-9F7A-BF13B7E780F7}" srcOrd="0" destOrd="0" presId="urn:microsoft.com/office/officeart/2005/8/layout/target1"/>
    <dgm:cxn modelId="{93E407CD-B391-479A-A5B8-C6704A5A7E0D}" type="presOf" srcId="{5500C3CF-86E6-4C81-8A39-8A44ED8C5765}" destId="{61223A81-315E-4C57-83EF-98ECBF6798EB}" srcOrd="0" destOrd="0" presId="urn:microsoft.com/office/officeart/2005/8/layout/target1"/>
    <dgm:cxn modelId="{3AEBE9D9-AEF0-4F34-A00F-B3EEB7044395}" type="presOf" srcId="{A051C952-DB9E-49A6-AC6C-3F86334D2A03}" destId="{29727B85-19D6-4E2E-A54A-8AE5598468C7}" srcOrd="0" destOrd="0" presId="urn:microsoft.com/office/officeart/2005/8/layout/target1"/>
    <dgm:cxn modelId="{25E39A3E-072D-46D5-A127-0286AF8D4807}" type="presParOf" srcId="{61223A81-315E-4C57-83EF-98ECBF6798EB}" destId="{BACFA454-C367-4674-A2DD-8517527A8295}" srcOrd="0" destOrd="0" presId="urn:microsoft.com/office/officeart/2005/8/layout/target1"/>
    <dgm:cxn modelId="{058780F6-D7A1-47D0-B786-CE7BC54C5ECF}" type="presParOf" srcId="{61223A81-315E-4C57-83EF-98ECBF6798EB}" destId="{A3380834-3E13-4E9B-BC5D-323384662DF0}" srcOrd="1" destOrd="0" presId="urn:microsoft.com/office/officeart/2005/8/layout/target1"/>
    <dgm:cxn modelId="{4686F606-6812-4A2F-BD76-63BD8F23676D}" type="presParOf" srcId="{61223A81-315E-4C57-83EF-98ECBF6798EB}" destId="{DEC2C195-98D3-4865-A185-B79998AC7C4C}" srcOrd="2" destOrd="0" presId="urn:microsoft.com/office/officeart/2005/8/layout/target1"/>
    <dgm:cxn modelId="{C0782CB0-513C-4F8C-A3F6-9B7829A7448D}" type="presParOf" srcId="{61223A81-315E-4C57-83EF-98ECBF6798EB}" destId="{DC4FFFB7-6FB6-44DD-A6A8-82A1175ABAC9}" srcOrd="3" destOrd="0" presId="urn:microsoft.com/office/officeart/2005/8/layout/target1"/>
    <dgm:cxn modelId="{456555B3-791C-47B8-88A6-3F2C16A2C808}" type="presParOf" srcId="{61223A81-315E-4C57-83EF-98ECBF6798EB}" destId="{71953D25-AFE6-43A6-90CB-E53EB5298E6B}" srcOrd="4" destOrd="0" presId="urn:microsoft.com/office/officeart/2005/8/layout/target1"/>
    <dgm:cxn modelId="{DEA35566-9A64-4F61-A299-383EDBC5FC73}" type="presParOf" srcId="{61223A81-315E-4C57-83EF-98ECBF6798EB}" destId="{55FE09E4-5BA8-46C9-9F7A-BF13B7E780F7}" srcOrd="5" destOrd="0" presId="urn:microsoft.com/office/officeart/2005/8/layout/target1"/>
    <dgm:cxn modelId="{81193F28-5208-4F21-808A-0B655C8E7A36}" type="presParOf" srcId="{61223A81-315E-4C57-83EF-98ECBF6798EB}" destId="{63F0309D-93DD-4ABD-8799-FE17BDFFCCC1}" srcOrd="6" destOrd="0" presId="urn:microsoft.com/office/officeart/2005/8/layout/target1"/>
    <dgm:cxn modelId="{610A64B2-1E38-4BAA-ACFC-46017E3369C2}" type="presParOf" srcId="{61223A81-315E-4C57-83EF-98ECBF6798EB}" destId="{65458738-1513-46C9-9EE0-C729C6995C40}" srcOrd="7" destOrd="0" presId="urn:microsoft.com/office/officeart/2005/8/layout/target1"/>
    <dgm:cxn modelId="{8430D11D-7B24-4698-88CF-FB32A14C4653}" type="presParOf" srcId="{61223A81-315E-4C57-83EF-98ECBF6798EB}" destId="{9BC0A01E-145C-43DD-970E-A07472D995C5}" srcOrd="8" destOrd="0" presId="urn:microsoft.com/office/officeart/2005/8/layout/target1"/>
    <dgm:cxn modelId="{122A0B74-2889-48B2-A41D-EF65A8D774EA}" type="presParOf" srcId="{61223A81-315E-4C57-83EF-98ECBF6798EB}" destId="{29727B85-19D6-4E2E-A54A-8AE5598468C7}" srcOrd="9" destOrd="0" presId="urn:microsoft.com/office/officeart/2005/8/layout/target1"/>
    <dgm:cxn modelId="{7E3CE50F-A8B6-4D34-BF0A-F0D1095D61DE}" type="presParOf" srcId="{61223A81-315E-4C57-83EF-98ECBF6798EB}" destId="{FC68E454-0907-4F12-B1DF-72AACB32CE2C}" srcOrd="10" destOrd="0" presId="urn:microsoft.com/office/officeart/2005/8/layout/target1"/>
    <dgm:cxn modelId="{9E9CFC7B-70A0-48FA-99CE-FC520604F55D}" type="presParOf" srcId="{61223A81-315E-4C57-83EF-98ECBF6798EB}" destId="{ED1A701A-6DD2-4034-AAD7-CD8AFFDD1451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8E993-E026-4120-8807-269E37C8CDAA}">
      <dsp:nvSpPr>
        <dsp:cNvPr id="0" name=""/>
        <dsp:cNvSpPr/>
      </dsp:nvSpPr>
      <dsp:spPr>
        <a:xfrm>
          <a:off x="55060" y="390"/>
          <a:ext cx="1007721" cy="604632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AF1</a:t>
          </a:r>
          <a:endParaRPr lang="en-GB" sz="2800" kern="1200" dirty="0"/>
        </a:p>
      </dsp:txBody>
      <dsp:txXfrm>
        <a:off x="55060" y="390"/>
        <a:ext cx="1007721" cy="604632"/>
      </dsp:txXfrm>
    </dsp:sp>
    <dsp:sp modelId="{D9E50A75-C57F-4502-9DE5-C08B19D5E01D}">
      <dsp:nvSpPr>
        <dsp:cNvPr id="0" name=""/>
        <dsp:cNvSpPr/>
      </dsp:nvSpPr>
      <dsp:spPr>
        <a:xfrm>
          <a:off x="1163554" y="390"/>
          <a:ext cx="1007721" cy="604632"/>
        </a:xfrm>
        <a:prstGeom prst="rect">
          <a:avLst/>
        </a:prstGeom>
        <a:solidFill>
          <a:schemeClr val="accent3">
            <a:shade val="80000"/>
            <a:hueOff val="59222"/>
            <a:satOff val="1791"/>
            <a:lumOff val="491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AF2</a:t>
          </a:r>
          <a:endParaRPr lang="en-GB" sz="2800" kern="1200" dirty="0"/>
        </a:p>
      </dsp:txBody>
      <dsp:txXfrm>
        <a:off x="1163554" y="390"/>
        <a:ext cx="1007721" cy="604632"/>
      </dsp:txXfrm>
    </dsp:sp>
    <dsp:sp modelId="{7E382615-73CB-442D-9A5F-B0055B337B3B}">
      <dsp:nvSpPr>
        <dsp:cNvPr id="0" name=""/>
        <dsp:cNvSpPr/>
      </dsp:nvSpPr>
      <dsp:spPr>
        <a:xfrm>
          <a:off x="55060" y="705795"/>
          <a:ext cx="1007721" cy="604632"/>
        </a:xfrm>
        <a:prstGeom prst="rect">
          <a:avLst/>
        </a:prstGeom>
        <a:solidFill>
          <a:schemeClr val="accent3">
            <a:shade val="80000"/>
            <a:hueOff val="118444"/>
            <a:satOff val="3582"/>
            <a:lumOff val="981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AF3</a:t>
          </a:r>
          <a:endParaRPr lang="en-GB" sz="2800" kern="1200" dirty="0"/>
        </a:p>
      </dsp:txBody>
      <dsp:txXfrm>
        <a:off x="55060" y="705795"/>
        <a:ext cx="1007721" cy="604632"/>
      </dsp:txXfrm>
    </dsp:sp>
    <dsp:sp modelId="{8DA46FAF-AAA6-4919-9984-CFE8F117C078}">
      <dsp:nvSpPr>
        <dsp:cNvPr id="0" name=""/>
        <dsp:cNvSpPr/>
      </dsp:nvSpPr>
      <dsp:spPr>
        <a:xfrm>
          <a:off x="1163554" y="705795"/>
          <a:ext cx="1007721" cy="604632"/>
        </a:xfrm>
        <a:prstGeom prst="rect">
          <a:avLst/>
        </a:prstGeom>
        <a:solidFill>
          <a:schemeClr val="accent3">
            <a:shade val="80000"/>
            <a:hueOff val="177667"/>
            <a:satOff val="5372"/>
            <a:lumOff val="1472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AF4</a:t>
          </a:r>
          <a:endParaRPr lang="en-GB" sz="2800" kern="1200" dirty="0"/>
        </a:p>
      </dsp:txBody>
      <dsp:txXfrm>
        <a:off x="1163554" y="705795"/>
        <a:ext cx="1007721" cy="604632"/>
      </dsp:txXfrm>
    </dsp:sp>
    <dsp:sp modelId="{D7FC07ED-E499-4A3E-A2A1-9415AF5EF5EF}">
      <dsp:nvSpPr>
        <dsp:cNvPr id="0" name=""/>
        <dsp:cNvSpPr/>
      </dsp:nvSpPr>
      <dsp:spPr>
        <a:xfrm>
          <a:off x="55060" y="1411200"/>
          <a:ext cx="1007721" cy="604632"/>
        </a:xfrm>
        <a:prstGeom prst="rect">
          <a:avLst/>
        </a:prstGeom>
        <a:solidFill>
          <a:schemeClr val="accent3">
            <a:shade val="80000"/>
            <a:hueOff val="236889"/>
            <a:satOff val="7163"/>
            <a:lumOff val="1963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AF5</a:t>
          </a:r>
          <a:endParaRPr lang="en-GB" sz="2800" kern="1200" dirty="0"/>
        </a:p>
      </dsp:txBody>
      <dsp:txXfrm>
        <a:off x="55060" y="1411200"/>
        <a:ext cx="1007721" cy="604632"/>
      </dsp:txXfrm>
    </dsp:sp>
    <dsp:sp modelId="{65935380-30AE-4BD6-8A66-98A7AA2A508C}">
      <dsp:nvSpPr>
        <dsp:cNvPr id="0" name=""/>
        <dsp:cNvSpPr/>
      </dsp:nvSpPr>
      <dsp:spPr>
        <a:xfrm>
          <a:off x="1163554" y="1411200"/>
          <a:ext cx="1007721" cy="604632"/>
        </a:xfrm>
        <a:prstGeom prst="rect">
          <a:avLst/>
        </a:prstGeom>
        <a:solidFill>
          <a:schemeClr val="accent3">
            <a:shade val="80000"/>
            <a:hueOff val="296111"/>
            <a:satOff val="8954"/>
            <a:lumOff val="2454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AF6</a:t>
          </a:r>
          <a:endParaRPr lang="en-GB" sz="2800" kern="1200" dirty="0"/>
        </a:p>
      </dsp:txBody>
      <dsp:txXfrm>
        <a:off x="1163554" y="1411200"/>
        <a:ext cx="1007721" cy="604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0A01E-145C-43DD-970E-A07472D995C5}">
      <dsp:nvSpPr>
        <dsp:cNvPr id="0" name=""/>
        <dsp:cNvSpPr/>
      </dsp:nvSpPr>
      <dsp:spPr>
        <a:xfrm>
          <a:off x="0" y="640871"/>
          <a:ext cx="1857806" cy="1857806"/>
        </a:xfrm>
        <a:prstGeom prst="ellipse">
          <a:avLst/>
        </a:prstGeom>
        <a:solidFill>
          <a:schemeClr val="accent4">
            <a:hueOff val="-3609148"/>
            <a:satOff val="59825"/>
            <a:lumOff val="58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53D25-AFE6-43A6-90CB-E53EB5298E6B}">
      <dsp:nvSpPr>
        <dsp:cNvPr id="0" name=""/>
        <dsp:cNvSpPr/>
      </dsp:nvSpPr>
      <dsp:spPr>
        <a:xfrm>
          <a:off x="371561" y="1012432"/>
          <a:ext cx="1114683" cy="1114683"/>
        </a:xfrm>
        <a:prstGeom prst="ellipse">
          <a:avLst/>
        </a:prstGeom>
        <a:solidFill>
          <a:schemeClr val="accent4">
            <a:hueOff val="-1804574"/>
            <a:satOff val="29913"/>
            <a:lumOff val="294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FA454-C367-4674-A2DD-8517527A8295}">
      <dsp:nvSpPr>
        <dsp:cNvPr id="0" name=""/>
        <dsp:cNvSpPr/>
      </dsp:nvSpPr>
      <dsp:spPr>
        <a:xfrm>
          <a:off x="743122" y="1383993"/>
          <a:ext cx="371561" cy="3715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80834-3E13-4E9B-BC5D-323384662DF0}">
      <dsp:nvSpPr>
        <dsp:cNvPr id="0" name=""/>
        <dsp:cNvSpPr/>
      </dsp:nvSpPr>
      <dsp:spPr>
        <a:xfrm>
          <a:off x="2167440" y="21602"/>
          <a:ext cx="928903" cy="54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Increased profitability</a:t>
          </a:r>
          <a:endParaRPr lang="en-GB" sz="1300" kern="1200" dirty="0"/>
        </a:p>
      </dsp:txBody>
      <dsp:txXfrm>
        <a:off x="2167440" y="21602"/>
        <a:ext cx="928903" cy="541860"/>
      </dsp:txXfrm>
    </dsp:sp>
    <dsp:sp modelId="{DEC2C195-98D3-4865-A185-B79998AC7C4C}">
      <dsp:nvSpPr>
        <dsp:cNvPr id="0" name=""/>
        <dsp:cNvSpPr/>
      </dsp:nvSpPr>
      <dsp:spPr>
        <a:xfrm>
          <a:off x="1935215" y="292532"/>
          <a:ext cx="23222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FFFB7-6FB6-44DD-A6A8-82A1175ABAC9}">
      <dsp:nvSpPr>
        <dsp:cNvPr id="0" name=""/>
        <dsp:cNvSpPr/>
      </dsp:nvSpPr>
      <dsp:spPr>
        <a:xfrm rot="5400000">
          <a:off x="793128" y="428616"/>
          <a:ext cx="1276932" cy="1005382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E09E4-5BA8-46C9-9F7A-BF13B7E780F7}">
      <dsp:nvSpPr>
        <dsp:cNvPr id="0" name=""/>
        <dsp:cNvSpPr/>
      </dsp:nvSpPr>
      <dsp:spPr>
        <a:xfrm>
          <a:off x="2167440" y="563462"/>
          <a:ext cx="928903" cy="54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Expected profitability</a:t>
          </a:r>
          <a:endParaRPr lang="en-GB" sz="1300" kern="1200" dirty="0"/>
        </a:p>
      </dsp:txBody>
      <dsp:txXfrm>
        <a:off x="2167440" y="563462"/>
        <a:ext cx="928903" cy="541860"/>
      </dsp:txXfrm>
    </dsp:sp>
    <dsp:sp modelId="{63F0309D-93DD-4ABD-8799-FE17BDFFCCC1}">
      <dsp:nvSpPr>
        <dsp:cNvPr id="0" name=""/>
        <dsp:cNvSpPr/>
      </dsp:nvSpPr>
      <dsp:spPr>
        <a:xfrm>
          <a:off x="1935215" y="834392"/>
          <a:ext cx="23222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58738-1513-46C9-9EE0-C729C6995C40}">
      <dsp:nvSpPr>
        <dsp:cNvPr id="0" name=""/>
        <dsp:cNvSpPr/>
      </dsp:nvSpPr>
      <dsp:spPr>
        <a:xfrm rot="5400000">
          <a:off x="1067216" y="962023"/>
          <a:ext cx="995041" cy="739097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27B85-19D6-4E2E-A54A-8AE5598468C7}">
      <dsp:nvSpPr>
        <dsp:cNvPr id="0" name=""/>
        <dsp:cNvSpPr/>
      </dsp:nvSpPr>
      <dsp:spPr>
        <a:xfrm>
          <a:off x="2167440" y="1105322"/>
          <a:ext cx="928903" cy="54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Lower profitability</a:t>
          </a:r>
          <a:endParaRPr lang="en-GB" sz="1300" kern="1200" dirty="0"/>
        </a:p>
      </dsp:txBody>
      <dsp:txXfrm>
        <a:off x="2167440" y="1105322"/>
        <a:ext cx="928903" cy="541860"/>
      </dsp:txXfrm>
    </dsp:sp>
    <dsp:sp modelId="{FC68E454-0907-4F12-B1DF-72AACB32CE2C}">
      <dsp:nvSpPr>
        <dsp:cNvPr id="0" name=""/>
        <dsp:cNvSpPr/>
      </dsp:nvSpPr>
      <dsp:spPr>
        <a:xfrm>
          <a:off x="1935215" y="1376252"/>
          <a:ext cx="23222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A701A-6DD2-4034-AAD7-CD8AFFDD1451}">
      <dsp:nvSpPr>
        <dsp:cNvPr id="0" name=""/>
        <dsp:cNvSpPr/>
      </dsp:nvSpPr>
      <dsp:spPr>
        <a:xfrm rot="5400000">
          <a:off x="1341645" y="1494997"/>
          <a:ext cx="710920" cy="472811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66819-0F93-4237-B8C7-A15F9E33F5D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0C9E4-2F9B-41A7-908E-AEEBF50FE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243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Following</a:t>
            </a:r>
            <a:r>
              <a:rPr lang="it-IT" dirty="0" smtClean="0"/>
              <a:t> the CEF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Tranport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publication</a:t>
            </a:r>
            <a:r>
              <a:rPr lang="it-IT" baseline="0" dirty="0" smtClean="0"/>
              <a:t> the SDM </a:t>
            </a:r>
            <a:r>
              <a:rPr lang="it-IT" baseline="0" dirty="0" err="1" smtClean="0"/>
              <a:t>Guidelines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responses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elaboration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distributed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including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relevant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templates</a:t>
            </a:r>
            <a:r>
              <a:rPr lang="it-IT" baseline="0" dirty="0" smtClean="0"/>
              <a:t>)</a:t>
            </a:r>
          </a:p>
          <a:p>
            <a:r>
              <a:rPr lang="it-IT" b="1" baseline="0" dirty="0" err="1" smtClean="0"/>
              <a:t>Launch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of</a:t>
            </a:r>
            <a:r>
              <a:rPr lang="it-IT" b="1" baseline="0" dirty="0" smtClean="0"/>
              <a:t> the IP </a:t>
            </a:r>
            <a:r>
              <a:rPr lang="it-IT" b="1" baseline="0" dirty="0" err="1" smtClean="0"/>
              <a:t>templates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elaboration</a:t>
            </a:r>
            <a:r>
              <a:rPr lang="it-IT" b="1" baseline="0" dirty="0" smtClean="0"/>
              <a:t> and the </a:t>
            </a:r>
            <a:r>
              <a:rPr lang="it-IT" b="1" baseline="0" dirty="0" err="1" smtClean="0"/>
              <a:t>provision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of</a:t>
            </a:r>
            <a:r>
              <a:rPr lang="it-IT" b="1" baseline="0" dirty="0" smtClean="0"/>
              <a:t> the 1° </a:t>
            </a:r>
            <a:r>
              <a:rPr lang="it-IT" b="1" baseline="0" dirty="0" err="1" smtClean="0"/>
              <a:t>draft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by</a:t>
            </a:r>
            <a:r>
              <a:rPr lang="it-IT" b="1" baseline="0" dirty="0" smtClean="0"/>
              <a:t> 13/11  - the </a:t>
            </a:r>
            <a:r>
              <a:rPr lang="it-IT" b="1" baseline="0" dirty="0" err="1" smtClean="0"/>
              <a:t>updated</a:t>
            </a:r>
            <a:r>
              <a:rPr lang="it-IT" b="1" baseline="0" dirty="0" smtClean="0"/>
              <a:t> IP </a:t>
            </a:r>
            <a:r>
              <a:rPr lang="it-IT" b="1" baseline="0" dirty="0" err="1" smtClean="0"/>
              <a:t>template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is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available</a:t>
            </a:r>
            <a:r>
              <a:rPr lang="it-IT" b="1" baseline="0" dirty="0" smtClean="0"/>
              <a:t> on SDM website</a:t>
            </a:r>
          </a:p>
          <a:p>
            <a:r>
              <a:rPr lang="it-IT" b="0" baseline="0" dirty="0" err="1" smtClean="0"/>
              <a:t>To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highlight</a:t>
            </a:r>
            <a:r>
              <a:rPr lang="it-IT" b="0" baseline="0" dirty="0" smtClean="0"/>
              <a:t> the </a:t>
            </a:r>
            <a:r>
              <a:rPr lang="it-IT" b="0" baseline="0" dirty="0" err="1" smtClean="0"/>
              <a:t>fact</a:t>
            </a:r>
            <a:r>
              <a:rPr lang="it-IT" b="0" baseline="0" dirty="0" smtClean="0"/>
              <a:t> the </a:t>
            </a:r>
            <a:r>
              <a:rPr lang="it-IT" b="0" baseline="0" dirty="0" err="1" smtClean="0"/>
              <a:t>the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elaboration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of</a:t>
            </a:r>
            <a:r>
              <a:rPr lang="it-IT" b="0" baseline="0" dirty="0" smtClean="0"/>
              <a:t> the </a:t>
            </a:r>
            <a:r>
              <a:rPr lang="it-IT" b="0" baseline="0" dirty="0" err="1" smtClean="0"/>
              <a:t>proposals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starts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from</a:t>
            </a:r>
            <a:r>
              <a:rPr lang="it-IT" b="0" baseline="0" dirty="0" smtClean="0"/>
              <a:t> the </a:t>
            </a:r>
            <a:r>
              <a:rPr lang="it-IT" b="0" baseline="0" dirty="0" err="1" smtClean="0"/>
              <a:t>Call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publication</a:t>
            </a:r>
            <a:r>
              <a:rPr lang="it-IT" b="0" baseline="0" dirty="0" smtClean="0"/>
              <a:t>, the </a:t>
            </a:r>
            <a:r>
              <a:rPr lang="it-IT" b="0" baseline="0" dirty="0" err="1" smtClean="0"/>
              <a:t>buget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elaboration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will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starts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after</a:t>
            </a:r>
            <a:r>
              <a:rPr lang="it-IT" b="0" baseline="0" dirty="0" smtClean="0"/>
              <a:t> the 2° </a:t>
            </a:r>
            <a:r>
              <a:rPr lang="it-IT" b="0" baseline="0" dirty="0" err="1" smtClean="0"/>
              <a:t>draft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of</a:t>
            </a:r>
            <a:r>
              <a:rPr lang="it-IT" b="0" baseline="0" dirty="0" smtClean="0"/>
              <a:t> IP </a:t>
            </a:r>
            <a:r>
              <a:rPr lang="it-IT" b="0" baseline="0" dirty="0" err="1" smtClean="0"/>
              <a:t>templates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receipt</a:t>
            </a:r>
            <a:endParaRPr lang="it-IT" b="0" baseline="0" dirty="0" smtClean="0"/>
          </a:p>
          <a:p>
            <a:r>
              <a:rPr lang="it-IT" b="0" baseline="0" dirty="0" err="1" smtClean="0"/>
              <a:t>To</a:t>
            </a:r>
            <a:r>
              <a:rPr lang="it-IT" b="0" baseline="0" dirty="0" smtClean="0"/>
              <a:t> stress the </a:t>
            </a:r>
            <a:r>
              <a:rPr lang="it-IT" b="0" baseline="0" dirty="0" err="1" smtClean="0"/>
              <a:t>importance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to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fill</a:t>
            </a:r>
            <a:r>
              <a:rPr lang="it-IT" b="0" baseline="0" dirty="0" smtClean="0"/>
              <a:t> in the IP </a:t>
            </a:r>
            <a:r>
              <a:rPr lang="it-IT" b="0" baseline="0" dirty="0" err="1" smtClean="0"/>
              <a:t>templates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properly</a:t>
            </a:r>
            <a:r>
              <a:rPr lang="it-IT" b="0" baseline="0" dirty="0" smtClean="0"/>
              <a:t> (in </a:t>
            </a:r>
            <a:r>
              <a:rPr lang="it-IT" b="0" baseline="0" dirty="0" err="1" smtClean="0"/>
              <a:t>terms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of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corretness</a:t>
            </a:r>
            <a:r>
              <a:rPr lang="it-IT" b="0" baseline="0" dirty="0" smtClean="0"/>
              <a:t> and </a:t>
            </a:r>
            <a:r>
              <a:rPr lang="it-IT" b="0" baseline="0" dirty="0" err="1" smtClean="0"/>
              <a:t>completeness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of</a:t>
            </a:r>
            <a:r>
              <a:rPr lang="it-IT" b="0" baseline="0" dirty="0" smtClean="0"/>
              <a:t> the information) </a:t>
            </a:r>
            <a:r>
              <a:rPr lang="it-IT" b="0" baseline="0" dirty="0" err="1" smtClean="0"/>
              <a:t>for</a:t>
            </a:r>
            <a:r>
              <a:rPr lang="it-IT" b="0" baseline="0" dirty="0" smtClean="0"/>
              <a:t> the </a:t>
            </a:r>
            <a:r>
              <a:rPr lang="it-IT" b="0" baseline="0" dirty="0" err="1" smtClean="0"/>
              <a:t>successful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proposals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elaboration</a:t>
            </a:r>
            <a:endParaRPr lang="it-IT" b="0" baseline="0" dirty="0" smtClean="0"/>
          </a:p>
          <a:p>
            <a:endParaRPr lang="it-IT" b="0" baseline="0" dirty="0" smtClean="0"/>
          </a:p>
          <a:p>
            <a:r>
              <a:rPr lang="it-IT" b="0" baseline="0" dirty="0" err="1" smtClean="0"/>
              <a:t>To</a:t>
            </a:r>
            <a:r>
              <a:rPr lang="it-IT" b="0" baseline="0" dirty="0" smtClean="0"/>
              <a:t> stress the </a:t>
            </a:r>
            <a:r>
              <a:rPr lang="it-IT" b="0" baseline="0" dirty="0" err="1" smtClean="0"/>
              <a:t>fact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that</a:t>
            </a:r>
            <a:r>
              <a:rPr lang="it-IT" b="0" baseline="0" dirty="0" smtClean="0"/>
              <a:t> budget </a:t>
            </a:r>
            <a:r>
              <a:rPr lang="it-IT" b="0" baseline="0" dirty="0" err="1" smtClean="0"/>
              <a:t>proposals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will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be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represented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for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each</a:t>
            </a:r>
            <a:r>
              <a:rPr lang="it-IT" b="0" baseline="0" dirty="0" smtClean="0"/>
              <a:t> project </a:t>
            </a:r>
            <a:r>
              <a:rPr lang="it-IT" b="0" baseline="0" dirty="0" err="1" smtClean="0"/>
              <a:t>throught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overall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costs</a:t>
            </a:r>
            <a:r>
              <a:rPr lang="it-IT" b="0" baseline="0" dirty="0" smtClean="0"/>
              <a:t> per </a:t>
            </a:r>
            <a:r>
              <a:rPr lang="it-IT" b="0" baseline="0" dirty="0" err="1" smtClean="0"/>
              <a:t>year</a:t>
            </a:r>
            <a:r>
              <a:rPr lang="it-IT" b="0" baseline="0" dirty="0" smtClean="0"/>
              <a:t> (no </a:t>
            </a:r>
            <a:r>
              <a:rPr lang="it-IT" b="0" baseline="0" dirty="0" err="1" smtClean="0"/>
              <a:t>references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to</a:t>
            </a:r>
            <a:r>
              <a:rPr lang="it-IT" b="0" baseline="0" dirty="0" smtClean="0"/>
              <a:t> single </a:t>
            </a:r>
            <a:r>
              <a:rPr lang="it-IT" b="0" baseline="0" dirty="0" err="1" smtClean="0"/>
              <a:t>costs</a:t>
            </a:r>
            <a:r>
              <a:rPr lang="it-IT" b="0" baseline="0" dirty="0" smtClean="0"/>
              <a:t>, etc.)</a:t>
            </a:r>
            <a:endParaRPr lang="it-IT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0C9E4-2F9B-41A7-908E-AEEBF50FE85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45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OPEN</a:t>
            </a:r>
            <a:r>
              <a:rPr lang="it-IT" baseline="0" dirty="0" smtClean="0"/>
              <a:t> POINT: </a:t>
            </a:r>
            <a:r>
              <a:rPr lang="it-IT" baseline="0" dirty="0" err="1" smtClean="0"/>
              <a:t>Who</a:t>
            </a:r>
            <a:r>
              <a:rPr lang="it-IT" baseline="0" dirty="0" smtClean="0"/>
              <a:t>’s </a:t>
            </a:r>
            <a:r>
              <a:rPr lang="it-IT" baseline="0" dirty="0" err="1" smtClean="0"/>
              <a:t>going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submit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proposals</a:t>
            </a:r>
            <a:r>
              <a:rPr lang="it-IT" baseline="0" dirty="0" smtClean="0"/>
              <a:t> (impact on the </a:t>
            </a:r>
            <a:r>
              <a:rPr lang="it-IT" baseline="0" dirty="0" err="1" smtClean="0"/>
              <a:t>proposals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finalization</a:t>
            </a:r>
            <a:r>
              <a:rPr lang="it-IT" baseline="0" dirty="0" smtClean="0"/>
              <a:t> and packaging)</a:t>
            </a:r>
          </a:p>
          <a:p>
            <a:endParaRPr lang="it-IT" baseline="0" dirty="0" smtClean="0"/>
          </a:p>
          <a:p>
            <a:r>
              <a:rPr lang="it-IT" baseline="0" dirty="0" err="1" smtClean="0"/>
              <a:t>To</a:t>
            </a:r>
            <a:r>
              <a:rPr lang="it-IT" baseline="0" dirty="0" smtClean="0"/>
              <a:t> stress the </a:t>
            </a:r>
            <a:r>
              <a:rPr lang="it-IT" baseline="0" dirty="0" err="1" smtClean="0"/>
              <a:t>fact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iteraction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process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aims</a:t>
            </a:r>
            <a:r>
              <a:rPr lang="it-IT" baseline="0" dirty="0" smtClean="0"/>
              <a:t> at </a:t>
            </a:r>
            <a:r>
              <a:rPr lang="it-IT" baseline="0" dirty="0" err="1" smtClean="0"/>
              <a:t>verifying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correctness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completness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the information </a:t>
            </a:r>
            <a:r>
              <a:rPr lang="it-IT" baseline="0" dirty="0" err="1" smtClean="0"/>
              <a:t>included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proposal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parts</a:t>
            </a:r>
            <a:r>
              <a:rPr lang="it-IT" baseline="0" dirty="0" smtClean="0"/>
              <a:t> ( </a:t>
            </a:r>
            <a:r>
              <a:rPr lang="it-IT" baseline="0" dirty="0" err="1" smtClean="0"/>
              <a:t>IPPs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responsible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the information </a:t>
            </a:r>
            <a:r>
              <a:rPr lang="it-IT" baseline="0" dirty="0" err="1" smtClean="0"/>
              <a:t>reported</a:t>
            </a:r>
            <a:r>
              <a:rPr lang="it-IT" baseline="0" dirty="0" smtClean="0"/>
              <a:t> in the 4 </a:t>
            </a:r>
            <a:r>
              <a:rPr lang="it-IT" baseline="0" dirty="0" err="1" smtClean="0"/>
              <a:t>Application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Forms</a:t>
            </a:r>
            <a:r>
              <a:rPr lang="it-IT" baseline="0" dirty="0" smtClean="0"/>
              <a:t> ) </a:t>
            </a:r>
          </a:p>
          <a:p>
            <a:r>
              <a:rPr lang="it-IT" b="1" baseline="0" dirty="0" smtClean="0"/>
              <a:t>SDM </a:t>
            </a:r>
            <a:r>
              <a:rPr lang="it-IT" b="1" baseline="0" dirty="0" err="1" smtClean="0"/>
              <a:t>will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ask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to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all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IPPs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to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approve</a:t>
            </a:r>
            <a:r>
              <a:rPr lang="it-IT" b="1" baseline="0" dirty="0" smtClean="0"/>
              <a:t> the </a:t>
            </a:r>
            <a:r>
              <a:rPr lang="it-IT" b="1" baseline="0" dirty="0" err="1" smtClean="0"/>
              <a:t>Application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Forms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before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their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finalization</a:t>
            </a:r>
            <a:r>
              <a:rPr lang="it-IT" b="1" baseline="0" dirty="0" smtClean="0"/>
              <a:t> (</a:t>
            </a:r>
            <a:r>
              <a:rPr lang="it-IT" b="1" baseline="0" dirty="0" err="1" smtClean="0"/>
              <a:t>before</a:t>
            </a:r>
            <a:r>
              <a:rPr lang="it-IT" b="1" baseline="0" dirty="0" smtClean="0"/>
              <a:t> MS </a:t>
            </a:r>
            <a:r>
              <a:rPr lang="it-IT" b="1" baseline="0" dirty="0" err="1" smtClean="0"/>
              <a:t>endorsement</a:t>
            </a:r>
            <a:r>
              <a:rPr lang="it-IT" b="1" baseline="0" dirty="0" smtClean="0"/>
              <a:t>) and </a:t>
            </a:r>
            <a:r>
              <a:rPr lang="it-IT" b="1" baseline="0" dirty="0" err="1" smtClean="0"/>
              <a:t>submission</a:t>
            </a:r>
            <a:endParaRPr lang="it-I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0C9E4-2F9B-41A7-908E-AEEBF50FE85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574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OPEN</a:t>
            </a:r>
            <a:r>
              <a:rPr lang="it-IT" baseline="0" dirty="0" smtClean="0"/>
              <a:t> POINTS  - </a:t>
            </a:r>
            <a:r>
              <a:rPr lang="it-IT" baseline="0" dirty="0" err="1" smtClean="0"/>
              <a:t>Who</a:t>
            </a:r>
            <a:r>
              <a:rPr lang="it-IT" baseline="0" dirty="0" smtClean="0"/>
              <a:t>’s </a:t>
            </a:r>
            <a:r>
              <a:rPr lang="it-IT" baseline="0" dirty="0" err="1" smtClean="0"/>
              <a:t>going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submit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proposal</a:t>
            </a:r>
            <a:r>
              <a:rPr lang="it-IT" baseline="0" dirty="0" smtClean="0"/>
              <a:t>(s) the information </a:t>
            </a:r>
            <a:r>
              <a:rPr lang="it-IT" baseline="0" dirty="0" err="1" smtClean="0"/>
              <a:t>impacts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where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originals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</a:t>
            </a:r>
            <a:r>
              <a:rPr lang="it-IT" baseline="0" dirty="0" smtClean="0"/>
              <a:t> sent </a:t>
            </a:r>
            <a:r>
              <a:rPr lang="it-IT" baseline="0" dirty="0" err="1" smtClean="0"/>
              <a:t>by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each</a:t>
            </a:r>
            <a:r>
              <a:rPr lang="it-IT" baseline="0" dirty="0" smtClean="0"/>
              <a:t> IPP</a:t>
            </a:r>
          </a:p>
          <a:p>
            <a:endParaRPr lang="it-IT" baseline="0" dirty="0" smtClean="0"/>
          </a:p>
          <a:p>
            <a:r>
              <a:rPr lang="it-IT" baseline="0" dirty="0" err="1" smtClean="0"/>
              <a:t>Each</a:t>
            </a:r>
            <a:r>
              <a:rPr lang="it-IT" baseline="0" dirty="0" smtClean="0"/>
              <a:t> IPP </a:t>
            </a:r>
            <a:r>
              <a:rPr lang="it-IT" baseline="0" dirty="0" err="1" smtClean="0"/>
              <a:t>has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sent the </a:t>
            </a:r>
            <a:r>
              <a:rPr lang="it-IT" baseline="0" dirty="0" err="1" smtClean="0"/>
              <a:t>scanned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copies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originals</a:t>
            </a:r>
            <a:r>
              <a:rPr lang="it-IT" baseline="0" dirty="0" smtClean="0"/>
              <a:t> (on </a:t>
            </a:r>
            <a:r>
              <a:rPr lang="it-IT" baseline="0" dirty="0" err="1" smtClean="0"/>
              <a:t>request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SDM </a:t>
            </a:r>
            <a:r>
              <a:rPr lang="it-IT" baseline="0" dirty="0" err="1" smtClean="0"/>
              <a:t>during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proposals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elaboration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phases</a:t>
            </a:r>
            <a:r>
              <a:rPr lang="it-IT" baseline="0" dirty="0" smtClean="0"/>
              <a:t>).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0C9E4-2F9B-41A7-908E-AEEBF50FE85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24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noted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the </a:t>
            </a:r>
            <a:r>
              <a:rPr lang="it-IT" dirty="0" err="1" smtClean="0"/>
              <a:t>forms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only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illustrative </a:t>
            </a:r>
            <a:r>
              <a:rPr lang="it-IT" baseline="0" dirty="0" err="1" smtClean="0"/>
              <a:t>purpose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Call</a:t>
            </a:r>
            <a:r>
              <a:rPr lang="it-IT" baseline="0" dirty="0" smtClean="0"/>
              <a:t> 2014) the </a:t>
            </a:r>
            <a:r>
              <a:rPr lang="it-IT" baseline="0" dirty="0" err="1" smtClean="0"/>
              <a:t>new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templates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available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after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Call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publication</a:t>
            </a:r>
            <a:endParaRPr lang="it-IT" baseline="0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0C9E4-2F9B-41A7-908E-AEEBF50FE85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Member</a:t>
            </a:r>
            <a:r>
              <a:rPr lang="it-IT" baseline="0" dirty="0" smtClean="0"/>
              <a:t> State </a:t>
            </a:r>
            <a:r>
              <a:rPr lang="it-IT" baseline="0" dirty="0" err="1" smtClean="0"/>
              <a:t>endorsement</a:t>
            </a:r>
            <a:r>
              <a:rPr lang="it-IT" baseline="0" dirty="0" smtClean="0"/>
              <a:t>: the </a:t>
            </a:r>
            <a:r>
              <a:rPr lang="it-IT" baseline="0" dirty="0" err="1" smtClean="0"/>
              <a:t>proposal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technical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abstract</a:t>
            </a:r>
            <a:r>
              <a:rPr lang="it-IT" baseline="0" dirty="0" smtClean="0"/>
              <a:t>, budget and Part A) </a:t>
            </a:r>
            <a:r>
              <a:rPr lang="it-IT" baseline="0" dirty="0" err="1" smtClean="0"/>
              <a:t>has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endorse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respective</a:t>
            </a:r>
            <a:r>
              <a:rPr lang="it-IT" baseline="0" dirty="0" smtClean="0"/>
              <a:t> MS (</a:t>
            </a:r>
            <a:r>
              <a:rPr lang="it-IT" baseline="0" dirty="0" err="1" smtClean="0"/>
              <a:t>before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proposal</a:t>
            </a:r>
            <a:r>
              <a:rPr lang="it-IT" baseline="0" dirty="0" smtClean="0"/>
              <a:t>(s) </a:t>
            </a:r>
            <a:r>
              <a:rPr lang="it-IT" baseline="0" dirty="0" err="1" smtClean="0"/>
              <a:t>submission</a:t>
            </a:r>
            <a:r>
              <a:rPr lang="it-IT" baseline="0" dirty="0" smtClean="0"/>
              <a:t>)</a:t>
            </a:r>
          </a:p>
          <a:p>
            <a:endParaRPr lang="it-IT" baseline="0" dirty="0" smtClean="0"/>
          </a:p>
          <a:p>
            <a:r>
              <a:rPr lang="it-IT" baseline="0" dirty="0" err="1" smtClean="0"/>
              <a:t>Submission</a:t>
            </a:r>
            <a:r>
              <a:rPr lang="it-IT" baseline="0" dirty="0" smtClean="0"/>
              <a:t> – </a:t>
            </a:r>
            <a:r>
              <a:rPr lang="it-IT" baseline="0" dirty="0" err="1" smtClean="0"/>
              <a:t>paper</a:t>
            </a:r>
            <a:r>
              <a:rPr lang="it-IT" baseline="0" dirty="0" smtClean="0"/>
              <a:t> and electronic </a:t>
            </a:r>
            <a:r>
              <a:rPr lang="it-IT" baseline="0" dirty="0" err="1" smtClean="0"/>
              <a:t>throught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TENtec</a:t>
            </a:r>
            <a:r>
              <a:rPr lang="it-IT" baseline="0" dirty="0" smtClean="0"/>
              <a:t> website)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0C9E4-2F9B-41A7-908E-AEEBF50FE85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187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Member</a:t>
            </a:r>
            <a:r>
              <a:rPr lang="it-IT" baseline="0" dirty="0" smtClean="0"/>
              <a:t> State </a:t>
            </a:r>
            <a:r>
              <a:rPr lang="it-IT" baseline="0" dirty="0" err="1" smtClean="0"/>
              <a:t>endorsement</a:t>
            </a:r>
            <a:r>
              <a:rPr lang="it-IT" baseline="0" dirty="0" smtClean="0"/>
              <a:t>: the </a:t>
            </a:r>
            <a:r>
              <a:rPr lang="it-IT" baseline="0" dirty="0" err="1" smtClean="0"/>
              <a:t>proposal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technical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abstract</a:t>
            </a:r>
            <a:r>
              <a:rPr lang="it-IT" baseline="0" dirty="0" smtClean="0"/>
              <a:t>, budget and Part A) </a:t>
            </a:r>
            <a:r>
              <a:rPr lang="it-IT" baseline="0" dirty="0" err="1" smtClean="0"/>
              <a:t>has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endorse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respective</a:t>
            </a:r>
            <a:r>
              <a:rPr lang="it-IT" baseline="0" dirty="0" smtClean="0"/>
              <a:t> MS (</a:t>
            </a:r>
            <a:r>
              <a:rPr lang="it-IT" baseline="0" dirty="0" err="1" smtClean="0"/>
              <a:t>before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proposal</a:t>
            </a:r>
            <a:r>
              <a:rPr lang="it-IT" baseline="0" dirty="0" smtClean="0"/>
              <a:t>(s) </a:t>
            </a:r>
            <a:r>
              <a:rPr lang="it-IT" baseline="0" dirty="0" err="1" smtClean="0"/>
              <a:t>submission</a:t>
            </a:r>
            <a:r>
              <a:rPr lang="it-IT" baseline="0" dirty="0" smtClean="0"/>
              <a:t>)</a:t>
            </a:r>
          </a:p>
          <a:p>
            <a:endParaRPr lang="it-IT" baseline="0" dirty="0" smtClean="0"/>
          </a:p>
          <a:p>
            <a:r>
              <a:rPr lang="it-IT" baseline="0" dirty="0" err="1" smtClean="0"/>
              <a:t>Submission</a:t>
            </a:r>
            <a:r>
              <a:rPr lang="it-IT" baseline="0" dirty="0" smtClean="0"/>
              <a:t> – </a:t>
            </a:r>
            <a:r>
              <a:rPr lang="it-IT" baseline="0" dirty="0" err="1" smtClean="0"/>
              <a:t>paper</a:t>
            </a:r>
            <a:r>
              <a:rPr lang="it-IT" baseline="0" dirty="0" smtClean="0"/>
              <a:t> and electronic </a:t>
            </a:r>
            <a:r>
              <a:rPr lang="it-IT" baseline="0" dirty="0" err="1" smtClean="0"/>
              <a:t>throught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TENtec</a:t>
            </a:r>
            <a:r>
              <a:rPr lang="it-IT" baseline="0" dirty="0" smtClean="0"/>
              <a:t> website)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0C9E4-2F9B-41A7-908E-AEEBF50FE85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364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Member</a:t>
            </a:r>
            <a:r>
              <a:rPr lang="it-IT" baseline="0" dirty="0" smtClean="0"/>
              <a:t> State </a:t>
            </a:r>
            <a:r>
              <a:rPr lang="it-IT" baseline="0" dirty="0" err="1" smtClean="0"/>
              <a:t>endorsement</a:t>
            </a:r>
            <a:r>
              <a:rPr lang="it-IT" baseline="0" dirty="0" smtClean="0"/>
              <a:t>: the </a:t>
            </a:r>
            <a:r>
              <a:rPr lang="it-IT" baseline="0" dirty="0" err="1" smtClean="0"/>
              <a:t>proposal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technical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abstract</a:t>
            </a:r>
            <a:r>
              <a:rPr lang="it-IT" baseline="0" dirty="0" smtClean="0"/>
              <a:t>, budget and Part A) </a:t>
            </a:r>
            <a:r>
              <a:rPr lang="it-IT" baseline="0" dirty="0" err="1" smtClean="0"/>
              <a:t>has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endorse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respective</a:t>
            </a:r>
            <a:r>
              <a:rPr lang="it-IT" baseline="0" dirty="0" smtClean="0"/>
              <a:t> MS (</a:t>
            </a:r>
            <a:r>
              <a:rPr lang="it-IT" baseline="0" dirty="0" err="1" smtClean="0"/>
              <a:t>before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proposal</a:t>
            </a:r>
            <a:r>
              <a:rPr lang="it-IT" baseline="0" dirty="0" smtClean="0"/>
              <a:t>(s) </a:t>
            </a:r>
            <a:r>
              <a:rPr lang="it-IT" baseline="0" dirty="0" err="1" smtClean="0"/>
              <a:t>submission</a:t>
            </a:r>
            <a:r>
              <a:rPr lang="it-IT" baseline="0" dirty="0" smtClean="0"/>
              <a:t>)</a:t>
            </a:r>
          </a:p>
          <a:p>
            <a:endParaRPr lang="it-IT" baseline="0" dirty="0" smtClean="0"/>
          </a:p>
          <a:p>
            <a:r>
              <a:rPr lang="it-IT" baseline="0" dirty="0" err="1" smtClean="0"/>
              <a:t>Submission</a:t>
            </a:r>
            <a:r>
              <a:rPr lang="it-IT" baseline="0" dirty="0" smtClean="0"/>
              <a:t> – </a:t>
            </a:r>
            <a:r>
              <a:rPr lang="it-IT" baseline="0" dirty="0" err="1" smtClean="0"/>
              <a:t>paper</a:t>
            </a:r>
            <a:r>
              <a:rPr lang="it-IT" baseline="0" dirty="0" smtClean="0"/>
              <a:t> and electronic </a:t>
            </a:r>
            <a:r>
              <a:rPr lang="it-IT" baseline="0" dirty="0" err="1" smtClean="0"/>
              <a:t>throught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TENtec</a:t>
            </a:r>
            <a:r>
              <a:rPr lang="it-IT" baseline="0" dirty="0" smtClean="0"/>
              <a:t> website)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0C9E4-2F9B-41A7-908E-AEEBF50FE85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153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Member</a:t>
            </a:r>
            <a:r>
              <a:rPr lang="it-IT" baseline="0" dirty="0" smtClean="0"/>
              <a:t> State </a:t>
            </a:r>
            <a:r>
              <a:rPr lang="it-IT" baseline="0" dirty="0" err="1" smtClean="0"/>
              <a:t>endorsement</a:t>
            </a:r>
            <a:r>
              <a:rPr lang="it-IT" baseline="0" dirty="0" smtClean="0"/>
              <a:t>: the </a:t>
            </a:r>
            <a:r>
              <a:rPr lang="it-IT" baseline="0" dirty="0" err="1" smtClean="0"/>
              <a:t>proposal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technical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abstract</a:t>
            </a:r>
            <a:r>
              <a:rPr lang="it-IT" baseline="0" dirty="0" smtClean="0"/>
              <a:t>, budget and Part A) </a:t>
            </a:r>
            <a:r>
              <a:rPr lang="it-IT" baseline="0" dirty="0" err="1" smtClean="0"/>
              <a:t>has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endorse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respective</a:t>
            </a:r>
            <a:r>
              <a:rPr lang="it-IT" baseline="0" dirty="0" smtClean="0"/>
              <a:t> MS (</a:t>
            </a:r>
            <a:r>
              <a:rPr lang="it-IT" baseline="0" dirty="0" err="1" smtClean="0"/>
              <a:t>before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proposal</a:t>
            </a:r>
            <a:r>
              <a:rPr lang="it-IT" baseline="0" dirty="0" smtClean="0"/>
              <a:t>(s) </a:t>
            </a:r>
            <a:r>
              <a:rPr lang="it-IT" baseline="0" dirty="0" err="1" smtClean="0"/>
              <a:t>submission</a:t>
            </a:r>
            <a:r>
              <a:rPr lang="it-IT" baseline="0" dirty="0" smtClean="0"/>
              <a:t>)</a:t>
            </a:r>
          </a:p>
          <a:p>
            <a:endParaRPr lang="it-IT" baseline="0" dirty="0" smtClean="0"/>
          </a:p>
          <a:p>
            <a:r>
              <a:rPr lang="it-IT" baseline="0" dirty="0" err="1" smtClean="0"/>
              <a:t>Submission</a:t>
            </a:r>
            <a:r>
              <a:rPr lang="it-IT" baseline="0" dirty="0" smtClean="0"/>
              <a:t> – </a:t>
            </a:r>
            <a:r>
              <a:rPr lang="it-IT" baseline="0" dirty="0" err="1" smtClean="0"/>
              <a:t>paper</a:t>
            </a:r>
            <a:r>
              <a:rPr lang="it-IT" baseline="0" dirty="0" smtClean="0"/>
              <a:t> and electronic </a:t>
            </a:r>
            <a:r>
              <a:rPr lang="it-IT" baseline="0" dirty="0" err="1" smtClean="0"/>
              <a:t>throught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TENtec</a:t>
            </a:r>
            <a:r>
              <a:rPr lang="it-IT" baseline="0" dirty="0" smtClean="0"/>
              <a:t> website)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0C9E4-2F9B-41A7-908E-AEEBF50FE85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195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0C9E4-2F9B-41A7-908E-AEEBF50FE85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34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10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Relationship Id="rId4" Type="http://schemas.openxmlformats.org/officeDocument/2006/relationships/image" Target="../media/image10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581400"/>
            <a:ext cx="5573216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827584" y="1447800"/>
            <a:ext cx="5573216" cy="2133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2"/>
          </p:nvPr>
        </p:nvSpPr>
        <p:spPr>
          <a:xfrm>
            <a:off x="4875214" y="6296248"/>
            <a:ext cx="2820987" cy="1524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2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205"/>
            <a:ext cx="2607469" cy="137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 l="65023" t="20297" r="22930" b="22000"/>
          <a:stretch>
            <a:fillRect/>
          </a:stretch>
        </p:blipFill>
        <p:spPr bwMode="auto">
          <a:xfrm>
            <a:off x="6911752" y="0"/>
            <a:ext cx="2232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875214" y="6296248"/>
            <a:ext cx="2820987" cy="1524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434342">
                    <a:lumMod val="60000"/>
                    <a:lumOff val="40000"/>
                  </a:srgbClr>
                </a:solidFill>
              </a:rPr>
              <a:t>SESAR Deployment Alliance - Confidential</a:t>
            </a:r>
            <a:endParaRPr lang="en-GB" dirty="0">
              <a:solidFill>
                <a:srgbClr val="434342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875214" y="6296248"/>
            <a:ext cx="2820987" cy="1524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434342">
                    <a:lumMod val="60000"/>
                    <a:lumOff val="40000"/>
                  </a:srgbClr>
                </a:solidFill>
              </a:rPr>
              <a:t>SESAR Deployment Alliance - Confidential</a:t>
            </a:r>
            <a:endParaRPr lang="en-GB" dirty="0">
              <a:solidFill>
                <a:srgbClr val="434342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8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0" y="5060955"/>
            <a:ext cx="9144000" cy="1800225"/>
          </a:xfrm>
          <a:prstGeom prst="rect">
            <a:avLst/>
          </a:prstGeom>
          <a:solidFill>
            <a:srgbClr val="177B5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149" descr="BCG_Monogram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408" y="677863"/>
            <a:ext cx="1494692" cy="67310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181169" y="692251"/>
            <a:ext cx="1541908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Placeholder for client logo</a:t>
            </a:r>
            <a:endParaRPr lang="en-US" dirty="0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8015" y="5821407"/>
            <a:ext cx="391550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1" y="1508760"/>
            <a:ext cx="8305566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630000" indent="-230400">
              <a:spcBef>
                <a:spcPts val="384"/>
              </a:spcBef>
              <a:buFont typeface="Arial" pitchFamily="34" charset="0"/>
              <a:buChar char="–"/>
              <a:defRPr/>
            </a:lvl2pPr>
            <a:lvl3pPr marL="10764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593"/>
          <a:ext cx="1465" cy="1587"/>
        </p:xfrm>
        <a:graphic>
          <a:graphicData uri="http://schemas.openxmlformats.org/presentationml/2006/ole">
            <p:oleObj spid="_x0000_s12445" name="think-cell Slide" r:id="rId4" imgW="360" imgH="360" progId="">
              <p:embed/>
            </p:oleObj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7B57"/>
          </a:solidFill>
          <a:ln w="9525">
            <a:solidFill>
              <a:srgbClr val="177B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ltGray">
          <a:xfrm>
            <a:off x="1887416" y="1738318"/>
            <a:ext cx="5369169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black">
          <a:xfrm>
            <a:off x="3955383" y="2957695"/>
            <a:ext cx="2585769" cy="866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 userDrawn="1"/>
        </p:nvSpPr>
        <p:spPr>
          <a:xfrm>
            <a:off x="3699807" y="5078645"/>
            <a:ext cx="1744388" cy="581867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US" sz="2600" smtClean="0">
                <a:solidFill>
                  <a:srgbClr val="FFFFFF"/>
                </a:solidFill>
                <a:cs typeface="Arial" pitchFamily="34" charset="0"/>
              </a:rPr>
              <a:t>Thank you</a:t>
            </a:r>
            <a:endParaRPr lang="en-US" sz="26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597487" y="6062515"/>
            <a:ext cx="1970411" cy="335646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US" sz="1000" smtClean="0">
                <a:solidFill>
                  <a:srgbClr val="FFFFFF"/>
                </a:solidFill>
                <a:cs typeface="Arial" pitchFamily="34" charset="0"/>
              </a:rPr>
              <a:t>bcg.com | bcgperspectives.com</a:t>
            </a:r>
            <a:endParaRPr lang="en-US" sz="10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8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0" y="5060951"/>
            <a:ext cx="9144000" cy="1800225"/>
          </a:xfrm>
          <a:prstGeom prst="rect">
            <a:avLst/>
          </a:prstGeom>
          <a:solidFill>
            <a:srgbClr val="177B5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149" descr="BCG_Monogram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408" y="677863"/>
            <a:ext cx="1494692" cy="67310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181169" y="692249"/>
            <a:ext cx="1541908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Placeholder for client logo</a:t>
            </a:r>
            <a:endParaRPr lang="en-US" dirty="0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8015" y="5821403"/>
            <a:ext cx="391550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0" y="1508760"/>
            <a:ext cx="8305566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476674"/>
            <a:ext cx="5025752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67545" y="476672"/>
            <a:ext cx="2232248" cy="5715000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7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 l="65023" t="20297" r="22930" b="22000"/>
          <a:stretch>
            <a:fillRect/>
          </a:stretch>
        </p:blipFill>
        <p:spPr bwMode="auto">
          <a:xfrm>
            <a:off x="8748464" y="0"/>
            <a:ext cx="39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2143140" y="659641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2015 SESAR Deployment Manager. All rights reserved</a:t>
            </a:r>
            <a:endParaRPr lang="it-IT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630000" indent="-230400">
              <a:spcBef>
                <a:spcPts val="384"/>
              </a:spcBef>
              <a:buFont typeface="Arial" pitchFamily="34" charset="0"/>
              <a:buChar char="–"/>
              <a:defRPr/>
            </a:lvl2pPr>
            <a:lvl3pPr marL="10764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5" y="1589"/>
          <a:ext cx="1465" cy="1587"/>
        </p:xfrm>
        <a:graphic>
          <a:graphicData uri="http://schemas.openxmlformats.org/presentationml/2006/ole">
            <p:oleObj spid="_x0000_s81050" name="think-cell Slide" r:id="rId4" imgW="360" imgH="360" progId="">
              <p:embed/>
            </p:oleObj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7B57"/>
          </a:solidFill>
          <a:ln w="9525">
            <a:solidFill>
              <a:srgbClr val="177B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ltGray">
          <a:xfrm>
            <a:off x="1887416" y="1738314"/>
            <a:ext cx="5369169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black">
          <a:xfrm>
            <a:off x="3955381" y="2957695"/>
            <a:ext cx="2585769" cy="866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 userDrawn="1"/>
        </p:nvSpPr>
        <p:spPr>
          <a:xfrm>
            <a:off x="3699807" y="5078641"/>
            <a:ext cx="1744388" cy="581867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US" sz="2600" smtClean="0">
                <a:solidFill>
                  <a:srgbClr val="FFFFFF"/>
                </a:solidFill>
                <a:cs typeface="Arial" pitchFamily="34" charset="0"/>
              </a:rPr>
              <a:t>Thank you</a:t>
            </a:r>
            <a:endParaRPr lang="en-US" sz="26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597486" y="6062515"/>
            <a:ext cx="1970411" cy="335646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US" sz="1000" smtClean="0">
                <a:solidFill>
                  <a:srgbClr val="FFFFFF"/>
                </a:solidFill>
                <a:cs typeface="Arial" pitchFamily="34" charset="0"/>
              </a:rPr>
              <a:t>bcg.com | bcgperspectives.com</a:t>
            </a:r>
            <a:endParaRPr lang="en-US" sz="10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5B88-1263-214D-BEDA-D841014E55E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937B-6026-CA4E-8BBA-8F73FCF7BC5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453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5B88-1263-214D-BEDA-D841014E55E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937B-6026-CA4E-8BBA-8F73FCF7BC5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138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5B88-1263-214D-BEDA-D841014E55E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937B-6026-CA4E-8BBA-8F73FCF7BC5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941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5B88-1263-214D-BEDA-D841014E55E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937B-6026-CA4E-8BBA-8F73FCF7BC5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498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5B88-1263-214D-BEDA-D841014E55E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937B-6026-CA4E-8BBA-8F73FCF7BC5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14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5B88-1263-214D-BEDA-D841014E55E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937B-6026-CA4E-8BBA-8F73FCF7BC5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1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9" y="6426203"/>
            <a:ext cx="2819399" cy="126999"/>
          </a:xfrm>
        </p:spPr>
        <p:txBody>
          <a:bodyPr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1" y="6296248"/>
            <a:ext cx="2820987" cy="1524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1" y="3578226"/>
            <a:ext cx="3200645" cy="1459767"/>
          </a:xfr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0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4455" y="3557221"/>
            <a:ext cx="2842262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5B88-1263-214D-BEDA-D841014E55E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937B-6026-CA4E-8BBA-8F73FCF7BC5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961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5B88-1263-214D-BEDA-D841014E55E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937B-6026-CA4E-8BBA-8F73FCF7BC5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696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5B88-1263-214D-BEDA-D841014E55E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937B-6026-CA4E-8BBA-8F73FCF7BC5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10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5B88-1263-214D-BEDA-D841014E55E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937B-6026-CA4E-8BBA-8F73FCF7BC5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734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5B88-1263-214D-BEDA-D841014E55E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937B-6026-CA4E-8BBA-8F73FCF7BC5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68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3774-1E02-214A-8C07-BD1A98B77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7FC-0076-0D47-83BB-420F020A2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903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3774-1E02-214A-8C07-BD1A98B77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7FC-0076-0D47-83BB-420F020A2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695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3774-1E02-214A-8C07-BD1A98B77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7FC-0076-0D47-83BB-420F020A2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2788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3774-1E02-214A-8C07-BD1A98B77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7FC-0076-0D47-83BB-420F020A2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09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3774-1E02-214A-8C07-BD1A98B77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7FC-0076-0D47-83BB-420F020A2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56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2"/>
            <a:ext cx="28194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8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 l="65023" t="20297" r="22930" b="22000"/>
          <a:stretch>
            <a:fillRect/>
          </a:stretch>
        </p:blipFill>
        <p:spPr bwMode="auto">
          <a:xfrm>
            <a:off x="8748464" y="0"/>
            <a:ext cx="39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3774-1E02-214A-8C07-BD1A98B77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7FC-0076-0D47-83BB-420F020A2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282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3774-1E02-214A-8C07-BD1A98B77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7FC-0076-0D47-83BB-420F020A2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08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3774-1E02-214A-8C07-BD1A98B77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7FC-0076-0D47-83BB-420F020A2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9581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3774-1E02-214A-8C07-BD1A98B77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7FC-0076-0D47-83BB-420F020A2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782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3774-1E02-214A-8C07-BD1A98B77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7FC-0076-0D47-83BB-420F020A2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1315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3774-1E02-214A-8C07-BD1A98B77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47FC-0076-0D47-83BB-420F020A2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171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581400"/>
            <a:ext cx="5573216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827584" y="1447800"/>
            <a:ext cx="5573216" cy="2133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2"/>
          </p:nvPr>
        </p:nvSpPr>
        <p:spPr>
          <a:xfrm>
            <a:off x="4875214" y="6296248"/>
            <a:ext cx="2820987" cy="1524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2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205"/>
            <a:ext cx="2607469" cy="137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 l="65023" t="20297" r="22930" b="22000"/>
          <a:stretch>
            <a:fillRect/>
          </a:stretch>
        </p:blipFill>
        <p:spPr bwMode="auto">
          <a:xfrm>
            <a:off x="6911752" y="0"/>
            <a:ext cx="2232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5103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476674"/>
            <a:ext cx="5025752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67545" y="476672"/>
            <a:ext cx="2232248" cy="5715000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7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 l="65023" t="20297" r="22930" b="22000"/>
          <a:stretch>
            <a:fillRect/>
          </a:stretch>
        </p:blipFill>
        <p:spPr bwMode="auto">
          <a:xfrm>
            <a:off x="8748464" y="0"/>
            <a:ext cx="39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2143140" y="659641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© 2015 SESAR Deployment Manager. All rights reserved</a:t>
            </a:r>
            <a:endParaRPr lang="it-IT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53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9" y="6426203"/>
            <a:ext cx="2819399" cy="126999"/>
          </a:xfrm>
        </p:spPr>
        <p:txBody>
          <a:bodyPr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1" y="6296248"/>
            <a:ext cx="2820987" cy="1524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1" y="3578226"/>
            <a:ext cx="3200645" cy="1459767"/>
          </a:xfr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0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4455" y="3557221"/>
            <a:ext cx="2842262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819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2"/>
            <a:ext cx="28194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8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 l="65023" t="20297" r="22930" b="22000"/>
          <a:stretch>
            <a:fillRect/>
          </a:stretch>
        </p:blipFill>
        <p:spPr bwMode="auto">
          <a:xfrm>
            <a:off x="8748464" y="0"/>
            <a:ext cx="39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9474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465680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284984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696148"/>
            <a:ext cx="3581400" cy="2431357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2"/>
            <a:ext cx="2819400" cy="5714999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0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 l="65023" t="20297" r="22930" b="22000"/>
          <a:stretch>
            <a:fillRect/>
          </a:stretch>
        </p:blipFill>
        <p:spPr bwMode="auto">
          <a:xfrm>
            <a:off x="8748464" y="0"/>
            <a:ext cx="39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465680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284984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696148"/>
            <a:ext cx="3581400" cy="2431357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2"/>
            <a:ext cx="2819400" cy="5714999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0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 l="65023" t="20297" r="22930" b="22000"/>
          <a:stretch>
            <a:fillRect/>
          </a:stretch>
        </p:blipFill>
        <p:spPr bwMode="auto">
          <a:xfrm>
            <a:off x="8748464" y="0"/>
            <a:ext cx="39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1711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8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3212977"/>
            <a:ext cx="2842262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406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0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1000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152942"/>
            <a:ext cx="6192688" cy="611763"/>
          </a:xfrm>
        </p:spPr>
        <p:txBody>
          <a:bodyPr anchor="b">
            <a:normAutofit/>
          </a:bodyPr>
          <a:lstStyle>
            <a:lvl1pPr algn="l">
              <a:defRPr sz="3200" b="0">
                <a:effectLst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784"/>
            <a:ext cx="8443664" cy="4320480"/>
          </a:xfrm>
        </p:spPr>
        <p:txBody>
          <a:bodyPr>
            <a:normAutofit/>
          </a:bodyPr>
          <a:lstStyle>
            <a:lvl1pPr marL="357188" indent="-357188">
              <a:buFont typeface="Wingdings" panose="05000000000000000000" pitchFamily="2" charset="2"/>
              <a:buChar char="q"/>
              <a:defRPr sz="2400"/>
            </a:lvl1pPr>
            <a:lvl2pPr marL="539750" indent="-269875">
              <a:buFont typeface="Wingdings" panose="05000000000000000000" pitchFamily="2" charset="2"/>
              <a:buChar char="Ø"/>
              <a:defRPr sz="2000"/>
            </a:lvl2pPr>
            <a:lvl3pPr marL="714375" indent="-269875">
              <a:buFont typeface="Wingdings" panose="05000000000000000000" pitchFamily="2" charset="2"/>
              <a:buChar char="ü"/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645" y="764704"/>
            <a:ext cx="6203571" cy="57606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4875214" y="6296248"/>
            <a:ext cx="2820987" cy="1524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434342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7673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1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>
          <a:xfrm>
            <a:off x="4875214" y="6296248"/>
            <a:ext cx="2820987" cy="1524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434342">
                    <a:lumMod val="60000"/>
                    <a:lumOff val="40000"/>
                  </a:srgbClr>
                </a:solidFill>
              </a:rPr>
              <a:t>SESAR Deployment Alliance - Confidential</a:t>
            </a:r>
            <a:endParaRPr lang="en-GB" dirty="0">
              <a:solidFill>
                <a:srgbClr val="434342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3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568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875214" y="6296248"/>
            <a:ext cx="2820987" cy="1524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434342">
                    <a:lumMod val="60000"/>
                    <a:lumOff val="40000"/>
                  </a:srgbClr>
                </a:solidFill>
              </a:rPr>
              <a:t>SESAR Deployment Alliance - Confidential</a:t>
            </a:r>
            <a:endParaRPr lang="en-GB" dirty="0">
              <a:solidFill>
                <a:srgbClr val="434342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165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875214" y="6296248"/>
            <a:ext cx="2820987" cy="1524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434342">
                    <a:lumMod val="60000"/>
                    <a:lumOff val="40000"/>
                  </a:srgbClr>
                </a:solidFill>
              </a:rPr>
              <a:t>SESAR Deployment Alliance - Confidential</a:t>
            </a:r>
            <a:endParaRPr lang="en-GB" dirty="0">
              <a:solidFill>
                <a:srgbClr val="434342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2137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581400"/>
            <a:ext cx="5573216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827584" y="1447800"/>
            <a:ext cx="5573216" cy="2133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2"/>
          </p:nvPr>
        </p:nvSpPr>
        <p:spPr>
          <a:xfrm>
            <a:off x="4875214" y="6296248"/>
            <a:ext cx="2820987" cy="1524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2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205"/>
            <a:ext cx="2607469" cy="137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 l="65023" t="20297" r="22930" b="22000"/>
          <a:stretch>
            <a:fillRect/>
          </a:stretch>
        </p:blipFill>
        <p:spPr bwMode="auto">
          <a:xfrm>
            <a:off x="6911752" y="0"/>
            <a:ext cx="2232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0249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476674"/>
            <a:ext cx="5025752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67545" y="476672"/>
            <a:ext cx="2232248" cy="5715000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7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 l="65023" t="20297" r="22930" b="22000"/>
          <a:stretch>
            <a:fillRect/>
          </a:stretch>
        </p:blipFill>
        <p:spPr bwMode="auto">
          <a:xfrm>
            <a:off x="8748464" y="0"/>
            <a:ext cx="39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2143140" y="659641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© 2015 SESAR Deployment Manager. All rights reserved</a:t>
            </a:r>
            <a:endParaRPr lang="it-IT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23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9" y="6426203"/>
            <a:ext cx="2819399" cy="126999"/>
          </a:xfrm>
        </p:spPr>
        <p:txBody>
          <a:bodyPr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1" y="6296248"/>
            <a:ext cx="2820987" cy="1524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1" y="3578226"/>
            <a:ext cx="3200645" cy="1459767"/>
          </a:xfr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0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4455" y="3557221"/>
            <a:ext cx="2842262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585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8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3212977"/>
            <a:ext cx="2842262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2"/>
            <a:ext cx="28194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8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 l="65023" t="20297" r="22930" b="22000"/>
          <a:stretch>
            <a:fillRect/>
          </a:stretch>
        </p:blipFill>
        <p:spPr bwMode="auto">
          <a:xfrm>
            <a:off x="8748464" y="0"/>
            <a:ext cx="39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9957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465680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284984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696148"/>
            <a:ext cx="3581400" cy="2431357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2"/>
            <a:ext cx="2819400" cy="5714999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0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 l="65023" t="20297" r="22930" b="22000"/>
          <a:stretch>
            <a:fillRect/>
          </a:stretch>
        </p:blipFill>
        <p:spPr bwMode="auto">
          <a:xfrm>
            <a:off x="8748464" y="0"/>
            <a:ext cx="39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73419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8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3212977"/>
            <a:ext cx="2842262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95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0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994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152942"/>
            <a:ext cx="6192688" cy="611763"/>
          </a:xfrm>
        </p:spPr>
        <p:txBody>
          <a:bodyPr anchor="b">
            <a:noAutofit/>
          </a:bodyPr>
          <a:lstStyle>
            <a:lvl1pPr algn="l">
              <a:defRPr sz="3600" b="1">
                <a:effectLst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784"/>
            <a:ext cx="8443664" cy="4320480"/>
          </a:xfrm>
        </p:spPr>
        <p:txBody>
          <a:bodyPr>
            <a:normAutofit/>
          </a:bodyPr>
          <a:lstStyle>
            <a:lvl1pPr marL="357188" indent="-357188">
              <a:buFont typeface="Wingdings" panose="05000000000000000000" pitchFamily="2" charset="2"/>
              <a:buChar char="q"/>
              <a:defRPr sz="2400"/>
            </a:lvl1pPr>
            <a:lvl2pPr marL="539750" indent="-269875">
              <a:buFont typeface="Wingdings" panose="05000000000000000000" pitchFamily="2" charset="2"/>
              <a:buChar char="Ø"/>
              <a:defRPr sz="2000"/>
            </a:lvl2pPr>
            <a:lvl3pPr marL="714375" indent="-269875">
              <a:buFont typeface="Wingdings" panose="05000000000000000000" pitchFamily="2" charset="2"/>
              <a:buChar char="ü"/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645" y="764704"/>
            <a:ext cx="6203571" cy="57606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i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4875214" y="6296248"/>
            <a:ext cx="2820987" cy="1524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434342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28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1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>
          <a:xfrm>
            <a:off x="4875214" y="6296248"/>
            <a:ext cx="2820987" cy="1524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434342">
                    <a:lumMod val="60000"/>
                    <a:lumOff val="40000"/>
                  </a:srgbClr>
                </a:solidFill>
              </a:rPr>
              <a:t>SESAR Deployment Alliance - Confidential</a:t>
            </a:r>
            <a:endParaRPr lang="en-GB" dirty="0">
              <a:solidFill>
                <a:srgbClr val="434342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3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255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875214" y="6296248"/>
            <a:ext cx="2820987" cy="1524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434342">
                    <a:lumMod val="60000"/>
                    <a:lumOff val="40000"/>
                  </a:srgbClr>
                </a:solidFill>
              </a:rPr>
              <a:t>SESAR Deployment Alliance - Confidential</a:t>
            </a:r>
            <a:endParaRPr lang="en-GB" dirty="0">
              <a:solidFill>
                <a:srgbClr val="434342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910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875214" y="6296248"/>
            <a:ext cx="2820987" cy="1524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434342">
                    <a:lumMod val="60000"/>
                    <a:lumOff val="40000"/>
                  </a:srgbClr>
                </a:solidFill>
              </a:rPr>
              <a:t>SESAR Deployment Alliance - Confidential</a:t>
            </a:r>
            <a:endParaRPr lang="en-GB" dirty="0">
              <a:solidFill>
                <a:srgbClr val="434342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447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0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152942"/>
            <a:ext cx="6192688" cy="611763"/>
          </a:xfrm>
        </p:spPr>
        <p:txBody>
          <a:bodyPr anchor="b">
            <a:normAutofit/>
          </a:bodyPr>
          <a:lstStyle>
            <a:lvl1pPr algn="l">
              <a:defRPr sz="3200" b="0">
                <a:effectLst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784"/>
            <a:ext cx="8443664" cy="4320480"/>
          </a:xfrm>
        </p:spPr>
        <p:txBody>
          <a:bodyPr>
            <a:normAutofit/>
          </a:bodyPr>
          <a:lstStyle>
            <a:lvl1pPr marL="357188" indent="-357188">
              <a:buFont typeface="Wingdings" panose="05000000000000000000" pitchFamily="2" charset="2"/>
              <a:buChar char="q"/>
              <a:defRPr sz="2400"/>
            </a:lvl1pPr>
            <a:lvl2pPr marL="539750" indent="-269875">
              <a:buFont typeface="Wingdings" panose="05000000000000000000" pitchFamily="2" charset="2"/>
              <a:buChar char="Ø"/>
              <a:defRPr sz="2000"/>
            </a:lvl2pPr>
            <a:lvl3pPr marL="714375" indent="-269875">
              <a:buFont typeface="Wingdings" panose="05000000000000000000" pitchFamily="2" charset="2"/>
              <a:buChar char="ü"/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645" y="764704"/>
            <a:ext cx="6203571" cy="57606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4875214" y="6296248"/>
            <a:ext cx="2820987" cy="1524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434342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1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>
          <a:xfrm>
            <a:off x="4875214" y="6296248"/>
            <a:ext cx="2820987" cy="1524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434342">
                    <a:lumMod val="60000"/>
                    <a:lumOff val="40000"/>
                  </a:srgbClr>
                </a:solidFill>
              </a:rPr>
              <a:t>SESAR Deployment Alliance - Confidential</a:t>
            </a:r>
            <a:endParaRPr lang="en-GB" dirty="0">
              <a:solidFill>
                <a:srgbClr val="434342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3" name="334B2E91-1CA3-4B03-8F71-A9F03BFC1349" descr="919F6C02-0930-4712-A189-54B0C4E7E741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16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ags" Target="../tags/tag8.xml"/><Relationship Id="rId5" Type="http://schemas.openxmlformats.org/officeDocument/2006/relationships/slideLayout" Target="../slideLayouts/slideLayout22.xml"/><Relationship Id="rId10" Type="http://schemas.openxmlformats.org/officeDocument/2006/relationships/tags" Target="../tags/tag7.xml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23694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2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2" y="6426203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7" name="334B2E91-1CA3-4B03-8F71-A9F03BFC1349" descr="919F6C02-0930-4712-A189-54B0C4E7E741@hom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467" y="1593"/>
          <a:ext cx="1465" cy="1587"/>
        </p:xfrm>
        <a:graphic>
          <a:graphicData uri="http://schemas.openxmlformats.org/presentationml/2006/ole">
            <p:oleObj spid="_x0000_s11421" name="think-cell Slide" r:id="rId12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031" y="162000"/>
            <a:ext cx="8301046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FooterSimple"/>
          <p:cNvSpPr/>
          <p:nvPr/>
        </p:nvSpPr>
        <p:spPr>
          <a:xfrm>
            <a:off x="422032" y="6699600"/>
            <a:ext cx="594831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en-US" sz="700" smtClean="0">
                <a:solidFill>
                  <a:srgbClr val="808080"/>
                </a:solidFill>
              </a:rPr>
              <a:t>TSS - Workshops organisation - v3.pptx</a:t>
            </a:r>
            <a:endParaRPr lang="en-US" sz="700" dirty="0">
              <a:solidFill>
                <a:srgbClr val="808080"/>
              </a:solidFill>
            </a:endParaRPr>
          </a:p>
        </p:txBody>
      </p:sp>
      <p:sp>
        <p:nvSpPr>
          <p:cNvPr id="8" name="Line 115"/>
          <p:cNvSpPr>
            <a:spLocks noChangeShapeType="1"/>
          </p:cNvSpPr>
          <p:nvPr/>
        </p:nvSpPr>
        <p:spPr bwMode="auto">
          <a:xfrm flipH="1">
            <a:off x="0" y="10033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25400" dir="5400000" algn="ctr" rotWithShape="0">
              <a:schemeClr val="folHlink"/>
            </a:outerShdw>
          </a:effec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6954" y="6674400"/>
            <a:ext cx="175846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en-US" sz="9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900" smtClean="0">
              <a:solidFill>
                <a:srgbClr val="000000"/>
              </a:solidFill>
            </a:endParaRPr>
          </a:p>
          <a:p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017524" y="6642000"/>
            <a:ext cx="1925207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200" b="1" dirty="0" smtClean="0">
                <a:solidFill>
                  <a:srgbClr val="C00000"/>
                </a:solidFill>
                <a:cs typeface="Arial" pitchFamily="34" charset="0"/>
              </a:rPr>
              <a:t>Draft—for discussion only</a:t>
            </a:r>
            <a:endParaRPr lang="en-US" sz="12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 rot="-5400000">
            <a:off x="6717750" y="4257495"/>
            <a:ext cx="4560888" cy="18610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anchor="b"/>
          <a:lstStyle/>
          <a:p>
            <a:r>
              <a:rPr lang="en-US" sz="700" smtClean="0">
                <a:solidFill>
                  <a:srgbClr val="808080"/>
                </a:solidFill>
              </a:rPr>
              <a:t>Copyright © 2015 by The Boston Consulting Group, Inc. All rights reserved.</a:t>
            </a:r>
            <a:endParaRPr lang="en-US" sz="700">
              <a:solidFill>
                <a:srgbClr val="80808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22031" y="1508760"/>
            <a:ext cx="8305566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6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19027" y="6665774"/>
            <a:ext cx="1906615" cy="1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465" y="1589"/>
          <a:ext cx="1465" cy="1587"/>
        </p:xfrm>
        <a:graphic>
          <a:graphicData uri="http://schemas.openxmlformats.org/presentationml/2006/ole">
            <p:oleObj spid="_x0000_s80026" name="think-cell Slide" r:id="rId12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031" y="162000"/>
            <a:ext cx="8301046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FooterSimple"/>
          <p:cNvSpPr/>
          <p:nvPr/>
        </p:nvSpPr>
        <p:spPr>
          <a:xfrm>
            <a:off x="422031" y="6699600"/>
            <a:ext cx="594831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en-US" sz="700" smtClean="0">
                <a:solidFill>
                  <a:srgbClr val="808080"/>
                </a:solidFill>
              </a:rPr>
              <a:t>TSS - Workshops organisation - v5.pptx</a:t>
            </a:r>
            <a:endParaRPr lang="en-US" sz="700" dirty="0">
              <a:solidFill>
                <a:srgbClr val="808080"/>
              </a:solidFill>
            </a:endParaRPr>
          </a:p>
        </p:txBody>
      </p:sp>
      <p:sp>
        <p:nvSpPr>
          <p:cNvPr id="8" name="Line 115"/>
          <p:cNvSpPr>
            <a:spLocks noChangeShapeType="1"/>
          </p:cNvSpPr>
          <p:nvPr/>
        </p:nvSpPr>
        <p:spPr bwMode="auto">
          <a:xfrm flipH="1">
            <a:off x="0" y="10033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25400" dir="5400000" algn="ctr" rotWithShape="0">
              <a:schemeClr val="folHlink"/>
            </a:outerShdw>
          </a:effec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6954" y="6674400"/>
            <a:ext cx="175846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en-US" sz="9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900" smtClean="0">
              <a:solidFill>
                <a:srgbClr val="000000"/>
              </a:solidFill>
            </a:endParaRPr>
          </a:p>
          <a:p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017520" y="6642000"/>
            <a:ext cx="1925207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200" b="1" dirty="0" smtClean="0">
                <a:solidFill>
                  <a:srgbClr val="C00000"/>
                </a:solidFill>
                <a:cs typeface="Arial" pitchFamily="34" charset="0"/>
              </a:rPr>
              <a:t>Draft—for discussion only</a:t>
            </a:r>
            <a:endParaRPr lang="en-US" sz="12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 rot="-5400000">
            <a:off x="6717750" y="4257493"/>
            <a:ext cx="4560888" cy="18610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anchor="b"/>
          <a:lstStyle/>
          <a:p>
            <a:r>
              <a:rPr lang="en-US" sz="700" smtClean="0">
                <a:solidFill>
                  <a:srgbClr val="808080"/>
                </a:solidFill>
              </a:rPr>
              <a:t>Copyright © 2015 by The Boston Consulting Group, Inc. All rights reserved.</a:t>
            </a:r>
            <a:endParaRPr lang="en-US" sz="700">
              <a:solidFill>
                <a:srgbClr val="80808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22031" y="1508760"/>
            <a:ext cx="8305566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6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19025" y="6665770"/>
            <a:ext cx="1906615" cy="1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E605B88-1263-214D-BEDA-D841014E55E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12/1/2015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141937B-6026-CA4E-8BBA-8F73FCF7BC5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09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9B33774-1E02-214A-8C07-BD1A98B77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BCB47FC-0076-0D47-83BB-420F020A2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76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23694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2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2" y="6426203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7" name="334B2E91-1CA3-4B03-8F71-A9F03BFC1349" descr="919F6C02-0930-4712-A189-54B0C4E7E741@hom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655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23694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2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2" y="6426203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7" name="334B2E91-1CA3-4B03-8F71-A9F03BFC1349" descr="919F6C02-0930-4712-A189-54B0C4E7E741@hom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3" y="6081789"/>
            <a:ext cx="1421668" cy="7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15" cstate="print"/>
          <a:srcRect l="65023" t="20297" r="22930" b="22000"/>
          <a:stretch>
            <a:fillRect/>
          </a:stretch>
        </p:blipFill>
        <p:spPr bwMode="auto">
          <a:xfrm>
            <a:off x="8748464" y="0"/>
            <a:ext cx="39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1064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4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85750" y="2535039"/>
            <a:ext cx="8648700" cy="1470025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/>
              <a:t>2015 CEF Transport Calls </a:t>
            </a:r>
            <a:br>
              <a:rPr lang="en-GB" sz="4000" b="1" dirty="0" smtClean="0"/>
            </a:br>
            <a:r>
              <a:rPr lang="en-GB" sz="4000" b="1" dirty="0" smtClean="0"/>
              <a:t>Action Proposals </a:t>
            </a:r>
            <a:r>
              <a:rPr lang="en-GB" sz="4000" b="1" dirty="0"/>
              <a:t>P</a:t>
            </a:r>
            <a:r>
              <a:rPr lang="en-GB" sz="4000" b="1" dirty="0" smtClean="0"/>
              <a:t>reparation </a:t>
            </a:r>
            <a:br>
              <a:rPr lang="en-GB" sz="40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Mid-Term </a:t>
            </a:r>
            <a:r>
              <a:rPr lang="en-GB" sz="3600" b="1" dirty="0"/>
              <a:t>R</a:t>
            </a:r>
            <a:r>
              <a:rPr lang="en-GB" sz="3600" b="1" dirty="0" smtClean="0"/>
              <a:t>eview Workshop</a:t>
            </a:r>
            <a:endParaRPr lang="en-US" sz="3100" b="1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09700" y="4437608"/>
            <a:ext cx="6400800" cy="2159744"/>
          </a:xfrm>
        </p:spPr>
        <p:txBody>
          <a:bodyPr>
            <a:normAutofit/>
          </a:bodyPr>
          <a:lstStyle/>
          <a:p>
            <a:endParaRPr lang="en-US" sz="2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December, 1</a:t>
            </a:r>
            <a:r>
              <a:rPr lang="en-US" sz="20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st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 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43426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©</a:t>
            </a:r>
            <a:endParaRPr lang="it-IT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2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85750" y="2235200"/>
            <a:ext cx="8648700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Next steps</a:t>
            </a:r>
            <a:endParaRPr lang="en-US" sz="3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3426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©</a:t>
            </a:r>
            <a:endParaRPr lang="it-IT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09700" y="4117488"/>
            <a:ext cx="6400800" cy="2159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Arial"/>
                <a:cs typeface="Arial"/>
              </a:rPr>
              <a:t>Nicolas Warinsko – Deputy Managing Director and</a:t>
            </a:r>
          </a:p>
          <a:p>
            <a:r>
              <a:rPr lang="en-US" sz="1800" dirty="0" smtClean="0">
                <a:latin typeface="Arial"/>
                <a:cs typeface="Arial"/>
              </a:rPr>
              <a:t>Director Technical and Operations</a:t>
            </a:r>
          </a:p>
          <a:p>
            <a:r>
              <a:rPr lang="en-US" sz="1800" dirty="0" smtClean="0">
                <a:latin typeface="Arial"/>
                <a:cs typeface="Arial"/>
              </a:rPr>
              <a:t>Michel Gorog – Head of Performance and Financial Systems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5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Clustering (1/2)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Close to 300 projects to cluster in a limited number of proposals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SDM elaborated a first </a:t>
            </a:r>
            <a:r>
              <a:rPr lang="en-GB" dirty="0">
                <a:solidFill>
                  <a:schemeClr val="tx1"/>
                </a:solidFill>
              </a:rPr>
              <a:t>scenario to be further revised on the basis of the information </a:t>
            </a:r>
            <a:r>
              <a:rPr lang="en-GB" dirty="0" smtClean="0">
                <a:solidFill>
                  <a:schemeClr val="tx1"/>
                </a:solidFill>
              </a:rPr>
              <a:t>to be provided </a:t>
            </a:r>
            <a:r>
              <a:rPr lang="en-GB" dirty="0">
                <a:solidFill>
                  <a:schemeClr val="tx1"/>
                </a:solidFill>
              </a:rPr>
              <a:t>with the 2</a:t>
            </a:r>
            <a:r>
              <a:rPr lang="en-GB" baseline="30000" dirty="0">
                <a:solidFill>
                  <a:schemeClr val="tx1"/>
                </a:solidFill>
              </a:rPr>
              <a:t>nd</a:t>
            </a:r>
            <a:r>
              <a:rPr lang="en-GB" dirty="0">
                <a:solidFill>
                  <a:schemeClr val="tx1"/>
                </a:solidFill>
              </a:rPr>
              <a:t> IP templates draft: in particular </a:t>
            </a:r>
            <a:r>
              <a:rPr lang="en-GB" dirty="0" smtClean="0">
                <a:solidFill>
                  <a:schemeClr val="tx1"/>
                </a:solidFill>
              </a:rPr>
              <a:t>economics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Project’s end date will be the main driver to cluster: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2 Action Proposals under General Call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Action proposal #1 - All IPs completed by 31/12/2018 (indicative)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Action proposal #2 - Other IPs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1 Action Proposal under Cohesion Call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From 300 projects to 3 Action Proposals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11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8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Clustering (2/2)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dirty="0" smtClean="0">
                <a:solidFill>
                  <a:schemeClr val="tx1"/>
                </a:solidFill>
              </a:rPr>
              <a:t>SDM is the action coordinator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solidFill>
                  <a:schemeClr val="tx1"/>
                </a:solidFill>
              </a:rPr>
              <a:t>No action leader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solidFill>
                  <a:schemeClr val="tx1"/>
                </a:solidFill>
              </a:rPr>
              <a:t>Projects clustered per AF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solidFill>
                  <a:schemeClr val="tx1"/>
                </a:solidFill>
              </a:rPr>
              <a:t>Reduced number of activities with SDM as activity leader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For each proposal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12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3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942"/>
            <a:ext cx="7848871" cy="611763"/>
          </a:xfrm>
        </p:spPr>
        <p:txBody>
          <a:bodyPr/>
          <a:lstStyle/>
          <a:p>
            <a:r>
              <a:rPr lang="en-GB" dirty="0" smtClean="0"/>
              <a:t>Implementation level’s PMO (1/2)</a:t>
            </a:r>
            <a:endParaRPr lang="en-GB" dirty="0"/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04801" y="1498283"/>
            <a:ext cx="8443664" cy="42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GB" altLang="en-US" sz="2000" dirty="0" smtClean="0">
                <a:solidFill>
                  <a:sysClr val="windowText" lastClr="000000"/>
                </a:solidFill>
                <a:latin typeface="+mn-lt"/>
              </a:rPr>
              <a:t>PMO in implementation level is required</a:t>
            </a:r>
            <a:endParaRPr lang="en-GB" dirty="0"/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Tx/>
              <a:defRPr/>
            </a:pPr>
            <a:r>
              <a:rPr lang="en-GB" sz="1600" dirty="0" smtClean="0">
                <a:solidFill>
                  <a:sysClr val="windowText" lastClr="000000"/>
                </a:solidFill>
                <a:latin typeface="+mn-lt"/>
              </a:rPr>
              <a:t>By SDM to </a:t>
            </a:r>
            <a:r>
              <a:rPr lang="en-GB" sz="1600" dirty="0">
                <a:solidFill>
                  <a:sysClr val="windowText" lastClr="000000"/>
                </a:solidFill>
                <a:latin typeface="+mn-lt"/>
              </a:rPr>
              <a:t>relay, disseminate and support synchronisation, coordination, performance assessment and cost benefit analysis; 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Tx/>
              <a:defRPr/>
            </a:pPr>
            <a:r>
              <a:rPr lang="en-GB" sz="1600" dirty="0" smtClean="0">
                <a:solidFill>
                  <a:sysClr val="windowText" lastClr="000000"/>
                </a:solidFill>
                <a:latin typeface="+mn-lt"/>
              </a:rPr>
              <a:t>By Implementation </a:t>
            </a:r>
            <a:r>
              <a:rPr lang="en-GB" sz="1600" dirty="0">
                <a:solidFill>
                  <a:sysClr val="windowText" lastClr="000000"/>
                </a:solidFill>
                <a:latin typeface="+mn-lt"/>
              </a:rPr>
              <a:t>Partners </a:t>
            </a:r>
            <a:r>
              <a:rPr lang="en-GB" sz="1600" dirty="0" smtClean="0">
                <a:solidFill>
                  <a:sysClr val="windowText" lastClr="000000"/>
                </a:solidFill>
                <a:latin typeface="+mn-lt"/>
              </a:rPr>
              <a:t>to </a:t>
            </a:r>
            <a:r>
              <a:rPr lang="en-GB" sz="1600" dirty="0">
                <a:solidFill>
                  <a:sysClr val="windowText" lastClr="000000"/>
                </a:solidFill>
                <a:latin typeface="+mn-lt"/>
              </a:rPr>
              <a:t>ease them managing the complexity of the FPA environment whilst complying with SDM’s/INEA’s requests </a:t>
            </a:r>
            <a:r>
              <a:rPr lang="en-GB" sz="1600" dirty="0" smtClean="0">
                <a:solidFill>
                  <a:sysClr val="windowText" lastClr="000000"/>
                </a:solidFill>
                <a:latin typeface="+mn-lt"/>
              </a:rPr>
              <a:t>for monitoring and reporting;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Tx/>
              <a:defRPr/>
            </a:pPr>
            <a:r>
              <a:rPr lang="en-GB" sz="1600" dirty="0" smtClean="0">
                <a:solidFill>
                  <a:sysClr val="windowText" lastClr="000000"/>
                </a:solidFill>
                <a:latin typeface="+mn-lt"/>
              </a:rPr>
              <a:t>To promote project management’s best practices </a:t>
            </a:r>
            <a:endParaRPr lang="en-GB" sz="1600" dirty="0">
              <a:solidFill>
                <a:sysClr val="windowText" lastClr="000000"/>
              </a:solidFill>
              <a:latin typeface="+mn-lt"/>
            </a:endParaRPr>
          </a:p>
          <a:p>
            <a:pPr marR="0" lv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GB" altLang="en-US" sz="2000" dirty="0" smtClean="0">
                <a:solidFill>
                  <a:sysClr val="windowText" lastClr="000000"/>
                </a:solidFill>
                <a:latin typeface="+mn-lt"/>
              </a:rPr>
              <a:t>Envisaged approach for PMO in the proposals to </a:t>
            </a:r>
            <a:r>
              <a:rPr lang="en-GB" altLang="en-US" sz="2000" dirty="0" smtClean="0">
                <a:solidFill>
                  <a:sysClr val="windowText" lastClr="000000"/>
                </a:solidFill>
                <a:latin typeface="+mn-lt"/>
              </a:rPr>
              <a:t>2015 CEF Transports </a:t>
            </a:r>
            <a:r>
              <a:rPr lang="en-GB" altLang="en-US" sz="2000" dirty="0" smtClean="0">
                <a:solidFill>
                  <a:sysClr val="windowText" lastClr="000000"/>
                </a:solidFill>
                <a:latin typeface="+mn-lt"/>
              </a:rPr>
              <a:t>C</a:t>
            </a:r>
            <a:r>
              <a:rPr lang="en-GB" altLang="en-US" sz="2000" dirty="0" smtClean="0">
                <a:solidFill>
                  <a:sysClr val="windowText" lastClr="000000"/>
                </a:solidFill>
                <a:latin typeface="+mn-lt"/>
              </a:rPr>
              <a:t>alls </a:t>
            </a:r>
            <a:endParaRPr lang="en-GB" altLang="en-US" sz="2000" dirty="0" smtClean="0">
              <a:solidFill>
                <a:sysClr val="windowText" lastClr="000000"/>
              </a:solidFill>
              <a:latin typeface="+mn-lt"/>
            </a:endParaRP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Tx/>
              <a:defRPr/>
            </a:pPr>
            <a:r>
              <a:rPr lang="en-GB" altLang="en-US" sz="1600" dirty="0">
                <a:solidFill>
                  <a:sysClr val="windowText" lastClr="000000"/>
                </a:solidFill>
                <a:latin typeface="+mn-lt"/>
              </a:rPr>
              <a:t>No evidence of any PMO service provider willing to join as a partner;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Tx/>
              <a:defRPr/>
            </a:pPr>
            <a:r>
              <a:rPr lang="en-GB" altLang="en-US" sz="1600" dirty="0">
                <a:solidFill>
                  <a:sysClr val="windowText" lastClr="000000"/>
                </a:solidFill>
                <a:latin typeface="+mn-lt"/>
              </a:rPr>
              <a:t>SDM to describe PMO activities when preparing proposals as part of FPA coordination;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Tx/>
              <a:defRPr/>
            </a:pPr>
            <a:r>
              <a:rPr lang="en-GB" altLang="en-US" sz="1600" dirty="0">
                <a:solidFill>
                  <a:sysClr val="windowText" lastClr="000000"/>
                </a:solidFill>
                <a:latin typeface="+mn-lt"/>
              </a:rPr>
              <a:t>SDM to subcontract PMO activities as a result from an open </a:t>
            </a:r>
            <a:r>
              <a:rPr lang="en-GB" altLang="en-US" sz="1600" dirty="0" smtClean="0">
                <a:solidFill>
                  <a:sysClr val="windowText" lastClr="000000"/>
                </a:solidFill>
                <a:latin typeface="+mn-lt"/>
              </a:rPr>
              <a:t>call.</a:t>
            </a:r>
            <a:endParaRPr lang="en-GB" altLang="en-US" sz="16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A new approach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13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6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942"/>
            <a:ext cx="7982271" cy="611763"/>
          </a:xfrm>
        </p:spPr>
        <p:txBody>
          <a:bodyPr/>
          <a:lstStyle/>
          <a:p>
            <a:r>
              <a:rPr lang="en-GB" dirty="0" smtClean="0"/>
              <a:t>Implementation level’s PMO (2/2)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Consequences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14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04801" y="1275148"/>
            <a:ext cx="8155631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ClrTx/>
              <a:defRPr/>
            </a:pPr>
            <a:r>
              <a:rPr lang="en-GB" altLang="en-US" sz="1800" dirty="0" smtClean="0">
                <a:solidFill>
                  <a:sysClr val="windowText" lastClr="000000"/>
                </a:solidFill>
                <a:latin typeface="+mn-lt"/>
              </a:rPr>
              <a:t>A sub contracted PMO shall be 100% funded, requiring to adjust the </a:t>
            </a:r>
            <a:r>
              <a:rPr lang="en-GB" altLang="en-US" sz="1800" dirty="0">
                <a:solidFill>
                  <a:sysClr val="windowText" lastClr="000000"/>
                </a:solidFill>
                <a:latin typeface="+mn-lt"/>
              </a:rPr>
              <a:t>coordination fee within reasonable limit;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Tx/>
              <a:defRPr/>
            </a:pPr>
            <a:r>
              <a:rPr lang="en-GB" altLang="en-US" sz="1800" dirty="0">
                <a:solidFill>
                  <a:sysClr val="windowText" lastClr="000000"/>
                </a:solidFill>
                <a:latin typeface="+mn-lt"/>
              </a:rPr>
              <a:t>SDM strongly expects that </a:t>
            </a:r>
            <a:r>
              <a:rPr lang="en-GB" altLang="en-US" sz="1800" dirty="0" smtClean="0">
                <a:solidFill>
                  <a:sysClr val="windowText" lastClr="000000"/>
                </a:solidFill>
                <a:latin typeface="+mn-lt"/>
              </a:rPr>
              <a:t>: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Tx/>
              <a:defRPr/>
            </a:pPr>
            <a:r>
              <a:rPr lang="en-GB" sz="1400" dirty="0">
                <a:solidFill>
                  <a:sysClr val="windowText" lastClr="000000"/>
                </a:solidFill>
                <a:latin typeface="+mn-lt"/>
              </a:rPr>
              <a:t>Wider scope and financial envelope for SGAs 2015 compared to </a:t>
            </a:r>
            <a:r>
              <a:rPr lang="en-GB" sz="1400" dirty="0" smtClean="0">
                <a:solidFill>
                  <a:sysClr val="windowText" lastClr="000000"/>
                </a:solidFill>
                <a:latin typeface="+mn-lt"/>
              </a:rPr>
              <a:t>2014;</a:t>
            </a:r>
            <a:endParaRPr lang="en-GB" sz="1400" dirty="0">
              <a:solidFill>
                <a:sysClr val="windowText" lastClr="000000"/>
              </a:solidFill>
              <a:latin typeface="+mn-lt"/>
            </a:endParaRP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Tx/>
              <a:defRPr/>
            </a:pPr>
            <a:r>
              <a:rPr lang="en-GB" sz="1400" dirty="0">
                <a:solidFill>
                  <a:sysClr val="windowText" lastClr="000000"/>
                </a:solidFill>
                <a:latin typeface="+mn-lt"/>
              </a:rPr>
              <a:t>Competition through an open call;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Tx/>
              <a:defRPr/>
            </a:pPr>
            <a:r>
              <a:rPr lang="en-GB" sz="1400" dirty="0">
                <a:solidFill>
                  <a:sysClr val="windowText" lastClr="000000"/>
                </a:solidFill>
                <a:latin typeface="+mn-lt"/>
              </a:rPr>
              <a:t>Experience drawn from SGA 2014; 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Tx/>
              <a:defRPr/>
            </a:pPr>
            <a:r>
              <a:rPr lang="en-GB" sz="1400" dirty="0">
                <a:solidFill>
                  <a:sysClr val="windowText" lastClr="000000"/>
                </a:solidFill>
                <a:latin typeface="+mn-lt"/>
              </a:rPr>
              <a:t>Stronger SDM and robust STAR; and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Tx/>
              <a:defRPr/>
            </a:pPr>
            <a:r>
              <a:rPr lang="en-GB" sz="1400" dirty="0">
                <a:solidFill>
                  <a:sysClr val="windowText" lastClr="000000"/>
                </a:solidFill>
                <a:latin typeface="+mn-lt"/>
              </a:rPr>
              <a:t>Improved FPA coordination/PMO integration under SDM;</a:t>
            </a:r>
          </a:p>
          <a:p>
            <a:pPr marL="269875" lvl="1" indent="0" eaLnBrk="1" hangingPunct="1">
              <a:spcBef>
                <a:spcPts val="600"/>
              </a:spcBef>
              <a:spcAft>
                <a:spcPts val="1200"/>
              </a:spcAft>
              <a:buClrTx/>
              <a:buNone/>
              <a:defRPr/>
            </a:pPr>
            <a:r>
              <a:rPr lang="en-GB" sz="1400" dirty="0">
                <a:solidFill>
                  <a:sysClr val="windowText" lastClr="000000"/>
                </a:solidFill>
                <a:latin typeface="+mn-lt"/>
              </a:rPr>
              <a:t>should allow for PMO provision at minimum impact on FPA coordination fee.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Tx/>
              <a:defRPr/>
            </a:pPr>
            <a:r>
              <a:rPr lang="en-GB" altLang="en-US" sz="1800" dirty="0" smtClean="0">
                <a:solidFill>
                  <a:sysClr val="windowText" lastClr="000000"/>
                </a:solidFill>
                <a:latin typeface="+mn-lt"/>
              </a:rPr>
              <a:t>Updated </a:t>
            </a:r>
            <a:r>
              <a:rPr lang="en-GB" altLang="en-US" sz="1800" dirty="0">
                <a:solidFill>
                  <a:sysClr val="windowText" lastClr="000000"/>
                </a:solidFill>
                <a:latin typeface="+mn-lt"/>
              </a:rPr>
              <a:t>coordination fee to be agreed with implementing partners when revising the ICA/terms and conditions for the purpose of SGA(s) 2015 </a:t>
            </a:r>
          </a:p>
        </p:txBody>
      </p:sp>
    </p:spTree>
    <p:extLst>
      <p:ext uri="{BB962C8B-B14F-4D97-AF65-F5344CB8AC3E}">
        <p14:creationId xmlns:p14="http://schemas.microsoft.com/office/powerpoint/2010/main" xmlns="" val="12655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Cost effectiveness </a:t>
            </a:r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ClrTx/>
              <a:tabLst>
                <a:tab pos="1800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Support PCP implementation as </a:t>
            </a:r>
            <a:r>
              <a:rPr lang="en-GB" dirty="0">
                <a:solidFill>
                  <a:schemeClr val="tx1"/>
                </a:solidFill>
              </a:rPr>
              <a:t>per </a:t>
            </a:r>
            <a:r>
              <a:rPr lang="en-GB" b="1" dirty="0" smtClean="0">
                <a:solidFill>
                  <a:schemeClr val="tx1"/>
                </a:solidFill>
              </a:rPr>
              <a:t>CIR (EU) N°716/2014 </a:t>
            </a:r>
            <a:r>
              <a:rPr lang="en-GB" dirty="0">
                <a:solidFill>
                  <a:schemeClr val="tx1"/>
                </a:solidFill>
              </a:rPr>
              <a:t>and its supporting </a:t>
            </a:r>
            <a:r>
              <a:rPr lang="en-GB" b="1" dirty="0">
                <a:solidFill>
                  <a:schemeClr val="tx1"/>
                </a:solidFill>
              </a:rPr>
              <a:t>PCP CBA </a:t>
            </a:r>
            <a:endParaRPr lang="en-GB" b="1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Tx/>
              <a:tabLst>
                <a:tab pos="1800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Ensuring </a:t>
            </a:r>
            <a:r>
              <a:rPr lang="en-GB" dirty="0">
                <a:solidFill>
                  <a:schemeClr val="tx1"/>
                </a:solidFill>
              </a:rPr>
              <a:t>that </a:t>
            </a:r>
            <a:r>
              <a:rPr lang="en-GB" b="1" dirty="0">
                <a:solidFill>
                  <a:schemeClr val="tx1"/>
                </a:solidFill>
              </a:rPr>
              <a:t>projects are in line with the overall economic envelope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Tx/>
              <a:defRPr/>
            </a:pPr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chemeClr val="tx1"/>
                </a:solidFill>
              </a:rPr>
              <a:t>expected outcome is a </a:t>
            </a:r>
            <a:r>
              <a:rPr lang="en-GB" b="1" dirty="0">
                <a:solidFill>
                  <a:schemeClr val="tx1"/>
                </a:solidFill>
              </a:rPr>
              <a:t>high performing ATM infrastructure </a:t>
            </a:r>
            <a:r>
              <a:rPr lang="en-GB" dirty="0">
                <a:solidFill>
                  <a:schemeClr val="tx1"/>
                </a:solidFill>
              </a:rPr>
              <a:t>that will enable the safe, efficient and environmentally friendly operation and development of air transport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Purpose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15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6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 effectiveness analysis</a:t>
            </a:r>
          </a:p>
        </p:txBody>
      </p:sp>
      <p:sp>
        <p:nvSpPr>
          <p:cNvPr id="19" name="Oval 18"/>
          <p:cNvSpPr/>
          <p:nvPr/>
        </p:nvSpPr>
        <p:spPr>
          <a:xfrm>
            <a:off x="4211960" y="2173527"/>
            <a:ext cx="4450791" cy="226992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3603" y="2170994"/>
            <a:ext cx="3960152" cy="22724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xmlns="" val="1992312887"/>
              </p:ext>
            </p:extLst>
          </p:nvPr>
        </p:nvGraphicFramePr>
        <p:xfrm>
          <a:off x="403672" y="2442467"/>
          <a:ext cx="22263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714007" y="2732134"/>
            <a:ext cx="1405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Expected R.O.I per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ATM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functionality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38215" y="283028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000000"/>
                </a:solidFill>
              </a:rPr>
              <a:t>Performance contribution</a:t>
            </a:r>
          </a:p>
          <a:p>
            <a:pPr algn="r"/>
            <a:r>
              <a:rPr lang="en-GB" dirty="0" smtClean="0">
                <a:solidFill>
                  <a:srgbClr val="000000"/>
                </a:solidFill>
              </a:rPr>
              <a:t>expected per Gap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xmlns="" val="4110571447"/>
              </p:ext>
            </p:extLst>
          </p:nvPr>
        </p:nvGraphicFramePr>
        <p:xfrm>
          <a:off x="3118135" y="4333767"/>
          <a:ext cx="309634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0" name="Down Arrow 29"/>
          <p:cNvSpPr/>
          <p:nvPr/>
        </p:nvSpPr>
        <p:spPr>
          <a:xfrm>
            <a:off x="7097670" y="1115099"/>
            <a:ext cx="410854" cy="1145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01931" y="3107283"/>
            <a:ext cx="147883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Gap coverage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4898" y="1365934"/>
            <a:ext cx="279756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CIR (EU) N°716/2014 and</a:t>
            </a:r>
          </a:p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Its supporting CBA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99620" y="2184543"/>
            <a:ext cx="1475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</a:rPr>
              <a:t>SDM analysis</a:t>
            </a:r>
          </a:p>
          <a:p>
            <a:pPr algn="ctr"/>
            <a:r>
              <a:rPr lang="en-GB" sz="1400" dirty="0" smtClean="0">
                <a:solidFill>
                  <a:sysClr val="windowText" lastClr="000000"/>
                </a:solidFill>
              </a:rPr>
              <a:t>Supported by NM</a:t>
            </a:r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00014" y="1115099"/>
            <a:ext cx="198605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solidFill>
                  <a:sysClr val="windowText" lastClr="000000"/>
                </a:solidFill>
              </a:rPr>
              <a:t>PCP relevant</a:t>
            </a:r>
          </a:p>
          <a:p>
            <a:pPr algn="r"/>
            <a:r>
              <a:rPr lang="en-GB" sz="1400" dirty="0" smtClean="0">
                <a:solidFill>
                  <a:sysClr val="windowText" lastClr="000000"/>
                </a:solidFill>
              </a:rPr>
              <a:t>Implementation Projects</a:t>
            </a:r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772400" y="6544816"/>
            <a:ext cx="533400" cy="152400"/>
          </a:xfrm>
        </p:spPr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312645" y="692696"/>
            <a:ext cx="6203571" cy="576064"/>
          </a:xfrm>
        </p:spPr>
        <p:txBody>
          <a:bodyPr/>
          <a:lstStyle/>
          <a:p>
            <a:r>
              <a:rPr lang="en-GB" dirty="0" smtClean="0"/>
              <a:t>SDM’s methodology</a:t>
            </a:r>
            <a:endParaRPr lang="en-GB" dirty="0"/>
          </a:p>
        </p:txBody>
      </p:sp>
      <p:sp>
        <p:nvSpPr>
          <p:cNvPr id="2" name="Bent-Up Arrow 1"/>
          <p:cNvSpPr/>
          <p:nvPr/>
        </p:nvSpPr>
        <p:spPr>
          <a:xfrm rot="5400000">
            <a:off x="1648891" y="4726604"/>
            <a:ext cx="1323895" cy="1265728"/>
          </a:xfrm>
          <a:prstGeom prst="bentUpArrow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44448" y="1688625"/>
            <a:ext cx="1241623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</a:rPr>
              <a:t>Declared costs</a:t>
            </a:r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38" name="Bent-Up Arrow 37"/>
          <p:cNvSpPr/>
          <p:nvPr/>
        </p:nvSpPr>
        <p:spPr>
          <a:xfrm rot="16200000" flipH="1">
            <a:off x="6185396" y="4724804"/>
            <a:ext cx="1323895" cy="1265728"/>
          </a:xfrm>
          <a:prstGeom prst="bentUpArrow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6223895" y="2898200"/>
            <a:ext cx="831356" cy="81804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8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85750" y="2235200"/>
            <a:ext cx="8648700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Next steps</a:t>
            </a:r>
            <a:endParaRPr lang="en-US" sz="3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3426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4F81BD">
                    <a:lumMod val="50000"/>
                  </a:srgbClr>
                </a:solidFill>
              </a:rPr>
              <a:t>©</a:t>
            </a:r>
            <a:endParaRPr lang="it-IT" sz="16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09700" y="4117488"/>
            <a:ext cx="6400800" cy="2159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Arial"/>
                <a:cs typeface="Arial"/>
              </a:rPr>
              <a:t>Nicolas Warinsko – Deputy Managing Director and Director Technical and Operations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4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74290" y="-27384"/>
            <a:ext cx="9144000" cy="68853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rgbClr val="EAEFF7">
                <a:satMod val="175000"/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009" tIns="72009" rIns="72009" bIns="72009" numCol="1" rtlCol="0" anchor="ctr" anchorCtr="0" compatLnSpc="1">
            <a:prstTxWarp prst="textNoShape">
              <a:avLst/>
            </a:prstTxWarp>
          </a:bodyPr>
          <a:lstStyle/>
          <a:p>
            <a:pPr defTabSz="1041400" fontAlgn="base">
              <a:spcBef>
                <a:spcPct val="0"/>
              </a:spcBef>
              <a:spcAft>
                <a:spcPct val="0"/>
              </a:spcAft>
              <a:buClr>
                <a:srgbClr val="00378C"/>
              </a:buClr>
              <a:defRPr/>
            </a:pPr>
            <a:endParaRPr lang="en-US" sz="1500" kern="0" dirty="0" smtClean="0">
              <a:solidFill>
                <a:srgbClr val="00378C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105304" y="1227910"/>
            <a:ext cx="1294788" cy="91520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indent="1588" algn="ctr"/>
            <a:r>
              <a:rPr lang="en-US" sz="1000" dirty="0" smtClean="0">
                <a:solidFill>
                  <a:srgbClr val="002060"/>
                </a:solidFill>
              </a:rPr>
              <a:t>Uploading of 2nd draft of IP template proposals updated on the basis of SDM comments</a:t>
            </a:r>
          </a:p>
          <a:p>
            <a:pPr indent="1588" algn="ctr"/>
            <a:r>
              <a:rPr lang="en-US" sz="1000" b="1" dirty="0" smtClean="0">
                <a:solidFill>
                  <a:srgbClr val="002060"/>
                </a:solidFill>
              </a:rPr>
              <a:t>TO BE RECEIVED BY COB (6 PM CET)</a:t>
            </a:r>
          </a:p>
        </p:txBody>
      </p:sp>
      <p:sp>
        <p:nvSpPr>
          <p:cNvPr id="7" name="Rettangolo 34"/>
          <p:cNvSpPr/>
          <p:nvPr/>
        </p:nvSpPr>
        <p:spPr>
          <a:xfrm rot="16200000">
            <a:off x="-628229" y="4801027"/>
            <a:ext cx="2211158" cy="331200"/>
          </a:xfrm>
          <a:prstGeom prst="rect">
            <a:avLst/>
          </a:prstGeom>
          <a:solidFill>
            <a:srgbClr val="003366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>
            <a:glow rad="63500">
              <a:srgbClr val="AAB6CA">
                <a:satMod val="175000"/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anchor="ctr"/>
          <a:lstStyle/>
          <a:p>
            <a:pPr algn="ctr" defTabSz="1733550">
              <a:buSzPct val="130000"/>
              <a:defRPr/>
            </a:pPr>
            <a:r>
              <a:rPr lang="en-US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SDM</a:t>
            </a:r>
            <a:endParaRPr lang="en-US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Elbow Connector 117"/>
          <p:cNvCxnSpPr>
            <a:stCxn id="72" idx="3"/>
            <a:endCxn id="38" idx="1"/>
          </p:cNvCxnSpPr>
          <p:nvPr/>
        </p:nvCxnSpPr>
        <p:spPr>
          <a:xfrm flipV="1">
            <a:off x="1571604" y="1685513"/>
            <a:ext cx="408108" cy="3296504"/>
          </a:xfrm>
          <a:prstGeom prst="bentConnector3">
            <a:avLst>
              <a:gd name="adj1" fmla="val 50000"/>
            </a:avLst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2"/>
          <p:cNvSpPr/>
          <p:nvPr/>
        </p:nvSpPr>
        <p:spPr>
          <a:xfrm rot="16200000">
            <a:off x="-1070670" y="2025338"/>
            <a:ext cx="3096000" cy="331160"/>
          </a:xfrm>
          <a:prstGeom prst="rect">
            <a:avLst/>
          </a:prstGeom>
          <a:solidFill>
            <a:srgbClr val="003366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>
            <a:glow rad="63500">
              <a:srgbClr val="AAB6CA">
                <a:satMod val="175000"/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anchor="ctr"/>
          <a:lstStyle/>
          <a:p>
            <a:pPr algn="ctr" defTabSz="1733550">
              <a:buSzPct val="130000"/>
              <a:defRPr/>
            </a:pPr>
            <a:r>
              <a:rPr lang="en-CA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IPPs</a:t>
            </a:r>
            <a:endParaRPr lang="en-CA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Elbow Connector 117"/>
          <p:cNvCxnSpPr>
            <a:stCxn id="15" idx="3"/>
            <a:endCxn id="4" idx="1"/>
          </p:cNvCxnSpPr>
          <p:nvPr/>
        </p:nvCxnSpPr>
        <p:spPr>
          <a:xfrm flipV="1">
            <a:off x="3599776" y="1685513"/>
            <a:ext cx="505528" cy="3906956"/>
          </a:xfrm>
          <a:prstGeom prst="bentConnector3">
            <a:avLst>
              <a:gd name="adj1" fmla="val 50000"/>
            </a:avLst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3"/>
          <p:cNvSpPr txBox="1"/>
          <p:nvPr/>
        </p:nvSpPr>
        <p:spPr>
          <a:xfrm>
            <a:off x="4058419" y="1036036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07/12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555776" y="5128130"/>
            <a:ext cx="1044000" cy="92867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indent="-95250" algn="ctr">
              <a:spcBef>
                <a:spcPts val="600"/>
              </a:spcBef>
            </a:pPr>
            <a:r>
              <a:rPr lang="en-US" sz="950" dirty="0" smtClean="0">
                <a:solidFill>
                  <a:srgbClr val="002060"/>
                </a:solidFill>
              </a:rPr>
              <a:t>Elaboration  and provision of </a:t>
            </a:r>
            <a:br>
              <a:rPr lang="en-US" sz="950" dirty="0" smtClean="0">
                <a:solidFill>
                  <a:srgbClr val="002060"/>
                </a:solidFill>
              </a:rPr>
            </a:br>
            <a:r>
              <a:rPr lang="en-US" sz="950" dirty="0" smtClean="0">
                <a:solidFill>
                  <a:srgbClr val="002060"/>
                </a:solidFill>
              </a:rPr>
              <a:t>technical  comments </a:t>
            </a:r>
            <a:br>
              <a:rPr lang="en-US" sz="950" dirty="0" smtClean="0">
                <a:solidFill>
                  <a:srgbClr val="002060"/>
                </a:solidFill>
              </a:rPr>
            </a:br>
            <a:r>
              <a:rPr lang="en-US" sz="950" dirty="0" smtClean="0">
                <a:solidFill>
                  <a:srgbClr val="002060"/>
                </a:solidFill>
              </a:rPr>
              <a:t>on the 1</a:t>
            </a:r>
            <a:r>
              <a:rPr lang="en-US" sz="950" baseline="30000" dirty="0" smtClean="0">
                <a:solidFill>
                  <a:srgbClr val="002060"/>
                </a:solidFill>
              </a:rPr>
              <a:t>st</a:t>
            </a:r>
            <a:r>
              <a:rPr lang="en-US" sz="950" dirty="0" smtClean="0">
                <a:solidFill>
                  <a:srgbClr val="002060"/>
                </a:solidFill>
              </a:rPr>
              <a:t> drafts of IP template proposals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282710" y="5290410"/>
            <a:ext cx="1277319" cy="79200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Elaboration and uploading  of  the  </a:t>
            </a:r>
            <a:br>
              <a:rPr lang="en-US" sz="1000" dirty="0" smtClean="0">
                <a:solidFill>
                  <a:srgbClr val="002060"/>
                </a:solidFill>
              </a:rPr>
            </a:br>
            <a:r>
              <a:rPr lang="en-US" sz="1000" dirty="0" smtClean="0">
                <a:solidFill>
                  <a:srgbClr val="002060"/>
                </a:solidFill>
              </a:rPr>
              <a:t>IP template analysis final results</a:t>
            </a:r>
          </a:p>
        </p:txBody>
      </p:sp>
      <p:sp>
        <p:nvSpPr>
          <p:cNvPr id="17" name="TextBox 73"/>
          <p:cNvSpPr txBox="1"/>
          <p:nvPr/>
        </p:nvSpPr>
        <p:spPr>
          <a:xfrm>
            <a:off x="7380312" y="5143512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14/12</a:t>
            </a:r>
          </a:p>
        </p:txBody>
      </p:sp>
      <p:sp>
        <p:nvSpPr>
          <p:cNvPr id="23" name="Rectangle 231"/>
          <p:cNvSpPr/>
          <p:nvPr/>
        </p:nvSpPr>
        <p:spPr bwMode="auto">
          <a:xfrm>
            <a:off x="7311668" y="1268760"/>
            <a:ext cx="1248362" cy="87435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indent="1588"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Deadline for uploading  the comments to the Technical Part v1.0, the Budget v1.0 and for providing  the IP template final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24" name="TextBox 73"/>
          <p:cNvSpPr txBox="1"/>
          <p:nvPr/>
        </p:nvSpPr>
        <p:spPr>
          <a:xfrm>
            <a:off x="7282710" y="1089224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17/12</a:t>
            </a:r>
          </a:p>
        </p:txBody>
      </p:sp>
      <p:sp>
        <p:nvSpPr>
          <p:cNvPr id="31" name="Rectangle 224"/>
          <p:cNvSpPr/>
          <p:nvPr/>
        </p:nvSpPr>
        <p:spPr bwMode="auto">
          <a:xfrm>
            <a:off x="4068056" y="4509120"/>
            <a:ext cx="1008000" cy="73809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indent="1588"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Launch of the Appl. Form part D elaboration (Technical Part)</a:t>
            </a:r>
          </a:p>
        </p:txBody>
      </p:sp>
      <p:sp>
        <p:nvSpPr>
          <p:cNvPr id="37" name="TextBox 73"/>
          <p:cNvSpPr txBox="1"/>
          <p:nvPr/>
        </p:nvSpPr>
        <p:spPr>
          <a:xfrm>
            <a:off x="2554154" y="5013176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27/11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979712" y="1227910"/>
            <a:ext cx="1152128" cy="9152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Provision of 1st draft IP template proposals</a:t>
            </a:r>
          </a:p>
        </p:txBody>
      </p:sp>
      <p:sp>
        <p:nvSpPr>
          <p:cNvPr id="40" name="TextBox 73"/>
          <p:cNvSpPr txBox="1"/>
          <p:nvPr/>
        </p:nvSpPr>
        <p:spPr>
          <a:xfrm>
            <a:off x="1996298" y="1085194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16/11</a:t>
            </a:r>
          </a:p>
        </p:txBody>
      </p:sp>
      <p:cxnSp>
        <p:nvCxnSpPr>
          <p:cNvPr id="41" name="Elbow Connector 117"/>
          <p:cNvCxnSpPr>
            <a:stCxn id="38" idx="2"/>
            <a:endCxn id="15" idx="1"/>
          </p:cNvCxnSpPr>
          <p:nvPr/>
        </p:nvCxnSpPr>
        <p:spPr>
          <a:xfrm rot="5400000">
            <a:off x="831099" y="3867792"/>
            <a:ext cx="3449354" cy="1588"/>
          </a:xfrm>
          <a:prstGeom prst="bentConnector4">
            <a:avLst>
              <a:gd name="adj1" fmla="val 25367"/>
              <a:gd name="adj2" fmla="val 16364993"/>
            </a:avLst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225"/>
          <p:cNvSpPr/>
          <p:nvPr/>
        </p:nvSpPr>
        <p:spPr bwMode="auto">
          <a:xfrm>
            <a:off x="5544224" y="3933144"/>
            <a:ext cx="1044000" cy="79200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950" dirty="0" smtClean="0">
                <a:solidFill>
                  <a:srgbClr val="002060"/>
                </a:solidFill>
              </a:rPr>
              <a:t>Uploading of the Technical Part v1.0 and Budget v1.0</a:t>
            </a:r>
          </a:p>
        </p:txBody>
      </p:sp>
      <p:sp>
        <p:nvSpPr>
          <p:cNvPr id="44" name="TextBox 73"/>
          <p:cNvSpPr txBox="1"/>
          <p:nvPr/>
        </p:nvSpPr>
        <p:spPr>
          <a:xfrm>
            <a:off x="5536820" y="3772542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11/12</a:t>
            </a:r>
          </a:p>
        </p:txBody>
      </p:sp>
      <p:sp>
        <p:nvSpPr>
          <p:cNvPr id="48" name="Rectangle 228"/>
          <p:cNvSpPr>
            <a:spLocks noChangeAspect="1"/>
          </p:cNvSpPr>
          <p:nvPr/>
        </p:nvSpPr>
        <p:spPr bwMode="auto">
          <a:xfrm>
            <a:off x="2519888" y="3910538"/>
            <a:ext cx="1044000" cy="8866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indent="-95250"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Clustering of the IPs on the basis of the IP templates received</a:t>
            </a:r>
          </a:p>
        </p:txBody>
      </p:sp>
      <p:sp>
        <p:nvSpPr>
          <p:cNvPr id="49" name="TextBox 73"/>
          <p:cNvSpPr txBox="1"/>
          <p:nvPr/>
        </p:nvSpPr>
        <p:spPr>
          <a:xfrm>
            <a:off x="2496364" y="3742048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26/11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7311668" y="3809098"/>
            <a:ext cx="1248362" cy="113207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indent="1588"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Elaboration and uploading  of the Technical Part v2.0 and Budget v2.0 (budget elaboration starting on December 7th)</a:t>
            </a:r>
          </a:p>
        </p:txBody>
      </p:sp>
      <p:sp>
        <p:nvSpPr>
          <p:cNvPr id="32" name="TextBox 73"/>
          <p:cNvSpPr txBox="1"/>
          <p:nvPr/>
        </p:nvSpPr>
        <p:spPr>
          <a:xfrm>
            <a:off x="4054352" y="4352596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27/11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5561802" y="5280206"/>
            <a:ext cx="1026422" cy="79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950" dirty="0" smtClean="0">
                <a:solidFill>
                  <a:srgbClr val="002060"/>
                </a:solidFill>
              </a:rPr>
              <a:t>Start of the elaboration of the Cost Effectiveness Analysis</a:t>
            </a:r>
          </a:p>
        </p:txBody>
      </p:sp>
      <p:sp>
        <p:nvSpPr>
          <p:cNvPr id="70" name="TextBox 73"/>
          <p:cNvSpPr txBox="1"/>
          <p:nvPr/>
        </p:nvSpPr>
        <p:spPr>
          <a:xfrm>
            <a:off x="5581846" y="5093204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10/12</a:t>
            </a:r>
          </a:p>
        </p:txBody>
      </p:sp>
      <p:cxnSp>
        <p:nvCxnSpPr>
          <p:cNvPr id="71" name="Elbow Connector 117"/>
          <p:cNvCxnSpPr>
            <a:stCxn id="38" idx="2"/>
            <a:endCxn id="48" idx="1"/>
          </p:cNvCxnSpPr>
          <p:nvPr/>
        </p:nvCxnSpPr>
        <p:spPr>
          <a:xfrm rot="5400000">
            <a:off x="1432467" y="3230536"/>
            <a:ext cx="2210730" cy="35888"/>
          </a:xfrm>
          <a:prstGeom prst="bentConnector4">
            <a:avLst>
              <a:gd name="adj1" fmla="val 39974"/>
              <a:gd name="adj2" fmla="val 736982"/>
            </a:avLst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1"/>
          <p:cNvPicPr>
            <a:picLocks noChangeAspect="1" noChangeArrowheads="1"/>
          </p:cNvPicPr>
          <p:nvPr/>
        </p:nvPicPr>
        <p:blipFill>
          <a:blip r:embed="rId3" cstate="print"/>
          <a:srcRect l="8785" t="31250" r="71998" b="17969"/>
          <a:stretch>
            <a:fillRect/>
          </a:stretch>
        </p:blipFill>
        <p:spPr bwMode="auto">
          <a:xfrm>
            <a:off x="754188" y="4374794"/>
            <a:ext cx="81741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Box 73"/>
          <p:cNvSpPr txBox="1"/>
          <p:nvPr/>
        </p:nvSpPr>
        <p:spPr>
          <a:xfrm>
            <a:off x="638976" y="4429132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29/10</a:t>
            </a:r>
          </a:p>
        </p:txBody>
      </p:sp>
      <p:sp>
        <p:nvSpPr>
          <p:cNvPr id="74" name="Diamond 31"/>
          <p:cNvSpPr/>
          <p:nvPr/>
        </p:nvSpPr>
        <p:spPr>
          <a:xfrm rot="16200000">
            <a:off x="1770848" y="5772371"/>
            <a:ext cx="287386" cy="291443"/>
          </a:xfrm>
          <a:prstGeom prst="diamond">
            <a:avLst/>
          </a:prstGeom>
          <a:solidFill>
            <a:srgbClr val="92D050"/>
          </a:solidFill>
          <a:ln w="28575" cap="flat" cmpd="sng" algn="ctr">
            <a:solidFill>
              <a:srgbClr val="FFFFFF"/>
            </a:solidFill>
            <a:prstDash val="solid"/>
          </a:ln>
          <a:effectLst>
            <a:glow rad="63500">
              <a:srgbClr val="FFFFFF">
                <a:lumMod val="95000"/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75" name="CasellaDiTesto 26"/>
          <p:cNvSpPr txBox="1"/>
          <p:nvPr/>
        </p:nvSpPr>
        <p:spPr>
          <a:xfrm>
            <a:off x="1357290" y="5035823"/>
            <a:ext cx="1118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i="1" dirty="0" smtClean="0">
                <a:solidFill>
                  <a:srgbClr val="00B050"/>
                </a:solidFill>
              </a:rPr>
              <a:t>2015 </a:t>
            </a:r>
          </a:p>
          <a:p>
            <a:pPr algn="ctr"/>
            <a:r>
              <a:rPr lang="en-GB" sz="1100" b="1" i="1" dirty="0" smtClean="0">
                <a:solidFill>
                  <a:srgbClr val="00B050"/>
                </a:solidFill>
              </a:rPr>
              <a:t>CEF Call Publication </a:t>
            </a:r>
          </a:p>
          <a:p>
            <a:pPr algn="ctr"/>
            <a:r>
              <a:rPr lang="en-GB" sz="1100" b="1" i="1" dirty="0" smtClean="0">
                <a:solidFill>
                  <a:srgbClr val="00B050"/>
                </a:solidFill>
              </a:rPr>
              <a:t>5/11 </a:t>
            </a:r>
            <a:endParaRPr lang="en-GB" sz="1100" b="1" i="1" dirty="0">
              <a:solidFill>
                <a:srgbClr val="00B050"/>
              </a:solidFill>
            </a:endParaRPr>
          </a:p>
        </p:txBody>
      </p:sp>
      <p:sp>
        <p:nvSpPr>
          <p:cNvPr id="82" name="Diamond 31"/>
          <p:cNvSpPr/>
          <p:nvPr/>
        </p:nvSpPr>
        <p:spPr>
          <a:xfrm rot="16200000">
            <a:off x="4003298" y="6019905"/>
            <a:ext cx="287386" cy="291443"/>
          </a:xfrm>
          <a:prstGeom prst="diamond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rgbClr val="FFFFFF"/>
            </a:solidFill>
            <a:prstDash val="solid"/>
          </a:ln>
          <a:effectLst>
            <a:glow rad="63500">
              <a:srgbClr val="FFFFFF">
                <a:lumMod val="95000"/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83" name="CasellaDiTesto 26"/>
          <p:cNvSpPr txBox="1"/>
          <p:nvPr/>
        </p:nvSpPr>
        <p:spPr>
          <a:xfrm>
            <a:off x="3550171" y="5277108"/>
            <a:ext cx="1216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i="1" dirty="0" smtClean="0">
                <a:solidFill>
                  <a:srgbClr val="002060"/>
                </a:solidFill>
              </a:rPr>
              <a:t>INEA</a:t>
            </a:r>
            <a:r>
              <a:rPr lang="en-GB" sz="1100" i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GB" sz="1100" i="1" dirty="0" smtClean="0">
                <a:solidFill>
                  <a:srgbClr val="002060"/>
                </a:solidFill>
              </a:rPr>
              <a:t>INFO day (</a:t>
            </a:r>
            <a:r>
              <a:rPr lang="en-GB" sz="1100" i="1" dirty="0" err="1" smtClean="0">
                <a:solidFill>
                  <a:srgbClr val="002060"/>
                </a:solidFill>
              </a:rPr>
              <a:t>webstreaming</a:t>
            </a:r>
            <a:r>
              <a:rPr lang="en-GB" sz="1100" i="1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en-GB" sz="1100" i="1" dirty="0" smtClean="0">
                <a:solidFill>
                  <a:srgbClr val="002060"/>
                </a:solidFill>
              </a:rPr>
              <a:t>30/11</a:t>
            </a:r>
            <a:endParaRPr lang="en-GB" sz="1100" i="1" dirty="0">
              <a:solidFill>
                <a:srgbClr val="002060"/>
              </a:solidFill>
            </a:endParaRPr>
          </a:p>
        </p:txBody>
      </p:sp>
      <p:sp>
        <p:nvSpPr>
          <p:cNvPr id="89" name="Diamond 31"/>
          <p:cNvSpPr/>
          <p:nvPr/>
        </p:nvSpPr>
        <p:spPr>
          <a:xfrm rot="16200000">
            <a:off x="4926296" y="6067530"/>
            <a:ext cx="287386" cy="291443"/>
          </a:xfrm>
          <a:prstGeom prst="diamond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rgbClr val="FFFFFF"/>
            </a:solidFill>
            <a:prstDash val="solid"/>
          </a:ln>
          <a:effectLst>
            <a:glow rad="63500">
              <a:srgbClr val="FFFFFF">
                <a:lumMod val="95000"/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90" name="CasellaDiTesto 26"/>
          <p:cNvSpPr txBox="1"/>
          <p:nvPr/>
        </p:nvSpPr>
        <p:spPr>
          <a:xfrm>
            <a:off x="4431035" y="5276825"/>
            <a:ext cx="1298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i="1" dirty="0" smtClean="0">
                <a:solidFill>
                  <a:srgbClr val="002060"/>
                </a:solidFill>
              </a:rPr>
              <a:t>SDM</a:t>
            </a:r>
          </a:p>
          <a:p>
            <a:pPr algn="ctr"/>
            <a:r>
              <a:rPr lang="en-GB" sz="1100" b="1" i="1" dirty="0" smtClean="0">
                <a:solidFill>
                  <a:srgbClr val="002060"/>
                </a:solidFill>
              </a:rPr>
              <a:t> </a:t>
            </a:r>
            <a:r>
              <a:rPr lang="en-GB" sz="1100" i="1" dirty="0" smtClean="0">
                <a:solidFill>
                  <a:srgbClr val="002060"/>
                </a:solidFill>
              </a:rPr>
              <a:t>INFO </a:t>
            </a:r>
            <a:r>
              <a:rPr lang="en-GB" sz="1100" i="1" dirty="0">
                <a:solidFill>
                  <a:srgbClr val="002060"/>
                </a:solidFill>
              </a:rPr>
              <a:t>day (</a:t>
            </a:r>
            <a:r>
              <a:rPr lang="en-GB" sz="1100" i="1" dirty="0" err="1">
                <a:solidFill>
                  <a:srgbClr val="002060"/>
                </a:solidFill>
              </a:rPr>
              <a:t>webstreaming</a:t>
            </a:r>
            <a:r>
              <a:rPr lang="en-GB" sz="1100" i="1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en-GB" sz="1100" i="1" dirty="0" smtClean="0">
                <a:solidFill>
                  <a:srgbClr val="002060"/>
                </a:solidFill>
              </a:rPr>
              <a:t>01/12</a:t>
            </a:r>
            <a:endParaRPr lang="en-GB" sz="1100" i="1" dirty="0">
              <a:solidFill>
                <a:srgbClr val="002060"/>
              </a:solidFill>
            </a:endParaRPr>
          </a:p>
        </p:txBody>
      </p:sp>
      <p:cxnSp>
        <p:nvCxnSpPr>
          <p:cNvPr id="105" name="Elbow Connector 117"/>
          <p:cNvCxnSpPr>
            <a:stCxn id="31" idx="3"/>
            <a:endCxn id="43" idx="1"/>
          </p:cNvCxnSpPr>
          <p:nvPr/>
        </p:nvCxnSpPr>
        <p:spPr>
          <a:xfrm flipV="1">
            <a:off x="5076056" y="4329144"/>
            <a:ext cx="468168" cy="549022"/>
          </a:xfrm>
          <a:prstGeom prst="bentConnector3">
            <a:avLst>
              <a:gd name="adj1" fmla="val 50000"/>
            </a:avLst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17"/>
          <p:cNvCxnSpPr>
            <a:stCxn id="23" idx="2"/>
            <a:endCxn id="50" idx="0"/>
          </p:cNvCxnSpPr>
          <p:nvPr/>
        </p:nvCxnSpPr>
        <p:spPr>
          <a:xfrm>
            <a:off x="7935849" y="2143116"/>
            <a:ext cx="0" cy="1665982"/>
          </a:xfrm>
          <a:prstGeom prst="straightConnector1">
            <a:avLst/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7"/>
          <p:cNvCxnSpPr>
            <a:stCxn id="48" idx="3"/>
            <a:endCxn id="31" idx="1"/>
          </p:cNvCxnSpPr>
          <p:nvPr/>
        </p:nvCxnSpPr>
        <p:spPr>
          <a:xfrm>
            <a:off x="3563888" y="4353845"/>
            <a:ext cx="504168" cy="524321"/>
          </a:xfrm>
          <a:prstGeom prst="bentConnector3">
            <a:avLst>
              <a:gd name="adj1" fmla="val 55398"/>
            </a:avLst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17"/>
          <p:cNvCxnSpPr>
            <a:stCxn id="4" idx="3"/>
            <a:endCxn id="43" idx="0"/>
          </p:cNvCxnSpPr>
          <p:nvPr/>
        </p:nvCxnSpPr>
        <p:spPr>
          <a:xfrm>
            <a:off x="5400092" y="1685513"/>
            <a:ext cx="666132" cy="2247631"/>
          </a:xfrm>
          <a:prstGeom prst="bentConnector2">
            <a:avLst/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7"/>
          <p:cNvCxnSpPr>
            <a:stCxn id="4" idx="3"/>
            <a:endCxn id="69" idx="3"/>
          </p:cNvCxnSpPr>
          <p:nvPr/>
        </p:nvCxnSpPr>
        <p:spPr>
          <a:xfrm>
            <a:off x="5400092" y="1685513"/>
            <a:ext cx="1188132" cy="3990693"/>
          </a:xfrm>
          <a:prstGeom prst="bentConnector3">
            <a:avLst>
              <a:gd name="adj1" fmla="val 119240"/>
            </a:avLst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7"/>
          <p:cNvCxnSpPr>
            <a:stCxn id="4" idx="3"/>
            <a:endCxn id="16" idx="1"/>
          </p:cNvCxnSpPr>
          <p:nvPr/>
        </p:nvCxnSpPr>
        <p:spPr>
          <a:xfrm>
            <a:off x="5400092" y="1685513"/>
            <a:ext cx="1882618" cy="4000897"/>
          </a:xfrm>
          <a:prstGeom prst="bentConnector3">
            <a:avLst>
              <a:gd name="adj1" fmla="val 88452"/>
            </a:avLst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17"/>
          <p:cNvCxnSpPr>
            <a:stCxn id="43" idx="3"/>
            <a:endCxn id="23" idx="1"/>
          </p:cNvCxnSpPr>
          <p:nvPr/>
        </p:nvCxnSpPr>
        <p:spPr>
          <a:xfrm flipV="1">
            <a:off x="6588224" y="1705938"/>
            <a:ext cx="723444" cy="2623206"/>
          </a:xfrm>
          <a:prstGeom prst="bentConnector3">
            <a:avLst>
              <a:gd name="adj1" fmla="val 65092"/>
            </a:avLst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Chevron 158"/>
          <p:cNvSpPr/>
          <p:nvPr/>
        </p:nvSpPr>
        <p:spPr>
          <a:xfrm>
            <a:off x="8339532" y="3068960"/>
            <a:ext cx="264916" cy="360040"/>
          </a:xfrm>
          <a:prstGeom prst="chevron">
            <a:avLst/>
          </a:prstGeom>
          <a:solidFill>
            <a:schemeClr val="accent3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7247182" y="3761656"/>
            <a:ext cx="1368152" cy="12406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8172400" y="2780928"/>
            <a:ext cx="677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9BBB59"/>
                </a:solidFill>
              </a:rPr>
              <a:t>2016</a:t>
            </a:r>
            <a:endParaRPr lang="en-GB" sz="1400" dirty="0">
              <a:solidFill>
                <a:srgbClr val="9BBB59"/>
              </a:solidFill>
            </a:endParaRPr>
          </a:p>
        </p:txBody>
      </p:sp>
      <p:sp>
        <p:nvSpPr>
          <p:cNvPr id="51" name="TextBox 73"/>
          <p:cNvSpPr txBox="1"/>
          <p:nvPr/>
        </p:nvSpPr>
        <p:spPr>
          <a:xfrm>
            <a:off x="7310006" y="3626344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23/12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460432" y="3645024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915816" y="1052736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47864" y="3717032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19872" y="4941168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932040" y="4293096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460432" y="1003588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388424" y="5085184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444208" y="5085184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44208" y="3717032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258172" y="976536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80" name="Titre 1"/>
          <p:cNvSpPr txBox="1">
            <a:spLocks/>
          </p:cNvSpPr>
          <p:nvPr/>
        </p:nvSpPr>
        <p:spPr>
          <a:xfrm>
            <a:off x="323528" y="152942"/>
            <a:ext cx="8820472" cy="6117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Technical Roadmap – 29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</a:rPr>
              <a:t> of October to 22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</a:rPr>
              <a:t> of December (1/2)</a:t>
            </a:r>
          </a:p>
        </p:txBody>
      </p:sp>
      <p:sp>
        <p:nvSpPr>
          <p:cNvPr id="67" name="Rectangle 3"/>
          <p:cNvSpPr/>
          <p:nvPr/>
        </p:nvSpPr>
        <p:spPr bwMode="auto">
          <a:xfrm>
            <a:off x="890976" y="6453336"/>
            <a:ext cx="314352" cy="20764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indent="1588" algn="ctr">
              <a:spcBef>
                <a:spcPts val="600"/>
              </a:spcBef>
            </a:pPr>
            <a:endParaRPr lang="en-US" sz="1000" b="1" dirty="0" smtClean="0">
              <a:solidFill>
                <a:srgbClr val="00206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179240" y="6453336"/>
            <a:ext cx="19905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 smtClean="0">
                <a:solidFill>
                  <a:prstClr val="black"/>
                </a:solidFill>
              </a:rPr>
              <a:t>Deadline</a:t>
            </a:r>
            <a:r>
              <a:rPr lang="it-IT" sz="900" dirty="0" smtClean="0">
                <a:solidFill>
                  <a:prstClr val="black"/>
                </a:solidFill>
              </a:rPr>
              <a:t> </a:t>
            </a:r>
            <a:r>
              <a:rPr lang="it-IT" sz="900" dirty="0" err="1" smtClean="0">
                <a:solidFill>
                  <a:prstClr val="black"/>
                </a:solidFill>
              </a:rPr>
              <a:t>has</a:t>
            </a:r>
            <a:r>
              <a:rPr lang="it-IT" sz="900" dirty="0" smtClean="0">
                <a:solidFill>
                  <a:prstClr val="black"/>
                </a:solidFill>
              </a:rPr>
              <a:t> </a:t>
            </a:r>
            <a:r>
              <a:rPr lang="it-IT" sz="900" dirty="0" err="1" smtClean="0">
                <a:solidFill>
                  <a:prstClr val="black"/>
                </a:solidFill>
              </a:rPr>
              <a:t>been</a:t>
            </a:r>
            <a:r>
              <a:rPr lang="it-IT" sz="900" dirty="0" smtClean="0">
                <a:solidFill>
                  <a:prstClr val="black"/>
                </a:solidFill>
              </a:rPr>
              <a:t> </a:t>
            </a:r>
            <a:r>
              <a:rPr lang="it-IT" sz="900" dirty="0" err="1" smtClean="0">
                <a:solidFill>
                  <a:prstClr val="black"/>
                </a:solidFill>
              </a:rPr>
              <a:t>revised</a:t>
            </a:r>
            <a:endParaRPr lang="it-IT" sz="900" dirty="0">
              <a:solidFill>
                <a:prstClr val="black"/>
              </a:solidFill>
            </a:endParaRPr>
          </a:p>
        </p:txBody>
      </p:sp>
      <p:sp>
        <p:nvSpPr>
          <p:cNvPr id="6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</p:spPr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18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9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rgbClr val="EAEFF7">
                <a:satMod val="175000"/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009" tIns="72009" rIns="72009" bIns="72009" numCol="1" rtlCol="0" anchor="ctr" anchorCtr="0" compatLnSpc="1">
            <a:prstTxWarp prst="textNoShape">
              <a:avLst/>
            </a:prstTxWarp>
          </a:bodyPr>
          <a:lstStyle/>
          <a:p>
            <a:pPr defTabSz="1041400" fontAlgn="base">
              <a:spcBef>
                <a:spcPct val="0"/>
              </a:spcBef>
              <a:spcAft>
                <a:spcPct val="0"/>
              </a:spcAft>
              <a:buClr>
                <a:srgbClr val="00378C"/>
              </a:buClr>
              <a:defRPr/>
            </a:pPr>
            <a:endParaRPr lang="en-US" sz="1500" kern="0" dirty="0" smtClean="0">
              <a:solidFill>
                <a:srgbClr val="00378C"/>
              </a:solidFill>
            </a:endParaRPr>
          </a:p>
        </p:txBody>
      </p:sp>
      <p:sp>
        <p:nvSpPr>
          <p:cNvPr id="4" name="Rettangolo 34"/>
          <p:cNvSpPr/>
          <p:nvPr/>
        </p:nvSpPr>
        <p:spPr>
          <a:xfrm rot="16200000">
            <a:off x="-933485" y="4548251"/>
            <a:ext cx="2790280" cy="299810"/>
          </a:xfrm>
          <a:prstGeom prst="rect">
            <a:avLst/>
          </a:prstGeom>
          <a:solidFill>
            <a:srgbClr val="003366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>
            <a:glow rad="63500">
              <a:srgbClr val="AAB6CA">
                <a:satMod val="175000"/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anchor="ctr"/>
          <a:lstStyle/>
          <a:p>
            <a:pPr algn="ctr" defTabSz="1733550">
              <a:buSzPct val="130000"/>
              <a:defRPr/>
            </a:pPr>
            <a:r>
              <a:rPr lang="en-US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SDM</a:t>
            </a:r>
            <a:endParaRPr lang="en-US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ttangolo 2"/>
          <p:cNvSpPr/>
          <p:nvPr/>
        </p:nvSpPr>
        <p:spPr>
          <a:xfrm rot="16200000">
            <a:off x="-750251" y="1776356"/>
            <a:ext cx="2412000" cy="288000"/>
          </a:xfrm>
          <a:prstGeom prst="rect">
            <a:avLst/>
          </a:prstGeom>
          <a:solidFill>
            <a:srgbClr val="003366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>
            <a:glow rad="63500">
              <a:srgbClr val="AAB6CA">
                <a:satMod val="175000"/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anchor="ctr"/>
          <a:lstStyle/>
          <a:p>
            <a:pPr algn="ctr" defTabSz="1733550">
              <a:buSzPct val="130000"/>
              <a:defRPr/>
            </a:pPr>
            <a:r>
              <a:rPr lang="en-CA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IPPs</a:t>
            </a:r>
            <a:endParaRPr lang="en-CA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48203" y="4256608"/>
            <a:ext cx="1159501" cy="113207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indent="1588"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Elaboration and uploading  of the Technical Part v2.0 and Budget v2.0</a:t>
            </a:r>
          </a:p>
        </p:txBody>
      </p:sp>
      <p:sp>
        <p:nvSpPr>
          <p:cNvPr id="24" name="TextBox 73"/>
          <p:cNvSpPr txBox="1"/>
          <p:nvPr/>
        </p:nvSpPr>
        <p:spPr>
          <a:xfrm>
            <a:off x="710414" y="4077072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23/12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571868" y="4221088"/>
            <a:ext cx="1159501" cy="113207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indent="1588"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Elaboration and uploading of the integrated Tech. Part v3.0 and Budget for IPPs approval v3.0</a:t>
            </a:r>
          </a:p>
        </p:txBody>
      </p:sp>
      <p:sp>
        <p:nvSpPr>
          <p:cNvPr id="26" name="TextBox 73"/>
          <p:cNvSpPr txBox="1"/>
          <p:nvPr/>
        </p:nvSpPr>
        <p:spPr>
          <a:xfrm>
            <a:off x="3567934" y="4098098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15/01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5004048" y="4869160"/>
            <a:ext cx="1871472" cy="105431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Preparation and distribution of the Batch of the documentation for the MS submission (batch will include: Abstract of the Technical Part, Admin. Part, Overall Budget, IP templates related to the each Member State)</a:t>
            </a:r>
          </a:p>
        </p:txBody>
      </p:sp>
      <p:sp>
        <p:nvSpPr>
          <p:cNvPr id="28" name="TextBox 73"/>
          <p:cNvSpPr txBox="1"/>
          <p:nvPr/>
        </p:nvSpPr>
        <p:spPr>
          <a:xfrm>
            <a:off x="4996694" y="4699343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20/01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076056" y="3634337"/>
            <a:ext cx="1727456" cy="65875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SDM to send an alert to all MS involved about the finalization of the documents to be approved by MS</a:t>
            </a:r>
          </a:p>
        </p:txBody>
      </p:sp>
      <p:sp>
        <p:nvSpPr>
          <p:cNvPr id="30" name="TextBox 73"/>
          <p:cNvSpPr txBox="1"/>
          <p:nvPr/>
        </p:nvSpPr>
        <p:spPr>
          <a:xfrm>
            <a:off x="5068132" y="3455014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20/01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857356" y="1340768"/>
            <a:ext cx="1260000" cy="10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Deadline for uploading  the comments to the Technical Part v2.0 and to the Budget v2.0</a:t>
            </a:r>
          </a:p>
        </p:txBody>
      </p:sp>
      <p:sp>
        <p:nvSpPr>
          <p:cNvPr id="32" name="TextBox 73"/>
          <p:cNvSpPr txBox="1"/>
          <p:nvPr/>
        </p:nvSpPr>
        <p:spPr>
          <a:xfrm>
            <a:off x="1857356" y="1177762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11/01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524197" y="1340768"/>
            <a:ext cx="1260000" cy="10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indent="1588"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Approvals to the Technical Part v3.0 and Budget v3.0 by IPPs</a:t>
            </a:r>
          </a:p>
        </p:txBody>
      </p:sp>
      <p:sp>
        <p:nvSpPr>
          <p:cNvPr id="34" name="TextBox 73"/>
          <p:cNvSpPr txBox="1"/>
          <p:nvPr/>
        </p:nvSpPr>
        <p:spPr>
          <a:xfrm>
            <a:off x="3496496" y="1214422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19/01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291344" y="1357298"/>
            <a:ext cx="1260000" cy="10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indent="1588"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IPPs (where possible one per State) to send/provide its MS with the documentation to be approved</a:t>
            </a:r>
          </a:p>
        </p:txBody>
      </p:sp>
      <p:sp>
        <p:nvSpPr>
          <p:cNvPr id="36" name="TextBox 73"/>
          <p:cNvSpPr txBox="1"/>
          <p:nvPr/>
        </p:nvSpPr>
        <p:spPr>
          <a:xfrm>
            <a:off x="5282446" y="1214422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21/01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092224" y="1357298"/>
            <a:ext cx="1260000" cy="10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indent="1588"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IPPs/MS to provide with the originals/scanned copy of the Application form A2.3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286644" y="3491716"/>
            <a:ext cx="1317804" cy="873388"/>
          </a:xfrm>
          <a:prstGeom prst="rect">
            <a:avLst/>
          </a:prstGeom>
          <a:solidFill>
            <a:srgbClr val="305178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378C"/>
              </a:buClr>
              <a:defRPr/>
            </a:pPr>
            <a:r>
              <a:rPr lang="en-US" sz="1400" b="1" dirty="0" smtClean="0">
                <a:solidFill>
                  <a:prstClr val="white"/>
                </a:solidFill>
              </a:rPr>
              <a:t>Proposals </a:t>
            </a:r>
            <a:r>
              <a:rPr lang="en-US" sz="1400" b="1" dirty="0" smtClean="0">
                <a:solidFill>
                  <a:prstClr val="white"/>
                </a:solidFill>
              </a:rPr>
              <a:t>submission (part A, B, C and D)</a:t>
            </a:r>
          </a:p>
        </p:txBody>
      </p:sp>
      <p:cxnSp>
        <p:nvCxnSpPr>
          <p:cNvPr id="40" name="Elbow Connector 117"/>
          <p:cNvCxnSpPr>
            <a:stCxn id="23" idx="0"/>
            <a:endCxn id="31" idx="1"/>
          </p:cNvCxnSpPr>
          <p:nvPr/>
        </p:nvCxnSpPr>
        <p:spPr>
          <a:xfrm rot="5400000" flipH="1" flipV="1">
            <a:off x="404735" y="2803987"/>
            <a:ext cx="2375840" cy="529402"/>
          </a:xfrm>
          <a:prstGeom prst="bentConnector2">
            <a:avLst/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117"/>
          <p:cNvCxnSpPr>
            <a:stCxn id="31" idx="3"/>
            <a:endCxn id="25" idx="1"/>
          </p:cNvCxnSpPr>
          <p:nvPr/>
        </p:nvCxnSpPr>
        <p:spPr>
          <a:xfrm>
            <a:off x="3117356" y="1880768"/>
            <a:ext cx="454512" cy="2906355"/>
          </a:xfrm>
          <a:prstGeom prst="bentConnector3">
            <a:avLst>
              <a:gd name="adj1" fmla="val 50000"/>
            </a:avLst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117"/>
          <p:cNvCxnSpPr>
            <a:stCxn id="25" idx="0"/>
            <a:endCxn id="33" idx="2"/>
          </p:cNvCxnSpPr>
          <p:nvPr/>
        </p:nvCxnSpPr>
        <p:spPr>
          <a:xfrm rot="5400000" flipH="1" flipV="1">
            <a:off x="3252748" y="3319639"/>
            <a:ext cx="1800320" cy="2578"/>
          </a:xfrm>
          <a:prstGeom prst="bentConnector3">
            <a:avLst>
              <a:gd name="adj1" fmla="val 50000"/>
            </a:avLst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117"/>
          <p:cNvCxnSpPr>
            <a:stCxn id="29" idx="0"/>
            <a:endCxn id="35" idx="2"/>
          </p:cNvCxnSpPr>
          <p:nvPr/>
        </p:nvCxnSpPr>
        <p:spPr>
          <a:xfrm rot="16200000" flipV="1">
            <a:off x="5332045" y="3026598"/>
            <a:ext cx="1197039" cy="18440"/>
          </a:xfrm>
          <a:prstGeom prst="straightConnector1">
            <a:avLst/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117"/>
          <p:cNvCxnSpPr>
            <a:stCxn id="35" idx="3"/>
            <a:endCxn id="37" idx="1"/>
          </p:cNvCxnSpPr>
          <p:nvPr/>
        </p:nvCxnSpPr>
        <p:spPr>
          <a:xfrm>
            <a:off x="6551344" y="1897298"/>
            <a:ext cx="540880" cy="1588"/>
          </a:xfrm>
          <a:prstGeom prst="straightConnector1">
            <a:avLst/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73"/>
          <p:cNvSpPr txBox="1"/>
          <p:nvPr/>
        </p:nvSpPr>
        <p:spPr>
          <a:xfrm>
            <a:off x="7068396" y="1214422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10/02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7358082" y="4725144"/>
            <a:ext cx="814318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TENtec Uploading Finalization</a:t>
            </a:r>
          </a:p>
        </p:txBody>
      </p:sp>
      <p:sp>
        <p:nvSpPr>
          <p:cNvPr id="54" name="TextBox 73"/>
          <p:cNvSpPr txBox="1"/>
          <p:nvPr/>
        </p:nvSpPr>
        <p:spPr>
          <a:xfrm>
            <a:off x="7224731" y="4622949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10/02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2195736" y="4286256"/>
            <a:ext cx="1008682" cy="10869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Finalization of the Cost Effectiveness Analysis</a:t>
            </a:r>
          </a:p>
        </p:txBody>
      </p:sp>
      <p:sp>
        <p:nvSpPr>
          <p:cNvPr id="57" name="TextBox 73"/>
          <p:cNvSpPr txBox="1"/>
          <p:nvPr/>
        </p:nvSpPr>
        <p:spPr>
          <a:xfrm>
            <a:off x="2210612" y="4143380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13/01</a:t>
            </a:r>
          </a:p>
        </p:txBody>
      </p:sp>
      <p:cxnSp>
        <p:nvCxnSpPr>
          <p:cNvPr id="61" name="Elbow Connector 117"/>
          <p:cNvCxnSpPr>
            <a:stCxn id="23" idx="2"/>
            <a:endCxn id="56" idx="2"/>
          </p:cNvCxnSpPr>
          <p:nvPr/>
        </p:nvCxnSpPr>
        <p:spPr>
          <a:xfrm rot="5400000" flipH="1" flipV="1">
            <a:off x="2006284" y="4694885"/>
            <a:ext cx="15462" cy="1372123"/>
          </a:xfrm>
          <a:prstGeom prst="bentConnector3">
            <a:avLst>
              <a:gd name="adj1" fmla="val -1478463"/>
            </a:avLst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117"/>
          <p:cNvCxnSpPr>
            <a:stCxn id="33" idx="3"/>
            <a:endCxn id="27" idx="1"/>
          </p:cNvCxnSpPr>
          <p:nvPr/>
        </p:nvCxnSpPr>
        <p:spPr>
          <a:xfrm>
            <a:off x="4784197" y="1880768"/>
            <a:ext cx="219851" cy="3515552"/>
          </a:xfrm>
          <a:prstGeom prst="bentConnector3">
            <a:avLst>
              <a:gd name="adj1" fmla="val 50000"/>
            </a:avLst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117"/>
          <p:cNvCxnSpPr>
            <a:stCxn id="27" idx="0"/>
            <a:endCxn id="29" idx="2"/>
          </p:cNvCxnSpPr>
          <p:nvPr/>
        </p:nvCxnSpPr>
        <p:spPr>
          <a:xfrm flipV="1">
            <a:off x="5939784" y="4293096"/>
            <a:ext cx="0" cy="576064"/>
          </a:xfrm>
          <a:prstGeom prst="straightConnector1">
            <a:avLst/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17"/>
          <p:cNvCxnSpPr>
            <a:stCxn id="27" idx="2"/>
            <a:endCxn id="51" idx="2"/>
          </p:cNvCxnSpPr>
          <p:nvPr/>
        </p:nvCxnSpPr>
        <p:spPr>
          <a:xfrm rot="5400000" flipH="1" flipV="1">
            <a:off x="6577380" y="4735619"/>
            <a:ext cx="550263" cy="1825457"/>
          </a:xfrm>
          <a:prstGeom prst="bentConnector3">
            <a:avLst>
              <a:gd name="adj1" fmla="val -41544"/>
            </a:avLst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17"/>
          <p:cNvCxnSpPr>
            <a:stCxn id="37" idx="2"/>
            <a:endCxn id="51" idx="1"/>
          </p:cNvCxnSpPr>
          <p:nvPr/>
        </p:nvCxnSpPr>
        <p:spPr>
          <a:xfrm rot="5400000">
            <a:off x="6234212" y="3561168"/>
            <a:ext cx="2611882" cy="364142"/>
          </a:xfrm>
          <a:prstGeom prst="bentConnector4">
            <a:avLst>
              <a:gd name="adj1" fmla="val 43797"/>
              <a:gd name="adj2" fmla="val 162778"/>
            </a:avLst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7"/>
          <p:cNvCxnSpPr>
            <a:stCxn id="37" idx="2"/>
            <a:endCxn id="38" idx="0"/>
          </p:cNvCxnSpPr>
          <p:nvPr/>
        </p:nvCxnSpPr>
        <p:spPr>
          <a:xfrm rot="16200000" flipH="1">
            <a:off x="7306676" y="2852846"/>
            <a:ext cx="1054418" cy="223322"/>
          </a:xfrm>
          <a:prstGeom prst="bentConnector3">
            <a:avLst>
              <a:gd name="adj1" fmla="val 50000"/>
            </a:avLst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17"/>
          <p:cNvCxnSpPr>
            <a:stCxn id="51" idx="0"/>
            <a:endCxn id="38" idx="2"/>
          </p:cNvCxnSpPr>
          <p:nvPr/>
        </p:nvCxnSpPr>
        <p:spPr>
          <a:xfrm rot="5400000" flipH="1" flipV="1">
            <a:off x="7675373" y="4454972"/>
            <a:ext cx="360040" cy="180305"/>
          </a:xfrm>
          <a:prstGeom prst="bentConnector3">
            <a:avLst>
              <a:gd name="adj1" fmla="val 50000"/>
            </a:avLst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Chevron 136"/>
          <p:cNvSpPr/>
          <p:nvPr/>
        </p:nvSpPr>
        <p:spPr>
          <a:xfrm>
            <a:off x="749141" y="3068960"/>
            <a:ext cx="264916" cy="360040"/>
          </a:xfrm>
          <a:prstGeom prst="chevron">
            <a:avLst/>
          </a:prstGeom>
          <a:solidFill>
            <a:schemeClr val="accent3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82009" y="2780928"/>
            <a:ext cx="677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9BBB59"/>
                </a:solidFill>
              </a:rPr>
              <a:t>2015</a:t>
            </a:r>
            <a:endParaRPr lang="en-GB" sz="1400" dirty="0">
              <a:solidFill>
                <a:srgbClr val="9BBB59"/>
              </a:solidFill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7247182" y="3429000"/>
            <a:ext cx="1368152" cy="100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9" name="TextBox 73"/>
          <p:cNvSpPr txBox="1"/>
          <p:nvPr/>
        </p:nvSpPr>
        <p:spPr>
          <a:xfrm>
            <a:off x="7215206" y="3357562"/>
            <a:ext cx="504000" cy="179536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smtClean="0">
                <a:solidFill>
                  <a:srgbClr val="002060"/>
                </a:solidFill>
              </a:rPr>
              <a:t>16/02</a:t>
            </a:r>
            <a:endParaRPr lang="en-GB" sz="1200" b="1" dirty="0" smtClean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91680" y="4149080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87824" y="1196752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59832" y="4149080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72000" y="4077072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44008" y="1196752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444208" y="1196752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32240" y="3501008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532440" y="3356993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32240" y="4581128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100392" y="4581128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44408" y="1196752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66" name="Titre 1"/>
          <p:cNvSpPr txBox="1">
            <a:spLocks/>
          </p:cNvSpPr>
          <p:nvPr/>
        </p:nvSpPr>
        <p:spPr>
          <a:xfrm>
            <a:off x="323528" y="152942"/>
            <a:ext cx="8820472" cy="6117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Technical Roadmap – 22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</a:rPr>
              <a:t> of December to 16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</a:rPr>
              <a:t> of February (2/2)</a:t>
            </a:r>
          </a:p>
        </p:txBody>
      </p:sp>
      <p:sp>
        <p:nvSpPr>
          <p:cNvPr id="6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772400" y="6400800"/>
            <a:ext cx="533400" cy="152400"/>
          </a:xfrm>
        </p:spPr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19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8" name="Rectangle 3"/>
          <p:cNvSpPr/>
          <p:nvPr/>
        </p:nvSpPr>
        <p:spPr bwMode="auto">
          <a:xfrm>
            <a:off x="890976" y="6453336"/>
            <a:ext cx="314352" cy="20764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indent="1588" algn="ctr">
              <a:spcBef>
                <a:spcPts val="600"/>
              </a:spcBef>
            </a:pPr>
            <a:endParaRPr lang="en-US" sz="1000" b="1" dirty="0" smtClean="0">
              <a:solidFill>
                <a:srgbClr val="002060"/>
              </a:solidFill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1179240" y="6453336"/>
            <a:ext cx="19905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 smtClean="0">
                <a:solidFill>
                  <a:prstClr val="black"/>
                </a:solidFill>
              </a:rPr>
              <a:t>Deadline</a:t>
            </a:r>
            <a:r>
              <a:rPr lang="it-IT" sz="900" dirty="0" smtClean="0">
                <a:solidFill>
                  <a:prstClr val="black"/>
                </a:solidFill>
              </a:rPr>
              <a:t> </a:t>
            </a:r>
            <a:r>
              <a:rPr lang="it-IT" sz="900" dirty="0" err="1" smtClean="0">
                <a:solidFill>
                  <a:prstClr val="black"/>
                </a:solidFill>
              </a:rPr>
              <a:t>has</a:t>
            </a:r>
            <a:r>
              <a:rPr lang="it-IT" sz="900" dirty="0" smtClean="0">
                <a:solidFill>
                  <a:prstClr val="black"/>
                </a:solidFill>
              </a:rPr>
              <a:t> </a:t>
            </a:r>
            <a:r>
              <a:rPr lang="it-IT" sz="900" dirty="0" err="1" smtClean="0">
                <a:solidFill>
                  <a:prstClr val="black"/>
                </a:solidFill>
              </a:rPr>
              <a:t>been</a:t>
            </a:r>
            <a:r>
              <a:rPr lang="it-IT" sz="900" dirty="0" smtClean="0">
                <a:solidFill>
                  <a:prstClr val="black"/>
                </a:solidFill>
              </a:rPr>
              <a:t> </a:t>
            </a:r>
            <a:r>
              <a:rPr lang="it-IT" sz="900" dirty="0" err="1" smtClean="0">
                <a:solidFill>
                  <a:prstClr val="black"/>
                </a:solidFill>
              </a:rPr>
              <a:t>revised</a:t>
            </a:r>
            <a:endParaRPr lang="it-IT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8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85750" y="2235200"/>
            <a:ext cx="8648700" cy="1470025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Welcome and </a:t>
            </a:r>
            <a:r>
              <a:rPr lang="it-IT" sz="3600" b="1" dirty="0" err="1" smtClean="0"/>
              <a:t>introduction</a:t>
            </a:r>
            <a:endParaRPr lang="en-US" sz="3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3426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©</a:t>
            </a:r>
            <a:endParaRPr lang="it-IT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09700" y="4117488"/>
            <a:ext cx="6400800" cy="2159744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latin typeface="Arial"/>
                <a:cs typeface="Arial"/>
              </a:rPr>
              <a:t>Paola Di Giovanni – FPA Coordination Manager</a:t>
            </a:r>
          </a:p>
        </p:txBody>
      </p:sp>
    </p:spTree>
    <p:extLst>
      <p:ext uri="{BB962C8B-B14F-4D97-AF65-F5344CB8AC3E}">
        <p14:creationId xmlns:p14="http://schemas.microsoft.com/office/powerpoint/2010/main" xmlns="" val="15995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rgbClr val="EAEFF7">
                <a:satMod val="175000"/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009" tIns="72009" rIns="72009" bIns="72009" numCol="1" rtlCol="0" anchor="ctr" anchorCtr="0" compatLnSpc="1">
            <a:prstTxWarp prst="textNoShape">
              <a:avLst/>
            </a:prstTxWarp>
          </a:bodyPr>
          <a:lstStyle/>
          <a:p>
            <a:pPr defTabSz="1041400" fontAlgn="base">
              <a:spcBef>
                <a:spcPct val="0"/>
              </a:spcBef>
              <a:spcAft>
                <a:spcPct val="0"/>
              </a:spcAft>
              <a:buClr>
                <a:srgbClr val="00378C"/>
              </a:buClr>
              <a:defRPr/>
            </a:pPr>
            <a:endParaRPr lang="en-US" sz="1500" kern="0" smtClean="0">
              <a:solidFill>
                <a:srgbClr val="00378C"/>
              </a:solidFill>
            </a:endParaRPr>
          </a:p>
        </p:txBody>
      </p:sp>
      <p:sp>
        <p:nvSpPr>
          <p:cNvPr id="3" name="Rettangolo 34"/>
          <p:cNvSpPr/>
          <p:nvPr/>
        </p:nvSpPr>
        <p:spPr>
          <a:xfrm rot="16200000">
            <a:off x="-869796" y="5159440"/>
            <a:ext cx="2610842" cy="299810"/>
          </a:xfrm>
          <a:prstGeom prst="rect">
            <a:avLst/>
          </a:prstGeom>
          <a:solidFill>
            <a:srgbClr val="003366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>
            <a:glow rad="63500">
              <a:srgbClr val="AAB6CA">
                <a:satMod val="175000"/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anchor="ctr"/>
          <a:lstStyle/>
          <a:p>
            <a:pPr algn="ctr" defTabSz="1733550">
              <a:buSzPct val="130000"/>
              <a:defRPr/>
            </a:pPr>
            <a:r>
              <a:rPr lang="en-US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SDM</a:t>
            </a:r>
            <a:endParaRPr lang="en-US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ttangolo 2"/>
          <p:cNvSpPr/>
          <p:nvPr/>
        </p:nvSpPr>
        <p:spPr>
          <a:xfrm rot="16200000">
            <a:off x="-804251" y="2312752"/>
            <a:ext cx="2520000" cy="288000"/>
          </a:xfrm>
          <a:prstGeom prst="rect">
            <a:avLst/>
          </a:prstGeom>
          <a:solidFill>
            <a:srgbClr val="003366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>
            <a:glow rad="63500">
              <a:srgbClr val="AAB6CA">
                <a:satMod val="175000"/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anchor="ctr"/>
          <a:lstStyle/>
          <a:p>
            <a:pPr algn="ctr" defTabSz="1733550">
              <a:buSzPct val="130000"/>
              <a:defRPr/>
            </a:pPr>
            <a:r>
              <a:rPr lang="en-CA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IPPs</a:t>
            </a:r>
            <a:endParaRPr lang="en-CA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59832" y="4149080"/>
            <a:ext cx="1080120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 smtClean="0">
                <a:solidFill>
                  <a:srgbClr val="002060"/>
                </a:solidFill>
              </a:rPr>
              <a:t>Beginning of the Administrative and Legal part of the proposal(s)</a:t>
            </a:r>
          </a:p>
          <a:p>
            <a:pPr algn="ctr"/>
            <a:r>
              <a:rPr lang="en-US" sz="1000" dirty="0" smtClean="0">
                <a:solidFill>
                  <a:srgbClr val="002060"/>
                </a:solidFill>
              </a:rPr>
              <a:t>(Appl. Form A, B and C) elaboration</a:t>
            </a:r>
          </a:p>
        </p:txBody>
      </p:sp>
      <p:sp>
        <p:nvSpPr>
          <p:cNvPr id="26" name="TextBox 73"/>
          <p:cNvSpPr txBox="1"/>
          <p:nvPr/>
        </p:nvSpPr>
        <p:spPr>
          <a:xfrm>
            <a:off x="3028824" y="3974807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09/12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274112" y="4146800"/>
            <a:ext cx="1080120" cy="101732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SDM feedback on the Administrative and Legal Documents scanned </a:t>
            </a:r>
          </a:p>
        </p:txBody>
      </p:sp>
      <p:sp>
        <p:nvSpPr>
          <p:cNvPr id="28" name="TextBox 73"/>
          <p:cNvSpPr txBox="1"/>
          <p:nvPr/>
        </p:nvSpPr>
        <p:spPr>
          <a:xfrm>
            <a:off x="4256506" y="3990276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16/12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995870" y="5424704"/>
            <a:ext cx="1080120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Appl. Form A, B and C Finalization including the uploading to TENtec website for Member State Approval</a:t>
            </a:r>
          </a:p>
        </p:txBody>
      </p:sp>
      <p:sp>
        <p:nvSpPr>
          <p:cNvPr id="30" name="TextBox 73"/>
          <p:cNvSpPr txBox="1"/>
          <p:nvPr/>
        </p:nvSpPr>
        <p:spPr>
          <a:xfrm>
            <a:off x="5962238" y="5262583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15/01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827584" y="2564904"/>
            <a:ext cx="1080120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Beginning of provision/checking  of scanned copies of Administrative/Legal documents</a:t>
            </a:r>
          </a:p>
        </p:txBody>
      </p:sp>
      <p:sp>
        <p:nvSpPr>
          <p:cNvPr id="34" name="TextBox 73"/>
          <p:cNvSpPr txBox="1"/>
          <p:nvPr/>
        </p:nvSpPr>
        <p:spPr>
          <a:xfrm>
            <a:off x="796520" y="2431575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25/11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3059832" y="2564904"/>
            <a:ext cx="1080120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Target date for the provision of scanned copies of Administrative/Legal documents</a:t>
            </a:r>
          </a:p>
        </p:txBody>
      </p:sp>
      <p:sp>
        <p:nvSpPr>
          <p:cNvPr id="36" name="TextBox 73"/>
          <p:cNvSpPr txBox="1"/>
          <p:nvPr/>
        </p:nvSpPr>
        <p:spPr>
          <a:xfrm>
            <a:off x="3058780" y="2431575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09/12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059832" y="1196752"/>
            <a:ext cx="1080120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Appointing of the organization (s) who will be responsible for the MS approval within the State</a:t>
            </a:r>
          </a:p>
        </p:txBody>
      </p:sp>
      <p:sp>
        <p:nvSpPr>
          <p:cNvPr id="38" name="TextBox 73"/>
          <p:cNvSpPr txBox="1"/>
          <p:nvPr/>
        </p:nvSpPr>
        <p:spPr>
          <a:xfrm>
            <a:off x="3004924" y="1063423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09/12</a:t>
            </a:r>
          </a:p>
        </p:txBody>
      </p:sp>
      <p:cxnSp>
        <p:nvCxnSpPr>
          <p:cNvPr id="44" name="Elbow Connector 117"/>
          <p:cNvCxnSpPr>
            <a:stCxn id="53" idx="0"/>
            <a:endCxn id="33" idx="2"/>
          </p:cNvCxnSpPr>
          <p:nvPr/>
        </p:nvCxnSpPr>
        <p:spPr>
          <a:xfrm rot="5400000" flipH="1" flipV="1">
            <a:off x="1043608" y="3897052"/>
            <a:ext cx="648072" cy="1588"/>
          </a:xfrm>
          <a:prstGeom prst="straightConnector1">
            <a:avLst/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132"/>
          <p:cNvCxnSpPr>
            <a:stCxn id="35" idx="3"/>
            <a:endCxn id="27" idx="0"/>
          </p:cNvCxnSpPr>
          <p:nvPr/>
        </p:nvCxnSpPr>
        <p:spPr>
          <a:xfrm>
            <a:off x="4139952" y="3068960"/>
            <a:ext cx="674220" cy="1077840"/>
          </a:xfrm>
          <a:prstGeom prst="bentConnector2">
            <a:avLst/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132"/>
          <p:cNvCxnSpPr>
            <a:stCxn id="27" idx="3"/>
            <a:endCxn id="29" idx="0"/>
          </p:cNvCxnSpPr>
          <p:nvPr/>
        </p:nvCxnSpPr>
        <p:spPr>
          <a:xfrm>
            <a:off x="5354232" y="4655461"/>
            <a:ext cx="1181698" cy="769243"/>
          </a:xfrm>
          <a:prstGeom prst="bentConnector2">
            <a:avLst/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132"/>
          <p:cNvCxnSpPr>
            <a:stCxn id="25" idx="2"/>
            <a:endCxn id="29" idx="2"/>
          </p:cNvCxnSpPr>
          <p:nvPr/>
        </p:nvCxnSpPr>
        <p:spPr>
          <a:xfrm rot="16200000" flipH="1">
            <a:off x="4430099" y="4326985"/>
            <a:ext cx="1275624" cy="2936038"/>
          </a:xfrm>
          <a:prstGeom prst="bentConnector3">
            <a:avLst>
              <a:gd name="adj1" fmla="val 111502"/>
            </a:avLst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 bwMode="auto">
          <a:xfrm>
            <a:off x="827584" y="4221088"/>
            <a:ext cx="1080120" cy="92584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Provision of Guidelines </a:t>
            </a:r>
            <a:r>
              <a:rPr lang="en-US" sz="1000" smtClean="0">
                <a:solidFill>
                  <a:srgbClr val="002060"/>
                </a:solidFill>
              </a:rPr>
              <a:t>on Proposal(s) </a:t>
            </a:r>
            <a:r>
              <a:rPr lang="en-US" sz="1000" dirty="0" smtClean="0">
                <a:solidFill>
                  <a:srgbClr val="002060"/>
                </a:solidFill>
              </a:rPr>
              <a:t>Elaboration</a:t>
            </a:r>
          </a:p>
        </p:txBody>
      </p:sp>
      <p:sp>
        <p:nvSpPr>
          <p:cNvPr id="54" name="TextBox 73"/>
          <p:cNvSpPr txBox="1"/>
          <p:nvPr/>
        </p:nvSpPr>
        <p:spPr>
          <a:xfrm>
            <a:off x="819312" y="4052239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25/11</a:t>
            </a:r>
          </a:p>
        </p:txBody>
      </p:sp>
      <p:cxnSp>
        <p:nvCxnSpPr>
          <p:cNvPr id="55" name="Elbow Connector 117"/>
          <p:cNvCxnSpPr>
            <a:stCxn id="56" idx="0"/>
            <a:endCxn id="53" idx="2"/>
          </p:cNvCxnSpPr>
          <p:nvPr/>
        </p:nvCxnSpPr>
        <p:spPr>
          <a:xfrm flipV="1">
            <a:off x="1367644" y="5146932"/>
            <a:ext cx="0" cy="91958"/>
          </a:xfrm>
          <a:prstGeom prst="straightConnector1">
            <a:avLst/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1"/>
          <p:cNvPicPr>
            <a:picLocks noChangeAspect="1" noChangeArrowheads="1"/>
          </p:cNvPicPr>
          <p:nvPr/>
        </p:nvPicPr>
        <p:blipFill>
          <a:blip r:embed="rId3" cstate="print"/>
          <a:srcRect l="8785" t="31250" r="71998" b="17969"/>
          <a:stretch>
            <a:fillRect/>
          </a:stretch>
        </p:blipFill>
        <p:spPr bwMode="auto">
          <a:xfrm>
            <a:off x="958936" y="5238890"/>
            <a:ext cx="81741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73"/>
          <p:cNvSpPr txBox="1"/>
          <p:nvPr/>
        </p:nvSpPr>
        <p:spPr>
          <a:xfrm>
            <a:off x="853290" y="5268718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29/10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308304" y="4221088"/>
            <a:ext cx="1625974" cy="792088"/>
          </a:xfrm>
          <a:prstGeom prst="rect">
            <a:avLst/>
          </a:prstGeom>
          <a:solidFill>
            <a:srgbClr val="305178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378C"/>
              </a:buClr>
              <a:defRPr/>
            </a:pPr>
            <a:r>
              <a:rPr lang="en-US" sz="1400" b="1" dirty="0" smtClean="0">
                <a:solidFill>
                  <a:prstClr val="white"/>
                </a:solidFill>
              </a:rPr>
              <a:t>Proposals submission </a:t>
            </a:r>
            <a:r>
              <a:rPr lang="en-US" sz="1400" b="1" dirty="0" smtClean="0">
                <a:solidFill>
                  <a:prstClr val="white"/>
                </a:solidFill>
              </a:rPr>
              <a:t>(part A, B, C and D)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7568406" y="1217842"/>
            <a:ext cx="1080120" cy="9286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Request for </a:t>
            </a:r>
            <a:br>
              <a:rPr lang="en-US" sz="1000" dirty="0" smtClean="0">
                <a:solidFill>
                  <a:srgbClr val="002060"/>
                </a:solidFill>
              </a:rPr>
            </a:br>
            <a:r>
              <a:rPr lang="en-US" sz="1000" dirty="0" smtClean="0">
                <a:solidFill>
                  <a:srgbClr val="002060"/>
                </a:solidFill>
              </a:rPr>
              <a:t>MS endorsement</a:t>
            </a:r>
          </a:p>
        </p:txBody>
      </p:sp>
      <p:sp>
        <p:nvSpPr>
          <p:cNvPr id="64" name="TextBox 73"/>
          <p:cNvSpPr txBox="1"/>
          <p:nvPr/>
        </p:nvSpPr>
        <p:spPr>
          <a:xfrm>
            <a:off x="7552162" y="1091812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20/01</a:t>
            </a:r>
          </a:p>
        </p:txBody>
      </p:sp>
      <p:sp>
        <p:nvSpPr>
          <p:cNvPr id="6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82004" y="6357958"/>
            <a:ext cx="533400" cy="152400"/>
          </a:xfrm>
        </p:spPr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70" name="Elbow Connector 132"/>
          <p:cNvCxnSpPr>
            <a:stCxn id="29" idx="3"/>
            <a:endCxn id="63" idx="1"/>
          </p:cNvCxnSpPr>
          <p:nvPr/>
        </p:nvCxnSpPr>
        <p:spPr>
          <a:xfrm flipV="1">
            <a:off x="7075990" y="1682189"/>
            <a:ext cx="492416" cy="4246571"/>
          </a:xfrm>
          <a:prstGeom prst="bentConnector3">
            <a:avLst>
              <a:gd name="adj1" fmla="val 50000"/>
            </a:avLst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 bwMode="auto">
          <a:xfrm>
            <a:off x="7568362" y="2575164"/>
            <a:ext cx="1080120" cy="10001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MS endorsement</a:t>
            </a:r>
          </a:p>
        </p:txBody>
      </p:sp>
      <p:sp>
        <p:nvSpPr>
          <p:cNvPr id="75" name="TextBox 73"/>
          <p:cNvSpPr txBox="1"/>
          <p:nvPr/>
        </p:nvSpPr>
        <p:spPr>
          <a:xfrm>
            <a:off x="7555986" y="2408190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10/02</a:t>
            </a:r>
          </a:p>
        </p:txBody>
      </p:sp>
      <p:cxnSp>
        <p:nvCxnSpPr>
          <p:cNvPr id="71" name="Elbow Connector 117"/>
          <p:cNvCxnSpPr>
            <a:stCxn id="33" idx="3"/>
            <a:endCxn id="35" idx="1"/>
          </p:cNvCxnSpPr>
          <p:nvPr/>
        </p:nvCxnSpPr>
        <p:spPr>
          <a:xfrm>
            <a:off x="1907704" y="3068960"/>
            <a:ext cx="1152128" cy="0"/>
          </a:xfrm>
          <a:prstGeom prst="straightConnector1">
            <a:avLst/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117"/>
          <p:cNvCxnSpPr>
            <a:stCxn id="35" idx="2"/>
            <a:endCxn id="25" idx="0"/>
          </p:cNvCxnSpPr>
          <p:nvPr/>
        </p:nvCxnSpPr>
        <p:spPr>
          <a:xfrm>
            <a:off x="3599892" y="3573016"/>
            <a:ext cx="0" cy="576064"/>
          </a:xfrm>
          <a:prstGeom prst="straightConnector1">
            <a:avLst/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132"/>
          <p:cNvCxnSpPr>
            <a:stCxn id="37" idx="3"/>
            <a:endCxn id="27" idx="0"/>
          </p:cNvCxnSpPr>
          <p:nvPr/>
        </p:nvCxnSpPr>
        <p:spPr>
          <a:xfrm>
            <a:off x="4139952" y="1700808"/>
            <a:ext cx="674220" cy="2445992"/>
          </a:xfrm>
          <a:prstGeom prst="bentConnector2">
            <a:avLst/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17"/>
          <p:cNvCxnSpPr>
            <a:stCxn id="63" idx="2"/>
            <a:endCxn id="74" idx="0"/>
          </p:cNvCxnSpPr>
          <p:nvPr/>
        </p:nvCxnSpPr>
        <p:spPr>
          <a:xfrm rot="5400000">
            <a:off x="7894130" y="2360828"/>
            <a:ext cx="428628" cy="44"/>
          </a:xfrm>
          <a:prstGeom prst="straightConnector1">
            <a:avLst/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7"/>
          <p:cNvCxnSpPr>
            <a:stCxn id="74" idx="2"/>
            <a:endCxn id="61" idx="0"/>
          </p:cNvCxnSpPr>
          <p:nvPr/>
        </p:nvCxnSpPr>
        <p:spPr>
          <a:xfrm rot="16200000" flipH="1">
            <a:off x="7791960" y="3891757"/>
            <a:ext cx="645792" cy="12869"/>
          </a:xfrm>
          <a:prstGeom prst="straightConnector1">
            <a:avLst/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26"/>
          <p:cNvSpPr/>
          <p:nvPr/>
        </p:nvSpPr>
        <p:spPr bwMode="auto">
          <a:xfrm>
            <a:off x="4282258" y="5411594"/>
            <a:ext cx="1080120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SDM </a:t>
            </a:r>
            <a:r>
              <a:rPr lang="en-US" sz="1000" dirty="0">
                <a:solidFill>
                  <a:srgbClr val="002060"/>
                </a:solidFill>
              </a:rPr>
              <a:t>uploading to </a:t>
            </a:r>
            <a:r>
              <a:rPr lang="en-US" sz="1000" dirty="0" err="1">
                <a:solidFill>
                  <a:srgbClr val="002060"/>
                </a:solidFill>
              </a:rPr>
              <a:t>TENtec</a:t>
            </a:r>
            <a:r>
              <a:rPr lang="en-US" sz="1000" dirty="0">
                <a:solidFill>
                  <a:srgbClr val="002060"/>
                </a:solidFill>
              </a:rPr>
              <a:t> website </a:t>
            </a:r>
            <a:r>
              <a:rPr lang="en-US" sz="1000" dirty="0" smtClean="0">
                <a:solidFill>
                  <a:srgbClr val="002060"/>
                </a:solidFill>
              </a:rPr>
              <a:t>Administrative and Legal Documents scanned</a:t>
            </a:r>
          </a:p>
        </p:txBody>
      </p:sp>
      <p:cxnSp>
        <p:nvCxnSpPr>
          <p:cNvPr id="66" name="Elbow Connector 132"/>
          <p:cNvCxnSpPr>
            <a:stCxn id="27" idx="2"/>
            <a:endCxn id="65" idx="0"/>
          </p:cNvCxnSpPr>
          <p:nvPr/>
        </p:nvCxnSpPr>
        <p:spPr>
          <a:xfrm rot="16200000" flipH="1">
            <a:off x="4694509" y="5283785"/>
            <a:ext cx="247472" cy="8146"/>
          </a:xfrm>
          <a:prstGeom prst="bentConnector3">
            <a:avLst>
              <a:gd name="adj1" fmla="val 50000"/>
            </a:avLst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73"/>
          <p:cNvSpPr txBox="1"/>
          <p:nvPr/>
        </p:nvSpPr>
        <p:spPr>
          <a:xfrm>
            <a:off x="4256355" y="5266083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16/12</a:t>
            </a:r>
          </a:p>
        </p:txBody>
      </p:sp>
      <p:cxnSp>
        <p:nvCxnSpPr>
          <p:cNvPr id="5" name="Connettore 4 4"/>
          <p:cNvCxnSpPr>
            <a:endCxn id="37" idx="1"/>
          </p:cNvCxnSpPr>
          <p:nvPr/>
        </p:nvCxnSpPr>
        <p:spPr>
          <a:xfrm rot="5400000" flipH="1" flipV="1">
            <a:off x="2228605" y="2244003"/>
            <a:ext cx="1374422" cy="288032"/>
          </a:xfrm>
          <a:prstGeom prst="bentConnector2">
            <a:avLst/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/>
          <p:cNvSpPr/>
          <p:nvPr/>
        </p:nvSpPr>
        <p:spPr>
          <a:xfrm>
            <a:off x="7240490" y="4105536"/>
            <a:ext cx="1800200" cy="100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2" name="TextBox 73"/>
          <p:cNvSpPr txBox="1"/>
          <p:nvPr/>
        </p:nvSpPr>
        <p:spPr>
          <a:xfrm>
            <a:off x="7164288" y="3969544"/>
            <a:ext cx="504000" cy="179536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16/02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835696" y="4077072"/>
            <a:ext cx="288032" cy="288032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35696" y="2420888"/>
            <a:ext cx="288032" cy="288032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95936" y="1056504"/>
            <a:ext cx="216024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923928" y="2420888"/>
            <a:ext cx="288032" cy="288032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851920" y="3933056"/>
            <a:ext cx="288032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220072" y="4005064"/>
            <a:ext cx="288032" cy="288032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220072" y="5229201"/>
            <a:ext cx="288032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460432" y="1052736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460432" y="2420888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5993320" y="2636912"/>
            <a:ext cx="1080120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Target date for the provision of originals of Administrative/Legal documents</a:t>
            </a:r>
          </a:p>
        </p:txBody>
      </p:sp>
      <p:sp>
        <p:nvSpPr>
          <p:cNvPr id="82" name="TextBox 73"/>
          <p:cNvSpPr txBox="1"/>
          <p:nvPr/>
        </p:nvSpPr>
        <p:spPr>
          <a:xfrm>
            <a:off x="5868200" y="2492896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15/01</a:t>
            </a:r>
          </a:p>
        </p:txBody>
      </p:sp>
      <p:cxnSp>
        <p:nvCxnSpPr>
          <p:cNvPr id="89" name="Elbow Connector 132"/>
          <p:cNvCxnSpPr>
            <a:stCxn id="29" idx="0"/>
            <a:endCxn id="77" idx="2"/>
          </p:cNvCxnSpPr>
          <p:nvPr/>
        </p:nvCxnSpPr>
        <p:spPr>
          <a:xfrm rot="16200000" flipV="1">
            <a:off x="5644815" y="4533589"/>
            <a:ext cx="1779680" cy="2550"/>
          </a:xfrm>
          <a:prstGeom prst="bentConnector3">
            <a:avLst>
              <a:gd name="adj1" fmla="val 50000"/>
            </a:avLst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876256" y="5229200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1475656" y="1052736"/>
            <a:ext cx="1080120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30517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1000" dirty="0" smtClean="0">
                <a:solidFill>
                  <a:srgbClr val="002060"/>
                </a:solidFill>
              </a:rPr>
              <a:t>Beginning of provisioning of Overall, Administrative, Financial and Technical POC </a:t>
            </a:r>
          </a:p>
        </p:txBody>
      </p:sp>
      <p:sp>
        <p:nvSpPr>
          <p:cNvPr id="84" name="TextBox 73"/>
          <p:cNvSpPr txBox="1"/>
          <p:nvPr/>
        </p:nvSpPr>
        <p:spPr>
          <a:xfrm>
            <a:off x="1331640" y="908720"/>
            <a:ext cx="504000" cy="179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2060"/>
                </a:solidFill>
              </a:rPr>
              <a:t>25/11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411760" y="980728"/>
            <a:ext cx="216024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804248" y="2503929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748464" y="3944089"/>
            <a:ext cx="360040" cy="27699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13</a:t>
            </a:r>
          </a:p>
        </p:txBody>
      </p:sp>
      <p:cxnSp>
        <p:nvCxnSpPr>
          <p:cNvPr id="87" name="Elbow Connector 117"/>
          <p:cNvCxnSpPr>
            <a:stCxn id="33" idx="0"/>
            <a:endCxn id="83" idx="2"/>
          </p:cNvCxnSpPr>
          <p:nvPr/>
        </p:nvCxnSpPr>
        <p:spPr>
          <a:xfrm rot="5400000" flipH="1" flipV="1">
            <a:off x="1439652" y="1988840"/>
            <a:ext cx="504056" cy="648072"/>
          </a:xfrm>
          <a:prstGeom prst="bentConnector3">
            <a:avLst>
              <a:gd name="adj1" fmla="val 50000"/>
            </a:avLst>
          </a:prstGeom>
          <a:ln w="15875">
            <a:solidFill>
              <a:srgbClr val="305178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itre 1"/>
          <p:cNvSpPr txBox="1">
            <a:spLocks/>
          </p:cNvSpPr>
          <p:nvPr/>
        </p:nvSpPr>
        <p:spPr>
          <a:xfrm>
            <a:off x="323528" y="152942"/>
            <a:ext cx="8820472" cy="6117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Administrative Roadmap – 29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</a:rPr>
              <a:t> of October to 16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</a:rPr>
              <a:t> of February</a:t>
            </a:r>
          </a:p>
        </p:txBody>
      </p:sp>
    </p:spTree>
    <p:extLst>
      <p:ext uri="{BB962C8B-B14F-4D97-AF65-F5344CB8AC3E}">
        <p14:creationId xmlns:p14="http://schemas.microsoft.com/office/powerpoint/2010/main" xmlns="" val="95308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85750" y="2235200"/>
            <a:ext cx="86487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Administrative </a:t>
            </a:r>
            <a:r>
              <a:rPr lang="en-US" sz="3600" b="1" dirty="0" smtClean="0"/>
              <a:t>documents - </a:t>
            </a:r>
            <a:r>
              <a:rPr lang="en-US" sz="3600" b="1" dirty="0" smtClean="0"/>
              <a:t>Part A, Part B, Part C and Part D</a:t>
            </a:r>
            <a:br>
              <a:rPr lang="en-US" sz="3600" b="1" dirty="0" smtClean="0"/>
            </a:br>
            <a:r>
              <a:rPr lang="en-US" sz="3600" b="1" dirty="0" smtClean="0"/>
              <a:t>How to read the Guidelines</a:t>
            </a:r>
            <a:endParaRPr lang="en-US" sz="3600" b="1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09700" y="4117488"/>
            <a:ext cx="6400800" cy="2159744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latin typeface="Arial"/>
                <a:cs typeface="Arial"/>
              </a:rPr>
              <a:t>Paola Di Giovanni – FPA Coordination Manager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43426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4F81BD">
                    <a:lumMod val="50000"/>
                  </a:srgbClr>
                </a:solidFill>
              </a:rPr>
              <a:t>©</a:t>
            </a:r>
            <a:endParaRPr lang="it-IT" sz="1600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3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 txBox="1">
            <a:spLocks/>
          </p:cNvSpPr>
          <p:nvPr/>
        </p:nvSpPr>
        <p:spPr>
          <a:xfrm>
            <a:off x="7924800" y="65532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22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 t="21282" r="65968" b="6250"/>
          <a:stretch>
            <a:fillRect/>
          </a:stretch>
        </p:blipFill>
        <p:spPr bwMode="auto">
          <a:xfrm>
            <a:off x="6689376" y="3103430"/>
            <a:ext cx="2052000" cy="2456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23528" y="152942"/>
            <a:ext cx="8820472" cy="6117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CEF Proposals Response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Documentation to be submitted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7504" y="1484784"/>
            <a:ext cx="2052000" cy="972000"/>
          </a:xfrm>
          <a:prstGeom prst="roundRect">
            <a:avLst/>
          </a:prstGeom>
          <a:solidFill>
            <a:srgbClr val="E8EDFC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base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SzPct val="130000"/>
            </a:pPr>
            <a:r>
              <a:rPr lang="it-IT" sz="1200" b="1" dirty="0" smtClean="0">
                <a:solidFill>
                  <a:srgbClr val="002060"/>
                </a:solidFill>
              </a:rPr>
              <a:t>PART A</a:t>
            </a:r>
          </a:p>
          <a:p>
            <a:pPr algn="ctr" fontAlgn="base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SzPct val="130000"/>
            </a:pPr>
            <a:r>
              <a:rPr lang="en-US" sz="1200" b="1" dirty="0" smtClean="0">
                <a:solidFill>
                  <a:srgbClr val="002060"/>
                </a:solidFill>
              </a:rPr>
              <a:t>Main characteristics of the proposal and budget of the Action</a:t>
            </a:r>
            <a:endParaRPr lang="it-IT" sz="1200" b="1" dirty="0" smtClean="0">
              <a:solidFill>
                <a:srgbClr val="002060"/>
              </a:solidFill>
            </a:endParaRPr>
          </a:p>
          <a:p>
            <a:pPr algn="ctr" fontAlgn="base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SzPct val="130000"/>
            </a:pPr>
            <a:endParaRPr lang="it-IT" sz="1200" b="1" dirty="0" smtClean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91747" y="1484784"/>
            <a:ext cx="2052000" cy="972000"/>
          </a:xfrm>
          <a:prstGeom prst="roundRect">
            <a:avLst/>
          </a:prstGeom>
          <a:solidFill>
            <a:srgbClr val="E8EDFC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SzPct val="130000"/>
            </a:pPr>
            <a:r>
              <a:rPr lang="it-IT" sz="1200" b="1" dirty="0" smtClean="0">
                <a:solidFill>
                  <a:srgbClr val="002060"/>
                </a:solidFill>
              </a:rPr>
              <a:t>PART B</a:t>
            </a:r>
          </a:p>
          <a:p>
            <a:pPr algn="ctr" fontAlgn="base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SzPct val="130000"/>
            </a:pPr>
            <a:r>
              <a:rPr lang="en-US" sz="1200" b="1" dirty="0" smtClean="0">
                <a:solidFill>
                  <a:srgbClr val="002060"/>
                </a:solidFill>
              </a:rPr>
              <a:t>Administrative Information on Applicants</a:t>
            </a:r>
            <a:endParaRPr lang="it-IT" sz="1200" b="1" dirty="0" smtClean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75990" y="1484784"/>
            <a:ext cx="2052000" cy="972000"/>
          </a:xfrm>
          <a:prstGeom prst="roundRect">
            <a:avLst/>
          </a:prstGeom>
          <a:solidFill>
            <a:srgbClr val="E8EDFC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base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SzPct val="130000"/>
            </a:pPr>
            <a:r>
              <a:rPr lang="en-US" sz="1200" b="1" dirty="0" smtClean="0">
                <a:solidFill>
                  <a:srgbClr val="002060"/>
                </a:solidFill>
              </a:rPr>
              <a:t>PART C</a:t>
            </a:r>
          </a:p>
          <a:p>
            <a:pPr algn="ctr" fontAlgn="base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SzPct val="130000"/>
            </a:pPr>
            <a:r>
              <a:rPr lang="en-US" sz="1200" b="1" dirty="0" smtClean="0">
                <a:solidFill>
                  <a:srgbClr val="002060"/>
                </a:solidFill>
              </a:rPr>
              <a:t> Compliance with Union Policy and Law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60232" y="1484784"/>
            <a:ext cx="2052000" cy="972000"/>
          </a:xfrm>
          <a:prstGeom prst="roundRect">
            <a:avLst/>
          </a:prstGeom>
          <a:solidFill>
            <a:srgbClr val="E8EDFC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base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SzPct val="130000"/>
            </a:pPr>
            <a:r>
              <a:rPr lang="en-US" sz="1200" b="1" dirty="0" smtClean="0">
                <a:solidFill>
                  <a:srgbClr val="002060"/>
                </a:solidFill>
              </a:rPr>
              <a:t>PART D</a:t>
            </a:r>
          </a:p>
          <a:p>
            <a:pPr algn="ctr" fontAlgn="base">
              <a:lnSpc>
                <a:spcPct val="105000"/>
              </a:lnSpc>
              <a:spcBef>
                <a:spcPct val="15000"/>
              </a:spcBef>
              <a:spcAft>
                <a:spcPct val="0"/>
              </a:spcAft>
              <a:buSzPct val="130000"/>
            </a:pPr>
            <a:r>
              <a:rPr lang="en-US" sz="1200" b="1" dirty="0" smtClean="0">
                <a:solidFill>
                  <a:srgbClr val="002060"/>
                </a:solidFill>
              </a:rPr>
              <a:t>Technical Information</a:t>
            </a:r>
            <a:endParaRPr lang="it-IT" sz="1200" b="1" dirty="0" smtClean="0">
              <a:solidFill>
                <a:srgbClr val="002060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 rot="10800000">
            <a:off x="395536" y="2636912"/>
            <a:ext cx="1296144" cy="21602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 rot="10800000">
            <a:off x="2603781" y="2636912"/>
            <a:ext cx="1296144" cy="21602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 rot="10800000">
            <a:off x="4812026" y="2636912"/>
            <a:ext cx="1296144" cy="21602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 rot="10800000">
            <a:off x="7020272" y="2636912"/>
            <a:ext cx="1296144" cy="21602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2051720" y="1772816"/>
            <a:ext cx="324000" cy="324000"/>
            <a:chOff x="1331640" y="5229200"/>
            <a:chExt cx="720000" cy="720080"/>
          </a:xfrm>
        </p:grpSpPr>
        <p:sp>
          <p:nvSpPr>
            <p:cNvPr id="22" name="Flowchart: Connector 21"/>
            <p:cNvSpPr/>
            <p:nvPr/>
          </p:nvSpPr>
          <p:spPr>
            <a:xfrm>
              <a:off x="1331640" y="5229200"/>
              <a:ext cx="720000" cy="720080"/>
            </a:xfrm>
            <a:prstGeom prst="flowChartConnector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23" name="Plus 22"/>
            <p:cNvSpPr/>
            <p:nvPr/>
          </p:nvSpPr>
          <p:spPr>
            <a:xfrm>
              <a:off x="1385640" y="5301208"/>
              <a:ext cx="612000" cy="612000"/>
            </a:xfrm>
            <a:prstGeom prst="mathPlus">
              <a:avLst>
                <a:gd name="adj1" fmla="val 18389"/>
              </a:avLst>
            </a:prstGeom>
            <a:solidFill>
              <a:schemeClr val="bg1">
                <a:lumMod val="95000"/>
              </a:schemeClr>
            </a:solidFill>
            <a:ln w="15875"/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4211960" y="1772816"/>
            <a:ext cx="324000" cy="324000"/>
            <a:chOff x="1331640" y="5229200"/>
            <a:chExt cx="720000" cy="720080"/>
          </a:xfrm>
        </p:grpSpPr>
        <p:sp>
          <p:nvSpPr>
            <p:cNvPr id="25" name="Flowchart: Connector 24"/>
            <p:cNvSpPr/>
            <p:nvPr/>
          </p:nvSpPr>
          <p:spPr>
            <a:xfrm>
              <a:off x="1331640" y="5229200"/>
              <a:ext cx="720000" cy="720080"/>
            </a:xfrm>
            <a:prstGeom prst="flowChartConnector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26" name="Plus 25"/>
            <p:cNvSpPr/>
            <p:nvPr/>
          </p:nvSpPr>
          <p:spPr>
            <a:xfrm>
              <a:off x="1385640" y="5301208"/>
              <a:ext cx="612000" cy="612000"/>
            </a:xfrm>
            <a:prstGeom prst="mathPlus">
              <a:avLst>
                <a:gd name="adj1" fmla="val 18389"/>
              </a:avLst>
            </a:prstGeom>
            <a:solidFill>
              <a:schemeClr val="bg1">
                <a:lumMod val="95000"/>
              </a:schemeClr>
            </a:solidFill>
            <a:ln w="15875"/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6408240" y="1772816"/>
            <a:ext cx="324000" cy="324000"/>
            <a:chOff x="1331640" y="5229200"/>
            <a:chExt cx="720000" cy="720080"/>
          </a:xfrm>
        </p:grpSpPr>
        <p:sp>
          <p:nvSpPr>
            <p:cNvPr id="28" name="Flowchart: Connector 27"/>
            <p:cNvSpPr/>
            <p:nvPr/>
          </p:nvSpPr>
          <p:spPr>
            <a:xfrm>
              <a:off x="1331640" y="5229200"/>
              <a:ext cx="720000" cy="720080"/>
            </a:xfrm>
            <a:prstGeom prst="flowChartConnector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29" name="Plus 28"/>
            <p:cNvSpPr/>
            <p:nvPr/>
          </p:nvSpPr>
          <p:spPr>
            <a:xfrm>
              <a:off x="1385640" y="5301208"/>
              <a:ext cx="612000" cy="612000"/>
            </a:xfrm>
            <a:prstGeom prst="mathPlus">
              <a:avLst>
                <a:gd name="adj1" fmla="val 18389"/>
              </a:avLst>
            </a:prstGeom>
            <a:solidFill>
              <a:schemeClr val="bg1">
                <a:lumMod val="95000"/>
              </a:schemeClr>
            </a:solidFill>
            <a:ln w="15875"/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</p:grpSp>
      <p:sp>
        <p:nvSpPr>
          <p:cNvPr id="33" name="TextBox 121"/>
          <p:cNvSpPr txBox="1"/>
          <p:nvPr/>
        </p:nvSpPr>
        <p:spPr>
          <a:xfrm>
            <a:off x="323528" y="951111"/>
            <a:ext cx="81840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defRPr/>
            </a:pPr>
            <a:r>
              <a:rPr lang="en-GB" sz="1500" dirty="0" smtClean="0">
                <a:solidFill>
                  <a:srgbClr val="002060"/>
                </a:solidFill>
                <a:latin typeface="Lucida Sans" pitchFamily="34" charset="0"/>
              </a:rPr>
              <a:t>According to the EC/INEA process for proposal elaboration, the proposal(s) consists of four forms:</a:t>
            </a:r>
            <a:endParaRPr lang="en-GB" sz="1500" b="1" dirty="0">
              <a:solidFill>
                <a:srgbClr val="002060"/>
              </a:solidFill>
              <a:latin typeface="Lucida Sans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/>
          <a:srcRect l="6039" t="23437" r="65959" b="14062"/>
          <a:stretch>
            <a:fillRect/>
          </a:stretch>
        </p:blipFill>
        <p:spPr bwMode="auto">
          <a:xfrm>
            <a:off x="142844" y="3081889"/>
            <a:ext cx="2041200" cy="29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/>
          <a:srcRect l="3843" t="23437" r="73646" b="19922"/>
          <a:stretch>
            <a:fillRect/>
          </a:stretch>
        </p:blipFill>
        <p:spPr bwMode="auto">
          <a:xfrm>
            <a:off x="2285984" y="3096098"/>
            <a:ext cx="2041200" cy="288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2"/>
          <p:cNvPicPr preferRelativeResize="0">
            <a:picLocks noChangeArrowheads="1"/>
          </p:cNvPicPr>
          <p:nvPr/>
        </p:nvPicPr>
        <p:blipFill>
          <a:blip r:embed="rId6"/>
          <a:srcRect l="6039" t="24136" r="64861" b="9179"/>
          <a:stretch>
            <a:fillRect/>
          </a:stretch>
        </p:blipFill>
        <p:spPr bwMode="auto">
          <a:xfrm>
            <a:off x="4429124" y="3078289"/>
            <a:ext cx="2041200" cy="292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2"/>
          <p:cNvPicPr preferRelativeResize="0">
            <a:picLocks noChangeArrowheads="1"/>
          </p:cNvPicPr>
          <p:nvPr/>
        </p:nvPicPr>
        <p:blipFill>
          <a:blip r:embed="rId7"/>
          <a:srcRect l="6039" t="23437" r="65410" b="9179"/>
          <a:stretch>
            <a:fillRect/>
          </a:stretch>
        </p:blipFill>
        <p:spPr bwMode="auto">
          <a:xfrm>
            <a:off x="6572264" y="3571876"/>
            <a:ext cx="2052000" cy="27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613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23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TextBox 121"/>
          <p:cNvSpPr txBox="1"/>
          <p:nvPr/>
        </p:nvSpPr>
        <p:spPr>
          <a:xfrm>
            <a:off x="348393" y="1408708"/>
            <a:ext cx="818404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defRPr/>
            </a:pPr>
            <a:r>
              <a:rPr lang="en-US" sz="1500" dirty="0" smtClean="0">
                <a:solidFill>
                  <a:srgbClr val="002060"/>
                </a:solidFill>
                <a:latin typeface="Lucida Sans" pitchFamily="34" charset="0"/>
              </a:rPr>
              <a:t>SDM to support </a:t>
            </a:r>
            <a:r>
              <a:rPr lang="en-US" sz="1500" b="1" dirty="0" smtClean="0">
                <a:solidFill>
                  <a:srgbClr val="002060"/>
                </a:solidFill>
                <a:latin typeface="Lucida Sans" pitchFamily="34" charset="0"/>
              </a:rPr>
              <a:t>IPPs during “response preparation phase” </a:t>
            </a:r>
            <a:r>
              <a:rPr lang="en-US" sz="1500" dirty="0" smtClean="0">
                <a:solidFill>
                  <a:srgbClr val="002060"/>
                </a:solidFill>
                <a:latin typeface="Lucida Sans" pitchFamily="34" charset="0"/>
              </a:rPr>
              <a:t>published on 25</a:t>
            </a:r>
            <a:r>
              <a:rPr lang="en-US" sz="1500" baseline="30000" dirty="0" smtClean="0">
                <a:solidFill>
                  <a:srgbClr val="002060"/>
                </a:solidFill>
                <a:latin typeface="Lucida Sans" pitchFamily="34" charset="0"/>
              </a:rPr>
              <a:t>th</a:t>
            </a:r>
            <a:r>
              <a:rPr lang="en-US" sz="1500" dirty="0" smtClean="0">
                <a:solidFill>
                  <a:srgbClr val="002060"/>
                </a:solidFill>
                <a:latin typeface="Lucida Sans" pitchFamily="34" charset="0"/>
              </a:rPr>
              <a:t> of November the SDM Guidelines </a:t>
            </a:r>
            <a:r>
              <a:rPr lang="en-US" sz="1500" b="1" dirty="0" smtClean="0">
                <a:solidFill>
                  <a:srgbClr val="002060"/>
                </a:solidFill>
                <a:latin typeface="Lucida Sans" pitchFamily="34" charset="0"/>
              </a:rPr>
              <a:t>describing </a:t>
            </a:r>
            <a:r>
              <a:rPr lang="en-US" sz="1500" b="1" dirty="0">
                <a:solidFill>
                  <a:srgbClr val="002060"/>
                </a:solidFill>
                <a:latin typeface="Lucida Sans" pitchFamily="34" charset="0"/>
              </a:rPr>
              <a:t>the </a:t>
            </a:r>
            <a:r>
              <a:rPr lang="en-US" sz="1500" b="1" dirty="0" smtClean="0">
                <a:solidFill>
                  <a:srgbClr val="002060"/>
                </a:solidFill>
                <a:latin typeface="Lucida Sans" pitchFamily="34" charset="0"/>
              </a:rPr>
              <a:t>support to </a:t>
            </a:r>
            <a:r>
              <a:rPr lang="en-US" sz="1500" dirty="0" smtClean="0">
                <a:solidFill>
                  <a:srgbClr val="002060"/>
                </a:solidFill>
                <a:latin typeface="Lucida Sans" pitchFamily="34" charset="0"/>
              </a:rPr>
              <a:t>be </a:t>
            </a:r>
            <a:r>
              <a:rPr lang="en-US" sz="1500" dirty="0">
                <a:solidFill>
                  <a:srgbClr val="002060"/>
                </a:solidFill>
                <a:latin typeface="Lucida Sans" pitchFamily="34" charset="0"/>
              </a:rPr>
              <a:t>put in place to </a:t>
            </a:r>
            <a:r>
              <a:rPr lang="en-US" sz="1500" dirty="0" smtClean="0">
                <a:solidFill>
                  <a:srgbClr val="002060"/>
                </a:solidFill>
                <a:latin typeface="Lucida Sans" pitchFamily="34" charset="0"/>
              </a:rPr>
              <a:t>assist the </a:t>
            </a:r>
            <a:r>
              <a:rPr lang="en-US" sz="1500" dirty="0">
                <a:solidFill>
                  <a:srgbClr val="002060"/>
                </a:solidFill>
                <a:latin typeface="Lucida Sans" pitchFamily="34" charset="0"/>
              </a:rPr>
              <a:t>IPPs </a:t>
            </a:r>
            <a:r>
              <a:rPr lang="en-US" sz="1500" dirty="0" smtClean="0">
                <a:solidFill>
                  <a:srgbClr val="002060"/>
                </a:solidFill>
                <a:latin typeface="Lucida Sans" pitchFamily="34" charset="0"/>
              </a:rPr>
              <a:t>interest </a:t>
            </a:r>
            <a:r>
              <a:rPr lang="en-US" sz="1500" dirty="0">
                <a:solidFill>
                  <a:srgbClr val="002060"/>
                </a:solidFill>
                <a:latin typeface="Lucida Sans" pitchFamily="34" charset="0"/>
              </a:rPr>
              <a:t>in </a:t>
            </a:r>
            <a:r>
              <a:rPr lang="en-US" sz="1500" dirty="0" smtClean="0">
                <a:solidFill>
                  <a:srgbClr val="002060"/>
                </a:solidFill>
                <a:latin typeface="Lucida Sans" pitchFamily="34" charset="0"/>
              </a:rPr>
              <a:t>participating to the CEF </a:t>
            </a:r>
            <a:r>
              <a:rPr lang="en-US" sz="1500" dirty="0">
                <a:solidFill>
                  <a:srgbClr val="002060"/>
                </a:solidFill>
                <a:latin typeface="Lucida Sans" pitchFamily="34" charset="0"/>
              </a:rPr>
              <a:t>Transport </a:t>
            </a:r>
            <a:r>
              <a:rPr lang="en-US" sz="1500" dirty="0" smtClean="0">
                <a:solidFill>
                  <a:srgbClr val="002060"/>
                </a:solidFill>
                <a:latin typeface="Lucida Sans" pitchFamily="34" charset="0"/>
              </a:rPr>
              <a:t>Calls 2015</a:t>
            </a:r>
            <a:r>
              <a:rPr lang="en-US" sz="1500" dirty="0" smtClean="0">
                <a:solidFill>
                  <a:srgbClr val="002060"/>
                </a:solidFill>
                <a:latin typeface="Lucida Sans" pitchFamily="34" charset="0"/>
              </a:rPr>
              <a:t>.</a:t>
            </a:r>
            <a:endParaRPr lang="en-US" sz="1500" dirty="0" smtClean="0">
              <a:solidFill>
                <a:srgbClr val="002060"/>
              </a:solidFill>
              <a:latin typeface="Lucida Sans" pitchFamily="34" charset="0"/>
            </a:endParaRPr>
          </a:p>
        </p:txBody>
      </p:sp>
      <p:sp>
        <p:nvSpPr>
          <p:cNvPr id="14" name="Rettangolo 3"/>
          <p:cNvSpPr/>
          <p:nvPr/>
        </p:nvSpPr>
        <p:spPr>
          <a:xfrm>
            <a:off x="0" y="836712"/>
            <a:ext cx="8454360" cy="33854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177779" indent="-177779" algn="ctr"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</a:pPr>
            <a:r>
              <a:rPr lang="en-US" sz="1600" b="1" kern="0" dirty="0" smtClean="0">
                <a:solidFill>
                  <a:srgbClr val="002060"/>
                </a:solidFill>
                <a:latin typeface="Century Gothic" pitchFamily="34" charset="0"/>
              </a:rPr>
              <a:t>SDM Guidelines for </a:t>
            </a:r>
            <a:r>
              <a:rPr lang="en-US" sz="1600" b="1" kern="0" dirty="0">
                <a:solidFill>
                  <a:srgbClr val="002060"/>
                </a:solidFill>
                <a:latin typeface="Century Gothic" pitchFamily="34" charset="0"/>
              </a:rPr>
              <a:t>CEF Transport Call </a:t>
            </a:r>
            <a:r>
              <a:rPr lang="en-US" sz="1600" b="1" kern="0" dirty="0" smtClean="0">
                <a:solidFill>
                  <a:srgbClr val="002060"/>
                </a:solidFill>
                <a:latin typeface="Century Gothic" pitchFamily="34" charset="0"/>
              </a:rPr>
              <a:t>2015 responses preparation</a:t>
            </a:r>
          </a:p>
        </p:txBody>
      </p:sp>
      <p:sp>
        <p:nvSpPr>
          <p:cNvPr id="15" name="TextBox 121"/>
          <p:cNvSpPr txBox="1"/>
          <p:nvPr/>
        </p:nvSpPr>
        <p:spPr>
          <a:xfrm>
            <a:off x="3923928" y="2132856"/>
            <a:ext cx="4464496" cy="4321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defRPr/>
            </a:pPr>
            <a:endParaRPr lang="en-US" sz="1200" dirty="0">
              <a:solidFill>
                <a:srgbClr val="002060"/>
              </a:solidFill>
              <a:latin typeface="Lucida Sans" pitchFamily="34" charset="0"/>
            </a:endParaRPr>
          </a:p>
          <a:p>
            <a:pPr marL="228600" indent="-228600"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2060"/>
                </a:solidFill>
                <a:latin typeface="Lucida Sans" pitchFamily="34" charset="0"/>
              </a:rPr>
              <a:t>Introduction </a:t>
            </a:r>
            <a:r>
              <a:rPr lang="en-US" sz="1200" dirty="0" smtClean="0">
                <a:solidFill>
                  <a:srgbClr val="002060"/>
                </a:solidFill>
                <a:latin typeface="Lucida Sans" pitchFamily="34" charset="0"/>
              </a:rPr>
              <a:t>(</a:t>
            </a:r>
            <a:r>
              <a:rPr lang="en-GB" sz="1200" dirty="0">
                <a:solidFill>
                  <a:srgbClr val="002060"/>
                </a:solidFill>
                <a:latin typeface="Lucida Sans" pitchFamily="34" charset="0"/>
              </a:rPr>
              <a:t>t</a:t>
            </a:r>
            <a:r>
              <a:rPr lang="en-GB" sz="1200" dirty="0" smtClean="0">
                <a:solidFill>
                  <a:srgbClr val="002060"/>
                </a:solidFill>
                <a:latin typeface="Lucida Sans" pitchFamily="34" charset="0"/>
              </a:rPr>
              <a:t>he </a:t>
            </a:r>
            <a:r>
              <a:rPr lang="en-GB" sz="1200" dirty="0">
                <a:solidFill>
                  <a:srgbClr val="002060"/>
                </a:solidFill>
                <a:latin typeface="Lucida Sans" pitchFamily="34" charset="0"/>
              </a:rPr>
              <a:t>objectives and </a:t>
            </a:r>
            <a:r>
              <a:rPr lang="en-GB" sz="1200" dirty="0" smtClean="0">
                <a:solidFill>
                  <a:srgbClr val="002060"/>
                </a:solidFill>
                <a:latin typeface="Lucida Sans" pitchFamily="34" charset="0"/>
              </a:rPr>
              <a:t>structure of </a:t>
            </a:r>
            <a:r>
              <a:rPr lang="en-GB" sz="1200" dirty="0">
                <a:solidFill>
                  <a:srgbClr val="002060"/>
                </a:solidFill>
                <a:latin typeface="Lucida Sans" pitchFamily="34" charset="0"/>
              </a:rPr>
              <a:t>the paper</a:t>
            </a:r>
            <a:r>
              <a:rPr lang="it-IT" sz="1200" dirty="0">
                <a:solidFill>
                  <a:srgbClr val="002060"/>
                </a:solidFill>
                <a:latin typeface="Lucida Sans" pitchFamily="34" charset="0"/>
              </a:rPr>
              <a:t>)</a:t>
            </a:r>
            <a:endParaRPr lang="en-US" sz="1200" dirty="0">
              <a:solidFill>
                <a:srgbClr val="002060"/>
              </a:solidFill>
              <a:latin typeface="Lucida Sans" pitchFamily="34" charset="0"/>
            </a:endParaRPr>
          </a:p>
          <a:p>
            <a:pPr marL="228600" indent="-228600"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2060"/>
                </a:solidFill>
                <a:latin typeface="Lucida Sans" pitchFamily="34" charset="0"/>
              </a:rPr>
              <a:t>SESAR Deployment Manager’s context and role</a:t>
            </a:r>
          </a:p>
          <a:p>
            <a:pPr marL="228600" indent="-228600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2060"/>
                </a:solidFill>
                <a:latin typeface="Lucida Sans" pitchFamily="34" charset="0"/>
              </a:rPr>
              <a:t>2015 CEF TRANSPORT MULTI-ANNUAL </a:t>
            </a:r>
            <a:r>
              <a:rPr lang="en-US" sz="1200" b="1" dirty="0" smtClean="0">
                <a:solidFill>
                  <a:srgbClr val="002060"/>
                </a:solidFill>
                <a:latin typeface="Lucida Sans" pitchFamily="34" charset="0"/>
              </a:rPr>
              <a:t>CALL</a:t>
            </a:r>
            <a:r>
              <a:rPr lang="en-US" sz="1200" dirty="0" smtClean="0">
                <a:solidFill>
                  <a:srgbClr val="002060"/>
                </a:solidFill>
                <a:latin typeface="Lucida Sans" pitchFamily="34" charset="0"/>
              </a:rPr>
              <a:t>– </a:t>
            </a:r>
            <a:r>
              <a:rPr lang="en-US" sz="1200" dirty="0">
                <a:solidFill>
                  <a:srgbClr val="002060"/>
                </a:solidFill>
                <a:latin typeface="Lucida Sans" pitchFamily="34" charset="0"/>
              </a:rPr>
              <a:t>Funding </a:t>
            </a:r>
            <a:r>
              <a:rPr lang="en-US" sz="1200" dirty="0" smtClean="0">
                <a:solidFill>
                  <a:srgbClr val="002060"/>
                </a:solidFill>
                <a:latin typeface="Lucida Sans" pitchFamily="34" charset="0"/>
              </a:rPr>
              <a:t>Objective </a:t>
            </a:r>
            <a:r>
              <a:rPr lang="en-US" sz="1200" dirty="0" smtClean="0">
                <a:solidFill>
                  <a:srgbClr val="002060"/>
                </a:solidFill>
                <a:latin typeface="Lucida Sans" pitchFamily="34" charset="0"/>
              </a:rPr>
              <a:t>-3</a:t>
            </a:r>
            <a:endParaRPr lang="en-US" sz="1200" dirty="0">
              <a:solidFill>
                <a:srgbClr val="002060"/>
              </a:solidFill>
              <a:latin typeface="Lucida Sans" pitchFamily="34" charset="0"/>
            </a:endParaRPr>
          </a:p>
          <a:p>
            <a:pPr marL="228600" indent="-228600"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+mj-lt"/>
              <a:buAutoNum type="arabicPeriod"/>
              <a:defRPr/>
            </a:pPr>
            <a:r>
              <a:rPr lang="en-US" sz="1200" b="1" dirty="0" smtClean="0">
                <a:solidFill>
                  <a:srgbClr val="002060"/>
                </a:solidFill>
                <a:latin typeface="Lucida Sans" pitchFamily="34" charset="0"/>
              </a:rPr>
              <a:t>Preparing </a:t>
            </a:r>
            <a:r>
              <a:rPr lang="en-US" sz="1200" b="1" dirty="0">
                <a:solidFill>
                  <a:srgbClr val="002060"/>
                </a:solidFill>
                <a:latin typeface="Lucida Sans" pitchFamily="34" charset="0"/>
              </a:rPr>
              <a:t>the </a:t>
            </a:r>
            <a:r>
              <a:rPr lang="en-US" sz="1200" b="1" dirty="0" smtClean="0">
                <a:solidFill>
                  <a:srgbClr val="002060"/>
                </a:solidFill>
                <a:latin typeface="Lucida Sans" pitchFamily="34" charset="0"/>
              </a:rPr>
              <a:t>Application</a:t>
            </a:r>
            <a:r>
              <a:rPr lang="en-US" sz="1200" dirty="0" smtClean="0">
                <a:solidFill>
                  <a:srgbClr val="002060"/>
                </a:solidFill>
                <a:latin typeface="Lucida Sans" pitchFamily="34" charset="0"/>
              </a:rPr>
              <a:t>:</a:t>
            </a:r>
            <a:endParaRPr lang="en-US" sz="1200" dirty="0">
              <a:solidFill>
                <a:srgbClr val="002060"/>
              </a:solidFill>
              <a:latin typeface="Lucida Sans" pitchFamily="34" charset="0"/>
            </a:endParaRPr>
          </a:p>
          <a:p>
            <a:pPr marL="635000" lvl="1" indent="-177800">
              <a:lnSpc>
                <a:spcPts val="1100"/>
              </a:lnSpc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002060"/>
                </a:solidFill>
                <a:latin typeface="Lucida Sans" pitchFamily="34" charset="0"/>
              </a:rPr>
              <a:t>4.1. Part A	</a:t>
            </a:r>
          </a:p>
          <a:p>
            <a:pPr marL="635000" lvl="1" indent="-177800">
              <a:lnSpc>
                <a:spcPts val="1100"/>
              </a:lnSpc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002060"/>
                </a:solidFill>
                <a:latin typeface="Lucida Sans" pitchFamily="34" charset="0"/>
              </a:rPr>
              <a:t>4.2. Part B	</a:t>
            </a:r>
            <a:endParaRPr lang="en-US" sz="1200" dirty="0" smtClean="0">
              <a:solidFill>
                <a:srgbClr val="002060"/>
              </a:solidFill>
              <a:latin typeface="Lucida Sans" pitchFamily="34" charset="0"/>
            </a:endParaRPr>
          </a:p>
          <a:p>
            <a:pPr marL="635000" lvl="1" indent="-177800">
              <a:lnSpc>
                <a:spcPts val="1100"/>
              </a:lnSpc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2060"/>
                </a:solidFill>
                <a:latin typeface="Lucida Sans" pitchFamily="34" charset="0"/>
              </a:rPr>
              <a:t>4.3</a:t>
            </a:r>
            <a:r>
              <a:rPr lang="en-US" sz="1200" dirty="0">
                <a:solidFill>
                  <a:srgbClr val="002060"/>
                </a:solidFill>
                <a:latin typeface="Lucida Sans" pitchFamily="34" charset="0"/>
              </a:rPr>
              <a:t>. Part C	</a:t>
            </a:r>
          </a:p>
          <a:p>
            <a:pPr marL="635000" lvl="1" indent="-177800">
              <a:lnSpc>
                <a:spcPts val="1100"/>
              </a:lnSpc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002060"/>
                </a:solidFill>
                <a:latin typeface="Lucida Sans" pitchFamily="34" charset="0"/>
              </a:rPr>
              <a:t>4.4. Part D	</a:t>
            </a:r>
          </a:p>
          <a:p>
            <a:pPr marL="228600" indent="-228600"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+mj-lt"/>
              <a:buAutoNum type="arabicPeriod"/>
              <a:defRPr/>
            </a:pPr>
            <a:r>
              <a:rPr lang="en-US" sz="1200" b="1" dirty="0" smtClean="0">
                <a:solidFill>
                  <a:srgbClr val="002060"/>
                </a:solidFill>
                <a:latin typeface="Lucida Sans" pitchFamily="34" charset="0"/>
              </a:rPr>
              <a:t>Proposals </a:t>
            </a:r>
            <a:r>
              <a:rPr lang="en-US" sz="1200" b="1" dirty="0">
                <a:solidFill>
                  <a:srgbClr val="002060"/>
                </a:solidFill>
                <a:latin typeface="Lucida Sans" pitchFamily="34" charset="0"/>
              </a:rPr>
              <a:t>Submission Procedure</a:t>
            </a:r>
            <a:r>
              <a:rPr lang="en-US" sz="1200" dirty="0">
                <a:solidFill>
                  <a:srgbClr val="002060"/>
                </a:solidFill>
                <a:latin typeface="Lucida Sans" pitchFamily="34" charset="0"/>
              </a:rPr>
              <a:t>	</a:t>
            </a:r>
          </a:p>
          <a:p>
            <a:pPr marL="228600" indent="-228600"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+mj-lt"/>
              <a:buAutoNum type="arabicPeriod"/>
              <a:defRPr/>
            </a:pPr>
            <a:r>
              <a:rPr lang="en-US" sz="1200" b="1" dirty="0" smtClean="0">
                <a:solidFill>
                  <a:srgbClr val="002060"/>
                </a:solidFill>
                <a:latin typeface="Lucida Sans" pitchFamily="34" charset="0"/>
              </a:rPr>
              <a:t>Supporting tools</a:t>
            </a:r>
            <a:endParaRPr lang="en-US" sz="1200" dirty="0">
              <a:solidFill>
                <a:srgbClr val="002060"/>
              </a:solidFill>
              <a:latin typeface="Lucida Sans" pitchFamily="34" charset="0"/>
            </a:endParaRPr>
          </a:p>
          <a:p>
            <a:pPr marL="228600" indent="-228600"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2060"/>
                </a:solidFill>
                <a:latin typeface="Lucida Sans" pitchFamily="34" charset="0"/>
              </a:rPr>
              <a:t>European Commission Evaluation and Selection </a:t>
            </a:r>
            <a:r>
              <a:rPr lang="en-US" sz="1200" b="1" dirty="0" smtClean="0">
                <a:solidFill>
                  <a:srgbClr val="002060"/>
                </a:solidFill>
                <a:latin typeface="Lucida Sans" pitchFamily="34" charset="0"/>
              </a:rPr>
              <a:t>Process</a:t>
            </a:r>
          </a:p>
          <a:p>
            <a:pPr marL="228600" indent="-228600"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+mj-lt"/>
              <a:buAutoNum type="arabicPeriod"/>
              <a:defRPr/>
            </a:pPr>
            <a:r>
              <a:rPr lang="en-US" sz="1200" b="1" dirty="0" smtClean="0">
                <a:solidFill>
                  <a:srgbClr val="002060"/>
                </a:solidFill>
                <a:latin typeface="Lucida Sans" pitchFamily="34" charset="0"/>
              </a:rPr>
              <a:t>Next </a:t>
            </a:r>
            <a:r>
              <a:rPr lang="en-US" sz="1200" b="1" dirty="0">
                <a:solidFill>
                  <a:srgbClr val="002060"/>
                </a:solidFill>
                <a:latin typeface="Lucida Sans" pitchFamily="34" charset="0"/>
              </a:rPr>
              <a:t>Steps: </a:t>
            </a:r>
            <a:r>
              <a:rPr lang="en-US" sz="1200" b="1" dirty="0" smtClean="0">
                <a:solidFill>
                  <a:srgbClr val="002060"/>
                </a:solidFill>
                <a:latin typeface="Lucida Sans" pitchFamily="34" charset="0"/>
              </a:rPr>
              <a:t>SGA finalization </a:t>
            </a:r>
            <a:r>
              <a:rPr lang="en-US" sz="1200" b="1" dirty="0">
                <a:solidFill>
                  <a:srgbClr val="002060"/>
                </a:solidFill>
                <a:latin typeface="Lucida Sans" pitchFamily="34" charset="0"/>
              </a:rPr>
              <a:t>and Execution </a:t>
            </a:r>
            <a:r>
              <a:rPr lang="en-US" sz="1200" b="1" dirty="0" smtClean="0">
                <a:solidFill>
                  <a:srgbClr val="002060"/>
                </a:solidFill>
                <a:latin typeface="Lucida Sans" pitchFamily="34" charset="0"/>
              </a:rPr>
              <a:t>Phase</a:t>
            </a:r>
            <a:endParaRPr lang="en-US" sz="1200" dirty="0">
              <a:solidFill>
                <a:srgbClr val="002060"/>
              </a:solidFill>
              <a:latin typeface="Lucida Sans" pitchFamily="34" charset="0"/>
            </a:endParaRPr>
          </a:p>
          <a:p>
            <a:pPr marL="228600" indent="-228600"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+mj-lt"/>
              <a:buAutoNum type="arabicPeriod"/>
              <a:defRPr/>
            </a:pPr>
            <a:r>
              <a:rPr lang="en-US" sz="1200" b="1" dirty="0" smtClean="0">
                <a:solidFill>
                  <a:srgbClr val="002060"/>
                </a:solidFill>
                <a:latin typeface="Lucida Sans" pitchFamily="34" charset="0"/>
              </a:rPr>
              <a:t>List </a:t>
            </a:r>
            <a:r>
              <a:rPr lang="en-US" sz="1200" b="1" dirty="0">
                <a:solidFill>
                  <a:srgbClr val="002060"/>
                </a:solidFill>
                <a:latin typeface="Lucida Sans" pitchFamily="34" charset="0"/>
              </a:rPr>
              <a:t>of Actions</a:t>
            </a:r>
            <a:r>
              <a:rPr lang="en-US" sz="1200" dirty="0">
                <a:solidFill>
                  <a:srgbClr val="002060"/>
                </a:solidFill>
                <a:latin typeface="Lucida Sans" pitchFamily="34" charset="0"/>
              </a:rPr>
              <a:t>	</a:t>
            </a:r>
            <a:endParaRPr lang="en-US" sz="1200" dirty="0" smtClean="0">
              <a:solidFill>
                <a:srgbClr val="002060"/>
              </a:solidFill>
              <a:latin typeface="Lucida Sans" pitchFamily="34" charset="0"/>
            </a:endParaRPr>
          </a:p>
          <a:p>
            <a:pPr marL="228600" indent="-228600"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+mj-lt"/>
              <a:buAutoNum type="arabicPeriod"/>
              <a:defRPr/>
            </a:pPr>
            <a:r>
              <a:rPr lang="en-US" sz="1200" b="1" dirty="0" smtClean="0">
                <a:solidFill>
                  <a:srgbClr val="002060"/>
                </a:solidFill>
                <a:latin typeface="Lucida Sans" pitchFamily="34" charset="0"/>
              </a:rPr>
              <a:t> Annexes</a:t>
            </a:r>
            <a:endParaRPr lang="en-US" sz="1200" b="1" dirty="0">
              <a:solidFill>
                <a:srgbClr val="002060"/>
              </a:solidFill>
              <a:latin typeface="Lucida Sans" pitchFamily="34" charset="0"/>
            </a:endParaRPr>
          </a:p>
        </p:txBody>
      </p:sp>
      <p:sp>
        <p:nvSpPr>
          <p:cNvPr id="2" name="Figura a mano libera 1"/>
          <p:cNvSpPr/>
          <p:nvPr/>
        </p:nvSpPr>
        <p:spPr>
          <a:xfrm>
            <a:off x="3048000" y="2276475"/>
            <a:ext cx="515888" cy="4095750"/>
          </a:xfrm>
          <a:custGeom>
            <a:avLst/>
            <a:gdLst>
              <a:gd name="connsiteX0" fmla="*/ 28575 w 781050"/>
              <a:gd name="connsiteY0" fmla="*/ 1400175 h 4095750"/>
              <a:gd name="connsiteX1" fmla="*/ 781050 w 781050"/>
              <a:gd name="connsiteY1" fmla="*/ 0 h 4095750"/>
              <a:gd name="connsiteX2" fmla="*/ 781050 w 781050"/>
              <a:gd name="connsiteY2" fmla="*/ 4095750 h 4095750"/>
              <a:gd name="connsiteX3" fmla="*/ 0 w 781050"/>
              <a:gd name="connsiteY3" fmla="*/ 2828925 h 409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" h="4095750">
                <a:moveTo>
                  <a:pt x="28575" y="1400175"/>
                </a:moveTo>
                <a:lnTo>
                  <a:pt x="781050" y="0"/>
                </a:lnTo>
                <a:lnTo>
                  <a:pt x="781050" y="4095750"/>
                </a:lnTo>
                <a:lnTo>
                  <a:pt x="0" y="2828925"/>
                </a:lnTo>
              </a:path>
            </a:pathLst>
          </a:custGeom>
          <a:gradFill flip="none" rotWithShape="1">
            <a:gsLst>
              <a:gs pos="25000">
                <a:schemeClr val="bg1">
                  <a:lumMod val="65000"/>
                  <a:alpha val="1000"/>
                </a:schemeClr>
              </a:gs>
              <a:gs pos="50000">
                <a:schemeClr val="bg1">
                  <a:lumMod val="85000"/>
                  <a:alpha val="90000"/>
                </a:schemeClr>
              </a:gs>
              <a:gs pos="75000">
                <a:schemeClr val="bg1">
                  <a:lumMod val="95000"/>
                  <a:alpha val="90000"/>
                </a:schemeClr>
              </a:gs>
            </a:gsLst>
            <a:lin ang="5400000" scaled="1"/>
            <a:tileRect/>
          </a:gra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305178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07504" y="152942"/>
            <a:ext cx="8820472" cy="6117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SDM supporting document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for application process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63" t="15000" r="28938" b="7416"/>
          <a:stretch/>
        </p:blipFill>
        <p:spPr bwMode="auto">
          <a:xfrm>
            <a:off x="348393" y="2348880"/>
            <a:ext cx="261920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51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24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ttangolo 3"/>
          <p:cNvSpPr/>
          <p:nvPr/>
        </p:nvSpPr>
        <p:spPr>
          <a:xfrm>
            <a:off x="179512" y="836712"/>
            <a:ext cx="8454360" cy="33854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177779" indent="-177779" algn="ctr"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</a:pPr>
            <a:r>
              <a:rPr lang="en-US" sz="1600" b="1" kern="0" dirty="0" smtClean="0">
                <a:solidFill>
                  <a:srgbClr val="002060"/>
                </a:solidFill>
                <a:latin typeface="Century Gothic" pitchFamily="34" charset="0"/>
              </a:rPr>
              <a:t>Proposal </a:t>
            </a:r>
            <a:r>
              <a:rPr lang="en-US" sz="1600" b="1" dirty="0" smtClean="0">
                <a:solidFill>
                  <a:srgbClr val="002060"/>
                </a:solidFill>
                <a:latin typeface="Century Gothic" pitchFamily="34" charset="0"/>
              </a:rPr>
              <a:t>response </a:t>
            </a:r>
            <a:r>
              <a:rPr lang="en-US" sz="1600" b="1" kern="0" dirty="0" smtClean="0">
                <a:solidFill>
                  <a:srgbClr val="002060"/>
                </a:solidFill>
                <a:latin typeface="Century Gothic" pitchFamily="34" charset="0"/>
              </a:rPr>
              <a:t>Templates – Part A </a:t>
            </a:r>
          </a:p>
        </p:txBody>
      </p:sp>
      <p:sp>
        <p:nvSpPr>
          <p:cNvPr id="12" name="TextBox 121"/>
          <p:cNvSpPr txBox="1"/>
          <p:nvPr/>
        </p:nvSpPr>
        <p:spPr>
          <a:xfrm>
            <a:off x="618315" y="1366472"/>
            <a:ext cx="816852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endParaRPr lang="en-US" sz="1400" dirty="0" smtClean="0">
              <a:solidFill>
                <a:srgbClr val="002060"/>
              </a:solidFill>
              <a:latin typeface="Lucida Sans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>
            <a:off x="1349311" y="4348573"/>
            <a:ext cx="2160240" cy="144017"/>
          </a:xfrm>
          <a:prstGeom prst="triangl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8" name="TextBox 121"/>
          <p:cNvSpPr txBox="1"/>
          <p:nvPr/>
        </p:nvSpPr>
        <p:spPr>
          <a:xfrm>
            <a:off x="395536" y="1340768"/>
            <a:ext cx="8391306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The section starts with the box indicating the scope of the Part A and HOW the information will be used: </a:t>
            </a:r>
            <a:r>
              <a:rPr lang="en-US" sz="1400" u="sng" dirty="0" smtClean="0">
                <a:solidFill>
                  <a:srgbClr val="002060"/>
                </a:solidFill>
                <a:latin typeface="Lucida Sans" pitchFamily="34" charset="0"/>
              </a:rPr>
              <a:t>Part A will be uploaded by SDM on the basis of the information submitted by all applicants</a:t>
            </a:r>
          </a:p>
          <a:p>
            <a:pPr marL="635000" lvl="1" indent="-177800"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For each of the form it is indicated TYPE of information to be collected and WHO has to fill in the form</a:t>
            </a:r>
          </a:p>
          <a:p>
            <a:pPr marL="635000" lvl="1" indent="-177800"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Form to be filled in by Implementing Partners are those highlighted in </a:t>
            </a: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red within the SDM Guidelines, A2.1,A2.2 A2.3, A2.4 </a:t>
            </a: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(in case of affiliate entity</a:t>
            </a: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) and </a:t>
            </a: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A5</a:t>
            </a:r>
          </a:p>
        </p:txBody>
      </p:sp>
      <p:sp>
        <p:nvSpPr>
          <p:cNvPr id="20" name="TextBox 121"/>
          <p:cNvSpPr txBox="1"/>
          <p:nvPr/>
        </p:nvSpPr>
        <p:spPr>
          <a:xfrm>
            <a:off x="2483769" y="3353504"/>
            <a:ext cx="6303074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First choice in the form A2.1</a:t>
            </a:r>
          </a:p>
          <a:p>
            <a:pPr marL="800100" lvl="1" indent="-342900">
              <a:buClr>
                <a:srgbClr val="000000">
                  <a:lumMod val="50000"/>
                  <a:lumOff val="50000"/>
                </a:srgbClr>
              </a:buClr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Member </a:t>
            </a:r>
            <a:r>
              <a:rPr lang="en-US" sz="1400" dirty="0">
                <a:solidFill>
                  <a:srgbClr val="002060"/>
                </a:solidFill>
                <a:latin typeface="Lucida Sans" pitchFamily="34" charset="0"/>
              </a:rPr>
              <a:t>State</a:t>
            </a:r>
          </a:p>
          <a:p>
            <a:pPr marL="800100" lvl="1" indent="-342900">
              <a:buClr>
                <a:srgbClr val="000000">
                  <a:lumMod val="50000"/>
                  <a:lumOff val="50000"/>
                </a:srgbClr>
              </a:buClr>
              <a:buFont typeface="+mj-lt"/>
              <a:buAutoNum type="arabicPeriod"/>
              <a:defRPr/>
            </a:pPr>
            <a:r>
              <a:rPr lang="en-US" sz="1400" dirty="0" err="1" smtClean="0">
                <a:solidFill>
                  <a:srgbClr val="002060"/>
                </a:solidFill>
                <a:latin typeface="Lucida Sans" pitchFamily="34" charset="0"/>
              </a:rPr>
              <a:t>Neighbouring</a:t>
            </a: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Lucida Sans" pitchFamily="34" charset="0"/>
              </a:rPr>
              <a:t>country / Third country </a:t>
            </a:r>
          </a:p>
          <a:p>
            <a:pPr marL="800100" lvl="1" indent="-342900">
              <a:buClr>
                <a:srgbClr val="000000">
                  <a:lumMod val="50000"/>
                  <a:lumOff val="50000"/>
                </a:srgbClr>
              </a:buClr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Public </a:t>
            </a:r>
            <a:r>
              <a:rPr lang="en-US" sz="1400" dirty="0">
                <a:solidFill>
                  <a:srgbClr val="002060"/>
                </a:solidFill>
                <a:latin typeface="Lucida Sans" pitchFamily="34" charset="0"/>
              </a:rPr>
              <a:t>sector undertaking or body established in the EU </a:t>
            </a:r>
          </a:p>
          <a:p>
            <a:pPr marL="800100" lvl="1" indent="-342900">
              <a:buClr>
                <a:srgbClr val="000000">
                  <a:lumMod val="50000"/>
                  <a:lumOff val="50000"/>
                </a:srgbClr>
              </a:buClr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Private </a:t>
            </a:r>
            <a:r>
              <a:rPr lang="en-US" sz="1400" dirty="0">
                <a:solidFill>
                  <a:srgbClr val="002060"/>
                </a:solidFill>
                <a:latin typeface="Lucida Sans" pitchFamily="34" charset="0"/>
              </a:rPr>
              <a:t>undertaking or body established in the EU </a:t>
            </a:r>
          </a:p>
          <a:p>
            <a:pPr marL="800100" lvl="1" indent="-342900">
              <a:buClr>
                <a:srgbClr val="000000">
                  <a:lumMod val="50000"/>
                  <a:lumOff val="50000"/>
                </a:srgbClr>
              </a:buClr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Public </a:t>
            </a:r>
            <a:r>
              <a:rPr lang="en-US" sz="1400" dirty="0">
                <a:solidFill>
                  <a:srgbClr val="002060"/>
                </a:solidFill>
                <a:latin typeface="Lucida Sans" pitchFamily="34" charset="0"/>
              </a:rPr>
              <a:t>sector undertaking or body established outside the EU </a:t>
            </a:r>
          </a:p>
          <a:p>
            <a:pPr marL="800100" lvl="1" indent="-342900">
              <a:buClr>
                <a:srgbClr val="000000">
                  <a:lumMod val="50000"/>
                  <a:lumOff val="50000"/>
                </a:srgbClr>
              </a:buClr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Private </a:t>
            </a:r>
            <a:r>
              <a:rPr lang="en-US" sz="1400" dirty="0">
                <a:solidFill>
                  <a:srgbClr val="002060"/>
                </a:solidFill>
                <a:latin typeface="Lucida Sans" pitchFamily="34" charset="0"/>
              </a:rPr>
              <a:t>sector undertaking or body established outside the EU </a:t>
            </a:r>
          </a:p>
          <a:p>
            <a:pPr marL="800100" lvl="1" indent="-342900">
              <a:buClr>
                <a:srgbClr val="000000">
                  <a:lumMod val="50000"/>
                  <a:lumOff val="50000"/>
                </a:srgbClr>
              </a:buClr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International </a:t>
            </a:r>
            <a:r>
              <a:rPr lang="en-US" sz="1400" dirty="0">
                <a:solidFill>
                  <a:srgbClr val="002060"/>
                </a:solidFill>
                <a:latin typeface="Lucida Sans" pitchFamily="34" charset="0"/>
              </a:rPr>
              <a:t>organisation</a:t>
            </a:r>
          </a:p>
          <a:p>
            <a:pPr marL="800100" lvl="1" indent="-342900">
              <a:buClr>
                <a:srgbClr val="000000">
                  <a:lumMod val="50000"/>
                  <a:lumOff val="50000"/>
                </a:srgbClr>
              </a:buClr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European </a:t>
            </a:r>
            <a:r>
              <a:rPr lang="en-US" sz="1400" dirty="0">
                <a:solidFill>
                  <a:srgbClr val="002060"/>
                </a:solidFill>
                <a:latin typeface="Lucida Sans" pitchFamily="34" charset="0"/>
              </a:rPr>
              <a:t>Economic Interest Grouping (EEIG)</a:t>
            </a:r>
          </a:p>
          <a:p>
            <a:pPr marL="800100" lvl="1" indent="-342900">
              <a:buClr>
                <a:srgbClr val="000000">
                  <a:lumMod val="50000"/>
                  <a:lumOff val="50000"/>
                </a:srgbClr>
              </a:buClr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Joint </a:t>
            </a:r>
            <a:r>
              <a:rPr lang="en-US" sz="1400" dirty="0">
                <a:solidFill>
                  <a:srgbClr val="002060"/>
                </a:solidFill>
                <a:latin typeface="Lucida Sans" pitchFamily="34" charset="0"/>
              </a:rPr>
              <a:t>undertaking 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400" b="1" u="sng" dirty="0" smtClean="0">
                <a:solidFill>
                  <a:srgbClr val="002060"/>
                </a:solidFill>
                <a:latin typeface="Lucida Sans" pitchFamily="34" charset="0"/>
              </a:rPr>
              <a:t>Documents vary according to the categories each applicant belongs to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07504" y="152942"/>
            <a:ext cx="8820472" cy="6117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SDM supporting document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for application process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 l="6039" t="23437" r="65959" b="14062"/>
          <a:stretch>
            <a:fillRect/>
          </a:stretch>
        </p:blipFill>
        <p:spPr bwMode="auto">
          <a:xfrm>
            <a:off x="214282" y="3214686"/>
            <a:ext cx="2052000" cy="2575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7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25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ttangolo 3"/>
          <p:cNvSpPr/>
          <p:nvPr/>
        </p:nvSpPr>
        <p:spPr>
          <a:xfrm>
            <a:off x="179512" y="836712"/>
            <a:ext cx="8454360" cy="33854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177779" indent="-177779" algn="ctr"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</a:pPr>
            <a:r>
              <a:rPr lang="en-US" sz="1600" b="1" kern="0" dirty="0" smtClean="0">
                <a:solidFill>
                  <a:srgbClr val="002060"/>
                </a:solidFill>
                <a:latin typeface="Century Gothic" pitchFamily="34" charset="0"/>
              </a:rPr>
              <a:t>Proposal </a:t>
            </a:r>
            <a:r>
              <a:rPr lang="en-US" sz="1600" b="1" dirty="0" smtClean="0">
                <a:solidFill>
                  <a:srgbClr val="002060"/>
                </a:solidFill>
                <a:latin typeface="Century Gothic" pitchFamily="34" charset="0"/>
              </a:rPr>
              <a:t>response </a:t>
            </a:r>
            <a:r>
              <a:rPr lang="en-US" sz="1600" b="1" kern="0" dirty="0" smtClean="0">
                <a:solidFill>
                  <a:srgbClr val="002060"/>
                </a:solidFill>
                <a:latin typeface="Century Gothic" pitchFamily="34" charset="0"/>
              </a:rPr>
              <a:t>Templates – Part B </a:t>
            </a:r>
          </a:p>
        </p:txBody>
      </p:sp>
      <p:sp>
        <p:nvSpPr>
          <p:cNvPr id="12" name="TextBox 121"/>
          <p:cNvSpPr txBox="1"/>
          <p:nvPr/>
        </p:nvSpPr>
        <p:spPr>
          <a:xfrm>
            <a:off x="618315" y="1366472"/>
            <a:ext cx="816852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PART B complement information on each of the applicants identified in part A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Each applicant shall fill in all the form highlighted in red within the </a:t>
            </a:r>
            <a:r>
              <a:rPr lang="en-US" sz="1400" dirty="0">
                <a:solidFill>
                  <a:srgbClr val="002060"/>
                </a:solidFill>
                <a:latin typeface="Lucida Sans" pitchFamily="34" charset="0"/>
              </a:rPr>
              <a:t>SDM Guidelines for </a:t>
            </a: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2015 CEF </a:t>
            </a:r>
            <a:r>
              <a:rPr lang="en-US" sz="1400" dirty="0">
                <a:solidFill>
                  <a:srgbClr val="002060"/>
                </a:solidFill>
                <a:latin typeface="Lucida Sans" pitchFamily="34" charset="0"/>
              </a:rPr>
              <a:t>Transport </a:t>
            </a: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Calls </a:t>
            </a:r>
            <a:r>
              <a:rPr lang="en-US" sz="1400" dirty="0">
                <a:solidFill>
                  <a:srgbClr val="002060"/>
                </a:solidFill>
                <a:latin typeface="Lucida Sans" pitchFamily="34" charset="0"/>
              </a:rPr>
              <a:t>responses preparation:</a:t>
            </a:r>
            <a:endParaRPr lang="en-US" sz="1400" dirty="0" smtClean="0">
              <a:solidFill>
                <a:srgbClr val="002060"/>
              </a:solidFill>
              <a:latin typeface="Lucida Sans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>
            <a:off x="1706501" y="3937046"/>
            <a:ext cx="2160240" cy="144017"/>
          </a:xfrm>
          <a:prstGeom prst="triangl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8" name="TextBox 121"/>
          <p:cNvSpPr txBox="1"/>
          <p:nvPr/>
        </p:nvSpPr>
        <p:spPr>
          <a:xfrm>
            <a:off x="3043089" y="2317080"/>
            <a:ext cx="5727010" cy="4424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002060"/>
                </a:solidFill>
                <a:latin typeface="Lucida Sans" pitchFamily="34" charset="0"/>
              </a:rPr>
              <a:t>1 </a:t>
            </a:r>
            <a:r>
              <a:rPr lang="en-US" sz="1200" b="1" dirty="0">
                <a:solidFill>
                  <a:srgbClr val="002060"/>
                </a:solidFill>
                <a:latin typeface="Lucida Sans" pitchFamily="34" charset="0"/>
              </a:rPr>
              <a:t>– Legal Entity Form </a:t>
            </a:r>
            <a:r>
              <a:rPr lang="en-US" sz="1200" dirty="0" smtClean="0">
                <a:solidFill>
                  <a:srgbClr val="002060"/>
                </a:solidFill>
                <a:latin typeface="Lucida Sans" pitchFamily="34" charset="0"/>
              </a:rPr>
              <a:t>(private or public entity)</a:t>
            </a:r>
          </a:p>
          <a:p>
            <a:pPr marL="635000" lvl="1" indent="-177800">
              <a:lnSpc>
                <a:spcPts val="1300"/>
              </a:lnSpc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Courier New" pitchFamily="49" charset="0"/>
              <a:buChar char="o"/>
              <a:defRPr/>
            </a:pPr>
            <a:r>
              <a:rPr lang="en-US" sz="1200" dirty="0" smtClean="0">
                <a:solidFill>
                  <a:srgbClr val="002060"/>
                </a:solidFill>
                <a:latin typeface="Lucida Sans" pitchFamily="34" charset="0"/>
              </a:rPr>
              <a:t>Supporting documents listed according to the type of  legal entity and form selected</a:t>
            </a:r>
          </a:p>
          <a:p>
            <a:pPr marL="177800" indent="-177800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002060"/>
                </a:solidFill>
                <a:latin typeface="Lucida Sans" pitchFamily="34" charset="0"/>
              </a:rPr>
              <a:t>2 </a:t>
            </a:r>
            <a:r>
              <a:rPr lang="en-US" sz="1200" b="1" dirty="0">
                <a:solidFill>
                  <a:srgbClr val="002060"/>
                </a:solidFill>
                <a:latin typeface="Lucida Sans" pitchFamily="34" charset="0"/>
              </a:rPr>
              <a:t>– Grounds for exclusion </a:t>
            </a:r>
            <a:endParaRPr lang="en-US" sz="1200" b="1" dirty="0" smtClean="0">
              <a:solidFill>
                <a:srgbClr val="002060"/>
              </a:solidFill>
              <a:latin typeface="Lucida Sans" pitchFamily="34" charset="0"/>
            </a:endParaRPr>
          </a:p>
          <a:p>
            <a:pPr marL="635000" lvl="1" indent="-177800">
              <a:lnSpc>
                <a:spcPts val="1300"/>
              </a:lnSpc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Courier New" pitchFamily="49" charset="0"/>
              <a:buChar char="o"/>
              <a:defRPr/>
            </a:pPr>
            <a:r>
              <a:rPr lang="en-US" sz="1200" dirty="0" smtClean="0">
                <a:solidFill>
                  <a:srgbClr val="002060"/>
                </a:solidFill>
                <a:latin typeface="Lucida Sans" pitchFamily="34" charset="0"/>
              </a:rPr>
              <a:t>Each applicant shall fill in and sign the declaration in ANNEX B-I and in case of affiliate entity Annex B-II</a:t>
            </a:r>
          </a:p>
          <a:p>
            <a:pPr marL="177800" indent="-177800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2060"/>
                </a:solidFill>
                <a:latin typeface="Lucida Sans" pitchFamily="34" charset="0"/>
              </a:rPr>
              <a:t>3 – Financial Identification </a:t>
            </a:r>
          </a:p>
          <a:p>
            <a:pPr marL="635000" lvl="1" indent="-177800">
              <a:lnSpc>
                <a:spcPts val="1300"/>
              </a:lnSpc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Courier New" pitchFamily="49" charset="0"/>
              <a:buChar char="o"/>
              <a:defRPr/>
            </a:pPr>
            <a:r>
              <a:rPr lang="en-US" sz="1200" dirty="0" smtClean="0">
                <a:solidFill>
                  <a:srgbClr val="002060"/>
                </a:solidFill>
                <a:latin typeface="Lucida Sans" pitchFamily="34" charset="0"/>
              </a:rPr>
              <a:t>Each </a:t>
            </a:r>
            <a:r>
              <a:rPr lang="en-US" sz="1200" dirty="0">
                <a:solidFill>
                  <a:srgbClr val="002060"/>
                </a:solidFill>
                <a:latin typeface="Lucida Sans" pitchFamily="34" charset="0"/>
              </a:rPr>
              <a:t>applicant shall fill in and sign</a:t>
            </a:r>
          </a:p>
          <a:p>
            <a:pPr marL="177800" indent="-177800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466CE6">
                    <a:lumMod val="50000"/>
                  </a:srgbClr>
                </a:solidFill>
              </a:rPr>
              <a:t>4 - </a:t>
            </a:r>
            <a:r>
              <a:rPr lang="en-US" sz="1200" b="1" dirty="0">
                <a:solidFill>
                  <a:srgbClr val="002060"/>
                </a:solidFill>
                <a:latin typeface="Lucida Sans" pitchFamily="34" charset="0"/>
              </a:rPr>
              <a:t>Requirements on financial and operational </a:t>
            </a:r>
            <a:r>
              <a:rPr lang="en-US" sz="1200" b="1" dirty="0" smtClean="0">
                <a:solidFill>
                  <a:srgbClr val="002060"/>
                </a:solidFill>
                <a:latin typeface="Lucida Sans" pitchFamily="34" charset="0"/>
              </a:rPr>
              <a:t>capacity</a:t>
            </a:r>
          </a:p>
          <a:p>
            <a:pPr marL="635000" lvl="1" indent="-177800">
              <a:lnSpc>
                <a:spcPts val="1300"/>
              </a:lnSpc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Courier New" pitchFamily="49" charset="0"/>
              <a:buChar char="o"/>
              <a:defRPr/>
            </a:pPr>
            <a:r>
              <a:rPr lang="en-US" sz="1200" dirty="0" smtClean="0">
                <a:solidFill>
                  <a:srgbClr val="002060"/>
                </a:solidFill>
                <a:latin typeface="Lucida Sans" pitchFamily="34" charset="0"/>
              </a:rPr>
              <a:t>Only for applicants that are in the following categories:</a:t>
            </a:r>
            <a:endParaRPr lang="en-US" sz="1200" dirty="0">
              <a:solidFill>
                <a:srgbClr val="002060"/>
              </a:solidFill>
              <a:latin typeface="Lucida Sans" pitchFamily="34" charset="0"/>
            </a:endParaRPr>
          </a:p>
          <a:p>
            <a:pPr marL="714375" lvl="1" indent="-171450">
              <a:lnSpc>
                <a:spcPts val="1300"/>
              </a:lnSpc>
              <a:buClr>
                <a:srgbClr val="000000">
                  <a:lumMod val="50000"/>
                  <a:lumOff val="50000"/>
                </a:srgbClr>
              </a:buClr>
              <a:defRPr/>
            </a:pPr>
            <a:r>
              <a:rPr lang="en-US" sz="1200" dirty="0" smtClean="0">
                <a:solidFill>
                  <a:srgbClr val="466CE6">
                    <a:lumMod val="50000"/>
                  </a:srgbClr>
                </a:solidFill>
                <a:latin typeface="Lucida Sans" pitchFamily="34" charset="0"/>
              </a:rPr>
              <a:t>4  </a:t>
            </a:r>
            <a:r>
              <a:rPr lang="en-US" sz="1200" dirty="0" smtClean="0">
                <a:solidFill>
                  <a:srgbClr val="002060"/>
                </a:solidFill>
                <a:latin typeface="Lucida Sans" pitchFamily="34" charset="0"/>
              </a:rPr>
              <a:t>Private </a:t>
            </a:r>
            <a:r>
              <a:rPr lang="en-US" sz="1200" dirty="0">
                <a:solidFill>
                  <a:srgbClr val="002060"/>
                </a:solidFill>
                <a:latin typeface="Lucida Sans" pitchFamily="34" charset="0"/>
              </a:rPr>
              <a:t>undertaking or body established in the EU</a:t>
            </a:r>
          </a:p>
          <a:p>
            <a:pPr marL="714375" lvl="1" indent="-171450">
              <a:lnSpc>
                <a:spcPts val="1300"/>
              </a:lnSpc>
              <a:buClr>
                <a:srgbClr val="000000">
                  <a:lumMod val="50000"/>
                  <a:lumOff val="50000"/>
                </a:srgbClr>
              </a:buClr>
              <a:defRPr/>
            </a:pPr>
            <a:r>
              <a:rPr lang="en-US" sz="1200" dirty="0">
                <a:solidFill>
                  <a:srgbClr val="002060"/>
                </a:solidFill>
                <a:latin typeface="Lucida Sans" pitchFamily="34" charset="0"/>
              </a:rPr>
              <a:t>5. Public sector undertaking or body established outside the EU </a:t>
            </a:r>
            <a:endParaRPr lang="it-IT" sz="1200" dirty="0">
              <a:solidFill>
                <a:srgbClr val="002060"/>
              </a:solidFill>
              <a:latin typeface="Lucida Sans" pitchFamily="34" charset="0"/>
            </a:endParaRPr>
          </a:p>
          <a:p>
            <a:pPr marL="714375" lvl="1" indent="-171450" algn="just">
              <a:lnSpc>
                <a:spcPts val="1300"/>
              </a:lnSpc>
            </a:pPr>
            <a:r>
              <a:rPr lang="en-US" sz="1200" dirty="0">
                <a:solidFill>
                  <a:srgbClr val="002060"/>
                </a:solidFill>
                <a:latin typeface="Lucida Sans" pitchFamily="34" charset="0"/>
              </a:rPr>
              <a:t>6. Private sector undertaking or body established outside the EU </a:t>
            </a:r>
          </a:p>
          <a:p>
            <a:pPr marL="714375" lvl="1" indent="-171450" algn="just">
              <a:lnSpc>
                <a:spcPts val="1300"/>
              </a:lnSpc>
            </a:pPr>
            <a:r>
              <a:rPr lang="en-US" sz="1200" dirty="0">
                <a:solidFill>
                  <a:srgbClr val="002060"/>
                </a:solidFill>
                <a:latin typeface="Lucida Sans" pitchFamily="34" charset="0"/>
              </a:rPr>
              <a:t>9. Joint </a:t>
            </a:r>
            <a:r>
              <a:rPr lang="en-US" sz="1200" dirty="0" smtClean="0">
                <a:solidFill>
                  <a:srgbClr val="002060"/>
                </a:solidFill>
                <a:latin typeface="Lucida Sans" pitchFamily="34" charset="0"/>
              </a:rPr>
              <a:t>Undertaking</a:t>
            </a:r>
          </a:p>
          <a:p>
            <a:pPr lvl="1" algn="just">
              <a:lnSpc>
                <a:spcPts val="1300"/>
              </a:lnSpc>
            </a:pPr>
            <a:endParaRPr lang="it-IT" sz="1200" dirty="0">
              <a:solidFill>
                <a:srgbClr val="002060"/>
              </a:solidFill>
              <a:latin typeface="Lucida Sans" pitchFamily="34" charset="0"/>
            </a:endParaRPr>
          </a:p>
          <a:p>
            <a:pPr>
              <a:lnSpc>
                <a:spcPts val="1300"/>
              </a:lnSpc>
            </a:pPr>
            <a:r>
              <a:rPr lang="en-US" sz="1200" b="1" dirty="0">
                <a:solidFill>
                  <a:srgbClr val="002060"/>
                </a:solidFill>
                <a:latin typeface="Lucida Sans" pitchFamily="34" charset="0"/>
              </a:rPr>
              <a:t>5 - Requirements for applicants that are </a:t>
            </a:r>
            <a:r>
              <a:rPr lang="en-US" sz="1200" b="1" dirty="0" err="1">
                <a:solidFill>
                  <a:srgbClr val="002060"/>
                </a:solidFill>
                <a:latin typeface="Lucida Sans" pitchFamily="34" charset="0"/>
              </a:rPr>
              <a:t>neighbouring</a:t>
            </a:r>
            <a:r>
              <a:rPr lang="en-US" sz="1200" b="1" dirty="0">
                <a:solidFill>
                  <a:srgbClr val="002060"/>
                </a:solidFill>
                <a:latin typeface="Lucida Sans" pitchFamily="34" charset="0"/>
              </a:rPr>
              <a:t> / third countries or entities established in </a:t>
            </a:r>
            <a:r>
              <a:rPr lang="en-US" sz="1200" b="1" dirty="0" err="1">
                <a:solidFill>
                  <a:srgbClr val="002060"/>
                </a:solidFill>
                <a:latin typeface="Lucida Sans" pitchFamily="34" charset="0"/>
              </a:rPr>
              <a:t>neighbouring</a:t>
            </a:r>
            <a:r>
              <a:rPr lang="en-US" sz="1200" b="1" dirty="0">
                <a:solidFill>
                  <a:srgbClr val="002060"/>
                </a:solidFill>
                <a:latin typeface="Lucida Sans" pitchFamily="34" charset="0"/>
              </a:rPr>
              <a:t> / third countries (): </a:t>
            </a:r>
            <a:endParaRPr lang="it-IT" sz="1200" b="1" dirty="0">
              <a:solidFill>
                <a:srgbClr val="002060"/>
              </a:solidFill>
              <a:latin typeface="Lucida Sans" pitchFamily="34" charset="0"/>
            </a:endParaRPr>
          </a:p>
          <a:p>
            <a:pPr marL="628650" lvl="1" indent="-171450">
              <a:lnSpc>
                <a:spcPts val="1300"/>
              </a:lnSpc>
              <a:buFont typeface="Courier New" pitchFamily="49" charset="0"/>
              <a:buChar char="o"/>
            </a:pPr>
            <a:r>
              <a:rPr lang="en-US" sz="1200" dirty="0">
                <a:solidFill>
                  <a:srgbClr val="002060"/>
                </a:solidFill>
                <a:latin typeface="Lucida Sans" pitchFamily="34" charset="0"/>
              </a:rPr>
              <a:t>Specified Implementing Partners are required to include the agreement of a EU member state, together with Annex B-III and Annex B-IV</a:t>
            </a:r>
          </a:p>
          <a:p>
            <a:pPr marL="177800" indent="-177800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endParaRPr lang="en-US" sz="1200" dirty="0" smtClean="0">
              <a:solidFill>
                <a:srgbClr val="002060"/>
              </a:solidFill>
              <a:latin typeface="Lucida Sans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07504" y="152942"/>
            <a:ext cx="8820472" cy="6117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SDM supporting document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for application process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 l="3843" t="23437" r="73646" b="19922"/>
          <a:stretch>
            <a:fillRect/>
          </a:stretch>
        </p:blipFill>
        <p:spPr bwMode="auto">
          <a:xfrm>
            <a:off x="428596" y="2643182"/>
            <a:ext cx="2052000" cy="2902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551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ttangolo 3"/>
          <p:cNvSpPr/>
          <p:nvPr/>
        </p:nvSpPr>
        <p:spPr>
          <a:xfrm>
            <a:off x="179512" y="836712"/>
            <a:ext cx="8454360" cy="33854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177779" indent="-177779" algn="ctr"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</a:pPr>
            <a:r>
              <a:rPr lang="en-US" sz="1600" b="1" kern="0" dirty="0" smtClean="0">
                <a:solidFill>
                  <a:srgbClr val="002060"/>
                </a:solidFill>
                <a:latin typeface="Century Gothic" pitchFamily="34" charset="0"/>
              </a:rPr>
              <a:t>Proposal </a:t>
            </a:r>
            <a:r>
              <a:rPr lang="en-US" sz="1600" b="1" dirty="0" smtClean="0">
                <a:solidFill>
                  <a:srgbClr val="002060"/>
                </a:solidFill>
                <a:latin typeface="Century Gothic" pitchFamily="34" charset="0"/>
              </a:rPr>
              <a:t>response </a:t>
            </a:r>
            <a:r>
              <a:rPr lang="en-US" sz="1600" b="1" kern="0" dirty="0" smtClean="0">
                <a:solidFill>
                  <a:srgbClr val="002060"/>
                </a:solidFill>
                <a:latin typeface="Century Gothic" pitchFamily="34" charset="0"/>
              </a:rPr>
              <a:t>Templates – Part C </a:t>
            </a:r>
          </a:p>
        </p:txBody>
      </p:sp>
      <p:sp>
        <p:nvSpPr>
          <p:cNvPr id="13" name="Isosceles Triangle 12"/>
          <p:cNvSpPr/>
          <p:nvPr/>
        </p:nvSpPr>
        <p:spPr>
          <a:xfrm rot="5400000">
            <a:off x="1619673" y="4221087"/>
            <a:ext cx="2160240" cy="144017"/>
          </a:xfrm>
          <a:prstGeom prst="triangl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07504" y="152942"/>
            <a:ext cx="8820472" cy="6117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SDM supporting document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for application process</a:t>
            </a:r>
          </a:p>
        </p:txBody>
      </p:sp>
      <p:sp>
        <p:nvSpPr>
          <p:cNvPr id="14" name="TextBox 121"/>
          <p:cNvSpPr txBox="1"/>
          <p:nvPr/>
        </p:nvSpPr>
        <p:spPr>
          <a:xfrm>
            <a:off x="618315" y="1366472"/>
            <a:ext cx="8168527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300" dirty="0" smtClean="0">
                <a:solidFill>
                  <a:srgbClr val="002060"/>
                </a:solidFill>
                <a:latin typeface="Lucida Sans" pitchFamily="34" charset="0"/>
              </a:rPr>
              <a:t>Application Form C aims </a:t>
            </a:r>
            <a:r>
              <a:rPr lang="en-US" sz="1300" dirty="0">
                <a:solidFill>
                  <a:srgbClr val="002060"/>
                </a:solidFill>
                <a:latin typeface="Lucida Sans" pitchFamily="34" charset="0"/>
              </a:rPr>
              <a:t>at providing information regarding the </a:t>
            </a:r>
            <a:r>
              <a:rPr lang="en-US" sz="1300" b="1" dirty="0">
                <a:solidFill>
                  <a:srgbClr val="002060"/>
                </a:solidFill>
                <a:latin typeface="Lucida Sans" pitchFamily="34" charset="0"/>
              </a:rPr>
              <a:t>compliance of the proposed proposal(s) with EU policies and law</a:t>
            </a:r>
          </a:p>
          <a:p>
            <a:pPr marL="177800" indent="-177800"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300" b="1" dirty="0" smtClean="0">
                <a:solidFill>
                  <a:srgbClr val="002060"/>
                </a:solidFill>
                <a:latin typeface="Lucida Sans" pitchFamily="34" charset="0"/>
              </a:rPr>
              <a:t>Form </a:t>
            </a:r>
            <a:r>
              <a:rPr lang="en-US" sz="1300" b="1" dirty="0">
                <a:solidFill>
                  <a:srgbClr val="002060"/>
                </a:solidFill>
                <a:latin typeface="Lucida Sans" pitchFamily="34" charset="0"/>
              </a:rPr>
              <a:t>C</a:t>
            </a:r>
            <a:r>
              <a:rPr lang="en-US" sz="1300" dirty="0">
                <a:solidFill>
                  <a:srgbClr val="002060"/>
                </a:solidFill>
                <a:latin typeface="Lucida Sans" pitchFamily="34" charset="0"/>
              </a:rPr>
              <a:t> finalization </a:t>
            </a:r>
            <a:r>
              <a:rPr lang="en-US" sz="1300" u="sng" dirty="0">
                <a:solidFill>
                  <a:srgbClr val="002060"/>
                </a:solidFill>
                <a:latin typeface="Lucida Sans" pitchFamily="34" charset="0"/>
              </a:rPr>
              <a:t>will performed by SDM according to the contributions provided by Implementing Partners for their </a:t>
            </a:r>
            <a:r>
              <a:rPr lang="en-US" sz="1300" u="sng" dirty="0" smtClean="0">
                <a:solidFill>
                  <a:srgbClr val="002060"/>
                </a:solidFill>
                <a:latin typeface="Lucida Sans" pitchFamily="34" charset="0"/>
              </a:rPr>
              <a:t>projects</a:t>
            </a:r>
          </a:p>
          <a:p>
            <a:pPr marL="177800" indent="-177800"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300" b="1" dirty="0">
                <a:solidFill>
                  <a:srgbClr val="002060"/>
                </a:solidFill>
                <a:latin typeface="Lucida Sans" pitchFamily="34" charset="0"/>
              </a:rPr>
              <a:t>All Implementing Partners have to provide SDM with a full Part C</a:t>
            </a:r>
            <a:r>
              <a:rPr lang="en-US" sz="1300" dirty="0">
                <a:solidFill>
                  <a:srgbClr val="002060"/>
                </a:solidFill>
                <a:latin typeface="Lucida Sans" pitchFamily="34" charset="0"/>
              </a:rPr>
              <a:t>, with regard to the </a:t>
            </a:r>
            <a:r>
              <a:rPr lang="en-US" sz="1300" b="1" dirty="0">
                <a:solidFill>
                  <a:srgbClr val="002060"/>
                </a:solidFill>
                <a:latin typeface="Lucida Sans" pitchFamily="34" charset="0"/>
              </a:rPr>
              <a:t>candidate </a:t>
            </a:r>
            <a:r>
              <a:rPr lang="en-US" sz="1300" b="1" dirty="0" smtClean="0">
                <a:solidFill>
                  <a:srgbClr val="002060"/>
                </a:solidFill>
                <a:latin typeface="Lucida Sans" pitchFamily="34" charset="0"/>
              </a:rPr>
              <a:t>implementation </a:t>
            </a:r>
            <a:r>
              <a:rPr lang="en-US" sz="1300" b="1" dirty="0">
                <a:solidFill>
                  <a:srgbClr val="002060"/>
                </a:solidFill>
                <a:latin typeface="Lucida Sans" pitchFamily="34" charset="0"/>
              </a:rPr>
              <a:t>project/s which fall/s under their responsibility</a:t>
            </a:r>
            <a:endParaRPr lang="en-US" sz="1300" b="1" dirty="0" smtClean="0">
              <a:solidFill>
                <a:srgbClr val="002060"/>
              </a:solidFill>
              <a:latin typeface="Lucida Sans" pitchFamily="34" charset="0"/>
            </a:endParaRPr>
          </a:p>
        </p:txBody>
      </p:sp>
      <p:sp>
        <p:nvSpPr>
          <p:cNvPr id="15" name="TextBox 121"/>
          <p:cNvSpPr txBox="1"/>
          <p:nvPr/>
        </p:nvSpPr>
        <p:spPr>
          <a:xfrm>
            <a:off x="2805430" y="2827089"/>
            <a:ext cx="5727010" cy="37702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>
              <a:lnSpc>
                <a:spcPts val="1200"/>
              </a:lnSpc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050" b="1" dirty="0" smtClean="0">
                <a:solidFill>
                  <a:srgbClr val="002060"/>
                </a:solidFill>
                <a:latin typeface="Lucida Sans" pitchFamily="34" charset="0"/>
              </a:rPr>
              <a:t>Chapter </a:t>
            </a:r>
            <a:r>
              <a:rPr lang="en-US" sz="1050" b="1" dirty="0">
                <a:solidFill>
                  <a:srgbClr val="002060"/>
                </a:solidFill>
                <a:latin typeface="Lucida Sans" pitchFamily="34" charset="0"/>
              </a:rPr>
              <a:t>I – Compliance with Union law on environmental protection: </a:t>
            </a:r>
            <a:r>
              <a:rPr lang="en-US" sz="1050" dirty="0">
                <a:solidFill>
                  <a:srgbClr val="002060"/>
                </a:solidFill>
                <a:latin typeface="Lucida Sans" pitchFamily="34" charset="0"/>
              </a:rPr>
              <a:t>this section indicates if the proposal is for studies or </a:t>
            </a:r>
            <a:r>
              <a:rPr lang="en-US" sz="1050" dirty="0" smtClean="0">
                <a:solidFill>
                  <a:srgbClr val="002060"/>
                </a:solidFill>
                <a:latin typeface="Lucida Sans" pitchFamily="34" charset="0"/>
              </a:rPr>
              <a:t>works</a:t>
            </a:r>
          </a:p>
          <a:p>
            <a:pPr marL="177800" indent="-177800">
              <a:lnSpc>
                <a:spcPts val="1200"/>
              </a:lnSpc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050" b="1" dirty="0" smtClean="0">
                <a:solidFill>
                  <a:srgbClr val="002060"/>
                </a:solidFill>
                <a:latin typeface="Lucida Sans" pitchFamily="34" charset="0"/>
              </a:rPr>
              <a:t>Section </a:t>
            </a:r>
            <a:r>
              <a:rPr lang="en-US" sz="1050" b="1" dirty="0">
                <a:solidFill>
                  <a:srgbClr val="002060"/>
                </a:solidFill>
                <a:latin typeface="Lucida Sans" pitchFamily="34" charset="0"/>
              </a:rPr>
              <a:t>1</a:t>
            </a:r>
            <a:r>
              <a:rPr lang="en-US" sz="1050" dirty="0">
                <a:solidFill>
                  <a:srgbClr val="002060"/>
                </a:solidFill>
                <a:latin typeface="Lucida Sans" pitchFamily="34" charset="0"/>
              </a:rPr>
              <a:t> – Consistency of the project with environmental policy: a description must be inserted here to show how the action/proposal takes into account the environmental policy </a:t>
            </a:r>
            <a:r>
              <a:rPr lang="en-US" sz="1050" dirty="0" smtClean="0">
                <a:solidFill>
                  <a:srgbClr val="002060"/>
                </a:solidFill>
                <a:latin typeface="Lucida Sans" pitchFamily="34" charset="0"/>
              </a:rPr>
              <a:t>objectives</a:t>
            </a:r>
          </a:p>
          <a:p>
            <a:pPr marL="177800" indent="-177800">
              <a:lnSpc>
                <a:spcPts val="1200"/>
              </a:lnSpc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050" b="1" dirty="0" smtClean="0">
                <a:solidFill>
                  <a:srgbClr val="002060"/>
                </a:solidFill>
                <a:latin typeface="Lucida Sans" pitchFamily="34" charset="0"/>
              </a:rPr>
              <a:t>Section </a:t>
            </a:r>
            <a:r>
              <a:rPr lang="en-US" sz="1050" b="1" dirty="0">
                <a:solidFill>
                  <a:srgbClr val="002060"/>
                </a:solidFill>
                <a:latin typeface="Lucida Sans" pitchFamily="34" charset="0"/>
              </a:rPr>
              <a:t>2:</a:t>
            </a:r>
            <a:r>
              <a:rPr lang="en-US" sz="1050" dirty="0">
                <a:solidFill>
                  <a:srgbClr val="002060"/>
                </a:solidFill>
                <a:latin typeface="Lucida Sans" pitchFamily="34" charset="0"/>
              </a:rPr>
              <a:t> development consent Explain whether development consent has already been given to this proposed </a:t>
            </a:r>
            <a:r>
              <a:rPr lang="en-US" sz="1050" dirty="0" smtClean="0">
                <a:solidFill>
                  <a:srgbClr val="002060"/>
                </a:solidFill>
                <a:latin typeface="Lucida Sans" pitchFamily="34" charset="0"/>
              </a:rPr>
              <a:t>Action</a:t>
            </a:r>
          </a:p>
          <a:p>
            <a:pPr marL="177800" indent="-177800">
              <a:lnSpc>
                <a:spcPts val="1200"/>
              </a:lnSpc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050" b="1" dirty="0" smtClean="0">
                <a:solidFill>
                  <a:srgbClr val="002060"/>
                </a:solidFill>
                <a:latin typeface="Lucida Sans" pitchFamily="34" charset="0"/>
              </a:rPr>
              <a:t>Section </a:t>
            </a:r>
            <a:r>
              <a:rPr lang="en-US" sz="1050" b="1" dirty="0">
                <a:solidFill>
                  <a:srgbClr val="002060"/>
                </a:solidFill>
                <a:latin typeface="Lucida Sans" pitchFamily="34" charset="0"/>
              </a:rPr>
              <a:t>3 – Application of Directive 2011/92/EU on Environmental Impact Assessment</a:t>
            </a:r>
            <a:r>
              <a:rPr lang="en-US" sz="1050" dirty="0">
                <a:solidFill>
                  <a:srgbClr val="002060"/>
                </a:solidFill>
                <a:latin typeface="Lucida Sans" pitchFamily="34" charset="0"/>
              </a:rPr>
              <a:t>: the documents specified in the application form must be provided to ensure that the environmental implications of the decision are taken into due </a:t>
            </a:r>
            <a:r>
              <a:rPr lang="en-US" sz="1050" dirty="0" smtClean="0">
                <a:solidFill>
                  <a:srgbClr val="002060"/>
                </a:solidFill>
                <a:latin typeface="Lucida Sans" pitchFamily="34" charset="0"/>
              </a:rPr>
              <a:t>account</a:t>
            </a:r>
          </a:p>
          <a:p>
            <a:pPr marL="177800" indent="-177800">
              <a:lnSpc>
                <a:spcPts val="1200"/>
              </a:lnSpc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050" b="1" dirty="0" smtClean="0">
                <a:solidFill>
                  <a:srgbClr val="002060"/>
                </a:solidFill>
                <a:latin typeface="Lucida Sans" pitchFamily="34" charset="0"/>
              </a:rPr>
              <a:t>Section4 </a:t>
            </a:r>
            <a:r>
              <a:rPr lang="en-US" sz="1050" b="1" dirty="0">
                <a:solidFill>
                  <a:srgbClr val="002060"/>
                </a:solidFill>
                <a:latin typeface="Lucida Sans" pitchFamily="34" charset="0"/>
              </a:rPr>
              <a:t>– Application of the Strategic Environmental Assessment Directive 2001/42/EC</a:t>
            </a:r>
            <a:r>
              <a:rPr lang="en-US" sz="1050" dirty="0">
                <a:solidFill>
                  <a:srgbClr val="002060"/>
                </a:solidFill>
                <a:latin typeface="Lucida Sans" pitchFamily="34" charset="0"/>
              </a:rPr>
              <a:t>: if the proposed action results from a plan falling within the scope of the SEA Directive </a:t>
            </a:r>
            <a:endParaRPr lang="en-US" sz="1050" dirty="0" smtClean="0">
              <a:solidFill>
                <a:srgbClr val="002060"/>
              </a:solidFill>
              <a:latin typeface="Lucida Sans" pitchFamily="34" charset="0"/>
            </a:endParaRPr>
          </a:p>
          <a:p>
            <a:pPr marL="177800" indent="-177800">
              <a:lnSpc>
                <a:spcPts val="1200"/>
              </a:lnSpc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050" b="1" dirty="0" smtClean="0">
                <a:solidFill>
                  <a:srgbClr val="002060"/>
                </a:solidFill>
                <a:latin typeface="Lucida Sans" pitchFamily="34" charset="0"/>
              </a:rPr>
              <a:t>Section </a:t>
            </a:r>
            <a:r>
              <a:rPr lang="en-US" sz="1050" b="1" dirty="0">
                <a:solidFill>
                  <a:srgbClr val="002060"/>
                </a:solidFill>
                <a:latin typeface="Lucida Sans" pitchFamily="34" charset="0"/>
              </a:rPr>
              <a:t>5 – Impact of the Action on </a:t>
            </a:r>
            <a:r>
              <a:rPr lang="en-US" sz="1050" b="1" dirty="0" err="1">
                <a:solidFill>
                  <a:srgbClr val="002060"/>
                </a:solidFill>
                <a:latin typeface="Lucida Sans" pitchFamily="34" charset="0"/>
              </a:rPr>
              <a:t>Natura</a:t>
            </a:r>
            <a:r>
              <a:rPr lang="en-US" sz="1050" b="1" dirty="0">
                <a:solidFill>
                  <a:srgbClr val="002060"/>
                </a:solidFill>
                <a:latin typeface="Lucida Sans" pitchFamily="34" charset="0"/>
              </a:rPr>
              <a:t> 2000 sites</a:t>
            </a:r>
            <a:r>
              <a:rPr lang="en-US" sz="1050" dirty="0">
                <a:solidFill>
                  <a:srgbClr val="002060"/>
                </a:solidFill>
                <a:latin typeface="Lucida Sans" pitchFamily="34" charset="0"/>
              </a:rPr>
              <a:t>: following the text of Council Directive 92/43/EEC (21 May 1992</a:t>
            </a:r>
            <a:r>
              <a:rPr lang="en-US" sz="1050" dirty="0" smtClean="0">
                <a:solidFill>
                  <a:srgbClr val="002060"/>
                </a:solidFill>
                <a:latin typeface="Lucida Sans" pitchFamily="34" charset="0"/>
              </a:rPr>
              <a:t>)</a:t>
            </a:r>
          </a:p>
          <a:p>
            <a:pPr marL="177800" indent="-177800">
              <a:lnSpc>
                <a:spcPts val="1200"/>
              </a:lnSpc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050" b="1" dirty="0" smtClean="0">
                <a:solidFill>
                  <a:srgbClr val="002060"/>
                </a:solidFill>
                <a:latin typeface="Lucida Sans" pitchFamily="34" charset="0"/>
              </a:rPr>
              <a:t>Section </a:t>
            </a:r>
            <a:r>
              <a:rPr lang="en-US" sz="1050" b="1" dirty="0">
                <a:solidFill>
                  <a:srgbClr val="002060"/>
                </a:solidFill>
                <a:latin typeface="Lucida Sans" pitchFamily="34" charset="0"/>
              </a:rPr>
              <a:t>6 – Actions with a potential impact on water – Water Framework Directive 2000/60/EC</a:t>
            </a:r>
            <a:r>
              <a:rPr lang="en-US" sz="1050" dirty="0">
                <a:solidFill>
                  <a:srgbClr val="002060"/>
                </a:solidFill>
                <a:latin typeface="Lucida Sans" pitchFamily="34" charset="0"/>
              </a:rPr>
              <a:t>: if relevant for the proposed action/proposal, information on any new modification to the physical characteristics of a surface water body have to </a:t>
            </a:r>
            <a:r>
              <a:rPr lang="en-US" sz="1050" dirty="0" smtClean="0">
                <a:solidFill>
                  <a:srgbClr val="002060"/>
                </a:solidFill>
                <a:latin typeface="Lucida Sans" pitchFamily="34" charset="0"/>
              </a:rPr>
              <a:t>provided</a:t>
            </a:r>
          </a:p>
          <a:p>
            <a:pPr marL="177800" indent="-177800">
              <a:lnSpc>
                <a:spcPts val="1200"/>
              </a:lnSpc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050" dirty="0" smtClean="0">
                <a:solidFill>
                  <a:srgbClr val="002060"/>
                </a:solidFill>
                <a:latin typeface="Lucida Sans" pitchFamily="34" charset="0"/>
              </a:rPr>
              <a:t>…,</a:t>
            </a:r>
            <a:r>
              <a:rPr lang="en-US" sz="1050" dirty="0" err="1" smtClean="0">
                <a:solidFill>
                  <a:srgbClr val="002060"/>
                </a:solidFill>
                <a:latin typeface="Lucida Sans" pitchFamily="34" charset="0"/>
              </a:rPr>
              <a:t>etc</a:t>
            </a:r>
            <a:r>
              <a:rPr lang="en-US" sz="1050" dirty="0" smtClean="0">
                <a:solidFill>
                  <a:srgbClr val="002060"/>
                </a:solidFill>
                <a:latin typeface="Lucida Sans" pitchFamily="34" charset="0"/>
              </a:rPr>
              <a:t>,</a:t>
            </a:r>
          </a:p>
        </p:txBody>
      </p:sp>
      <p:pic>
        <p:nvPicPr>
          <p:cNvPr id="89090" name="Picture 2"/>
          <p:cNvPicPr preferRelativeResize="0">
            <a:picLocks noChangeArrowheads="1"/>
          </p:cNvPicPr>
          <p:nvPr/>
        </p:nvPicPr>
        <p:blipFill>
          <a:blip r:embed="rId3"/>
          <a:srcRect l="6039" t="24136" r="64861" b="9179"/>
          <a:stretch>
            <a:fillRect/>
          </a:stretch>
        </p:blipFill>
        <p:spPr bwMode="auto">
          <a:xfrm>
            <a:off x="428596" y="2928934"/>
            <a:ext cx="2052000" cy="29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853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27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ttangolo 3"/>
          <p:cNvSpPr/>
          <p:nvPr/>
        </p:nvSpPr>
        <p:spPr>
          <a:xfrm>
            <a:off x="179512" y="836712"/>
            <a:ext cx="8454360" cy="33854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177779" indent="-177779" algn="ctr"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</a:pPr>
            <a:r>
              <a:rPr lang="en-US" sz="1600" b="1" kern="0" dirty="0" smtClean="0">
                <a:solidFill>
                  <a:srgbClr val="002060"/>
                </a:solidFill>
                <a:latin typeface="Century Gothic" pitchFamily="34" charset="0"/>
              </a:rPr>
              <a:t>Proposal </a:t>
            </a:r>
            <a:r>
              <a:rPr lang="en-US" sz="1600" b="1" dirty="0" smtClean="0">
                <a:solidFill>
                  <a:srgbClr val="002060"/>
                </a:solidFill>
                <a:latin typeface="Century Gothic" pitchFamily="34" charset="0"/>
              </a:rPr>
              <a:t>response </a:t>
            </a:r>
            <a:r>
              <a:rPr lang="en-US" sz="1600" b="1" kern="0" dirty="0" smtClean="0">
                <a:solidFill>
                  <a:srgbClr val="002060"/>
                </a:solidFill>
                <a:latin typeface="Century Gothic" pitchFamily="34" charset="0"/>
              </a:rPr>
              <a:t>Templates – Part D </a:t>
            </a:r>
          </a:p>
        </p:txBody>
      </p:sp>
      <p:sp>
        <p:nvSpPr>
          <p:cNvPr id="13" name="Isosceles Triangle 12"/>
          <p:cNvSpPr/>
          <p:nvPr/>
        </p:nvSpPr>
        <p:spPr>
          <a:xfrm rot="5400000">
            <a:off x="1635062" y="4348573"/>
            <a:ext cx="2160240" cy="144017"/>
          </a:xfrm>
          <a:prstGeom prst="triangl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07504" y="152942"/>
            <a:ext cx="8820472" cy="6117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SDM supporting document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for application process</a:t>
            </a:r>
          </a:p>
        </p:txBody>
      </p:sp>
      <p:sp>
        <p:nvSpPr>
          <p:cNvPr id="14" name="TextBox 121"/>
          <p:cNvSpPr txBox="1"/>
          <p:nvPr/>
        </p:nvSpPr>
        <p:spPr>
          <a:xfrm>
            <a:off x="475439" y="1366472"/>
            <a:ext cx="8168527" cy="1646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 algn="just"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Application Form </a:t>
            </a:r>
            <a:r>
              <a:rPr lang="en-US" sz="1400" b="1" dirty="0" smtClean="0">
                <a:solidFill>
                  <a:srgbClr val="002060"/>
                </a:solidFill>
                <a:latin typeface="Lucida Sans" pitchFamily="34" charset="0"/>
              </a:rPr>
              <a:t>Part D requests information on the global project and the proposed Action</a:t>
            </a: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, to set the basis for the evaluation of the proposal</a:t>
            </a:r>
          </a:p>
          <a:p>
            <a:pPr marL="177800" indent="-177800" algn="just"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Lucida Sans" pitchFamily="34" charset="0"/>
              </a:rPr>
              <a:t>SDM will elaborate and finalize the Part D through the iterative process (</a:t>
            </a: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where SDM uploads the updated version of  Part D and IPPs uploads the comments to the ad hoc Repository) according to the </a:t>
            </a:r>
            <a:r>
              <a:rPr lang="en-US" sz="1400" b="1" dirty="0" smtClean="0">
                <a:solidFill>
                  <a:srgbClr val="002060"/>
                </a:solidFill>
                <a:latin typeface="Lucida Sans" pitchFamily="34" charset="0"/>
              </a:rPr>
              <a:t>contributions provided by Implementing Partners through the collection of the IP templates</a:t>
            </a:r>
          </a:p>
          <a:p>
            <a:pPr marL="177800" indent="-177800"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endParaRPr lang="en-US" sz="1300" b="1" dirty="0" smtClean="0">
              <a:solidFill>
                <a:srgbClr val="002060"/>
              </a:solidFill>
              <a:latin typeface="Lucida Sans" pitchFamily="34" charset="0"/>
            </a:endParaRPr>
          </a:p>
        </p:txBody>
      </p:sp>
      <p:sp>
        <p:nvSpPr>
          <p:cNvPr id="15" name="TextBox 121"/>
          <p:cNvSpPr txBox="1"/>
          <p:nvPr/>
        </p:nvSpPr>
        <p:spPr>
          <a:xfrm>
            <a:off x="2916956" y="3242921"/>
            <a:ext cx="5727010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Lucida Sans" pitchFamily="34" charset="0"/>
              </a:rPr>
              <a:t>Section 1 - General description of the Global project including needs, objectives and financial information -</a:t>
            </a:r>
          </a:p>
          <a:p>
            <a:pPr marL="177800" indent="-177800"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Lucida Sans" pitchFamily="34" charset="0"/>
              </a:rPr>
              <a:t>Section 2 – Description of the proposed Action</a:t>
            </a:r>
          </a:p>
          <a:p>
            <a:pPr marL="177800" indent="-177800"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Lucida Sans" pitchFamily="34" charset="0"/>
              </a:rPr>
              <a:t>Section 3 – Relevance: Contribution of the proposed Action to the TEN-T/CEF policy objectives and Union dimension</a:t>
            </a:r>
          </a:p>
          <a:p>
            <a:pPr marL="177800" indent="-177800"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Lucida Sans" pitchFamily="34" charset="0"/>
              </a:rPr>
              <a:t>Section 4 – Maturity of the Action</a:t>
            </a:r>
          </a:p>
          <a:p>
            <a:pPr marL="177800" indent="-177800"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Lucida Sans" pitchFamily="34" charset="0"/>
              </a:rPr>
              <a:t>Section 5 – Impact of the proposed Action</a:t>
            </a:r>
          </a:p>
          <a:p>
            <a:pPr marL="177800" indent="-177800"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Lucida Sans" pitchFamily="34" charset="0"/>
              </a:rPr>
              <a:t>Section 6 – Quality of the proposed Action</a:t>
            </a:r>
          </a:p>
          <a:p>
            <a:pPr marL="177800" indent="-177800"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  <a:defRPr/>
            </a:pPr>
            <a:r>
              <a:rPr lang="it-IT" sz="1400" b="1" dirty="0" err="1" smtClean="0">
                <a:solidFill>
                  <a:srgbClr val="002060"/>
                </a:solidFill>
                <a:latin typeface="Lucida Sans" pitchFamily="34" charset="0"/>
              </a:rPr>
              <a:t>Section</a:t>
            </a:r>
            <a:r>
              <a:rPr lang="it-IT" sz="1400" b="1" dirty="0" smtClean="0">
                <a:solidFill>
                  <a:srgbClr val="002060"/>
                </a:solidFill>
                <a:latin typeface="Lucida Sans" pitchFamily="34" charset="0"/>
              </a:rPr>
              <a:t> 7 – </a:t>
            </a:r>
            <a:r>
              <a:rPr lang="it-IT" sz="1400" b="1" dirty="0" err="1" smtClean="0">
                <a:solidFill>
                  <a:srgbClr val="002060"/>
                </a:solidFill>
                <a:latin typeface="Lucida Sans" pitchFamily="34" charset="0"/>
              </a:rPr>
              <a:t>Annexes</a:t>
            </a:r>
            <a:endParaRPr lang="en-US" sz="1400" b="1" dirty="0" smtClean="0">
              <a:solidFill>
                <a:srgbClr val="002060"/>
              </a:solidFill>
              <a:latin typeface="Lucida Sans" pitchFamily="34" charset="0"/>
            </a:endParaRPr>
          </a:p>
        </p:txBody>
      </p:sp>
      <p:pic>
        <p:nvPicPr>
          <p:cNvPr id="87042" name="Picture 2"/>
          <p:cNvPicPr preferRelativeResize="0">
            <a:picLocks noChangeArrowheads="1"/>
          </p:cNvPicPr>
          <p:nvPr/>
        </p:nvPicPr>
        <p:blipFill>
          <a:blip r:embed="rId3"/>
          <a:srcRect l="6039" t="23437" r="65410" b="9179"/>
          <a:stretch>
            <a:fillRect/>
          </a:stretch>
        </p:blipFill>
        <p:spPr bwMode="auto">
          <a:xfrm>
            <a:off x="428596" y="3071809"/>
            <a:ext cx="2052000" cy="27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094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23528" y="785794"/>
            <a:ext cx="8496944" cy="6117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76200" indent="-368300" algn="ctr">
              <a:spcBef>
                <a:spcPts val="1200"/>
              </a:spcBef>
              <a:spcAft>
                <a:spcPts val="600"/>
              </a:spcAft>
              <a:buClr>
                <a:srgbClr val="000000">
                  <a:lumMod val="50000"/>
                  <a:lumOff val="50000"/>
                </a:srgbClr>
              </a:buClr>
            </a:pPr>
            <a:endParaRPr lang="en-GB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9" name="TextBox 121"/>
          <p:cNvSpPr txBox="1"/>
          <p:nvPr/>
        </p:nvSpPr>
        <p:spPr>
          <a:xfrm>
            <a:off x="348393" y="1109936"/>
            <a:ext cx="8295573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To ensure that each </a:t>
            </a:r>
            <a:r>
              <a:rPr lang="en-US" sz="1400" b="1" dirty="0" smtClean="0">
                <a:solidFill>
                  <a:srgbClr val="002060"/>
                </a:solidFill>
                <a:latin typeface="Lucida Sans" pitchFamily="34" charset="0"/>
              </a:rPr>
              <a:t>Implementing Partner will get all the documents and </a:t>
            </a:r>
            <a:r>
              <a:rPr lang="en-US" sz="1400" b="1" dirty="0">
                <a:solidFill>
                  <a:srgbClr val="002060"/>
                </a:solidFill>
                <a:latin typeface="Lucida Sans" pitchFamily="34" charset="0"/>
              </a:rPr>
              <a:t>for reasons of Partner confidentiality</a:t>
            </a:r>
            <a:r>
              <a:rPr lang="en-US" sz="1400" dirty="0">
                <a:solidFill>
                  <a:srgbClr val="002060"/>
                </a:solidFill>
                <a:latin typeface="Lucida Sans" pitchFamily="34" charset="0"/>
              </a:rPr>
              <a:t>, </a:t>
            </a: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SDM </a:t>
            </a: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has created </a:t>
            </a: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a specific repository.</a:t>
            </a:r>
          </a:p>
          <a:p>
            <a:pPr algn="just"/>
            <a:r>
              <a:rPr lang="en-AU" sz="1500" dirty="0" smtClean="0">
                <a:solidFill>
                  <a:srgbClr val="002060"/>
                </a:solidFill>
                <a:latin typeface="Lucida Sans" pitchFamily="34" charset="0"/>
              </a:rPr>
              <a:t>  </a:t>
            </a:r>
          </a:p>
        </p:txBody>
      </p:sp>
      <p:sp>
        <p:nvSpPr>
          <p:cNvPr id="39" name="Slide Number Placeholder 3"/>
          <p:cNvSpPr txBox="1">
            <a:spLocks/>
          </p:cNvSpPr>
          <p:nvPr/>
        </p:nvSpPr>
        <p:spPr>
          <a:xfrm>
            <a:off x="7955529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28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0" name="Titre 1"/>
          <p:cNvSpPr txBox="1">
            <a:spLocks/>
          </p:cNvSpPr>
          <p:nvPr/>
        </p:nvSpPr>
        <p:spPr>
          <a:xfrm>
            <a:off x="323528" y="152942"/>
            <a:ext cx="8136904" cy="6117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Century Gothic" pitchFamily="34" charset="0"/>
              </a:rPr>
              <a:t>Repository to support 2015 CEF Transport Call responses preparation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7746" y="1628800"/>
            <a:ext cx="8610718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0350" algn="just">
              <a:lnSpc>
                <a:spcPts val="16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2060"/>
                </a:solidFill>
                <a:latin typeface="Lucida Sans" pitchFamily="34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Lucida Sans" pitchFamily="34" charset="0"/>
              </a:rPr>
              <a:t>Repository</a:t>
            </a: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Lucida Sans" pitchFamily="34" charset="0"/>
              </a:rPr>
              <a:t>will be structured in two main sessions:</a:t>
            </a:r>
          </a:p>
          <a:p>
            <a:pPr marL="1365250" lvl="2" indent="-355600" algn="just">
              <a:lnSpc>
                <a:spcPts val="16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1200" b="1" dirty="0" smtClean="0">
                <a:solidFill>
                  <a:srgbClr val="002060"/>
                </a:solidFill>
                <a:latin typeface="Lucida Sans" pitchFamily="34" charset="0"/>
              </a:rPr>
              <a:t>Public</a:t>
            </a:r>
            <a:r>
              <a:rPr lang="en-US" sz="1200" dirty="0" smtClean="0">
                <a:solidFill>
                  <a:srgbClr val="002060"/>
                </a:solidFill>
                <a:latin typeface="Lucida Sans" pitchFamily="34" charset="0"/>
              </a:rPr>
              <a:t> – </a:t>
            </a:r>
            <a:r>
              <a:rPr lang="en-US" sz="1200" dirty="0" smtClean="0">
                <a:solidFill>
                  <a:srgbClr val="002060"/>
                </a:solidFill>
                <a:latin typeface="Lucida Sans" pitchFamily="34" charset="0"/>
              </a:rPr>
              <a:t>including general Call </a:t>
            </a:r>
            <a:r>
              <a:rPr lang="en-US" sz="1200" dirty="0" smtClean="0">
                <a:solidFill>
                  <a:srgbClr val="002060"/>
                </a:solidFill>
                <a:latin typeface="Lucida Sans" pitchFamily="34" charset="0"/>
              </a:rPr>
              <a:t>documents, Guidelines, Roadmap and FAQ subfolders</a:t>
            </a:r>
          </a:p>
          <a:p>
            <a:pPr marL="1365250" lvl="2" indent="-355600" algn="just">
              <a:lnSpc>
                <a:spcPts val="1600"/>
              </a:lnSpc>
              <a:buFont typeface="+mj-lt"/>
              <a:buAutoNum type="arabicPeriod"/>
            </a:pPr>
            <a:r>
              <a:rPr lang="en-US" sz="1200" b="1" dirty="0" smtClean="0">
                <a:solidFill>
                  <a:srgbClr val="002060"/>
                </a:solidFill>
                <a:latin typeface="Lucida Sans" pitchFamily="34" charset="0"/>
              </a:rPr>
              <a:t>Restricted</a:t>
            </a:r>
            <a:r>
              <a:rPr lang="en-US" sz="1200" dirty="0" smtClean="0">
                <a:solidFill>
                  <a:srgbClr val="002060"/>
                </a:solidFill>
                <a:latin typeface="Lucida Sans" pitchFamily="34" charset="0"/>
              </a:rPr>
              <a:t> – access only for Implementing Partners involved in the responses preparation phase where all proposals parts (e.g. Part A, B, C, D, IP templates, etc.) will be uploaded</a:t>
            </a:r>
          </a:p>
          <a:p>
            <a:pPr marL="95250" algn="just">
              <a:lnSpc>
                <a:spcPts val="1600"/>
              </a:lnSpc>
            </a:pPr>
            <a:endParaRPr lang="en-US" sz="200" dirty="0" smtClean="0">
              <a:solidFill>
                <a:srgbClr val="002060"/>
              </a:solidFill>
              <a:latin typeface="Lucida Sans" pitchFamily="34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33" b="3416"/>
          <a:stretch/>
        </p:blipFill>
        <p:spPr bwMode="auto">
          <a:xfrm>
            <a:off x="3161955" y="2814836"/>
            <a:ext cx="5155843" cy="35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07504" y="3657798"/>
            <a:ext cx="3244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Lucida Sans" pitchFamily="34" charset="0"/>
              </a:rPr>
              <a:t>The Repository will be launched on 3</a:t>
            </a:r>
            <a:r>
              <a:rPr lang="en-US" b="1" baseline="30000" dirty="0">
                <a:solidFill>
                  <a:srgbClr val="002060"/>
                </a:solidFill>
                <a:latin typeface="Lucida Sans" pitchFamily="34" charset="0"/>
              </a:rPr>
              <a:t>th</a:t>
            </a:r>
            <a:r>
              <a:rPr lang="en-US" b="1" dirty="0">
                <a:solidFill>
                  <a:srgbClr val="002060"/>
                </a:solidFill>
                <a:latin typeface="Lucida Sans" pitchFamily="34" charset="0"/>
              </a:rPr>
              <a:t> December</a:t>
            </a: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0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Closing remarks</a:t>
            </a:r>
            <a:endParaRPr lang="en-US" sz="3600" b="1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Paola Di Giovanni – FPA Coordination Manager</a:t>
            </a:r>
          </a:p>
        </p:txBody>
      </p:sp>
    </p:spTree>
    <p:extLst>
      <p:ext uri="{BB962C8B-B14F-4D97-AF65-F5344CB8AC3E}">
        <p14:creationId xmlns:p14="http://schemas.microsoft.com/office/powerpoint/2010/main" xmlns="" val="23783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57608" y="908720"/>
            <a:ext cx="7946839" cy="55446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latin typeface="Lucida Sans" panose="020B0602040502020204" pitchFamily="34" charset="0"/>
              </a:rPr>
              <a:t>10:00 </a:t>
            </a:r>
            <a:r>
              <a:rPr lang="en-US" sz="1600" dirty="0">
                <a:latin typeface="Lucida Sans" panose="020B0602040502020204" pitchFamily="34" charset="0"/>
              </a:rPr>
              <a:t>– 10:10: </a:t>
            </a:r>
            <a:r>
              <a:rPr lang="en-US" sz="1600" dirty="0" smtClean="0">
                <a:latin typeface="Lucida Sans" panose="020B0602040502020204" pitchFamily="34" charset="0"/>
              </a:rPr>
              <a:t>	Welcome </a:t>
            </a:r>
            <a:r>
              <a:rPr lang="en-US" sz="1600" dirty="0">
                <a:latin typeface="Lucida Sans" panose="020B0602040502020204" pitchFamily="34" charset="0"/>
              </a:rPr>
              <a:t>and </a:t>
            </a:r>
            <a:r>
              <a:rPr lang="en-US" sz="1600" dirty="0" smtClean="0">
                <a:latin typeface="Lucida Sans" panose="020B0602040502020204" pitchFamily="34" charset="0"/>
              </a:rPr>
              <a:t>Introduction</a:t>
            </a:r>
            <a:endParaRPr lang="en-GB" sz="1600" dirty="0">
              <a:latin typeface="Lucida Sans" panose="020B0602040502020204" pitchFamily="34" charset="0"/>
            </a:endParaRPr>
          </a:p>
          <a:p>
            <a:pPr>
              <a:spcBef>
                <a:spcPts val="600"/>
              </a:spcBef>
            </a:pPr>
            <a:endParaRPr lang="en-US" sz="1000" dirty="0" smtClean="0">
              <a:latin typeface="Lucida Sans" panose="020B06020405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Lucida Sans" panose="020B0602040502020204" pitchFamily="34" charset="0"/>
              </a:rPr>
              <a:t>10:10 </a:t>
            </a:r>
            <a:r>
              <a:rPr lang="en-US" sz="1600" dirty="0">
                <a:latin typeface="Lucida Sans" panose="020B0602040502020204" pitchFamily="34" charset="0"/>
              </a:rPr>
              <a:t>– 10:35: </a:t>
            </a:r>
            <a:r>
              <a:rPr lang="en-US" sz="1600" dirty="0" smtClean="0">
                <a:latin typeface="Lucida Sans" panose="020B0602040502020204" pitchFamily="34" charset="0"/>
              </a:rPr>
              <a:t>	Implementation </a:t>
            </a:r>
            <a:r>
              <a:rPr lang="en-US" sz="1600" dirty="0">
                <a:latin typeface="Lucida Sans" panose="020B0602040502020204" pitchFamily="34" charset="0"/>
              </a:rPr>
              <a:t>projects received: </a:t>
            </a:r>
            <a:endParaRPr lang="en-US" sz="1600" dirty="0" smtClean="0">
              <a:latin typeface="Lucida Sans" panose="020B06020405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latin typeface="Lucida Sans" panose="020B0602040502020204" pitchFamily="34" charset="0"/>
              </a:rPr>
              <a:t>	</a:t>
            </a:r>
            <a:r>
              <a:rPr lang="en-US" sz="1600" dirty="0" smtClean="0">
                <a:latin typeface="Lucida Sans" panose="020B0602040502020204" pitchFamily="34" charset="0"/>
              </a:rPr>
              <a:t>	key </a:t>
            </a:r>
            <a:r>
              <a:rPr lang="en-US" sz="1600" dirty="0">
                <a:latin typeface="Lucida Sans" panose="020B0602040502020204" pitchFamily="34" charset="0"/>
              </a:rPr>
              <a:t>figures and overall feedback </a:t>
            </a:r>
            <a:endParaRPr lang="en-GB" sz="1600" dirty="0">
              <a:latin typeface="Lucida Sans" panose="020B0602040502020204" pitchFamily="34" charset="0"/>
            </a:endParaRPr>
          </a:p>
          <a:p>
            <a:pPr>
              <a:spcBef>
                <a:spcPts val="600"/>
              </a:spcBef>
            </a:pPr>
            <a:endParaRPr lang="en-US" sz="1000" dirty="0" smtClean="0">
              <a:latin typeface="Lucida Sans" panose="020B06020405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Lucida Sans" panose="020B0602040502020204" pitchFamily="34" charset="0"/>
              </a:rPr>
              <a:t>10:35 </a:t>
            </a:r>
            <a:r>
              <a:rPr lang="en-US" sz="1600" dirty="0">
                <a:latin typeface="Lucida Sans" panose="020B0602040502020204" pitchFamily="34" charset="0"/>
              </a:rPr>
              <a:t>– 11:00: </a:t>
            </a:r>
            <a:r>
              <a:rPr lang="en-US" sz="1600" dirty="0" smtClean="0">
                <a:latin typeface="Lucida Sans" panose="020B0602040502020204" pitchFamily="34" charset="0"/>
              </a:rPr>
              <a:t>	Next </a:t>
            </a:r>
            <a:r>
              <a:rPr lang="en-US" sz="1600" dirty="0">
                <a:latin typeface="Lucida Sans" panose="020B0602040502020204" pitchFamily="34" charset="0"/>
              </a:rPr>
              <a:t>steps</a:t>
            </a:r>
            <a:endParaRPr lang="en-GB" sz="1600" dirty="0">
              <a:latin typeface="Lucida Sans" panose="020B0602040502020204" pitchFamily="34" charset="0"/>
            </a:endParaRPr>
          </a:p>
          <a:p>
            <a:pPr marL="2114550" lvl="4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Lucida Sans" panose="020B0602040502020204" pitchFamily="34" charset="0"/>
              </a:rPr>
              <a:t>Clustering</a:t>
            </a:r>
            <a:r>
              <a:rPr lang="en-US" sz="1600" dirty="0">
                <a:latin typeface="Lucida Sans" panose="020B0602040502020204" pitchFamily="34" charset="0"/>
              </a:rPr>
              <a:t>  &amp; PMO </a:t>
            </a:r>
            <a:r>
              <a:rPr lang="en-US" sz="1600" dirty="0" smtClean="0">
                <a:latin typeface="Lucida Sans" panose="020B0602040502020204" pitchFamily="34" charset="0"/>
              </a:rPr>
              <a:t>support</a:t>
            </a:r>
            <a:endParaRPr lang="en-GB" sz="1600" dirty="0">
              <a:latin typeface="Lucida Sans" panose="020B0602040502020204" pitchFamily="34" charset="0"/>
            </a:endParaRPr>
          </a:p>
          <a:p>
            <a:pPr marL="2114550" lvl="4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Lucida Sans" panose="020B0602040502020204" pitchFamily="34" charset="0"/>
              </a:rPr>
              <a:t>Cost </a:t>
            </a:r>
            <a:r>
              <a:rPr lang="en-US" sz="1600" dirty="0">
                <a:latin typeface="Lucida Sans" panose="020B0602040502020204" pitchFamily="34" charset="0"/>
              </a:rPr>
              <a:t>effectiveness of projects received </a:t>
            </a:r>
            <a:endParaRPr lang="en-GB" sz="1600" dirty="0">
              <a:latin typeface="Lucida Sans" panose="020B0602040502020204" pitchFamily="34" charset="0"/>
            </a:endParaRPr>
          </a:p>
          <a:p>
            <a:pPr marL="2114550" lvl="4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Lucida Sans" panose="020B0602040502020204" pitchFamily="34" charset="0"/>
              </a:rPr>
              <a:t>Roadmap</a:t>
            </a:r>
            <a:endParaRPr lang="en-GB" sz="1600" dirty="0">
              <a:latin typeface="Lucida Sans" panose="020B0602040502020204" pitchFamily="34" charset="0"/>
            </a:endParaRPr>
          </a:p>
          <a:p>
            <a:pPr>
              <a:spcBef>
                <a:spcPts val="600"/>
              </a:spcBef>
            </a:pPr>
            <a:endParaRPr lang="en-US" sz="1000" dirty="0" smtClean="0">
              <a:latin typeface="Lucida Sans" panose="020B06020405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Lucida Sans" panose="020B0602040502020204" pitchFamily="34" charset="0"/>
              </a:rPr>
              <a:t>11:00 </a:t>
            </a:r>
            <a:r>
              <a:rPr lang="en-US" sz="1600" dirty="0">
                <a:latin typeface="Lucida Sans" panose="020B0602040502020204" pitchFamily="34" charset="0"/>
              </a:rPr>
              <a:t>– 11:30: </a:t>
            </a:r>
            <a:r>
              <a:rPr lang="en-US" sz="1600" dirty="0" smtClean="0">
                <a:latin typeface="Lucida Sans" panose="020B0602040502020204" pitchFamily="34" charset="0"/>
              </a:rPr>
              <a:t>	Administrative </a:t>
            </a:r>
            <a:r>
              <a:rPr lang="en-US" sz="1600" dirty="0">
                <a:latin typeface="Lucida Sans" panose="020B0602040502020204" pitchFamily="34" charset="0"/>
              </a:rPr>
              <a:t>documents </a:t>
            </a:r>
            <a:r>
              <a:rPr lang="en-US" sz="1600" dirty="0" smtClean="0">
                <a:latin typeface="Lucida Sans" panose="020B0602040502020204" pitchFamily="34" charset="0"/>
              </a:rPr>
              <a:t>Part </a:t>
            </a:r>
            <a:r>
              <a:rPr lang="en-US" sz="1600" dirty="0">
                <a:latin typeface="Lucida Sans" panose="020B0602040502020204" pitchFamily="34" charset="0"/>
              </a:rPr>
              <a:t>A, Part </a:t>
            </a:r>
            <a:r>
              <a:rPr lang="en-US" sz="1600" dirty="0" smtClean="0">
                <a:latin typeface="Lucida Sans" panose="020B0602040502020204" pitchFamily="34" charset="0"/>
              </a:rPr>
              <a:t>B, Part C and Part D: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Lucida Sans" panose="020B0602040502020204" pitchFamily="34" charset="0"/>
              </a:rPr>
              <a:t>	</a:t>
            </a:r>
            <a:r>
              <a:rPr lang="en-US" sz="1600" dirty="0" smtClean="0">
                <a:latin typeface="Lucida Sans" panose="020B0602040502020204" pitchFamily="34" charset="0"/>
              </a:rPr>
              <a:t>	how </a:t>
            </a:r>
            <a:r>
              <a:rPr lang="en-US" sz="1600" dirty="0">
                <a:latin typeface="Lucida Sans" panose="020B0602040502020204" pitchFamily="34" charset="0"/>
              </a:rPr>
              <a:t>to read the Guidelines </a:t>
            </a:r>
            <a:endParaRPr lang="en-GB" sz="1600" dirty="0">
              <a:latin typeface="Lucida Sans" panose="020B0602040502020204" pitchFamily="34" charset="0"/>
            </a:endParaRPr>
          </a:p>
          <a:p>
            <a:pPr>
              <a:spcBef>
                <a:spcPts val="600"/>
              </a:spcBef>
            </a:pPr>
            <a:endParaRPr lang="en-US" sz="1000" dirty="0" smtClean="0">
              <a:latin typeface="Lucida Sans" panose="020B06020405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Lucida Sans" panose="020B0602040502020204" pitchFamily="34" charset="0"/>
              </a:rPr>
              <a:t>11:30 </a:t>
            </a:r>
            <a:r>
              <a:rPr lang="en-US" sz="1600" dirty="0">
                <a:latin typeface="Lucida Sans" panose="020B0602040502020204" pitchFamily="34" charset="0"/>
              </a:rPr>
              <a:t>– 12:00: </a:t>
            </a:r>
            <a:r>
              <a:rPr lang="en-US" sz="1600" dirty="0" smtClean="0">
                <a:latin typeface="Lucida Sans" panose="020B0602040502020204" pitchFamily="34" charset="0"/>
              </a:rPr>
              <a:t>	Live </a:t>
            </a:r>
            <a:r>
              <a:rPr lang="en-US" sz="1600" dirty="0">
                <a:latin typeface="Lucida Sans" panose="020B0602040502020204" pitchFamily="34" charset="0"/>
              </a:rPr>
              <a:t>online Q &amp; A</a:t>
            </a:r>
            <a:endParaRPr lang="en-GB" sz="1600" dirty="0">
              <a:latin typeface="Lucida Sans" panose="020B0602040502020204" pitchFamily="34" charset="0"/>
            </a:endParaRPr>
          </a:p>
          <a:p>
            <a:pPr>
              <a:spcBef>
                <a:spcPts val="600"/>
              </a:spcBef>
            </a:pPr>
            <a:endParaRPr lang="en-US" sz="1000" dirty="0" smtClean="0">
              <a:latin typeface="Lucida Sans" panose="020B06020405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Lucida Sans" panose="020B0602040502020204" pitchFamily="34" charset="0"/>
              </a:rPr>
              <a:t>12:00 – 13:00: 	Submit your additional questions</a:t>
            </a:r>
            <a:endParaRPr lang="en-GB" sz="1600" dirty="0" smtClean="0">
              <a:latin typeface="Lucida Sans" panose="020B0602040502020204" pitchFamily="34" charset="0"/>
            </a:endParaRPr>
          </a:p>
          <a:p>
            <a:r>
              <a:rPr lang="en-US" dirty="0" smtClean="0"/>
              <a:t> </a:t>
            </a:r>
            <a:endParaRPr lang="en-GB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23528" y="152942"/>
            <a:ext cx="6459409" cy="6117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itchFamily="34" charset="0"/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85750" y="2235200"/>
            <a:ext cx="8648700" cy="1470025"/>
          </a:xfrm>
        </p:spPr>
        <p:txBody>
          <a:bodyPr>
            <a:normAutofit/>
          </a:bodyPr>
          <a:lstStyle/>
          <a:p>
            <a:r>
              <a:rPr lang="en-US" sz="3600" b="1" dirty="0"/>
              <a:t>Implementation projects received: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key </a:t>
            </a:r>
            <a:r>
              <a:rPr lang="en-US" sz="3600" b="1" dirty="0"/>
              <a:t>figures and overall feedback </a:t>
            </a:r>
            <a:endParaRPr lang="en-US" sz="3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3426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©</a:t>
            </a:r>
            <a:endParaRPr lang="it-IT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09700" y="4117488"/>
            <a:ext cx="6400800" cy="2159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Arial"/>
                <a:cs typeface="Arial"/>
              </a:rPr>
              <a:t>Nicolas Warinsko – Deputy Managing Director and</a:t>
            </a:r>
          </a:p>
          <a:p>
            <a:r>
              <a:rPr lang="en-US" sz="1800" dirty="0" smtClean="0">
                <a:latin typeface="Arial"/>
                <a:cs typeface="Arial"/>
              </a:rPr>
              <a:t>Director Technical and Operations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>
            <a:grpSpLocks noChangeAspect="1"/>
          </p:cNvGrpSpPr>
          <p:nvPr/>
        </p:nvGrpSpPr>
        <p:grpSpPr>
          <a:xfrm>
            <a:off x="756409" y="1058062"/>
            <a:ext cx="7397037" cy="5472000"/>
            <a:chOff x="509748" y="764704"/>
            <a:chExt cx="7787222" cy="5760640"/>
          </a:xfrm>
        </p:grpSpPr>
        <p:sp>
          <p:nvSpPr>
            <p:cNvPr id="105" name="Rectangle 104"/>
            <p:cNvSpPr/>
            <p:nvPr/>
          </p:nvSpPr>
          <p:spPr>
            <a:xfrm>
              <a:off x="509748" y="764704"/>
              <a:ext cx="7787222" cy="576064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it-IT" kern="0">
                <a:solidFill>
                  <a:sysClr val="window" lastClr="FFFFFF"/>
                </a:solidFill>
              </a:endParaRPr>
            </a:p>
          </p:txBody>
        </p:sp>
        <p:pic>
          <p:nvPicPr>
            <p:cNvPr id="106" name="Picture 2" descr="http://i.stack.imgur.com/kwRVw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4F81BD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033590" y="1849096"/>
              <a:ext cx="820170" cy="820170"/>
            </a:xfrm>
            <a:prstGeom prst="rect">
              <a:avLst/>
            </a:prstGeom>
            <a:noFill/>
          </p:spPr>
        </p:pic>
        <p:pic>
          <p:nvPicPr>
            <p:cNvPr id="107" name="Picture 19" descr="https://cdn3.iconfinder.com/data/icons/gray-user-toolbar/512/general-512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444444">
                    <a:alpha val="5882"/>
                  </a:srgbClr>
                </a:clrFrom>
                <a:clrTo>
                  <a:srgbClr val="444444">
                    <a:alpha val="0"/>
                  </a:srgbClr>
                </a:clrTo>
              </a:clrChange>
              <a:duotone>
                <a:prstClr val="black"/>
                <a:srgbClr val="4F81BD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773541" y="1259493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108" name="Picture 19" descr="https://cdn3.iconfinder.com/data/icons/gray-user-toolbar/512/general-51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clrChange>
                <a:clrFrom>
                  <a:srgbClr val="444444">
                    <a:alpha val="5882"/>
                  </a:srgbClr>
                </a:clrFrom>
                <a:clrTo>
                  <a:srgbClr val="44444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06374" y="1259493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109" name="Picture 19" descr="https://cdn3.iconfinder.com/data/icons/gray-user-toolbar/512/general-512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444444">
                    <a:alpha val="5882"/>
                  </a:srgbClr>
                </a:clrFrom>
                <a:clrTo>
                  <a:srgbClr val="444444">
                    <a:alpha val="0"/>
                  </a:srgbClr>
                </a:clrTo>
              </a:clrChange>
              <a:duotone>
                <a:srgbClr val="4BACC6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39206" y="1259493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111" name="Picture 11" descr="https://cdn3.iconfinder.com/data/icons/gray-toolbar-3/512/boss-51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4F81BD">
                  <a:tint val="45000"/>
                  <a:satMod val="400000"/>
                </a:srgbClr>
              </a:duotone>
              <a:clrChange>
                <a:clrFrom>
                  <a:srgbClr val="444444">
                    <a:alpha val="5882"/>
                  </a:srgbClr>
                </a:clrFrom>
                <a:clrTo>
                  <a:srgbClr val="44444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08240" y="2749488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112" name="Picture 11" descr="https://cdn3.iconfinder.com/data/icons/gray-toolbar-3/512/boss-51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444444">
                    <a:alpha val="5882"/>
                  </a:srgbClr>
                </a:clrFrom>
                <a:clrTo>
                  <a:srgbClr val="444444">
                    <a:alpha val="0"/>
                  </a:srgbClr>
                </a:clrTo>
              </a:clrChange>
              <a:duotone>
                <a:srgbClr val="4F81BD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660268" y="2749488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113" name="Picture 11" descr="https://cdn3.iconfinder.com/data/icons/gray-toolbar-3/512/boss-51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444444">
                    <a:alpha val="5882"/>
                  </a:srgbClr>
                </a:clrFrom>
                <a:clrTo>
                  <a:srgbClr val="444444">
                    <a:alpha val="0"/>
                  </a:srgbClr>
                </a:clrTo>
              </a:clrChange>
              <a:duotone>
                <a:srgbClr val="4BACC6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912296" y="2749488"/>
              <a:ext cx="324000" cy="324000"/>
            </a:xfrm>
            <a:prstGeom prst="rect">
              <a:avLst/>
            </a:prstGeom>
            <a:noFill/>
          </p:spPr>
        </p:pic>
        <p:sp>
          <p:nvSpPr>
            <p:cNvPr id="114" name="Titre 1"/>
            <p:cNvSpPr txBox="1">
              <a:spLocks/>
            </p:cNvSpPr>
            <p:nvPr/>
          </p:nvSpPr>
          <p:spPr>
            <a:xfrm>
              <a:off x="6120207" y="3008044"/>
              <a:ext cx="1160596" cy="508700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30517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36000" tIns="45720" rIns="36000" bIns="45720" rtlCol="0" anchor="t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sz="1200" b="1" i="1" kern="0" dirty="0" smtClean="0">
                  <a:solidFill>
                    <a:srgbClr val="305178"/>
                  </a:solidFill>
                  <a:latin typeface="Century Gothic" pitchFamily="34" charset="0"/>
                </a:rPr>
                <a:t>262 from Civil </a:t>
              </a:r>
              <a:br>
                <a:rPr lang="en-US" sz="1200" b="1" i="1" kern="0" dirty="0" smtClean="0">
                  <a:solidFill>
                    <a:srgbClr val="305178"/>
                  </a:solidFill>
                  <a:latin typeface="Century Gothic" pitchFamily="34" charset="0"/>
                </a:rPr>
              </a:br>
              <a:r>
                <a:rPr lang="en-US" sz="1200" b="1" i="1" kern="0" dirty="0" smtClean="0">
                  <a:solidFill>
                    <a:srgbClr val="305178"/>
                  </a:solidFill>
                  <a:latin typeface="Century Gothic" pitchFamily="34" charset="0"/>
                </a:rPr>
                <a:t>Stakeholders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889574" y="1777088"/>
              <a:ext cx="1080120" cy="986372"/>
            </a:xfrm>
            <a:prstGeom prst="ellipse">
              <a:avLst/>
            </a:prstGeom>
            <a:solidFill>
              <a:srgbClr val="F2F2F2">
                <a:alpha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it-IT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16" name="Titre 1"/>
            <p:cNvSpPr txBox="1">
              <a:spLocks/>
            </p:cNvSpPr>
            <p:nvPr/>
          </p:nvSpPr>
          <p:spPr>
            <a:xfrm>
              <a:off x="3731910" y="2037824"/>
              <a:ext cx="1440160" cy="446833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b="1" i="1" kern="0" dirty="0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297</a:t>
              </a:r>
              <a:br>
                <a:rPr lang="en-US" sz="2000" b="1" i="1" kern="0" dirty="0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</a:br>
              <a:r>
                <a:rPr lang="en-US" sz="2000" b="1" i="1" kern="0" dirty="0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Projects</a:t>
              </a:r>
            </a:p>
          </p:txBody>
        </p:sp>
        <p:sp>
          <p:nvSpPr>
            <p:cNvPr id="117" name="Rectangle 9"/>
            <p:cNvSpPr>
              <a:spLocks noChangeArrowheads="1"/>
            </p:cNvSpPr>
            <p:nvPr/>
          </p:nvSpPr>
          <p:spPr bwMode="auto">
            <a:xfrm rot="5400000">
              <a:off x="1335160" y="4632209"/>
              <a:ext cx="1237441" cy="14212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it-IT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" name="Can 117"/>
            <p:cNvSpPr/>
            <p:nvPr/>
          </p:nvSpPr>
          <p:spPr>
            <a:xfrm>
              <a:off x="2293486" y="5576729"/>
              <a:ext cx="504056" cy="504056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pic>
          <p:nvPicPr>
            <p:cNvPr id="119" name="Picture 2" descr="http://icons.iconarchive.com/icons/icons8/ios7/256/Finance-Money-icon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4F81BD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93486" y="5269727"/>
              <a:ext cx="838354" cy="838354"/>
            </a:xfrm>
            <a:prstGeom prst="rect">
              <a:avLst/>
            </a:prstGeom>
            <a:noFill/>
          </p:spPr>
        </p:pic>
        <p:sp>
          <p:nvSpPr>
            <p:cNvPr id="120" name="Can 119"/>
            <p:cNvSpPr/>
            <p:nvPr/>
          </p:nvSpPr>
          <p:spPr>
            <a:xfrm>
              <a:off x="2797542" y="5701775"/>
              <a:ext cx="504056" cy="504056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pic>
          <p:nvPicPr>
            <p:cNvPr id="121" name="Picture 2" descr="http://icons.iconarchive.com/icons/icons8/ios7/256/Finance-Money-icon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4F81BD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797542" y="5413743"/>
              <a:ext cx="838354" cy="838354"/>
            </a:xfrm>
            <a:prstGeom prst="rect">
              <a:avLst/>
            </a:prstGeom>
            <a:noFill/>
          </p:spPr>
        </p:pic>
        <p:sp>
          <p:nvSpPr>
            <p:cNvPr id="122" name="Titre 1"/>
            <p:cNvSpPr txBox="1">
              <a:spLocks/>
            </p:cNvSpPr>
            <p:nvPr/>
          </p:nvSpPr>
          <p:spPr>
            <a:xfrm>
              <a:off x="1250542" y="4293096"/>
              <a:ext cx="1591756" cy="446833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 b="1" i="1" kern="0" dirty="0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€ 2.5 </a:t>
              </a:r>
              <a:r>
                <a:rPr lang="en-US" sz="2400" b="1" i="1" kern="0" dirty="0" err="1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bln</a:t>
              </a:r>
              <a:r>
                <a:rPr lang="en-US" sz="2400" b="1" i="1" kern="0" dirty="0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*</a:t>
              </a:r>
            </a:p>
          </p:txBody>
        </p:sp>
        <p:pic>
          <p:nvPicPr>
            <p:cNvPr id="12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23246" y="5345795"/>
              <a:ext cx="695325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4" name="Titre 1"/>
            <p:cNvSpPr txBox="1">
              <a:spLocks/>
            </p:cNvSpPr>
            <p:nvPr/>
          </p:nvSpPr>
          <p:spPr>
            <a:xfrm>
              <a:off x="4933639" y="5373216"/>
              <a:ext cx="720080" cy="446833"/>
            </a:xfrm>
            <a:prstGeom prst="rect">
              <a:avLst/>
            </a:prstGeom>
          </p:spPr>
          <p:txBody>
            <a:bodyPr vert="horz" lIns="0" tIns="45720" rIns="91440" bIns="45720" rtlCol="0" anchor="t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b="1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88%</a:t>
              </a:r>
            </a:p>
          </p:txBody>
        </p:sp>
        <p:sp>
          <p:nvSpPr>
            <p:cNvPr id="125" name="Titre 1"/>
            <p:cNvSpPr txBox="1">
              <a:spLocks/>
            </p:cNvSpPr>
            <p:nvPr/>
          </p:nvSpPr>
          <p:spPr>
            <a:xfrm>
              <a:off x="6651234" y="4295513"/>
              <a:ext cx="1364362" cy="523301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30517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36000" tIns="45720" rIns="36000" bIns="45720" rtlCol="0" anchor="t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sz="1200" b="1" i="1" kern="0" dirty="0" smtClean="0">
                  <a:solidFill>
                    <a:srgbClr val="305178"/>
                  </a:solidFill>
                  <a:latin typeface="Century Gothic" pitchFamily="34" charset="0"/>
                </a:rPr>
                <a:t>25 eligible for Cohesion Fund</a:t>
              </a:r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H="1">
              <a:off x="829252" y="3717032"/>
              <a:ext cx="7228407" cy="0"/>
            </a:xfrm>
            <a:prstGeom prst="line">
              <a:avLst/>
            </a:prstGeom>
            <a:ln w="952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4139952" y="3717032"/>
              <a:ext cx="0" cy="2448000"/>
            </a:xfrm>
            <a:prstGeom prst="line">
              <a:avLst/>
            </a:prstGeom>
            <a:ln w="952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itre 1"/>
            <p:cNvSpPr txBox="1">
              <a:spLocks/>
            </p:cNvSpPr>
            <p:nvPr/>
          </p:nvSpPr>
          <p:spPr>
            <a:xfrm>
              <a:off x="827584" y="3732768"/>
              <a:ext cx="1662398" cy="360930"/>
            </a:xfrm>
            <a:prstGeom prst="rect">
              <a:avLst/>
            </a:prstGeom>
          </p:spPr>
          <p:txBody>
            <a:bodyPr vert="horz" lIns="0" tIns="45720" rIns="91440" bIns="45720" rtlCol="0" anchor="t">
              <a:noAutofit/>
            </a:bodyPr>
            <a:lstStyle/>
            <a:p>
              <a:pPr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US" sz="1600" b="1" i="1" kern="0" dirty="0" smtClean="0">
                  <a:solidFill>
                    <a:srgbClr val="1F497D"/>
                  </a:solidFill>
                  <a:latin typeface="Century Gothic" pitchFamily="34" charset="0"/>
                </a:rPr>
                <a:t>Overall budget</a:t>
              </a:r>
            </a:p>
          </p:txBody>
        </p:sp>
        <p:sp>
          <p:nvSpPr>
            <p:cNvPr id="129" name="Titre 1"/>
            <p:cNvSpPr txBox="1">
              <a:spLocks/>
            </p:cNvSpPr>
            <p:nvPr/>
          </p:nvSpPr>
          <p:spPr>
            <a:xfrm>
              <a:off x="4238979" y="3732768"/>
              <a:ext cx="3429039" cy="360930"/>
            </a:xfrm>
            <a:prstGeom prst="rect">
              <a:avLst/>
            </a:prstGeom>
          </p:spPr>
          <p:txBody>
            <a:bodyPr vert="horz" lIns="0" tIns="45720" rIns="91440" bIns="45720" rtlCol="0" anchor="t">
              <a:noAutofit/>
            </a:bodyPr>
            <a:lstStyle/>
            <a:p>
              <a:pPr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US" sz="1600" b="1" i="1" kern="0" dirty="0" smtClean="0">
                  <a:solidFill>
                    <a:srgbClr val="1F497D"/>
                  </a:solidFill>
                  <a:latin typeface="Century Gothic" pitchFamily="34" charset="0"/>
                </a:rPr>
                <a:t>Eligibility for funding</a:t>
              </a: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3007178" y="1005568"/>
              <a:ext cx="2842941" cy="2700000"/>
              <a:chOff x="3007178" y="1005568"/>
              <a:chExt cx="2842941" cy="2700000"/>
            </a:xfrm>
          </p:grpSpPr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3007178" y="1005568"/>
                <a:ext cx="2842941" cy="2700000"/>
              </a:xfrm>
              <a:custGeom>
                <a:avLst/>
                <a:gdLst>
                  <a:gd name="T0" fmla="*/ 2428 w 12367"/>
                  <a:gd name="T1" fmla="*/ 1457 h 11750"/>
                  <a:gd name="T2" fmla="*/ 2074 w 12367"/>
                  <a:gd name="T3" fmla="*/ 9322 h 11750"/>
                  <a:gd name="T4" fmla="*/ 9939 w 12367"/>
                  <a:gd name="T5" fmla="*/ 9676 h 11750"/>
                  <a:gd name="T6" fmla="*/ 10293 w 12367"/>
                  <a:gd name="T7" fmla="*/ 1811 h 11750"/>
                  <a:gd name="T8" fmla="*/ 6183 w 12367"/>
                  <a:gd name="T9" fmla="*/ 0 h 11750"/>
                  <a:gd name="T10" fmla="*/ 6183 w 12367"/>
                  <a:gd name="T11" fmla="*/ 2783 h 11750"/>
                  <a:gd name="T12" fmla="*/ 8967 w 12367"/>
                  <a:gd name="T13" fmla="*/ 5566 h 11750"/>
                  <a:gd name="T14" fmla="*/ 6183 w 12367"/>
                  <a:gd name="T15" fmla="*/ 8350 h 11750"/>
                  <a:gd name="T16" fmla="*/ 3400 w 12367"/>
                  <a:gd name="T17" fmla="*/ 5566 h 11750"/>
                  <a:gd name="T18" fmla="*/ 4306 w 12367"/>
                  <a:gd name="T19" fmla="*/ 3512 h 11750"/>
                  <a:gd name="T20" fmla="*/ 2428 w 12367"/>
                  <a:gd name="T21" fmla="*/ 1457 h 11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67" h="11750">
                    <a:moveTo>
                      <a:pt x="2428" y="1457"/>
                    </a:moveTo>
                    <a:cubicBezTo>
                      <a:pt x="159" y="3531"/>
                      <a:pt x="0" y="7052"/>
                      <a:pt x="2074" y="9322"/>
                    </a:cubicBezTo>
                    <a:cubicBezTo>
                      <a:pt x="4148" y="11591"/>
                      <a:pt x="7669" y="11750"/>
                      <a:pt x="9939" y="9676"/>
                    </a:cubicBezTo>
                    <a:cubicBezTo>
                      <a:pt x="12208" y="7602"/>
                      <a:pt x="12367" y="4081"/>
                      <a:pt x="10293" y="1811"/>
                    </a:cubicBezTo>
                    <a:cubicBezTo>
                      <a:pt x="9238" y="657"/>
                      <a:pt x="7747" y="0"/>
                      <a:pt x="6183" y="0"/>
                    </a:cubicBezTo>
                    <a:lnTo>
                      <a:pt x="6183" y="2783"/>
                    </a:lnTo>
                    <a:cubicBezTo>
                      <a:pt x="7721" y="2783"/>
                      <a:pt x="8967" y="4029"/>
                      <a:pt x="8967" y="5566"/>
                    </a:cubicBezTo>
                    <a:cubicBezTo>
                      <a:pt x="8967" y="7104"/>
                      <a:pt x="7721" y="8350"/>
                      <a:pt x="6183" y="8350"/>
                    </a:cubicBezTo>
                    <a:cubicBezTo>
                      <a:pt x="4646" y="8350"/>
                      <a:pt x="3400" y="7104"/>
                      <a:pt x="3400" y="5566"/>
                    </a:cubicBezTo>
                    <a:cubicBezTo>
                      <a:pt x="3400" y="4785"/>
                      <a:pt x="3729" y="4039"/>
                      <a:pt x="4306" y="3512"/>
                    </a:cubicBezTo>
                    <a:lnTo>
                      <a:pt x="2428" y="1457"/>
                    </a:lnTo>
                    <a:close/>
                  </a:path>
                </a:pathLst>
              </a:custGeom>
              <a:solidFill>
                <a:srgbClr val="4572A7"/>
              </a:solidFill>
              <a:ln w="38100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3565949" y="1005568"/>
                <a:ext cx="863423" cy="807113"/>
              </a:xfrm>
              <a:custGeom>
                <a:avLst/>
                <a:gdLst>
                  <a:gd name="T0" fmla="*/ 7510 w 7510"/>
                  <a:gd name="T1" fmla="*/ 0 h 7024"/>
                  <a:gd name="T2" fmla="*/ 0 w 7510"/>
                  <a:gd name="T3" fmla="*/ 2915 h 7024"/>
                  <a:gd name="T4" fmla="*/ 3755 w 7510"/>
                  <a:gd name="T5" fmla="*/ 7024 h 7024"/>
                  <a:gd name="T6" fmla="*/ 7510 w 7510"/>
                  <a:gd name="T7" fmla="*/ 5567 h 7024"/>
                  <a:gd name="T8" fmla="*/ 7510 w 7510"/>
                  <a:gd name="T9" fmla="*/ 0 h 7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0" h="7024">
                    <a:moveTo>
                      <a:pt x="7510" y="0"/>
                    </a:moveTo>
                    <a:cubicBezTo>
                      <a:pt x="4731" y="0"/>
                      <a:pt x="2052" y="1040"/>
                      <a:pt x="0" y="2915"/>
                    </a:cubicBezTo>
                    <a:lnTo>
                      <a:pt x="3755" y="7024"/>
                    </a:lnTo>
                    <a:cubicBezTo>
                      <a:pt x="4781" y="6087"/>
                      <a:pt x="6121" y="5567"/>
                      <a:pt x="7510" y="5567"/>
                    </a:cubicBezTo>
                    <a:lnTo>
                      <a:pt x="7510" y="0"/>
                    </a:lnTo>
                    <a:close/>
                  </a:path>
                </a:pathLst>
              </a:custGeom>
              <a:solidFill>
                <a:srgbClr val="93A9CF"/>
              </a:solidFill>
              <a:ln w="38100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3" name="Rectangle 132"/>
              <p:cNvSpPr>
                <a:spLocks noChangeArrowheads="1"/>
              </p:cNvSpPr>
              <p:nvPr/>
            </p:nvSpPr>
            <p:spPr bwMode="auto">
              <a:xfrm>
                <a:off x="4927124" y="2678908"/>
                <a:ext cx="599017" cy="251934"/>
              </a:xfrm>
              <a:prstGeom prst="rect">
                <a:avLst/>
              </a:prstGeom>
            </p:spPr>
            <p:txBody>
              <a:bodyPr vert="horz" lIns="0" tIns="45720" rIns="91440" bIns="45720" rtlCol="0" anchor="t"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it-IT" altLang="it-IT" b="1" kern="0" dirty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88%</a:t>
                </a:r>
              </a:p>
            </p:txBody>
          </p:sp>
          <p:sp>
            <p:nvSpPr>
              <p:cNvPr id="134" name="Rectangle 133"/>
              <p:cNvSpPr>
                <a:spLocks noChangeArrowheads="1"/>
              </p:cNvSpPr>
              <p:nvPr/>
            </p:nvSpPr>
            <p:spPr bwMode="auto">
              <a:xfrm>
                <a:off x="3871592" y="1164419"/>
                <a:ext cx="599017" cy="251934"/>
              </a:xfrm>
              <a:prstGeom prst="rect">
                <a:avLst/>
              </a:prstGeom>
            </p:spPr>
            <p:txBody>
              <a:bodyPr vert="horz" lIns="0" tIns="45720" rIns="91440" bIns="45720" rtlCol="0" anchor="t"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it-IT" altLang="it-IT" b="1" kern="0" dirty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12%</a:t>
                </a:r>
              </a:p>
            </p:txBody>
          </p:sp>
        </p:grpSp>
        <p:cxnSp>
          <p:nvCxnSpPr>
            <p:cNvPr id="135" name="Shape 87"/>
            <p:cNvCxnSpPr/>
            <p:nvPr/>
          </p:nvCxnSpPr>
          <p:spPr>
            <a:xfrm rot="5400000" flipH="1" flipV="1">
              <a:off x="3185808" y="967297"/>
              <a:ext cx="252000" cy="936000"/>
            </a:xfrm>
            <a:prstGeom prst="bentConnector2">
              <a:avLst/>
            </a:prstGeom>
            <a:noFill/>
            <a:ln w="9525" cap="flat" cmpd="sng" algn="ctr">
              <a:solidFill>
                <a:srgbClr val="305178"/>
              </a:solidFill>
              <a:prstDash val="dash"/>
            </a:ln>
            <a:effectLst/>
          </p:spPr>
        </p:cxnSp>
        <p:cxnSp>
          <p:nvCxnSpPr>
            <p:cNvPr id="136" name="Shape 86"/>
            <p:cNvCxnSpPr/>
            <p:nvPr/>
          </p:nvCxnSpPr>
          <p:spPr>
            <a:xfrm rot="16200000" flipV="1">
              <a:off x="5778144" y="2558044"/>
              <a:ext cx="216000" cy="684000"/>
            </a:xfrm>
            <a:prstGeom prst="bentConnector2">
              <a:avLst/>
            </a:prstGeom>
            <a:noFill/>
            <a:ln w="9525" cap="flat" cmpd="sng" algn="ctr">
              <a:solidFill>
                <a:srgbClr val="305178"/>
              </a:solidFill>
              <a:prstDash val="dash"/>
            </a:ln>
            <a:effectLst/>
          </p:spPr>
        </p:cxnSp>
        <p:grpSp>
          <p:nvGrpSpPr>
            <p:cNvPr id="137" name="Group 136"/>
            <p:cNvGrpSpPr/>
            <p:nvPr/>
          </p:nvGrpSpPr>
          <p:grpSpPr>
            <a:xfrm rot="5400000">
              <a:off x="4224943" y="4176453"/>
              <a:ext cx="2047876" cy="2073842"/>
              <a:chOff x="180975" y="4161858"/>
              <a:chExt cx="2047876" cy="2073842"/>
            </a:xfrm>
          </p:grpSpPr>
          <p:sp>
            <p:nvSpPr>
              <p:cNvPr id="138" name="Freeform 17"/>
              <p:cNvSpPr>
                <a:spLocks/>
              </p:cNvSpPr>
              <p:nvPr/>
            </p:nvSpPr>
            <p:spPr bwMode="auto">
              <a:xfrm>
                <a:off x="180975" y="4300538"/>
                <a:ext cx="2047876" cy="1935162"/>
              </a:xfrm>
              <a:custGeom>
                <a:avLst/>
                <a:gdLst>
                  <a:gd name="T0" fmla="*/ 8551 w 17102"/>
                  <a:gd name="T1" fmla="*/ 7598 h 16149"/>
                  <a:gd name="T2" fmla="*/ 3791 w 17102"/>
                  <a:gd name="T3" fmla="*/ 1676 h 16149"/>
                  <a:gd name="T4" fmla="*/ 2628 w 17102"/>
                  <a:gd name="T5" fmla="*/ 12358 h 16149"/>
                  <a:gd name="T6" fmla="*/ 13310 w 17102"/>
                  <a:gd name="T7" fmla="*/ 13521 h 16149"/>
                  <a:gd name="T8" fmla="*/ 14473 w 17102"/>
                  <a:gd name="T9" fmla="*/ 2838 h 16149"/>
                  <a:gd name="T10" fmla="*/ 8551 w 17102"/>
                  <a:gd name="T11" fmla="*/ 0 h 16149"/>
                  <a:gd name="T12" fmla="*/ 8551 w 17102"/>
                  <a:gd name="T13" fmla="*/ 7598 h 16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02" h="16149">
                    <a:moveTo>
                      <a:pt x="8551" y="7598"/>
                    </a:moveTo>
                    <a:lnTo>
                      <a:pt x="3791" y="1676"/>
                    </a:lnTo>
                    <a:cubicBezTo>
                      <a:pt x="520" y="4304"/>
                      <a:pt x="0" y="9087"/>
                      <a:pt x="2628" y="12358"/>
                    </a:cubicBezTo>
                    <a:cubicBezTo>
                      <a:pt x="5257" y="15629"/>
                      <a:pt x="10040" y="16149"/>
                      <a:pt x="13310" y="13521"/>
                    </a:cubicBezTo>
                    <a:cubicBezTo>
                      <a:pt x="16581" y="10892"/>
                      <a:pt x="17102" y="6109"/>
                      <a:pt x="14473" y="2838"/>
                    </a:cubicBezTo>
                    <a:cubicBezTo>
                      <a:pt x="13031" y="1044"/>
                      <a:pt x="10853" y="0"/>
                      <a:pt x="8551" y="0"/>
                    </a:cubicBezTo>
                    <a:lnTo>
                      <a:pt x="8551" y="7598"/>
                    </a:lnTo>
                    <a:close/>
                  </a:path>
                </a:pathLst>
              </a:custGeom>
              <a:solidFill>
                <a:srgbClr val="4F81BD">
                  <a:lumMod val="60000"/>
                  <a:lumOff val="40000"/>
                </a:srgbClr>
              </a:solidFill>
              <a:ln w="28575">
                <a:solidFill>
                  <a:sysClr val="window" lastClr="FFFFF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9" name="Freeform 18"/>
              <p:cNvSpPr>
                <a:spLocks noChangeAspect="1"/>
              </p:cNvSpPr>
              <p:nvPr/>
            </p:nvSpPr>
            <p:spPr bwMode="auto">
              <a:xfrm>
                <a:off x="624194" y="4226112"/>
                <a:ext cx="468000" cy="739152"/>
              </a:xfrm>
              <a:custGeom>
                <a:avLst/>
                <a:gdLst>
                  <a:gd name="T0" fmla="*/ 9519 w 9519"/>
                  <a:gd name="T1" fmla="*/ 15030 h 15030"/>
                  <a:gd name="T2" fmla="*/ 7277 w 9519"/>
                  <a:gd name="T3" fmla="*/ 0 h 15030"/>
                  <a:gd name="T4" fmla="*/ 0 w 9519"/>
                  <a:gd name="T5" fmla="*/ 3185 h 15030"/>
                  <a:gd name="T6" fmla="*/ 9519 w 9519"/>
                  <a:gd name="T7" fmla="*/ 15030 h 15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19" h="15030">
                    <a:moveTo>
                      <a:pt x="9519" y="15030"/>
                    </a:moveTo>
                    <a:lnTo>
                      <a:pt x="7277" y="0"/>
                    </a:lnTo>
                    <a:cubicBezTo>
                      <a:pt x="4612" y="398"/>
                      <a:pt x="2100" y="1497"/>
                      <a:pt x="0" y="3185"/>
                    </a:cubicBezTo>
                    <a:lnTo>
                      <a:pt x="9519" y="15030"/>
                    </a:lnTo>
                    <a:close/>
                  </a:path>
                </a:pathLst>
              </a:custGeom>
              <a:solidFill>
                <a:srgbClr val="3C689E"/>
              </a:solidFill>
              <a:ln w="28575">
                <a:solidFill>
                  <a:sysClr val="window" lastClr="FFFFF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0" name="Freeform 19"/>
              <p:cNvSpPr>
                <a:spLocks noChangeAspect="1"/>
              </p:cNvSpPr>
              <p:nvPr/>
            </p:nvSpPr>
            <p:spPr bwMode="auto">
              <a:xfrm>
                <a:off x="1035473" y="4161858"/>
                <a:ext cx="117283" cy="792000"/>
              </a:xfrm>
              <a:custGeom>
                <a:avLst/>
                <a:gdLst>
                  <a:gd name="T0" fmla="*/ 2242 w 2242"/>
                  <a:gd name="T1" fmla="*/ 15196 h 15196"/>
                  <a:gd name="T2" fmla="*/ 2242 w 2242"/>
                  <a:gd name="T3" fmla="*/ 0 h 15196"/>
                  <a:gd name="T4" fmla="*/ 0 w 2242"/>
                  <a:gd name="T5" fmla="*/ 166 h 15196"/>
                  <a:gd name="T6" fmla="*/ 2242 w 2242"/>
                  <a:gd name="T7" fmla="*/ 15196 h 15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2" h="15196">
                    <a:moveTo>
                      <a:pt x="2242" y="15196"/>
                    </a:moveTo>
                    <a:lnTo>
                      <a:pt x="2242" y="0"/>
                    </a:lnTo>
                    <a:cubicBezTo>
                      <a:pt x="1492" y="0"/>
                      <a:pt x="742" y="55"/>
                      <a:pt x="0" y="166"/>
                    </a:cubicBezTo>
                    <a:lnTo>
                      <a:pt x="2242" y="15196"/>
                    </a:lnTo>
                    <a:close/>
                  </a:path>
                </a:pathLst>
              </a:custGeom>
              <a:solidFill>
                <a:srgbClr val="8064A2">
                  <a:lumMod val="75000"/>
                </a:srgbClr>
              </a:solidFill>
              <a:ln w="28575">
                <a:solidFill>
                  <a:sysClr val="window" lastClr="FFFFF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41" name="Shape 109"/>
            <p:cNvCxnSpPr>
              <a:stCxn id="147" idx="6"/>
              <a:endCxn id="145" idx="1"/>
            </p:cNvCxnSpPr>
            <p:nvPr/>
          </p:nvCxnSpPr>
          <p:spPr>
            <a:xfrm>
              <a:off x="6186806" y="5112388"/>
              <a:ext cx="464429" cy="260485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305178"/>
              </a:solidFill>
              <a:prstDash val="dash"/>
            </a:ln>
            <a:effectLst/>
          </p:spPr>
        </p:cxnSp>
        <p:sp>
          <p:nvSpPr>
            <p:cNvPr id="142" name="Titre 1"/>
            <p:cNvSpPr txBox="1">
              <a:spLocks/>
            </p:cNvSpPr>
            <p:nvPr/>
          </p:nvSpPr>
          <p:spPr>
            <a:xfrm>
              <a:off x="6105644" y="5352831"/>
              <a:ext cx="720080" cy="446833"/>
            </a:xfrm>
            <a:prstGeom prst="rect">
              <a:avLst/>
            </a:prstGeom>
          </p:spPr>
          <p:txBody>
            <a:bodyPr vert="horz" lIns="0" tIns="45720" rIns="91440" bIns="45720" rtlCol="0" anchor="t">
              <a:noAutofit/>
            </a:bodyPr>
            <a:lstStyle/>
            <a:p>
              <a:pPr algn="ctr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US" sz="1600" b="1" i="1" kern="0" dirty="0">
                  <a:solidFill>
                    <a:srgbClr val="1F497D"/>
                  </a:solidFill>
                  <a:latin typeface="Century Gothic" pitchFamily="34" charset="0"/>
                </a:rPr>
                <a:t>2%</a:t>
              </a:r>
            </a:p>
          </p:txBody>
        </p:sp>
        <p:sp>
          <p:nvSpPr>
            <p:cNvPr id="143" name="Titre 1"/>
            <p:cNvSpPr txBox="1">
              <a:spLocks/>
            </p:cNvSpPr>
            <p:nvPr/>
          </p:nvSpPr>
          <p:spPr>
            <a:xfrm>
              <a:off x="4427984" y="5013176"/>
              <a:ext cx="720080" cy="446833"/>
            </a:xfrm>
            <a:prstGeom prst="rect">
              <a:avLst/>
            </a:prstGeom>
          </p:spPr>
          <p:txBody>
            <a:bodyPr vert="horz" lIns="0" tIns="45720" rIns="91440" bIns="45720" rtlCol="0" anchor="t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b="1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89%</a:t>
              </a:r>
            </a:p>
          </p:txBody>
        </p:sp>
        <p:sp>
          <p:nvSpPr>
            <p:cNvPr id="144" name="Titre 1"/>
            <p:cNvSpPr txBox="1">
              <a:spLocks/>
            </p:cNvSpPr>
            <p:nvPr/>
          </p:nvSpPr>
          <p:spPr>
            <a:xfrm>
              <a:off x="6115984" y="4223503"/>
              <a:ext cx="720080" cy="446833"/>
            </a:xfrm>
            <a:prstGeom prst="rect">
              <a:avLst/>
            </a:prstGeom>
          </p:spPr>
          <p:txBody>
            <a:bodyPr vert="horz" lIns="0" tIns="45720" rIns="91440" bIns="45720" rtlCol="0" anchor="t">
              <a:noAutofit/>
            </a:bodyPr>
            <a:lstStyle/>
            <a:p>
              <a:pPr algn="ctr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US" sz="1600" b="1" i="1" kern="0" dirty="0">
                  <a:solidFill>
                    <a:srgbClr val="1F497D"/>
                  </a:solidFill>
                  <a:latin typeface="Century Gothic" pitchFamily="34" charset="0"/>
                </a:rPr>
                <a:t>8%</a:t>
              </a:r>
            </a:p>
          </p:txBody>
        </p:sp>
        <p:sp>
          <p:nvSpPr>
            <p:cNvPr id="145" name="Titre 1"/>
            <p:cNvSpPr txBox="1">
              <a:spLocks/>
            </p:cNvSpPr>
            <p:nvPr/>
          </p:nvSpPr>
          <p:spPr>
            <a:xfrm>
              <a:off x="6651234" y="5111222"/>
              <a:ext cx="1364362" cy="523301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30517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36000" tIns="45720" rIns="36000" bIns="45720" rtlCol="0" anchor="t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sz="1200" b="1" i="1" kern="0" dirty="0">
                  <a:solidFill>
                    <a:srgbClr val="305178"/>
                  </a:solidFill>
                  <a:latin typeface="Century Gothic" pitchFamily="34" charset="0"/>
                </a:rPr>
                <a:t>7</a:t>
              </a:r>
              <a:r>
                <a:rPr lang="en-US" sz="1200" b="1" i="1" kern="0" dirty="0" smtClean="0">
                  <a:solidFill>
                    <a:srgbClr val="305178"/>
                  </a:solidFill>
                  <a:latin typeface="Century Gothic" pitchFamily="34" charset="0"/>
                </a:rPr>
                <a:t> submissions as mixed envelope</a:t>
              </a:r>
            </a:p>
          </p:txBody>
        </p:sp>
        <p:sp>
          <p:nvSpPr>
            <p:cNvPr id="146" name="Oval 145"/>
            <p:cNvSpPr/>
            <p:nvPr/>
          </p:nvSpPr>
          <p:spPr>
            <a:xfrm>
              <a:off x="5958522" y="481724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150806" y="509438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cxnSp>
          <p:nvCxnSpPr>
            <p:cNvPr id="148" name="Shape 109"/>
            <p:cNvCxnSpPr>
              <a:stCxn id="146" idx="6"/>
              <a:endCxn id="125" idx="1"/>
            </p:cNvCxnSpPr>
            <p:nvPr/>
          </p:nvCxnSpPr>
          <p:spPr>
            <a:xfrm flipV="1">
              <a:off x="5994522" y="4557164"/>
              <a:ext cx="656712" cy="278084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305178"/>
              </a:solidFill>
              <a:prstDash val="dash"/>
            </a:ln>
            <a:effectLst/>
          </p:spPr>
        </p:cxnSp>
        <p:sp>
          <p:nvSpPr>
            <p:cNvPr id="110" name="Titre 1"/>
            <p:cNvSpPr txBox="1">
              <a:spLocks/>
            </p:cNvSpPr>
            <p:nvPr/>
          </p:nvSpPr>
          <p:spPr>
            <a:xfrm>
              <a:off x="1707405" y="1518860"/>
              <a:ext cx="1288565" cy="518186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30517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36000" tIns="45720" rIns="36000" bIns="45720" rtlCol="0" anchor="t">
              <a:no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sz="1200" b="1" i="1" kern="0" dirty="0" smtClean="0">
                  <a:solidFill>
                    <a:srgbClr val="305178"/>
                  </a:solidFill>
                  <a:latin typeface="Century Gothic" pitchFamily="34" charset="0"/>
                </a:rPr>
                <a:t>35 from Military </a:t>
              </a:r>
              <a:br>
                <a:rPr lang="en-US" sz="1200" b="1" i="1" kern="0" dirty="0" smtClean="0">
                  <a:solidFill>
                    <a:srgbClr val="305178"/>
                  </a:solidFill>
                  <a:latin typeface="Century Gothic" pitchFamily="34" charset="0"/>
                </a:rPr>
              </a:br>
              <a:r>
                <a:rPr lang="en-US" sz="1200" b="1" i="1" kern="0" dirty="0" smtClean="0">
                  <a:solidFill>
                    <a:srgbClr val="305178"/>
                  </a:solidFill>
                  <a:latin typeface="Century Gothic" pitchFamily="34" charset="0"/>
                </a:rPr>
                <a:t>Stakeholders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763688" y="6438528"/>
            <a:ext cx="57725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i="1" kern="0" dirty="0" smtClean="0">
                <a:solidFill>
                  <a:srgbClr val="305178"/>
                </a:solidFill>
                <a:latin typeface="Century Gothic" pitchFamily="34" charset="0"/>
              </a:rPr>
              <a:t>*The </a:t>
            </a:r>
            <a:r>
              <a:rPr lang="it-IT" sz="900" b="1" i="1" kern="0" dirty="0" err="1" smtClean="0">
                <a:solidFill>
                  <a:srgbClr val="305178"/>
                </a:solidFill>
                <a:latin typeface="Century Gothic" pitchFamily="34" charset="0"/>
              </a:rPr>
              <a:t>overall</a:t>
            </a:r>
            <a:r>
              <a:rPr lang="it-IT" sz="900" b="1" i="1" kern="0" dirty="0" smtClean="0">
                <a:solidFill>
                  <a:srgbClr val="305178"/>
                </a:solidFill>
                <a:latin typeface="Century Gothic" pitchFamily="34" charset="0"/>
              </a:rPr>
              <a:t> budget </a:t>
            </a:r>
            <a:r>
              <a:rPr lang="it-IT" sz="900" b="1" i="1" kern="0" dirty="0" err="1" smtClean="0">
                <a:solidFill>
                  <a:srgbClr val="305178"/>
                </a:solidFill>
                <a:latin typeface="Century Gothic" pitchFamily="34" charset="0"/>
              </a:rPr>
              <a:t>only</a:t>
            </a:r>
            <a:r>
              <a:rPr lang="it-IT" sz="900" b="1" i="1" kern="0" dirty="0" smtClean="0">
                <a:solidFill>
                  <a:srgbClr val="305178"/>
                </a:solidFill>
                <a:latin typeface="Century Gothic" pitchFamily="34" charset="0"/>
              </a:rPr>
              <a:t> </a:t>
            </a:r>
            <a:r>
              <a:rPr lang="it-IT" sz="900" b="1" i="1" kern="0" dirty="0" err="1" smtClean="0">
                <a:solidFill>
                  <a:srgbClr val="305178"/>
                </a:solidFill>
                <a:latin typeface="Century Gothic" pitchFamily="34" charset="0"/>
              </a:rPr>
              <a:t>refers</a:t>
            </a:r>
            <a:r>
              <a:rPr lang="it-IT" sz="900" b="1" i="1" kern="0" dirty="0" smtClean="0">
                <a:solidFill>
                  <a:srgbClr val="305178"/>
                </a:solidFill>
                <a:latin typeface="Century Gothic" pitchFamily="34" charset="0"/>
              </a:rPr>
              <a:t> to 216 </a:t>
            </a:r>
            <a:r>
              <a:rPr lang="it-IT" sz="900" b="1" i="1" kern="0" dirty="0" err="1">
                <a:solidFill>
                  <a:srgbClr val="305178"/>
                </a:solidFill>
                <a:latin typeface="Century Gothic" pitchFamily="34" charset="0"/>
              </a:rPr>
              <a:t>projects</a:t>
            </a:r>
            <a:r>
              <a:rPr lang="it-IT" sz="900" b="1" i="1" kern="0" dirty="0">
                <a:solidFill>
                  <a:srgbClr val="305178"/>
                </a:solidFill>
                <a:latin typeface="Century Gothic" pitchFamily="34" charset="0"/>
              </a:rPr>
              <a:t> </a:t>
            </a:r>
            <a:r>
              <a:rPr lang="it-IT" sz="900" b="1" i="1" kern="0" dirty="0" err="1">
                <a:solidFill>
                  <a:srgbClr val="305178"/>
                </a:solidFill>
                <a:latin typeface="Century Gothic" pitchFamily="34" charset="0"/>
              </a:rPr>
              <a:t>which</a:t>
            </a:r>
            <a:r>
              <a:rPr lang="it-IT" sz="900" b="1" i="1" kern="0" dirty="0">
                <a:solidFill>
                  <a:srgbClr val="305178"/>
                </a:solidFill>
                <a:latin typeface="Century Gothic" pitchFamily="34" charset="0"/>
              </a:rPr>
              <a:t> </a:t>
            </a:r>
            <a:r>
              <a:rPr lang="it-IT" sz="900" b="1" i="1" kern="0" dirty="0" err="1">
                <a:solidFill>
                  <a:srgbClr val="305178"/>
                </a:solidFill>
                <a:latin typeface="Century Gothic" pitchFamily="34" charset="0"/>
              </a:rPr>
              <a:t>provided</a:t>
            </a:r>
            <a:r>
              <a:rPr lang="it-IT" sz="900" b="1" i="1" kern="0" dirty="0">
                <a:solidFill>
                  <a:srgbClr val="305178"/>
                </a:solidFill>
                <a:latin typeface="Century Gothic" pitchFamily="34" charset="0"/>
              </a:rPr>
              <a:t> </a:t>
            </a:r>
            <a:r>
              <a:rPr lang="it-IT" sz="900" b="1" i="1" kern="0" dirty="0" smtClean="0">
                <a:solidFill>
                  <a:srgbClr val="305178"/>
                </a:solidFill>
                <a:latin typeface="Century Gothic" pitchFamily="34" charset="0"/>
              </a:rPr>
              <a:t>information </a:t>
            </a:r>
            <a:r>
              <a:rPr lang="it-IT" sz="900" b="1" i="1" kern="0" dirty="0">
                <a:solidFill>
                  <a:srgbClr val="305178"/>
                </a:solidFill>
                <a:latin typeface="Century Gothic" pitchFamily="34" charset="0"/>
              </a:rPr>
              <a:t>on the budget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315684" y="152942"/>
            <a:ext cx="8352928" cy="611763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Candidate Implementation Projects</a:t>
            </a:r>
            <a:endParaRPr lang="en-GB" sz="3600" b="1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764704"/>
            <a:ext cx="6203571" cy="576064"/>
          </a:xfrm>
        </p:spPr>
        <p:txBody>
          <a:bodyPr>
            <a:normAutofit/>
          </a:bodyPr>
          <a:lstStyle/>
          <a:p>
            <a:r>
              <a:rPr lang="en-GB" sz="2000" i="1" dirty="0" smtClean="0">
                <a:solidFill>
                  <a:schemeClr val="accent3">
                    <a:lumMod val="50000"/>
                  </a:schemeClr>
                </a:solidFill>
              </a:rPr>
              <a:t>Key figures</a:t>
            </a:r>
            <a:endParaRPr lang="en-GB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1060352" y="1124743"/>
            <a:ext cx="6804000" cy="4963796"/>
            <a:chOff x="684213" y="692149"/>
            <a:chExt cx="7488169" cy="5462917"/>
          </a:xfrm>
        </p:grpSpPr>
        <p:sp>
          <p:nvSpPr>
            <p:cNvPr id="7" name="AutoShape 99"/>
            <p:cNvSpPr>
              <a:spLocks noChangeAspect="1" noChangeArrowheads="1" noTextEdit="1"/>
            </p:cNvSpPr>
            <p:nvPr/>
          </p:nvSpPr>
          <p:spPr bwMode="auto">
            <a:xfrm>
              <a:off x="684213" y="692150"/>
              <a:ext cx="7440612" cy="542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pic>
          <p:nvPicPr>
            <p:cNvPr id="8" name="Picture 1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692150"/>
              <a:ext cx="7448549" cy="543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692149"/>
              <a:ext cx="7488169" cy="546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100" y="2968625"/>
              <a:ext cx="173037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67"/>
            <p:cNvSpPr>
              <a:spLocks noChangeArrowheads="1"/>
            </p:cNvSpPr>
            <p:nvPr/>
          </p:nvSpPr>
          <p:spPr bwMode="auto">
            <a:xfrm>
              <a:off x="2125724" y="908050"/>
              <a:ext cx="47625" cy="4972050"/>
            </a:xfrm>
            <a:prstGeom prst="rect">
              <a:avLst/>
            </a:prstGeom>
            <a:solidFill>
              <a:srgbClr val="A6A6A6"/>
            </a:solidFill>
            <a:ln w="0" cap="flat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361345" y="2910571"/>
              <a:ext cx="3060366" cy="360000"/>
              <a:chOff x="1361345" y="4107933"/>
              <a:chExt cx="3060366" cy="360000"/>
            </a:xfrm>
          </p:grpSpPr>
          <p:sp>
            <p:nvSpPr>
              <p:cNvPr id="17" name="Rectangle 103"/>
              <p:cNvSpPr>
                <a:spLocks noChangeArrowheads="1"/>
              </p:cNvSpPr>
              <p:nvPr/>
            </p:nvSpPr>
            <p:spPr bwMode="auto">
              <a:xfrm>
                <a:off x="1361345" y="4133314"/>
                <a:ext cx="63799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/>
                <a:r>
                  <a:rPr lang="it-IT" altLang="it-IT" sz="1000" b="1" i="1" dirty="0" err="1" smtClean="0">
                    <a:solidFill>
                      <a:srgbClr val="1F497D"/>
                    </a:solidFill>
                    <a:latin typeface="Century Gothic" pitchFamily="34" charset="0"/>
                  </a:rPr>
                  <a:t>Military</a:t>
                </a:r>
                <a:r>
                  <a:rPr lang="it-IT" altLang="it-IT" sz="1000" b="1" i="1" dirty="0" smtClean="0">
                    <a:solidFill>
                      <a:srgbClr val="1F497D"/>
                    </a:solidFill>
                    <a:latin typeface="Century Gothic" pitchFamily="34" charset="0"/>
                  </a:rPr>
                  <a:t> </a:t>
                </a:r>
              </a:p>
              <a:p>
                <a:pPr algn="r"/>
                <a:r>
                  <a:rPr lang="it-IT" altLang="it-IT" sz="1000" b="1" i="1" dirty="0" err="1" smtClean="0">
                    <a:solidFill>
                      <a:srgbClr val="1F497D"/>
                    </a:solidFill>
                    <a:latin typeface="Century Gothic" pitchFamily="34" charset="0"/>
                  </a:rPr>
                  <a:t>authorities</a:t>
                </a:r>
                <a:endParaRPr lang="it-IT" altLang="it-IT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2192262" y="4107933"/>
                <a:ext cx="1845507" cy="360000"/>
              </a:xfrm>
              <a:prstGeom prst="rect">
                <a:avLst/>
              </a:prstGeom>
              <a:solidFill>
                <a:srgbClr val="305178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151"/>
              <p:cNvSpPr>
                <a:spLocks noChangeArrowheads="1"/>
              </p:cNvSpPr>
              <p:nvPr/>
            </p:nvSpPr>
            <p:spPr bwMode="auto">
              <a:xfrm>
                <a:off x="4190879" y="4168239"/>
                <a:ext cx="23083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it-IT" altLang="it-IT" sz="1600" b="1" dirty="0" smtClean="0">
                    <a:solidFill>
                      <a:srgbClr val="305178"/>
                    </a:solidFill>
                    <a:latin typeface="Century Gothic" panose="020B0502020202020204" pitchFamily="34" charset="0"/>
                  </a:rPr>
                  <a:t>35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393405" y="3505847"/>
              <a:ext cx="2403402" cy="360000"/>
              <a:chOff x="1393405" y="4704571"/>
              <a:chExt cx="2403402" cy="360000"/>
            </a:xfrm>
          </p:grpSpPr>
          <p:sp>
            <p:nvSpPr>
              <p:cNvPr id="21" name="Rectangle 158"/>
              <p:cNvSpPr>
                <a:spLocks noChangeArrowheads="1"/>
              </p:cNvSpPr>
              <p:nvPr/>
            </p:nvSpPr>
            <p:spPr bwMode="auto">
              <a:xfrm>
                <a:off x="1393405" y="4713288"/>
                <a:ext cx="60593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it-IT" altLang="it-IT" sz="1000" b="1" i="1" dirty="0" smtClean="0">
                    <a:solidFill>
                      <a:srgbClr val="1F497D"/>
                    </a:solidFill>
                    <a:latin typeface="Century Gothic" pitchFamily="34" charset="0"/>
                  </a:rPr>
                  <a:t>Network </a:t>
                </a:r>
              </a:p>
              <a:p>
                <a:r>
                  <a:rPr lang="it-IT" altLang="it-IT" sz="1000" b="1" i="1" dirty="0">
                    <a:solidFill>
                      <a:srgbClr val="1F497D"/>
                    </a:solidFill>
                    <a:latin typeface="Century Gothic" pitchFamily="34" charset="0"/>
                  </a:rPr>
                  <a:t>M</a:t>
                </a:r>
                <a:r>
                  <a:rPr lang="it-IT" altLang="it-IT" sz="1000" b="1" i="1" dirty="0" smtClean="0">
                    <a:solidFill>
                      <a:srgbClr val="1F497D"/>
                    </a:solidFill>
                    <a:latin typeface="Century Gothic" pitchFamily="34" charset="0"/>
                  </a:rPr>
                  <a:t>anager </a:t>
                </a:r>
                <a:endParaRPr lang="it-IT" altLang="it-IT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2192262" y="4704571"/>
                <a:ext cx="1266073" cy="360000"/>
              </a:xfrm>
              <a:prstGeom prst="rect">
                <a:avLst/>
              </a:prstGeom>
              <a:solidFill>
                <a:srgbClr val="305178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157"/>
              <p:cNvSpPr>
                <a:spLocks noChangeArrowheads="1"/>
              </p:cNvSpPr>
              <p:nvPr/>
            </p:nvSpPr>
            <p:spPr bwMode="auto">
              <a:xfrm>
                <a:off x="3565975" y="4768753"/>
                <a:ext cx="23083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it-IT" altLang="it-IT" sz="1600" b="1" i="1" dirty="0" smtClean="0">
                    <a:solidFill>
                      <a:srgbClr val="305178"/>
                    </a:solidFill>
                    <a:latin typeface="Century Gothic" panose="020B0502020202020204" pitchFamily="34" charset="0"/>
                  </a:rPr>
                  <a:t>24</a:t>
                </a:r>
                <a:endParaRPr lang="it-IT" altLang="it-IT" sz="1600" b="1" dirty="0" smtClean="0">
                  <a:solidFill>
                    <a:srgbClr val="305178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030965" y="4696399"/>
              <a:ext cx="2102730" cy="360000"/>
              <a:chOff x="1030965" y="5301208"/>
              <a:chExt cx="2102730" cy="360000"/>
            </a:xfrm>
          </p:grpSpPr>
          <p:sp>
            <p:nvSpPr>
              <p:cNvPr id="25" name="Rectangle 164"/>
              <p:cNvSpPr>
                <a:spLocks noChangeArrowheads="1"/>
              </p:cNvSpPr>
              <p:nvPr/>
            </p:nvSpPr>
            <p:spPr bwMode="auto">
              <a:xfrm>
                <a:off x="1030965" y="5407025"/>
                <a:ext cx="968375" cy="188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it-IT" altLang="it-IT" sz="1000" b="1" i="1" dirty="0" smtClean="0">
                    <a:solidFill>
                      <a:srgbClr val="1F497D"/>
                    </a:solidFill>
                    <a:latin typeface="Century Gothic" pitchFamily="34" charset="0"/>
                  </a:rPr>
                  <a:t>EUROCONTROL</a:t>
                </a:r>
                <a:endParaRPr lang="it-IT" altLang="it-IT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2192263" y="5301208"/>
                <a:ext cx="580710" cy="360000"/>
              </a:xfrm>
              <a:prstGeom prst="rect">
                <a:avLst/>
              </a:prstGeom>
              <a:solidFill>
                <a:srgbClr val="305178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163"/>
              <p:cNvSpPr>
                <a:spLocks noChangeArrowheads="1"/>
              </p:cNvSpPr>
              <p:nvPr/>
            </p:nvSpPr>
            <p:spPr bwMode="auto">
              <a:xfrm>
                <a:off x="2902863" y="5376436"/>
                <a:ext cx="23083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it-IT" altLang="it-IT" sz="1600" b="1" i="1" dirty="0" smtClean="0">
                    <a:solidFill>
                      <a:srgbClr val="305178"/>
                    </a:solidFill>
                    <a:latin typeface="Century Gothic" panose="020B0502020202020204" pitchFamily="34" charset="0"/>
                  </a:rPr>
                  <a:t>11</a:t>
                </a:r>
                <a:endParaRPr lang="it-IT" altLang="it-IT" sz="1600" b="1" dirty="0" smtClean="0">
                  <a:solidFill>
                    <a:srgbClr val="305178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436685" y="4101123"/>
              <a:ext cx="1957878" cy="360000"/>
              <a:chOff x="1436685" y="3511295"/>
              <a:chExt cx="1957878" cy="360000"/>
            </a:xfrm>
          </p:grpSpPr>
          <p:sp>
            <p:nvSpPr>
              <p:cNvPr id="29" name="Rectangle 145"/>
              <p:cNvSpPr>
                <a:spLocks noChangeArrowheads="1"/>
              </p:cNvSpPr>
              <p:nvPr/>
            </p:nvSpPr>
            <p:spPr bwMode="auto">
              <a:xfrm>
                <a:off x="1436685" y="3541484"/>
                <a:ext cx="56265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/>
                <a:r>
                  <a:rPr lang="it-IT" altLang="it-IT" sz="1000" b="1" i="1" dirty="0" err="1" smtClean="0">
                    <a:solidFill>
                      <a:srgbClr val="1F497D"/>
                    </a:solidFill>
                    <a:latin typeface="Century Gothic" pitchFamily="34" charset="0"/>
                  </a:rPr>
                  <a:t>Industry</a:t>
                </a:r>
                <a:endParaRPr lang="it-IT" altLang="it-IT" sz="1000" b="1" i="1" dirty="0" smtClean="0">
                  <a:solidFill>
                    <a:srgbClr val="1F497D"/>
                  </a:solidFill>
                  <a:latin typeface="Century Gothic" pitchFamily="34" charset="0"/>
                </a:endParaRPr>
              </a:p>
              <a:p>
                <a:pPr algn="r"/>
                <a:r>
                  <a:rPr lang="it-IT" altLang="it-IT" sz="1000" b="1" i="1" dirty="0" smtClean="0">
                    <a:solidFill>
                      <a:srgbClr val="1F497D"/>
                    </a:solidFill>
                    <a:latin typeface="Century Gothic" pitchFamily="34" charset="0"/>
                  </a:rPr>
                  <a:t>Providers</a:t>
                </a:r>
                <a:endParaRPr lang="it-IT" altLang="it-IT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2192259" y="3511295"/>
                <a:ext cx="895951" cy="360000"/>
              </a:xfrm>
              <a:prstGeom prst="rect">
                <a:avLst/>
              </a:prstGeom>
              <a:solidFill>
                <a:srgbClr val="305178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140"/>
              <p:cNvSpPr>
                <a:spLocks noChangeArrowheads="1"/>
              </p:cNvSpPr>
              <p:nvPr/>
            </p:nvSpPr>
            <p:spPr bwMode="auto">
              <a:xfrm>
                <a:off x="3163731" y="3572671"/>
                <a:ext cx="23083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it-IT" altLang="it-IT" sz="1600" b="1" i="1" dirty="0" smtClean="0">
                    <a:solidFill>
                      <a:srgbClr val="305178"/>
                    </a:solidFill>
                    <a:latin typeface="Century Gothic" panose="020B0502020202020204" pitchFamily="34" charset="0"/>
                  </a:rPr>
                  <a:t>17</a:t>
                </a:r>
                <a:endParaRPr lang="it-IT" altLang="it-IT" sz="1600" b="1" dirty="0" smtClean="0">
                  <a:solidFill>
                    <a:srgbClr val="305178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213869" y="5291676"/>
              <a:ext cx="1459412" cy="369532"/>
              <a:chOff x="1213869" y="2905125"/>
              <a:chExt cx="1459412" cy="369532"/>
            </a:xfrm>
          </p:grpSpPr>
          <p:sp>
            <p:nvSpPr>
              <p:cNvPr id="33" name="Rectangle 105"/>
              <p:cNvSpPr>
                <a:spLocks noChangeArrowheads="1"/>
              </p:cNvSpPr>
              <p:nvPr/>
            </p:nvSpPr>
            <p:spPr bwMode="auto">
              <a:xfrm>
                <a:off x="1213869" y="2905125"/>
                <a:ext cx="7854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/>
                <a:r>
                  <a:rPr lang="it-IT" altLang="it-IT" sz="1000" b="1" i="1" dirty="0" smtClean="0">
                    <a:solidFill>
                      <a:srgbClr val="1F497D"/>
                    </a:solidFill>
                    <a:latin typeface="Century Gothic" pitchFamily="34" charset="0"/>
                  </a:rPr>
                  <a:t>MET Services</a:t>
                </a:r>
              </a:p>
              <a:p>
                <a:pPr algn="r"/>
                <a:r>
                  <a:rPr lang="it-IT" altLang="it-IT" sz="1000" b="1" i="1" dirty="0" smtClean="0">
                    <a:solidFill>
                      <a:srgbClr val="1F497D"/>
                    </a:solidFill>
                    <a:latin typeface="Century Gothic" pitchFamily="34" charset="0"/>
                  </a:rPr>
                  <a:t>Providers </a:t>
                </a:r>
                <a:endParaRPr lang="it-IT" altLang="it-IT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2192258" y="2914657"/>
                <a:ext cx="264191" cy="360000"/>
              </a:xfrm>
              <a:prstGeom prst="rect">
                <a:avLst/>
              </a:prstGeom>
              <a:solidFill>
                <a:srgbClr val="305178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141"/>
              <p:cNvSpPr>
                <a:spLocks noChangeArrowheads="1"/>
              </p:cNvSpPr>
              <p:nvPr/>
            </p:nvSpPr>
            <p:spPr bwMode="auto">
              <a:xfrm>
                <a:off x="2557865" y="2973058"/>
                <a:ext cx="11541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it-IT" altLang="it-IT" sz="1600" b="1" i="1" dirty="0">
                    <a:solidFill>
                      <a:srgbClr val="305178"/>
                    </a:solidFill>
                    <a:latin typeface="Century Gothic" panose="020B0502020202020204" pitchFamily="34" charset="0"/>
                  </a:rPr>
                  <a:t>5</a:t>
                </a:r>
                <a:endParaRPr lang="it-IT" altLang="it-IT" sz="1600" b="1" dirty="0" smtClean="0">
                  <a:solidFill>
                    <a:srgbClr val="305178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931740" y="1720019"/>
              <a:ext cx="5241331" cy="360000"/>
              <a:chOff x="931740" y="2318019"/>
              <a:chExt cx="5241331" cy="360000"/>
            </a:xfrm>
          </p:grpSpPr>
          <p:sp>
            <p:nvSpPr>
              <p:cNvPr id="37" name="Rectangle 109"/>
              <p:cNvSpPr>
                <a:spLocks noChangeArrowheads="1"/>
              </p:cNvSpPr>
              <p:nvPr/>
            </p:nvSpPr>
            <p:spPr bwMode="auto">
              <a:xfrm>
                <a:off x="931740" y="2400299"/>
                <a:ext cx="106760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it-IT" altLang="it-IT" sz="1000" b="1" i="1" dirty="0" err="1" smtClean="0">
                    <a:solidFill>
                      <a:srgbClr val="1F497D"/>
                    </a:solidFill>
                    <a:latin typeface="Century Gothic" pitchFamily="34" charset="0"/>
                  </a:rPr>
                  <a:t>Airport</a:t>
                </a:r>
                <a:r>
                  <a:rPr lang="it-IT" altLang="it-IT" sz="1000" b="1" i="1" dirty="0" smtClean="0">
                    <a:solidFill>
                      <a:srgbClr val="1F497D"/>
                    </a:solidFill>
                    <a:latin typeface="Century Gothic" pitchFamily="34" charset="0"/>
                  </a:rPr>
                  <a:t> </a:t>
                </a:r>
                <a:r>
                  <a:rPr lang="it-IT" altLang="it-IT" sz="1000" b="1" i="1" dirty="0" err="1" smtClean="0">
                    <a:solidFill>
                      <a:srgbClr val="1F497D"/>
                    </a:solidFill>
                    <a:latin typeface="Century Gothic" pitchFamily="34" charset="0"/>
                  </a:rPr>
                  <a:t>Operators</a:t>
                </a:r>
                <a:endParaRPr lang="it-IT" altLang="it-IT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2192262" y="2318019"/>
                <a:ext cx="3638685" cy="360000"/>
              </a:xfrm>
              <a:prstGeom prst="rect">
                <a:avLst/>
              </a:prstGeom>
              <a:solidFill>
                <a:srgbClr val="305178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142"/>
              <p:cNvSpPr>
                <a:spLocks noChangeArrowheads="1"/>
              </p:cNvSpPr>
              <p:nvPr/>
            </p:nvSpPr>
            <p:spPr bwMode="auto">
              <a:xfrm>
                <a:off x="5942239" y="2405122"/>
                <a:ext cx="23083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it-IT" altLang="it-IT" sz="1600" b="1" i="1" dirty="0" smtClean="0">
                    <a:solidFill>
                      <a:srgbClr val="305178"/>
                    </a:solidFill>
                    <a:latin typeface="Century Gothic" panose="020B0502020202020204" pitchFamily="34" charset="0"/>
                  </a:rPr>
                  <a:t>69</a:t>
                </a:r>
                <a:endParaRPr lang="it-IT" altLang="it-IT" sz="1600" b="1" dirty="0" smtClean="0">
                  <a:solidFill>
                    <a:srgbClr val="305178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090437" y="2315295"/>
              <a:ext cx="3384518" cy="360000"/>
              <a:chOff x="1090437" y="1721381"/>
              <a:chExt cx="3384518" cy="360000"/>
            </a:xfrm>
          </p:grpSpPr>
          <p:sp>
            <p:nvSpPr>
              <p:cNvPr id="41" name="Rectangle 110"/>
              <p:cNvSpPr>
                <a:spLocks noChangeArrowheads="1"/>
              </p:cNvSpPr>
              <p:nvPr/>
            </p:nvSpPr>
            <p:spPr bwMode="auto">
              <a:xfrm>
                <a:off x="1090437" y="1820863"/>
                <a:ext cx="908903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it-IT" altLang="it-IT" sz="1000" b="1" i="1" dirty="0" err="1" smtClean="0">
                    <a:solidFill>
                      <a:srgbClr val="1F497D"/>
                    </a:solidFill>
                    <a:latin typeface="Century Gothic" pitchFamily="34" charset="0"/>
                  </a:rPr>
                  <a:t>Airspace</a:t>
                </a:r>
                <a:r>
                  <a:rPr lang="it-IT" altLang="it-IT" sz="1000" b="1" i="1" dirty="0" smtClean="0">
                    <a:solidFill>
                      <a:srgbClr val="1F497D"/>
                    </a:solidFill>
                    <a:latin typeface="Century Gothic" pitchFamily="34" charset="0"/>
                  </a:rPr>
                  <a:t> </a:t>
                </a:r>
                <a:r>
                  <a:rPr lang="it-IT" altLang="it-IT" sz="1000" b="1" i="1" dirty="0" err="1" smtClean="0">
                    <a:solidFill>
                      <a:srgbClr val="1F497D"/>
                    </a:solidFill>
                    <a:latin typeface="Century Gothic" pitchFamily="34" charset="0"/>
                  </a:rPr>
                  <a:t>Users</a:t>
                </a:r>
                <a:endParaRPr lang="it-IT" altLang="it-IT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2192261" y="1721381"/>
                <a:ext cx="1951439" cy="360000"/>
              </a:xfrm>
              <a:prstGeom prst="rect">
                <a:avLst/>
              </a:prstGeom>
              <a:solidFill>
                <a:srgbClr val="305178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143"/>
              <p:cNvSpPr>
                <a:spLocks noChangeArrowheads="1"/>
              </p:cNvSpPr>
              <p:nvPr/>
            </p:nvSpPr>
            <p:spPr bwMode="auto">
              <a:xfrm>
                <a:off x="4244123" y="1786047"/>
                <a:ext cx="23083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it-IT" altLang="it-IT" sz="1600" b="1" i="1" dirty="0" smtClean="0">
                    <a:solidFill>
                      <a:srgbClr val="305178"/>
                    </a:solidFill>
                    <a:latin typeface="Century Gothic" panose="020B0502020202020204" pitchFamily="34" charset="0"/>
                  </a:rPr>
                  <a:t>37</a:t>
                </a:r>
                <a:endParaRPr lang="it-IT" altLang="it-IT" sz="1600" b="1" dirty="0" smtClean="0">
                  <a:solidFill>
                    <a:srgbClr val="305178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1558014" y="1124743"/>
              <a:ext cx="6199233" cy="360000"/>
              <a:chOff x="1558014" y="1124743"/>
              <a:chExt cx="6199233" cy="360000"/>
            </a:xfrm>
          </p:grpSpPr>
          <p:sp>
            <p:nvSpPr>
              <p:cNvPr id="45" name="Rectangle 112"/>
              <p:cNvSpPr>
                <a:spLocks noChangeArrowheads="1"/>
              </p:cNvSpPr>
              <p:nvPr/>
            </p:nvSpPr>
            <p:spPr bwMode="auto">
              <a:xfrm>
                <a:off x="1558014" y="1238250"/>
                <a:ext cx="441325" cy="188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it-IT" altLang="it-IT" sz="1000" b="1" i="1" dirty="0" err="1" smtClean="0">
                    <a:solidFill>
                      <a:srgbClr val="1F497D"/>
                    </a:solidFill>
                    <a:latin typeface="Century Gothic" pitchFamily="34" charset="0"/>
                  </a:rPr>
                  <a:t>ANSPs</a:t>
                </a:r>
                <a:endParaRPr lang="it-IT" altLang="it-IT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2192262" y="1124743"/>
                <a:ext cx="5220000" cy="360000"/>
              </a:xfrm>
              <a:prstGeom prst="rect">
                <a:avLst/>
              </a:prstGeom>
              <a:solidFill>
                <a:srgbClr val="305178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144"/>
              <p:cNvSpPr>
                <a:spLocks noChangeArrowheads="1"/>
              </p:cNvSpPr>
              <p:nvPr/>
            </p:nvSpPr>
            <p:spPr bwMode="auto">
              <a:xfrm>
                <a:off x="7526415" y="1203434"/>
                <a:ext cx="23083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it-IT" altLang="it-IT" sz="1600" b="1" i="1" dirty="0" smtClean="0">
                    <a:solidFill>
                      <a:srgbClr val="305178"/>
                    </a:solidFill>
                    <a:latin typeface="Century Gothic" panose="020B0502020202020204" pitchFamily="34" charset="0"/>
                  </a:rPr>
                  <a:t>99</a:t>
                </a:r>
                <a:endParaRPr lang="it-IT" altLang="it-IT" sz="1600" b="1" dirty="0" smtClean="0">
                  <a:solidFill>
                    <a:srgbClr val="305178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15684" y="152942"/>
            <a:ext cx="8352928" cy="611763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Candidate Implementation Projects</a:t>
            </a:r>
            <a:endParaRPr lang="en-GB" sz="3600" b="1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764704"/>
            <a:ext cx="6203571" cy="576064"/>
          </a:xfrm>
        </p:spPr>
        <p:txBody>
          <a:bodyPr>
            <a:normAutofit/>
          </a:bodyPr>
          <a:lstStyle/>
          <a:p>
            <a:r>
              <a:rPr lang="en-GB" sz="2000" i="1" dirty="0" smtClean="0">
                <a:solidFill>
                  <a:schemeClr val="accent3">
                    <a:lumMod val="50000"/>
                  </a:schemeClr>
                </a:solidFill>
              </a:rPr>
              <a:t>Distribution per stakeholder category</a:t>
            </a:r>
            <a:endParaRPr lang="en-GB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0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7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021293" y="1058821"/>
            <a:ext cx="7020000" cy="5112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algn="ctr">
              <a:defRPr/>
            </a:pPr>
            <a:endParaRPr lang="it-IT" kern="0">
              <a:solidFill>
                <a:sysClr val="window" lastClr="FFFFFF"/>
              </a:solidFill>
            </a:endParaRPr>
          </a:p>
        </p:txBody>
      </p:sp>
      <p:sp>
        <p:nvSpPr>
          <p:cNvPr id="117" name="Titre 1"/>
          <p:cNvSpPr txBox="1">
            <a:spLocks/>
          </p:cNvSpPr>
          <p:nvPr/>
        </p:nvSpPr>
        <p:spPr>
          <a:xfrm>
            <a:off x="1367378" y="4983582"/>
            <a:ext cx="4149169" cy="91372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3051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" tIns="45720" rIns="36000" bIns="45720" rtlCol="0" anchor="t">
            <a:no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defRPr/>
            </a:pPr>
            <a:endParaRPr lang="en-US" sz="1200" b="1" i="1" kern="0" dirty="0" smtClean="0">
              <a:solidFill>
                <a:srgbClr val="305178"/>
              </a:solidFill>
              <a:latin typeface="Century Gothic" pitchFamily="34" charset="0"/>
            </a:endParaRPr>
          </a:p>
        </p:txBody>
      </p:sp>
      <p:pic>
        <p:nvPicPr>
          <p:cNvPr id="118" name="Picture 2" descr="http://i.stack.imgur.com/kwRVw.png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2866168" y="2581655"/>
            <a:ext cx="1100913" cy="1100913"/>
          </a:xfrm>
          <a:prstGeom prst="rect">
            <a:avLst/>
          </a:prstGeom>
          <a:noFill/>
        </p:spPr>
      </p:pic>
      <p:sp>
        <p:nvSpPr>
          <p:cNvPr id="119" name="Freeform 11"/>
          <p:cNvSpPr>
            <a:spLocks/>
          </p:cNvSpPr>
          <p:nvPr/>
        </p:nvSpPr>
        <p:spPr bwMode="auto">
          <a:xfrm>
            <a:off x="1425738" y="5082886"/>
            <a:ext cx="252000" cy="25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ysClr val="window" lastClr="FFFFF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120" name="Freeform 11"/>
          <p:cNvSpPr>
            <a:spLocks/>
          </p:cNvSpPr>
          <p:nvPr/>
        </p:nvSpPr>
        <p:spPr bwMode="auto">
          <a:xfrm>
            <a:off x="1971803" y="5550966"/>
            <a:ext cx="252000" cy="25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ysClr val="window" lastClr="FFFFF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121" name="Freeform 11"/>
          <p:cNvSpPr>
            <a:spLocks/>
          </p:cNvSpPr>
          <p:nvPr/>
        </p:nvSpPr>
        <p:spPr bwMode="auto">
          <a:xfrm>
            <a:off x="2517868" y="5082886"/>
            <a:ext cx="252000" cy="252000"/>
          </a:xfrm>
          <a:prstGeom prst="rect">
            <a:avLst/>
          </a:prstGeom>
          <a:solidFill>
            <a:srgbClr val="305178"/>
          </a:solidFill>
          <a:ln w="28575">
            <a:solidFill>
              <a:sysClr val="window" lastClr="FFFFF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122" name="Freeform 11"/>
          <p:cNvSpPr>
            <a:spLocks/>
          </p:cNvSpPr>
          <p:nvPr/>
        </p:nvSpPr>
        <p:spPr bwMode="auto">
          <a:xfrm>
            <a:off x="4702130" y="5082886"/>
            <a:ext cx="252000" cy="252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ysClr val="window" lastClr="FFFFF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123" name="Freeform 11"/>
          <p:cNvSpPr>
            <a:spLocks/>
          </p:cNvSpPr>
          <p:nvPr/>
        </p:nvSpPr>
        <p:spPr bwMode="auto">
          <a:xfrm>
            <a:off x="4156063" y="5550966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ysClr val="window" lastClr="FFFFF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124" name="Freeform 11"/>
          <p:cNvSpPr>
            <a:spLocks/>
          </p:cNvSpPr>
          <p:nvPr/>
        </p:nvSpPr>
        <p:spPr bwMode="auto">
          <a:xfrm>
            <a:off x="3609998" y="5082886"/>
            <a:ext cx="252000" cy="252000"/>
          </a:xfrm>
          <a:prstGeom prst="rect">
            <a:avLst/>
          </a:prstGeom>
          <a:solidFill>
            <a:srgbClr val="2877A7"/>
          </a:solidFill>
          <a:ln w="28575">
            <a:solidFill>
              <a:sysClr val="window" lastClr="FFFFF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125" name="Freeform 11"/>
          <p:cNvSpPr>
            <a:spLocks/>
          </p:cNvSpPr>
          <p:nvPr/>
        </p:nvSpPr>
        <p:spPr bwMode="auto">
          <a:xfrm>
            <a:off x="3063933" y="5550966"/>
            <a:ext cx="252000" cy="252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ysClr val="window" lastClr="FFFFF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126" name="Titre 1"/>
          <p:cNvSpPr txBox="1">
            <a:spLocks/>
          </p:cNvSpPr>
          <p:nvPr/>
        </p:nvSpPr>
        <p:spPr>
          <a:xfrm>
            <a:off x="1813073" y="5054453"/>
            <a:ext cx="432000" cy="28329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500" b="1" i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AF1</a:t>
            </a:r>
          </a:p>
        </p:txBody>
      </p:sp>
      <p:sp>
        <p:nvSpPr>
          <p:cNvPr id="127" name="Titre 1"/>
          <p:cNvSpPr txBox="1">
            <a:spLocks/>
          </p:cNvSpPr>
          <p:nvPr/>
        </p:nvSpPr>
        <p:spPr>
          <a:xfrm>
            <a:off x="2893194" y="5054453"/>
            <a:ext cx="432000" cy="28329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500" b="1" i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AF2</a:t>
            </a:r>
          </a:p>
        </p:txBody>
      </p:sp>
      <p:sp>
        <p:nvSpPr>
          <p:cNvPr id="128" name="Titre 1"/>
          <p:cNvSpPr txBox="1">
            <a:spLocks/>
          </p:cNvSpPr>
          <p:nvPr/>
        </p:nvSpPr>
        <p:spPr>
          <a:xfrm>
            <a:off x="3986962" y="5054453"/>
            <a:ext cx="432000" cy="28329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500" b="1" i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AF3</a:t>
            </a:r>
          </a:p>
        </p:txBody>
      </p:sp>
      <p:sp>
        <p:nvSpPr>
          <p:cNvPr id="129" name="Titre 1"/>
          <p:cNvSpPr txBox="1">
            <a:spLocks/>
          </p:cNvSpPr>
          <p:nvPr/>
        </p:nvSpPr>
        <p:spPr>
          <a:xfrm>
            <a:off x="5053434" y="5054453"/>
            <a:ext cx="432000" cy="28329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500" b="1" i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AF4</a:t>
            </a:r>
          </a:p>
        </p:txBody>
      </p:sp>
      <p:sp>
        <p:nvSpPr>
          <p:cNvPr id="130" name="Titre 1"/>
          <p:cNvSpPr txBox="1">
            <a:spLocks/>
          </p:cNvSpPr>
          <p:nvPr/>
        </p:nvSpPr>
        <p:spPr>
          <a:xfrm>
            <a:off x="2330778" y="5514934"/>
            <a:ext cx="432000" cy="28329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500" b="1" i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AF5</a:t>
            </a:r>
          </a:p>
        </p:txBody>
      </p:sp>
      <p:sp>
        <p:nvSpPr>
          <p:cNvPr id="131" name="Titre 1"/>
          <p:cNvSpPr txBox="1">
            <a:spLocks/>
          </p:cNvSpPr>
          <p:nvPr/>
        </p:nvSpPr>
        <p:spPr>
          <a:xfrm>
            <a:off x="3424546" y="5514934"/>
            <a:ext cx="432000" cy="28329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500" b="1" i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AF6</a:t>
            </a:r>
          </a:p>
        </p:txBody>
      </p:sp>
      <p:sp>
        <p:nvSpPr>
          <p:cNvPr id="132" name="Titre 1"/>
          <p:cNvSpPr txBox="1">
            <a:spLocks/>
          </p:cNvSpPr>
          <p:nvPr/>
        </p:nvSpPr>
        <p:spPr>
          <a:xfrm>
            <a:off x="4491018" y="5514934"/>
            <a:ext cx="684000" cy="28329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500" b="1" i="1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No AF</a:t>
            </a:r>
          </a:p>
        </p:txBody>
      </p:sp>
      <p:sp>
        <p:nvSpPr>
          <p:cNvPr id="133" name="Titre 1"/>
          <p:cNvSpPr txBox="1">
            <a:spLocks/>
          </p:cNvSpPr>
          <p:nvPr/>
        </p:nvSpPr>
        <p:spPr>
          <a:xfrm>
            <a:off x="7292196" y="2138942"/>
            <a:ext cx="360000" cy="301483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3051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" tIns="45720" rIns="3600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400" b="1" i="1" kern="0" dirty="0" smtClean="0">
                <a:solidFill>
                  <a:srgbClr val="305178"/>
                </a:solidFill>
                <a:latin typeface="Century Gothic" pitchFamily="34" charset="0"/>
              </a:rPr>
              <a:t>54</a:t>
            </a:r>
          </a:p>
        </p:txBody>
      </p:sp>
      <p:sp>
        <p:nvSpPr>
          <p:cNvPr id="134" name="Titre 1"/>
          <p:cNvSpPr txBox="1">
            <a:spLocks/>
          </p:cNvSpPr>
          <p:nvPr/>
        </p:nvSpPr>
        <p:spPr>
          <a:xfrm>
            <a:off x="7292196" y="2477242"/>
            <a:ext cx="360000" cy="301483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3051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" tIns="45720" rIns="3600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400" b="1" i="1" kern="0" dirty="0" smtClean="0">
                <a:solidFill>
                  <a:srgbClr val="305178"/>
                </a:solidFill>
                <a:latin typeface="Century Gothic" pitchFamily="34" charset="0"/>
              </a:rPr>
              <a:t>79</a:t>
            </a:r>
          </a:p>
        </p:txBody>
      </p:sp>
      <p:sp>
        <p:nvSpPr>
          <p:cNvPr id="135" name="Titre 1"/>
          <p:cNvSpPr txBox="1">
            <a:spLocks/>
          </p:cNvSpPr>
          <p:nvPr/>
        </p:nvSpPr>
        <p:spPr>
          <a:xfrm>
            <a:off x="7292196" y="2837282"/>
            <a:ext cx="360000" cy="301483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3051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" tIns="45720" rIns="3600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400" b="1" i="1" kern="0" dirty="0" smtClean="0">
                <a:solidFill>
                  <a:srgbClr val="305178"/>
                </a:solidFill>
                <a:latin typeface="Century Gothic" pitchFamily="34" charset="0"/>
              </a:rPr>
              <a:t>46</a:t>
            </a:r>
          </a:p>
        </p:txBody>
      </p:sp>
      <p:sp>
        <p:nvSpPr>
          <p:cNvPr id="136" name="Titre 1"/>
          <p:cNvSpPr txBox="1">
            <a:spLocks/>
          </p:cNvSpPr>
          <p:nvPr/>
        </p:nvSpPr>
        <p:spPr>
          <a:xfrm>
            <a:off x="7292196" y="3197322"/>
            <a:ext cx="360000" cy="301483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3051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" tIns="45720" rIns="3600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400" b="1" i="1" kern="0" dirty="0" smtClean="0">
                <a:solidFill>
                  <a:srgbClr val="305178"/>
                </a:solidFill>
                <a:latin typeface="Century Gothic" pitchFamily="34" charset="0"/>
              </a:rPr>
              <a:t>23</a:t>
            </a:r>
          </a:p>
        </p:txBody>
      </p:sp>
      <p:sp>
        <p:nvSpPr>
          <p:cNvPr id="137" name="Titre 1"/>
          <p:cNvSpPr txBox="1">
            <a:spLocks/>
          </p:cNvSpPr>
          <p:nvPr/>
        </p:nvSpPr>
        <p:spPr>
          <a:xfrm>
            <a:off x="7292196" y="3557362"/>
            <a:ext cx="360000" cy="301483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3051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" tIns="45720" rIns="3600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400" b="1" i="1" kern="0" dirty="0" smtClean="0">
                <a:solidFill>
                  <a:srgbClr val="305178"/>
                </a:solidFill>
                <a:latin typeface="Century Gothic" pitchFamily="34" charset="0"/>
              </a:rPr>
              <a:t>73</a:t>
            </a:r>
          </a:p>
        </p:txBody>
      </p:sp>
      <p:sp>
        <p:nvSpPr>
          <p:cNvPr id="138" name="Titre 1"/>
          <p:cNvSpPr txBox="1">
            <a:spLocks/>
          </p:cNvSpPr>
          <p:nvPr/>
        </p:nvSpPr>
        <p:spPr>
          <a:xfrm>
            <a:off x="7292196" y="3917402"/>
            <a:ext cx="360000" cy="301483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3051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" tIns="45720" rIns="3600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400" b="1" i="1" kern="0" dirty="0" smtClean="0">
                <a:solidFill>
                  <a:srgbClr val="305178"/>
                </a:solidFill>
                <a:latin typeface="Century Gothic" pitchFamily="34" charset="0"/>
              </a:rPr>
              <a:t>18</a:t>
            </a:r>
          </a:p>
        </p:txBody>
      </p:sp>
      <p:sp>
        <p:nvSpPr>
          <p:cNvPr id="139" name="Titre 1"/>
          <p:cNvSpPr txBox="1">
            <a:spLocks/>
          </p:cNvSpPr>
          <p:nvPr/>
        </p:nvSpPr>
        <p:spPr>
          <a:xfrm>
            <a:off x="7292196" y="4277442"/>
            <a:ext cx="360000" cy="301483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3051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" tIns="45720" rIns="3600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400" b="1" i="1" kern="0" dirty="0" smtClean="0">
                <a:solidFill>
                  <a:srgbClr val="305178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140" name="Titre 1"/>
          <p:cNvSpPr txBox="1">
            <a:spLocks/>
          </p:cNvSpPr>
          <p:nvPr/>
        </p:nvSpPr>
        <p:spPr>
          <a:xfrm>
            <a:off x="5893544" y="2138942"/>
            <a:ext cx="1254556" cy="3014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" tIns="45720" rIns="36000" bIns="45720" rtlCol="0" anchor="t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400" b="1" i="1" kern="0" dirty="0" smtClean="0">
                <a:solidFill>
                  <a:srgbClr val="305178"/>
                </a:solidFill>
                <a:latin typeface="Century Gothic" pitchFamily="34" charset="0"/>
              </a:rPr>
              <a:t>AF1</a:t>
            </a:r>
          </a:p>
        </p:txBody>
      </p:sp>
      <p:sp>
        <p:nvSpPr>
          <p:cNvPr id="141" name="Titre 1"/>
          <p:cNvSpPr txBox="1">
            <a:spLocks/>
          </p:cNvSpPr>
          <p:nvPr/>
        </p:nvSpPr>
        <p:spPr>
          <a:xfrm>
            <a:off x="5893544" y="2477242"/>
            <a:ext cx="1254556" cy="3014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" tIns="45720" rIns="36000" bIns="45720" rtlCol="0" anchor="t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400" b="1" i="1" kern="0" dirty="0" smtClean="0">
                <a:solidFill>
                  <a:srgbClr val="305178"/>
                </a:solidFill>
                <a:latin typeface="Century Gothic" pitchFamily="34" charset="0"/>
              </a:rPr>
              <a:t>AF2</a:t>
            </a:r>
          </a:p>
        </p:txBody>
      </p:sp>
      <p:sp>
        <p:nvSpPr>
          <p:cNvPr id="142" name="Titre 1"/>
          <p:cNvSpPr txBox="1">
            <a:spLocks/>
          </p:cNvSpPr>
          <p:nvPr/>
        </p:nvSpPr>
        <p:spPr>
          <a:xfrm>
            <a:off x="5893544" y="2837282"/>
            <a:ext cx="1254556" cy="3014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" tIns="45720" rIns="36000" bIns="45720" rtlCol="0" anchor="t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400" b="1" i="1" kern="0" dirty="0" smtClean="0">
                <a:solidFill>
                  <a:srgbClr val="305178"/>
                </a:solidFill>
                <a:latin typeface="Century Gothic" pitchFamily="34" charset="0"/>
              </a:rPr>
              <a:t>AF3</a:t>
            </a:r>
          </a:p>
        </p:txBody>
      </p:sp>
      <p:sp>
        <p:nvSpPr>
          <p:cNvPr id="143" name="Titre 1"/>
          <p:cNvSpPr txBox="1">
            <a:spLocks/>
          </p:cNvSpPr>
          <p:nvPr/>
        </p:nvSpPr>
        <p:spPr>
          <a:xfrm>
            <a:off x="5893544" y="3197322"/>
            <a:ext cx="1254556" cy="3014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" tIns="45720" rIns="36000" bIns="45720" rtlCol="0" anchor="t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400" b="1" i="1" kern="0" dirty="0" smtClean="0">
                <a:solidFill>
                  <a:srgbClr val="305178"/>
                </a:solidFill>
                <a:latin typeface="Century Gothic" pitchFamily="34" charset="0"/>
              </a:rPr>
              <a:t>AF4</a:t>
            </a:r>
          </a:p>
        </p:txBody>
      </p:sp>
      <p:sp>
        <p:nvSpPr>
          <p:cNvPr id="144" name="Titre 1"/>
          <p:cNvSpPr txBox="1">
            <a:spLocks/>
          </p:cNvSpPr>
          <p:nvPr/>
        </p:nvSpPr>
        <p:spPr>
          <a:xfrm>
            <a:off x="5893544" y="3557362"/>
            <a:ext cx="1254556" cy="3014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" tIns="45720" rIns="36000" bIns="45720" rtlCol="0" anchor="t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400" b="1" i="1" kern="0" dirty="0" smtClean="0">
                <a:solidFill>
                  <a:srgbClr val="305178"/>
                </a:solidFill>
                <a:latin typeface="Century Gothic" pitchFamily="34" charset="0"/>
              </a:rPr>
              <a:t>AF5</a:t>
            </a:r>
          </a:p>
        </p:txBody>
      </p:sp>
      <p:sp>
        <p:nvSpPr>
          <p:cNvPr id="145" name="Titre 1"/>
          <p:cNvSpPr txBox="1">
            <a:spLocks/>
          </p:cNvSpPr>
          <p:nvPr/>
        </p:nvSpPr>
        <p:spPr>
          <a:xfrm>
            <a:off x="5893544" y="3917402"/>
            <a:ext cx="1254556" cy="3014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" tIns="45720" rIns="36000" bIns="45720" rtlCol="0" anchor="t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400" b="1" i="1" kern="0" dirty="0" smtClean="0">
                <a:solidFill>
                  <a:srgbClr val="305178"/>
                </a:solidFill>
                <a:latin typeface="Century Gothic" pitchFamily="34" charset="0"/>
              </a:rPr>
              <a:t>AF6</a:t>
            </a:r>
          </a:p>
        </p:txBody>
      </p:sp>
      <p:sp>
        <p:nvSpPr>
          <p:cNvPr id="146" name="Titre 1"/>
          <p:cNvSpPr txBox="1">
            <a:spLocks/>
          </p:cNvSpPr>
          <p:nvPr/>
        </p:nvSpPr>
        <p:spPr>
          <a:xfrm>
            <a:off x="4996591" y="4277442"/>
            <a:ext cx="2160000" cy="3014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" tIns="45720" rIns="36000" bIns="45720" rtlCol="0" anchor="t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400" b="1" i="1" kern="0" dirty="0" smtClean="0">
                <a:solidFill>
                  <a:srgbClr val="305178"/>
                </a:solidFill>
                <a:latin typeface="Century Gothic" pitchFamily="34" charset="0"/>
              </a:rPr>
              <a:t>No AF identified</a:t>
            </a:r>
          </a:p>
        </p:txBody>
      </p:sp>
      <p:sp>
        <p:nvSpPr>
          <p:cNvPr id="147" name="Freeform 7"/>
          <p:cNvSpPr>
            <a:spLocks/>
          </p:cNvSpPr>
          <p:nvPr/>
        </p:nvSpPr>
        <p:spPr bwMode="auto">
          <a:xfrm rot="19034867">
            <a:off x="2472169" y="1121466"/>
            <a:ext cx="1594171" cy="1387437"/>
          </a:xfrm>
          <a:custGeom>
            <a:avLst/>
            <a:gdLst>
              <a:gd name="T0" fmla="*/ 6006 w 6006"/>
              <a:gd name="T1" fmla="*/ 3859 h 5231"/>
              <a:gd name="T2" fmla="*/ 0 w 6006"/>
              <a:gd name="T3" fmla="*/ 0 h 5231"/>
              <a:gd name="T4" fmla="*/ 0 w 6006"/>
              <a:gd name="T5" fmla="*/ 3301 h 5231"/>
              <a:gd name="T6" fmla="*/ 3003 w 6006"/>
              <a:gd name="T7" fmla="*/ 5231 h 5231"/>
              <a:gd name="T8" fmla="*/ 6006 w 6006"/>
              <a:gd name="T9" fmla="*/ 3859 h 5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6" h="5231">
                <a:moveTo>
                  <a:pt x="6006" y="3859"/>
                </a:moveTo>
                <a:cubicBezTo>
                  <a:pt x="4932" y="1508"/>
                  <a:pt x="2585" y="0"/>
                  <a:pt x="0" y="0"/>
                </a:cubicBezTo>
                <a:lnTo>
                  <a:pt x="0" y="3301"/>
                </a:lnTo>
                <a:cubicBezTo>
                  <a:pt x="1293" y="3301"/>
                  <a:pt x="2466" y="4055"/>
                  <a:pt x="3003" y="5231"/>
                </a:cubicBezTo>
                <a:lnTo>
                  <a:pt x="6006" y="385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148" name="Freeform 8"/>
          <p:cNvSpPr>
            <a:spLocks/>
          </p:cNvSpPr>
          <p:nvPr/>
        </p:nvSpPr>
        <p:spPr bwMode="auto">
          <a:xfrm rot="19034867">
            <a:off x="3701265" y="1516540"/>
            <a:ext cx="1688141" cy="2385727"/>
          </a:xfrm>
          <a:custGeom>
            <a:avLst/>
            <a:gdLst>
              <a:gd name="T0" fmla="*/ 1063 w 6362"/>
              <a:gd name="T1" fmla="*/ 8994 h 8994"/>
              <a:gd name="T2" fmla="*/ 5187 w 6362"/>
              <a:gd name="T3" fmla="*/ 617 h 8994"/>
              <a:gd name="T4" fmla="*/ 4942 w 6362"/>
              <a:gd name="T5" fmla="*/ 0 h 8994"/>
              <a:gd name="T6" fmla="*/ 1939 w 6362"/>
              <a:gd name="T7" fmla="*/ 1372 h 8994"/>
              <a:gd name="T8" fmla="*/ 308 w 6362"/>
              <a:gd name="T9" fmla="*/ 5746 h 8994"/>
              <a:gd name="T10" fmla="*/ 0 w 6362"/>
              <a:gd name="T11" fmla="*/ 5869 h 8994"/>
              <a:gd name="T12" fmla="*/ 1063 w 6362"/>
              <a:gd name="T13" fmla="*/ 8994 h 8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62" h="8994">
                <a:moveTo>
                  <a:pt x="1063" y="8994"/>
                </a:moveTo>
                <a:cubicBezTo>
                  <a:pt x="4515" y="7820"/>
                  <a:pt x="6362" y="4069"/>
                  <a:pt x="5187" y="617"/>
                </a:cubicBezTo>
                <a:cubicBezTo>
                  <a:pt x="5116" y="407"/>
                  <a:pt x="5034" y="202"/>
                  <a:pt x="4942" y="0"/>
                </a:cubicBezTo>
                <a:lnTo>
                  <a:pt x="1939" y="1372"/>
                </a:lnTo>
                <a:cubicBezTo>
                  <a:pt x="2697" y="3030"/>
                  <a:pt x="1966" y="4989"/>
                  <a:pt x="308" y="5746"/>
                </a:cubicBezTo>
                <a:cubicBezTo>
                  <a:pt x="207" y="5792"/>
                  <a:pt x="104" y="5833"/>
                  <a:pt x="0" y="5869"/>
                </a:cubicBezTo>
                <a:lnTo>
                  <a:pt x="1063" y="8994"/>
                </a:lnTo>
                <a:close/>
              </a:path>
            </a:pathLst>
          </a:custGeom>
          <a:solidFill>
            <a:srgbClr val="305178"/>
          </a:solidFill>
          <a:ln w="38100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149" name="Freeform 9"/>
          <p:cNvSpPr>
            <a:spLocks/>
          </p:cNvSpPr>
          <p:nvPr/>
        </p:nvSpPr>
        <p:spPr bwMode="auto">
          <a:xfrm rot="19034867">
            <a:off x="3276910" y="3660294"/>
            <a:ext cx="1618493" cy="1145326"/>
          </a:xfrm>
          <a:custGeom>
            <a:avLst/>
            <a:gdLst>
              <a:gd name="T0" fmla="*/ 0 w 12194"/>
              <a:gd name="T1" fmla="*/ 5275 h 8634"/>
              <a:gd name="T2" fmla="*/ 12194 w 12194"/>
              <a:gd name="T3" fmla="*/ 7226 h 8634"/>
              <a:gd name="T4" fmla="*/ 10068 w 12194"/>
              <a:gd name="T5" fmla="*/ 976 h 8634"/>
              <a:gd name="T6" fmla="*/ 3971 w 12194"/>
              <a:gd name="T7" fmla="*/ 0 h 8634"/>
              <a:gd name="T8" fmla="*/ 0 w 12194"/>
              <a:gd name="T9" fmla="*/ 5275 h 8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4" h="8634">
                <a:moveTo>
                  <a:pt x="0" y="5275"/>
                </a:moveTo>
                <a:cubicBezTo>
                  <a:pt x="3491" y="7903"/>
                  <a:pt x="8057" y="8634"/>
                  <a:pt x="12194" y="7226"/>
                </a:cubicBezTo>
                <a:lnTo>
                  <a:pt x="10068" y="976"/>
                </a:lnTo>
                <a:cubicBezTo>
                  <a:pt x="7999" y="1679"/>
                  <a:pt x="5716" y="1314"/>
                  <a:pt x="3971" y="0"/>
                </a:cubicBezTo>
                <a:lnTo>
                  <a:pt x="0" y="5275"/>
                </a:lnTo>
                <a:close/>
              </a:path>
            </a:pathLst>
          </a:custGeom>
          <a:solidFill>
            <a:srgbClr val="2877A7"/>
          </a:solidFill>
          <a:ln w="38100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150" name="Freeform 10"/>
          <p:cNvSpPr>
            <a:spLocks/>
          </p:cNvSpPr>
          <p:nvPr/>
        </p:nvSpPr>
        <p:spPr bwMode="auto">
          <a:xfrm rot="19034867">
            <a:off x="2698094" y="3985603"/>
            <a:ext cx="1059096" cy="1028140"/>
          </a:xfrm>
          <a:custGeom>
            <a:avLst/>
            <a:gdLst>
              <a:gd name="T0" fmla="*/ 0 w 7983"/>
              <a:gd name="T1" fmla="*/ 2806 h 7744"/>
              <a:gd name="T2" fmla="*/ 4012 w 7983"/>
              <a:gd name="T3" fmla="*/ 7744 h 7744"/>
              <a:gd name="T4" fmla="*/ 7983 w 7983"/>
              <a:gd name="T5" fmla="*/ 2469 h 7744"/>
              <a:gd name="T6" fmla="*/ 5977 w 7983"/>
              <a:gd name="T7" fmla="*/ 0 h 7744"/>
              <a:gd name="T8" fmla="*/ 0 w 7983"/>
              <a:gd name="T9" fmla="*/ 2806 h 7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83" h="7744">
                <a:moveTo>
                  <a:pt x="0" y="2806"/>
                </a:moveTo>
                <a:cubicBezTo>
                  <a:pt x="915" y="4755"/>
                  <a:pt x="2292" y="6450"/>
                  <a:pt x="4012" y="7744"/>
                </a:cubicBezTo>
                <a:lnTo>
                  <a:pt x="7983" y="2469"/>
                </a:lnTo>
                <a:cubicBezTo>
                  <a:pt x="7123" y="1822"/>
                  <a:pt x="6434" y="974"/>
                  <a:pt x="5977" y="0"/>
                </a:cubicBezTo>
                <a:lnTo>
                  <a:pt x="0" y="280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151" name="Freeform 11"/>
          <p:cNvSpPr>
            <a:spLocks/>
          </p:cNvSpPr>
          <p:nvPr/>
        </p:nvSpPr>
        <p:spPr bwMode="auto">
          <a:xfrm rot="19034867">
            <a:off x="1450495" y="2484690"/>
            <a:ext cx="1596382" cy="2309446"/>
          </a:xfrm>
          <a:custGeom>
            <a:avLst/>
            <a:gdLst>
              <a:gd name="T0" fmla="*/ 9068 w 12031"/>
              <a:gd name="T1" fmla="*/ 0 h 17412"/>
              <a:gd name="T2" fmla="*/ 3041 w 12031"/>
              <a:gd name="T3" fmla="*/ 17412 h 17412"/>
              <a:gd name="T4" fmla="*/ 9018 w 12031"/>
              <a:gd name="T5" fmla="*/ 14606 h 17412"/>
              <a:gd name="T6" fmla="*/ 12031 w 12031"/>
              <a:gd name="T7" fmla="*/ 5900 h 17412"/>
              <a:gd name="T8" fmla="*/ 9068 w 12031"/>
              <a:gd name="T9" fmla="*/ 0 h 17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31" h="17412">
                <a:moveTo>
                  <a:pt x="9068" y="0"/>
                </a:moveTo>
                <a:cubicBezTo>
                  <a:pt x="2672" y="3212"/>
                  <a:pt x="0" y="10934"/>
                  <a:pt x="3041" y="17412"/>
                </a:cubicBezTo>
                <a:lnTo>
                  <a:pt x="9018" y="14606"/>
                </a:lnTo>
                <a:cubicBezTo>
                  <a:pt x="7497" y="11367"/>
                  <a:pt x="8833" y="7506"/>
                  <a:pt x="12031" y="5900"/>
                </a:cubicBezTo>
                <a:lnTo>
                  <a:pt x="9068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38100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152" name="Freeform 12"/>
          <p:cNvSpPr>
            <a:spLocks/>
          </p:cNvSpPr>
          <p:nvPr/>
        </p:nvSpPr>
        <p:spPr bwMode="auto">
          <a:xfrm rot="19034867">
            <a:off x="1871856" y="2014939"/>
            <a:ext cx="711960" cy="962914"/>
          </a:xfrm>
          <a:custGeom>
            <a:avLst/>
            <a:gdLst>
              <a:gd name="T0" fmla="*/ 4810 w 5368"/>
              <a:gd name="T1" fmla="*/ 0 h 7258"/>
              <a:gd name="T2" fmla="*/ 0 w 5368"/>
              <a:gd name="T3" fmla="*/ 1358 h 7258"/>
              <a:gd name="T4" fmla="*/ 2963 w 5368"/>
              <a:gd name="T5" fmla="*/ 7258 h 7258"/>
              <a:gd name="T6" fmla="*/ 5368 w 5368"/>
              <a:gd name="T7" fmla="*/ 6579 h 7258"/>
              <a:gd name="T8" fmla="*/ 4810 w 5368"/>
              <a:gd name="T9" fmla="*/ 0 h 7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68" h="7258">
                <a:moveTo>
                  <a:pt x="4810" y="0"/>
                </a:moveTo>
                <a:cubicBezTo>
                  <a:pt x="3135" y="142"/>
                  <a:pt x="1502" y="603"/>
                  <a:pt x="0" y="1358"/>
                </a:cubicBezTo>
                <a:lnTo>
                  <a:pt x="2963" y="7258"/>
                </a:lnTo>
                <a:cubicBezTo>
                  <a:pt x="3714" y="6880"/>
                  <a:pt x="4531" y="6650"/>
                  <a:pt x="5368" y="6579"/>
                </a:cubicBezTo>
                <a:lnTo>
                  <a:pt x="481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38100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153" name="Freeform 13"/>
          <p:cNvSpPr>
            <a:spLocks/>
          </p:cNvSpPr>
          <p:nvPr/>
        </p:nvSpPr>
        <p:spPr bwMode="auto">
          <a:xfrm rot="19034867">
            <a:off x="2382139" y="1779581"/>
            <a:ext cx="148141" cy="878894"/>
          </a:xfrm>
          <a:custGeom>
            <a:avLst/>
            <a:gdLst>
              <a:gd name="T0" fmla="*/ 1116 w 1116"/>
              <a:gd name="T1" fmla="*/ 0 h 6626"/>
              <a:gd name="T2" fmla="*/ 0 w 1116"/>
              <a:gd name="T3" fmla="*/ 47 h 6626"/>
              <a:gd name="T4" fmla="*/ 558 w 1116"/>
              <a:gd name="T5" fmla="*/ 6626 h 6626"/>
              <a:gd name="T6" fmla="*/ 1116 w 1116"/>
              <a:gd name="T7" fmla="*/ 6602 h 6626"/>
              <a:gd name="T8" fmla="*/ 1116 w 1116"/>
              <a:gd name="T9" fmla="*/ 0 h 6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6" h="6626">
                <a:moveTo>
                  <a:pt x="1116" y="0"/>
                </a:moveTo>
                <a:cubicBezTo>
                  <a:pt x="744" y="0"/>
                  <a:pt x="371" y="16"/>
                  <a:pt x="0" y="47"/>
                </a:cubicBezTo>
                <a:lnTo>
                  <a:pt x="558" y="6626"/>
                </a:lnTo>
                <a:cubicBezTo>
                  <a:pt x="744" y="6610"/>
                  <a:pt x="930" y="6602"/>
                  <a:pt x="1116" y="6602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8100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154" name="Rectangle 14"/>
          <p:cNvSpPr>
            <a:spLocks noChangeArrowheads="1"/>
          </p:cNvSpPr>
          <p:nvPr/>
        </p:nvSpPr>
        <p:spPr bwMode="auto">
          <a:xfrm rot="21600000">
            <a:off x="2884876" y="1668587"/>
            <a:ext cx="612000" cy="19290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18%</a:t>
            </a:r>
          </a:p>
        </p:txBody>
      </p:sp>
      <p:sp>
        <p:nvSpPr>
          <p:cNvPr id="155" name="Rectangle 15"/>
          <p:cNvSpPr>
            <a:spLocks noChangeArrowheads="1"/>
          </p:cNvSpPr>
          <p:nvPr/>
        </p:nvSpPr>
        <p:spPr bwMode="auto">
          <a:xfrm rot="21600000">
            <a:off x="4351736" y="2525701"/>
            <a:ext cx="612000" cy="19290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27%</a:t>
            </a:r>
          </a:p>
        </p:txBody>
      </p:sp>
      <p:sp>
        <p:nvSpPr>
          <p:cNvPr id="156" name="Rectangle 16"/>
          <p:cNvSpPr>
            <a:spLocks noChangeArrowheads="1"/>
          </p:cNvSpPr>
          <p:nvPr/>
        </p:nvSpPr>
        <p:spPr bwMode="auto">
          <a:xfrm rot="21600000">
            <a:off x="3840635" y="4056605"/>
            <a:ext cx="612000" cy="19290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15%</a:t>
            </a:r>
          </a:p>
        </p:txBody>
      </p:sp>
      <p:sp>
        <p:nvSpPr>
          <p:cNvPr id="157" name="Rectangle 17"/>
          <p:cNvSpPr>
            <a:spLocks noChangeArrowheads="1"/>
          </p:cNvSpPr>
          <p:nvPr/>
        </p:nvSpPr>
        <p:spPr bwMode="auto">
          <a:xfrm rot="21600000">
            <a:off x="2959786" y="4232560"/>
            <a:ext cx="612000" cy="19290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8%</a:t>
            </a:r>
          </a:p>
        </p:txBody>
      </p:sp>
      <p:sp>
        <p:nvSpPr>
          <p:cNvPr id="158" name="Rectangle 18"/>
          <p:cNvSpPr>
            <a:spLocks noChangeArrowheads="1"/>
          </p:cNvSpPr>
          <p:nvPr/>
        </p:nvSpPr>
        <p:spPr bwMode="auto">
          <a:xfrm rot="21600000">
            <a:off x="1909797" y="3489907"/>
            <a:ext cx="612000" cy="19290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25%</a:t>
            </a:r>
          </a:p>
        </p:txBody>
      </p:sp>
      <p:sp>
        <p:nvSpPr>
          <p:cNvPr id="159" name="Rectangle 19"/>
          <p:cNvSpPr>
            <a:spLocks noChangeArrowheads="1"/>
          </p:cNvSpPr>
          <p:nvPr/>
        </p:nvSpPr>
        <p:spPr bwMode="auto">
          <a:xfrm rot="21600000">
            <a:off x="1957110" y="2236399"/>
            <a:ext cx="612000" cy="19290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6%</a:t>
            </a:r>
          </a:p>
        </p:txBody>
      </p:sp>
      <p:sp>
        <p:nvSpPr>
          <p:cNvPr id="160" name="Rectangle 21"/>
          <p:cNvSpPr>
            <a:spLocks noChangeArrowheads="1"/>
          </p:cNvSpPr>
          <p:nvPr/>
        </p:nvSpPr>
        <p:spPr bwMode="auto">
          <a:xfrm>
            <a:off x="15083259" y="3194560"/>
            <a:ext cx="69850" cy="69850"/>
          </a:xfrm>
          <a:prstGeom prst="rect">
            <a:avLst/>
          </a:prstGeom>
          <a:solidFill>
            <a:srgbClr val="4572A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61" name="Rectangle 22"/>
          <p:cNvSpPr>
            <a:spLocks noChangeArrowheads="1"/>
          </p:cNvSpPr>
          <p:nvPr/>
        </p:nvSpPr>
        <p:spPr bwMode="auto">
          <a:xfrm>
            <a:off x="15183271" y="3145348"/>
            <a:ext cx="2603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it-IT" sz="1000" smtClean="0">
                <a:solidFill>
                  <a:srgbClr val="000000"/>
                </a:solidFill>
                <a:latin typeface="Calibri" pitchFamily="34" charset="0"/>
              </a:rPr>
              <a:t>AF1</a:t>
            </a: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62" name="Rectangle 23"/>
          <p:cNvSpPr>
            <a:spLocks noChangeArrowheads="1"/>
          </p:cNvSpPr>
          <p:nvPr/>
        </p:nvSpPr>
        <p:spPr bwMode="auto">
          <a:xfrm>
            <a:off x="15083259" y="3424748"/>
            <a:ext cx="69850" cy="69850"/>
          </a:xfrm>
          <a:prstGeom prst="rect">
            <a:avLst/>
          </a:prstGeom>
          <a:solidFill>
            <a:srgbClr val="AA46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63" name="Rectangle 24"/>
          <p:cNvSpPr>
            <a:spLocks noChangeArrowheads="1"/>
          </p:cNvSpPr>
          <p:nvPr/>
        </p:nvSpPr>
        <p:spPr bwMode="auto">
          <a:xfrm>
            <a:off x="15183271" y="3375535"/>
            <a:ext cx="2603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it-IT" sz="1000" smtClean="0">
                <a:solidFill>
                  <a:srgbClr val="000000"/>
                </a:solidFill>
                <a:latin typeface="Calibri" pitchFamily="34" charset="0"/>
              </a:rPr>
              <a:t>AF2</a:t>
            </a: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64" name="Rectangle 25"/>
          <p:cNvSpPr>
            <a:spLocks noChangeArrowheads="1"/>
          </p:cNvSpPr>
          <p:nvPr/>
        </p:nvSpPr>
        <p:spPr bwMode="auto">
          <a:xfrm>
            <a:off x="15083259" y="3653348"/>
            <a:ext cx="69850" cy="69850"/>
          </a:xfrm>
          <a:prstGeom prst="rect">
            <a:avLst/>
          </a:prstGeom>
          <a:solidFill>
            <a:srgbClr val="89A54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65" name="Rectangle 26"/>
          <p:cNvSpPr>
            <a:spLocks noChangeArrowheads="1"/>
          </p:cNvSpPr>
          <p:nvPr/>
        </p:nvSpPr>
        <p:spPr bwMode="auto">
          <a:xfrm>
            <a:off x="15183271" y="3604135"/>
            <a:ext cx="2603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it-IT" sz="1000" smtClean="0">
                <a:solidFill>
                  <a:srgbClr val="000000"/>
                </a:solidFill>
                <a:latin typeface="Calibri" pitchFamily="34" charset="0"/>
              </a:rPr>
              <a:t>AF3</a:t>
            </a: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66" name="Rectangle 27"/>
          <p:cNvSpPr>
            <a:spLocks noChangeArrowheads="1"/>
          </p:cNvSpPr>
          <p:nvPr/>
        </p:nvSpPr>
        <p:spPr bwMode="auto">
          <a:xfrm>
            <a:off x="15083259" y="3881948"/>
            <a:ext cx="69850" cy="71438"/>
          </a:xfrm>
          <a:prstGeom prst="rect">
            <a:avLst/>
          </a:prstGeom>
          <a:solidFill>
            <a:srgbClr val="71588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67" name="Rectangle 28"/>
          <p:cNvSpPr>
            <a:spLocks noChangeArrowheads="1"/>
          </p:cNvSpPr>
          <p:nvPr/>
        </p:nvSpPr>
        <p:spPr bwMode="auto">
          <a:xfrm>
            <a:off x="15183271" y="3834323"/>
            <a:ext cx="2603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it-IT" sz="1000" smtClean="0">
                <a:solidFill>
                  <a:srgbClr val="000000"/>
                </a:solidFill>
                <a:latin typeface="Calibri" pitchFamily="34" charset="0"/>
              </a:rPr>
              <a:t>AF4</a:t>
            </a: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68" name="Rectangle 29"/>
          <p:cNvSpPr>
            <a:spLocks noChangeArrowheads="1"/>
          </p:cNvSpPr>
          <p:nvPr/>
        </p:nvSpPr>
        <p:spPr bwMode="auto">
          <a:xfrm>
            <a:off x="15083259" y="4112135"/>
            <a:ext cx="69850" cy="71438"/>
          </a:xfrm>
          <a:prstGeom prst="rect">
            <a:avLst/>
          </a:prstGeom>
          <a:solidFill>
            <a:srgbClr val="4198A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69" name="Rectangle 30"/>
          <p:cNvSpPr>
            <a:spLocks noChangeArrowheads="1"/>
          </p:cNvSpPr>
          <p:nvPr/>
        </p:nvSpPr>
        <p:spPr bwMode="auto">
          <a:xfrm>
            <a:off x="15183271" y="4064510"/>
            <a:ext cx="2603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it-IT" sz="1000" smtClean="0">
                <a:solidFill>
                  <a:srgbClr val="000000"/>
                </a:solidFill>
                <a:latin typeface="Calibri" pitchFamily="34" charset="0"/>
              </a:rPr>
              <a:t>AF5</a:t>
            </a: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70" name="Rectangle 31"/>
          <p:cNvSpPr>
            <a:spLocks noChangeArrowheads="1"/>
          </p:cNvSpPr>
          <p:nvPr/>
        </p:nvSpPr>
        <p:spPr bwMode="auto">
          <a:xfrm>
            <a:off x="15083259" y="4342323"/>
            <a:ext cx="69850" cy="69850"/>
          </a:xfrm>
          <a:prstGeom prst="rect">
            <a:avLst/>
          </a:prstGeom>
          <a:solidFill>
            <a:srgbClr val="DB84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71" name="Rectangle 32"/>
          <p:cNvSpPr>
            <a:spLocks noChangeArrowheads="1"/>
          </p:cNvSpPr>
          <p:nvPr/>
        </p:nvSpPr>
        <p:spPr bwMode="auto">
          <a:xfrm>
            <a:off x="15183271" y="4293110"/>
            <a:ext cx="2603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it-IT" sz="1000" smtClean="0">
                <a:solidFill>
                  <a:srgbClr val="000000"/>
                </a:solidFill>
                <a:latin typeface="Calibri" pitchFamily="34" charset="0"/>
              </a:rPr>
              <a:t>AF6</a:t>
            </a: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72" name="Rectangle 33"/>
          <p:cNvSpPr>
            <a:spLocks noChangeArrowheads="1"/>
          </p:cNvSpPr>
          <p:nvPr/>
        </p:nvSpPr>
        <p:spPr bwMode="auto">
          <a:xfrm>
            <a:off x="15083259" y="4570923"/>
            <a:ext cx="69850" cy="69850"/>
          </a:xfrm>
          <a:prstGeom prst="rect">
            <a:avLst/>
          </a:prstGeom>
          <a:solidFill>
            <a:srgbClr val="93A9C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73" name="Rectangle 34"/>
          <p:cNvSpPr>
            <a:spLocks noChangeArrowheads="1"/>
          </p:cNvSpPr>
          <p:nvPr/>
        </p:nvSpPr>
        <p:spPr bwMode="auto">
          <a:xfrm>
            <a:off x="15183271" y="4523298"/>
            <a:ext cx="2619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it-IT" sz="1000" smtClean="0">
                <a:solidFill>
                  <a:srgbClr val="000000"/>
                </a:solidFill>
                <a:latin typeface="Calibri" pitchFamily="34" charset="0"/>
              </a:rPr>
              <a:t>AFX</a:t>
            </a: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74" name="Rectangle 19"/>
          <p:cNvSpPr>
            <a:spLocks noChangeArrowheads="1"/>
          </p:cNvSpPr>
          <p:nvPr/>
        </p:nvSpPr>
        <p:spPr bwMode="auto">
          <a:xfrm rot="21600000">
            <a:off x="1460953" y="1630143"/>
            <a:ext cx="612000" cy="19290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1%</a:t>
            </a:r>
            <a:endParaRPr lang="it-IT" altLang="it-IT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175" name="Elbow Connector 174"/>
          <p:cNvCxnSpPr/>
          <p:nvPr/>
        </p:nvCxnSpPr>
        <p:spPr>
          <a:xfrm rot="10800000">
            <a:off x="1896223" y="1818669"/>
            <a:ext cx="324000" cy="108000"/>
          </a:xfrm>
          <a:prstGeom prst="bentConnector3">
            <a:avLst>
              <a:gd name="adj1" fmla="val 1058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Oval 175"/>
          <p:cNvSpPr/>
          <p:nvPr/>
        </p:nvSpPr>
        <p:spPr>
          <a:xfrm>
            <a:off x="2180735" y="1910939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315684" y="152942"/>
            <a:ext cx="8352928" cy="611763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Candidate Implementation Projects</a:t>
            </a:r>
            <a:endParaRPr lang="en-GB" sz="3600" b="1" dirty="0"/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764704"/>
            <a:ext cx="6203571" cy="576064"/>
          </a:xfrm>
        </p:spPr>
        <p:txBody>
          <a:bodyPr>
            <a:normAutofit/>
          </a:bodyPr>
          <a:lstStyle/>
          <a:p>
            <a:r>
              <a:rPr lang="en-GB" sz="2000" i="1" dirty="0" smtClean="0">
                <a:solidFill>
                  <a:schemeClr val="accent3">
                    <a:lumMod val="50000"/>
                  </a:schemeClr>
                </a:solidFill>
              </a:rPr>
              <a:t>Distribution per AF</a:t>
            </a:r>
            <a:endParaRPr lang="en-GB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0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4" y="152942"/>
            <a:ext cx="8352928" cy="611763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Candidate Implementation Projects</a:t>
            </a:r>
            <a:endParaRPr lang="en-GB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Overall context</a:t>
            </a:r>
          </a:p>
          <a:p>
            <a:pPr lvl="1"/>
            <a:r>
              <a:rPr lang="en-GB" dirty="0" smtClean="0"/>
              <a:t>General call significantly overbooked </a:t>
            </a:r>
            <a:r>
              <a:rPr lang="en-GB" dirty="0" smtClean="0">
                <a:sym typeface="Wingdings" panose="05000000000000000000" pitchFamily="2" charset="2"/>
              </a:rPr>
              <a:t> highly selective</a:t>
            </a:r>
            <a:endParaRPr lang="en-GB" dirty="0" smtClean="0"/>
          </a:p>
          <a:p>
            <a:pPr lvl="1"/>
            <a:r>
              <a:rPr lang="en-GB" dirty="0" smtClean="0"/>
              <a:t>Cohesion call under booked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Relevance to PCP (</a:t>
            </a:r>
            <a:r>
              <a:rPr lang="en-GB" dirty="0"/>
              <a:t>what, where</a:t>
            </a:r>
            <a:r>
              <a:rPr lang="en-GB" dirty="0" smtClean="0"/>
              <a:t>) and DP (family, gap)</a:t>
            </a:r>
          </a:p>
          <a:p>
            <a:pPr lvl="1"/>
            <a:r>
              <a:rPr lang="en-GB" dirty="0" smtClean="0"/>
              <a:t>If not relevant, request to submit under category “other projects”</a:t>
            </a:r>
          </a:p>
          <a:p>
            <a:pPr lvl="1"/>
            <a:r>
              <a:rPr lang="en-GB" dirty="0" smtClean="0"/>
              <a:t>If tasks not relevant detected into an IP mostly relevant, request to delete non relevant tasks</a:t>
            </a:r>
          </a:p>
          <a:p>
            <a:pPr lvl="1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764704"/>
            <a:ext cx="6203571" cy="576064"/>
          </a:xfrm>
        </p:spPr>
        <p:txBody>
          <a:bodyPr>
            <a:normAutofit/>
          </a:bodyPr>
          <a:lstStyle/>
          <a:p>
            <a:r>
              <a:rPr lang="en-GB" sz="2000" i="1" dirty="0" smtClean="0">
                <a:solidFill>
                  <a:schemeClr val="accent3">
                    <a:lumMod val="50000"/>
                  </a:schemeClr>
                </a:solidFill>
              </a:rPr>
              <a:t>Main SDM feedbacks (1/2)</a:t>
            </a:r>
            <a:endParaRPr lang="en-GB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8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8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942"/>
            <a:ext cx="8352928" cy="611763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Candidate Implementation Projects</a:t>
            </a:r>
            <a:endParaRPr lang="en-GB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Timing (when)</a:t>
            </a:r>
          </a:p>
          <a:p>
            <a:pPr lvl="1"/>
            <a:r>
              <a:rPr lang="en-GB" dirty="0" smtClean="0"/>
              <a:t>If IP to start beyond mid-2017, advise to postpone submission to next call to limit unnecessary competition between IP not on same timescale</a:t>
            </a:r>
          </a:p>
          <a:p>
            <a:pPr lvl="1"/>
            <a:r>
              <a:rPr lang="en-GB" dirty="0" smtClean="0"/>
              <a:t>If long lasting IP, advise to ease potential split by EC to protect the “must be awarded” part of the IP</a:t>
            </a:r>
          </a:p>
          <a:p>
            <a:pPr lvl="1"/>
            <a:endParaRPr lang="en-GB" dirty="0" smtClean="0"/>
          </a:p>
          <a:p>
            <a:r>
              <a:rPr lang="en-GB" dirty="0"/>
              <a:t>Request evidences of committed partners for IP aiming at implementing common </a:t>
            </a:r>
            <a:r>
              <a:rPr lang="en-GB" dirty="0" smtClean="0"/>
              <a:t>services</a:t>
            </a:r>
          </a:p>
          <a:p>
            <a:endParaRPr lang="en-GB" dirty="0"/>
          </a:p>
          <a:p>
            <a:r>
              <a:rPr lang="en-GB" dirty="0" smtClean="0"/>
              <a:t>Encourage de-fragmentation when complementary/similar IPs detected</a:t>
            </a:r>
          </a:p>
          <a:p>
            <a:pPr lvl="1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000" i="1" dirty="0" smtClean="0">
                <a:solidFill>
                  <a:schemeClr val="accent3">
                    <a:lumMod val="50000"/>
                  </a:schemeClr>
                </a:solidFill>
              </a:rPr>
              <a:t>Main SDM feedbacks (2/2)</a:t>
            </a:r>
            <a:endParaRPr lang="en-GB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1EB17-5A16-46F2-A1DF-3C9D267EAE30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</a:t>
            </a:fld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RAFTSHAPETAG" val="DRAFTSHAPET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MACROSCOPYRIGHTREPRESENTATIVE" val="BCGMacrosCopyrightRepresentativ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EGksz.vEmxHeRh91uGO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RAFTSHAPETAG" val="DRAFTSHAPETA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MACROSCOPYRIGHTREPRESENTATIVE" val="BCGMacrosCopyrightRepresentativ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EGksz.vEmxHeRh91uGOQ"/>
</p:tagLst>
</file>

<file path=ppt/theme/theme1.xml><?xml version="1.0" encoding="utf-8"?>
<a:theme xmlns:a="http://schemas.openxmlformats.org/drawingml/2006/main" name="1_A4A6SDAG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E4B902"/>
      </a:accent2>
      <a:accent3>
        <a:srgbClr val="466CE6"/>
      </a:accent3>
      <a:accent4>
        <a:srgbClr val="B2C78C"/>
      </a:accent4>
      <a:accent5>
        <a:srgbClr val="FBA576"/>
      </a:accent5>
      <a:accent6>
        <a:srgbClr val="506E94"/>
      </a:accent6>
      <a:hlink>
        <a:srgbClr val="5F5F5F"/>
      </a:hlink>
      <a:folHlink>
        <a:srgbClr val="969696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A4A6SDAG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E4B902"/>
      </a:accent2>
      <a:accent3>
        <a:srgbClr val="466CE6"/>
      </a:accent3>
      <a:accent4>
        <a:srgbClr val="B2C78C"/>
      </a:accent4>
      <a:accent5>
        <a:srgbClr val="FBA576"/>
      </a:accent5>
      <a:accent6>
        <a:srgbClr val="506E94"/>
      </a:accent6>
      <a:hlink>
        <a:srgbClr val="5F5F5F"/>
      </a:hlink>
      <a:folHlink>
        <a:srgbClr val="969696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A4A6SDAG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E4B902"/>
      </a:accent2>
      <a:accent3>
        <a:srgbClr val="466CE6"/>
      </a:accent3>
      <a:accent4>
        <a:srgbClr val="B2C78C"/>
      </a:accent4>
      <a:accent5>
        <a:srgbClr val="FBA576"/>
      </a:accent5>
      <a:accent6>
        <a:srgbClr val="506E94"/>
      </a:accent6>
      <a:hlink>
        <a:srgbClr val="5F5F5F"/>
      </a:hlink>
      <a:folHlink>
        <a:srgbClr val="969696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15078</TotalTime>
  <Words>2930</Words>
  <Application>Microsoft Office PowerPoint</Application>
  <PresentationFormat>On-screen Show (4:3)</PresentationFormat>
  <Paragraphs>488</Paragraphs>
  <Slides>29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1_A4A6SDAG</vt:lpstr>
      <vt:lpstr>blank</vt:lpstr>
      <vt:lpstr>1_blank</vt:lpstr>
      <vt:lpstr>Custom Design</vt:lpstr>
      <vt:lpstr>1_Custom Design</vt:lpstr>
      <vt:lpstr>2_A4A6SDAG</vt:lpstr>
      <vt:lpstr>3_A4A6SDAG</vt:lpstr>
      <vt:lpstr>think-cell Slide</vt:lpstr>
      <vt:lpstr>2015 CEF Transport Calls  Action Proposals Preparation   Mid-Term Review Workshop</vt:lpstr>
      <vt:lpstr>Welcome and introduction</vt:lpstr>
      <vt:lpstr>Slide 3</vt:lpstr>
      <vt:lpstr>Implementation projects received:  key figures and overall feedback </vt:lpstr>
      <vt:lpstr>Candidate Implementation Projects</vt:lpstr>
      <vt:lpstr>Candidate Implementation Projects</vt:lpstr>
      <vt:lpstr>Candidate Implementation Projects</vt:lpstr>
      <vt:lpstr>Candidate Implementation Projects</vt:lpstr>
      <vt:lpstr>Candidate Implementation Projects</vt:lpstr>
      <vt:lpstr>Next steps</vt:lpstr>
      <vt:lpstr>Clustering (1/2)</vt:lpstr>
      <vt:lpstr>Clustering (2/2)</vt:lpstr>
      <vt:lpstr>Implementation level’s PMO (1/2)</vt:lpstr>
      <vt:lpstr>Implementation level’s PMO (2/2)</vt:lpstr>
      <vt:lpstr>Cost effectiveness analysis</vt:lpstr>
      <vt:lpstr>Cost effectiveness analysis</vt:lpstr>
      <vt:lpstr>Next steps</vt:lpstr>
      <vt:lpstr>Slide 18</vt:lpstr>
      <vt:lpstr>Slide 19</vt:lpstr>
      <vt:lpstr>Slide 20</vt:lpstr>
      <vt:lpstr>Administrative documents - Part A, Part B, Part C and Part D How to read the Guidelines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Closing remarks</vt:lpstr>
    </vt:vector>
  </TitlesOfParts>
  <Company>Business Integration Partners S.p.A.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</dc:creator>
  <cp:lastModifiedBy>FPA</cp:lastModifiedBy>
  <cp:revision>855</cp:revision>
  <cp:lastPrinted>2015-10-26T09:49:50Z</cp:lastPrinted>
  <dcterms:created xsi:type="dcterms:W3CDTF">2015-04-28T09:02:44Z</dcterms:created>
  <dcterms:modified xsi:type="dcterms:W3CDTF">2015-12-01T07:49:01Z</dcterms:modified>
</cp:coreProperties>
</file>