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9.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6" r:id="rId1"/>
  </p:sldMasterIdLst>
  <p:notesMasterIdLst>
    <p:notesMasterId r:id="rId34"/>
  </p:notesMasterIdLst>
  <p:handoutMasterIdLst>
    <p:handoutMasterId r:id="rId35"/>
  </p:handoutMasterIdLst>
  <p:sldIdLst>
    <p:sldId id="1659" r:id="rId2"/>
    <p:sldId id="455" r:id="rId3"/>
    <p:sldId id="454" r:id="rId4"/>
    <p:sldId id="1640" r:id="rId5"/>
    <p:sldId id="450" r:id="rId6"/>
    <p:sldId id="461" r:id="rId7"/>
    <p:sldId id="444" r:id="rId8"/>
    <p:sldId id="445" r:id="rId9"/>
    <p:sldId id="423" r:id="rId10"/>
    <p:sldId id="422" r:id="rId11"/>
    <p:sldId id="1647" r:id="rId12"/>
    <p:sldId id="1636" r:id="rId13"/>
    <p:sldId id="435" r:id="rId14"/>
    <p:sldId id="437" r:id="rId15"/>
    <p:sldId id="426" r:id="rId16"/>
    <p:sldId id="427" r:id="rId17"/>
    <p:sldId id="433" r:id="rId18"/>
    <p:sldId id="1646" r:id="rId19"/>
    <p:sldId id="1637" r:id="rId20"/>
    <p:sldId id="1644" r:id="rId21"/>
    <p:sldId id="1645" r:id="rId22"/>
    <p:sldId id="439" r:id="rId23"/>
    <p:sldId id="440" r:id="rId24"/>
    <p:sldId id="1655" r:id="rId25"/>
    <p:sldId id="1639" r:id="rId26"/>
    <p:sldId id="1661" r:id="rId27"/>
    <p:sldId id="430" r:id="rId28"/>
    <p:sldId id="431" r:id="rId29"/>
    <p:sldId id="432" r:id="rId30"/>
    <p:sldId id="438" r:id="rId31"/>
    <p:sldId id="436" r:id="rId32"/>
    <p:sldId id="1660" r:id="rId33"/>
  </p:sldIdLst>
  <p:sldSz cx="12192000" cy="6858000"/>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0" userDrawn="1">
          <p15:clr>
            <a:srgbClr val="A4A3A4"/>
          </p15:clr>
        </p15:guide>
        <p15:guide id="2" pos="3840" userDrawn="1">
          <p15:clr>
            <a:srgbClr val="A4A3A4"/>
          </p15:clr>
        </p15:guide>
        <p15:guide id="3" orient="horz" pos="3339" userDrawn="1">
          <p15:clr>
            <a:srgbClr val="A4A3A4"/>
          </p15:clr>
        </p15:guide>
        <p15:guide id="4" orient="horz" pos="3929" userDrawn="1">
          <p15:clr>
            <a:srgbClr val="A4A3A4"/>
          </p15:clr>
        </p15:guide>
        <p15:guide id="5" pos="80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Pallaste" initials="AP" lastIdx="2" clrIdx="0">
    <p:extLst>
      <p:ext uri="{19B8F6BF-5375-455C-9EA6-DF929625EA0E}">
        <p15:presenceInfo xmlns:p15="http://schemas.microsoft.com/office/powerpoint/2012/main" userId="S::anne.pallaste@asuntomessut.fi::81b041d9-aa18-45c3-96cc-bb027ef91d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50"/>
    <p:restoredTop sz="91993"/>
  </p:normalViewPr>
  <p:slideViewPr>
    <p:cSldViewPr snapToObjects="1">
      <p:cViewPr varScale="1">
        <p:scale>
          <a:sx n="62" d="100"/>
          <a:sy n="62" d="100"/>
        </p:scale>
        <p:origin x="396" y="24"/>
      </p:cViewPr>
      <p:guideLst>
        <p:guide orient="horz" pos="1570"/>
        <p:guide pos="3840"/>
        <p:guide orient="horz" pos="3339"/>
        <p:guide orient="horz" pos="3929"/>
        <p:guide pos="80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b="0" i="0" dirty="0">
                <a:latin typeface="Verdana" panose="020B0604030504040204" pitchFamily="34" charset="0"/>
              </a:rPr>
              <a:t>Teetkö tällä hetkellä etätöitä?</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Taul1!$B$1</c:f>
              <c:strCache>
                <c:ptCount val="1"/>
                <c:pt idx="0">
                  <c:v>Teetkö tällä hetkellä etätöitä?</c:v>
                </c:pt>
              </c:strCache>
            </c:strRef>
          </c:tx>
          <c:dPt>
            <c:idx val="0"/>
            <c:bubble3D val="0"/>
            <c:spPr>
              <a:solidFill>
                <a:schemeClr val="accent1"/>
              </a:solidFill>
              <a:ln>
                <a:noFill/>
              </a:ln>
              <a:effectLst/>
            </c:spPr>
            <c:extLst>
              <c:ext xmlns:c16="http://schemas.microsoft.com/office/drawing/2014/chart" uri="{C3380CC4-5D6E-409C-BE32-E72D297353CC}">
                <c16:uniqueId val="{00000001-D089-7F4D-88FE-B6180194BDDC}"/>
              </c:ext>
            </c:extLst>
          </c:dPt>
          <c:dPt>
            <c:idx val="1"/>
            <c:bubble3D val="0"/>
            <c:spPr>
              <a:solidFill>
                <a:schemeClr val="accent2"/>
              </a:solidFill>
              <a:ln>
                <a:noFill/>
              </a:ln>
              <a:effectLst/>
            </c:spPr>
            <c:extLst>
              <c:ext xmlns:c16="http://schemas.microsoft.com/office/drawing/2014/chart" uri="{C3380CC4-5D6E-409C-BE32-E72D297353CC}">
                <c16:uniqueId val="{00000003-D089-7F4D-88FE-B6180194BDDC}"/>
              </c:ext>
            </c:extLst>
          </c:dPt>
          <c:dPt>
            <c:idx val="2"/>
            <c:bubble3D val="0"/>
            <c:spPr>
              <a:solidFill>
                <a:schemeClr val="accent3"/>
              </a:solidFill>
              <a:ln>
                <a:noFill/>
              </a:ln>
              <a:effectLst/>
            </c:spPr>
            <c:extLst>
              <c:ext xmlns:c16="http://schemas.microsoft.com/office/drawing/2014/chart" uri="{C3380CC4-5D6E-409C-BE32-E72D297353CC}">
                <c16:uniqueId val="{00000005-D089-7F4D-88FE-B6180194BDDC}"/>
              </c:ext>
            </c:extLst>
          </c:dPt>
          <c:dPt>
            <c:idx val="3"/>
            <c:bubble3D val="0"/>
            <c:spPr>
              <a:solidFill>
                <a:schemeClr val="accent4"/>
              </a:solidFill>
              <a:ln>
                <a:noFill/>
              </a:ln>
              <a:effectLst/>
            </c:spPr>
            <c:extLst>
              <c:ext xmlns:c16="http://schemas.microsoft.com/office/drawing/2014/chart" uri="{C3380CC4-5D6E-409C-BE32-E72D297353CC}">
                <c16:uniqueId val="{00000007-D089-7F4D-88FE-B6180194BDD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Kyllä, 5 päivää viikossa</c:v>
                </c:pt>
                <c:pt idx="1">
                  <c:v>Noin 3-4 päivää viikossa</c:v>
                </c:pt>
                <c:pt idx="2">
                  <c:v>Noin 1-2 päivää viikossa</c:v>
                </c:pt>
                <c:pt idx="3">
                  <c:v>En</c:v>
                </c:pt>
              </c:strCache>
            </c:strRef>
          </c:cat>
          <c:val>
            <c:numRef>
              <c:f>Taul1!$B$2:$B$5</c:f>
              <c:numCache>
                <c:formatCode>#\ ##0%</c:formatCode>
                <c:ptCount val="4"/>
                <c:pt idx="0">
                  <c:v>0.26610169491525426</c:v>
                </c:pt>
                <c:pt idx="1">
                  <c:v>8.1355932203389825E-2</c:v>
                </c:pt>
                <c:pt idx="2">
                  <c:v>8.8135593220338981E-2</c:v>
                </c:pt>
                <c:pt idx="3">
                  <c:v>0.56440677966101693</c:v>
                </c:pt>
              </c:numCache>
            </c:numRef>
          </c:val>
          <c:extLst>
            <c:ext xmlns:c16="http://schemas.microsoft.com/office/drawing/2014/chart" uri="{C3380CC4-5D6E-409C-BE32-E72D297353CC}">
              <c16:uniqueId val="{00000000-D001-D34C-B6D1-A528798A890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b="0" i="0" noProof="0" dirty="0">
                <a:latin typeface="Verdana" panose="020B0604030504040204" pitchFamily="34" charset="0"/>
              </a:rPr>
              <a:t>Ihanneasuntoni</a:t>
            </a:r>
            <a:r>
              <a:rPr lang="en-US" b="0" i="0" dirty="0">
                <a:latin typeface="Verdana" panose="020B0604030504040204" pitchFamily="34" charset="0"/>
              </a:rPr>
              <a:t> </a:t>
            </a:r>
            <a:r>
              <a:rPr lang="en-US" b="0" i="0" dirty="0" err="1">
                <a:latin typeface="Verdana" panose="020B0604030504040204" pitchFamily="34" charset="0"/>
              </a:rPr>
              <a:t>sijaitsee</a:t>
            </a:r>
            <a:r>
              <a:rPr lang="en-US" b="0" i="0" dirty="0">
                <a:latin typeface="Verdana" panose="020B0604030504040204" pitchFamily="34" charset="0"/>
              </a:rPr>
              <a:t>…</a:t>
            </a:r>
          </a:p>
        </c:rich>
      </c:tx>
      <c:layout>
        <c:manualLayout>
          <c:xMode val="edge"/>
          <c:yMode val="edge"/>
          <c:x val="0.34440400506681618"/>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Taul1!$B$1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Taul1!$A$2:$A$10</c:f>
              <c:strCache>
                <c:ptCount val="9"/>
                <c:pt idx="0">
                  <c:v>kaupungin ydinkeskustassa</c:v>
                </c:pt>
                <c:pt idx="1">
                  <c:v>kaupungin keskustan tuntumassa</c:v>
                </c:pt>
                <c:pt idx="2">
                  <c:v>kaupungin kerrostalovaltaisessa kaupunginosassa</c:v>
                </c:pt>
                <c:pt idx="3">
                  <c:v>kaupungin pientalovaltaisessa kaupunginosassa</c:v>
                </c:pt>
                <c:pt idx="4">
                  <c:v>pienemmän kaupungin tai paikkakunnan keskustassa</c:v>
                </c:pt>
                <c:pt idx="5">
                  <c:v>pienemmän kaupungin tai paikkakunnan keskustan tuntumassa</c:v>
                </c:pt>
                <c:pt idx="6">
                  <c:v>pienemmän kaupungin tai paikkakunnan laitamilla </c:v>
                </c:pt>
                <c:pt idx="7">
                  <c:v>haja-asutusalueella (etäisyys naapureihin yleensä yli 200 metriä)</c:v>
                </c:pt>
                <c:pt idx="8">
                  <c:v>muualla</c:v>
                </c:pt>
              </c:strCache>
            </c:strRef>
          </c:cat>
          <c:val>
            <c:numRef>
              <c:f>Taul1!$B$2:$B$10</c:f>
              <c:numCache>
                <c:formatCode>0%</c:formatCode>
                <c:ptCount val="9"/>
                <c:pt idx="0">
                  <c:v>9.241877256317689E-2</c:v>
                </c:pt>
                <c:pt idx="1">
                  <c:v>0.26209386281588448</c:v>
                </c:pt>
                <c:pt idx="2">
                  <c:v>6.6425992779783394E-2</c:v>
                </c:pt>
                <c:pt idx="3">
                  <c:v>0.19566787003610109</c:v>
                </c:pt>
                <c:pt idx="4">
                  <c:v>3.6101083032490974E-2</c:v>
                </c:pt>
                <c:pt idx="5">
                  <c:v>8.3754512635379058E-2</c:v>
                </c:pt>
                <c:pt idx="6">
                  <c:v>7.9422382671480149E-2</c:v>
                </c:pt>
                <c:pt idx="7">
                  <c:v>0.16245487364620939</c:v>
                </c:pt>
                <c:pt idx="8">
                  <c:v>2.1660649819494584E-2</c:v>
                </c:pt>
              </c:numCache>
            </c:numRef>
          </c:val>
          <c:extLst>
            <c:ext xmlns:c16="http://schemas.microsoft.com/office/drawing/2014/chart" uri="{C3380CC4-5D6E-409C-BE32-E72D297353CC}">
              <c16:uniqueId val="{00000000-97F2-544C-91B3-E120F8260502}"/>
            </c:ext>
          </c:extLst>
        </c:ser>
        <c:ser>
          <c:idx val="1"/>
          <c:order val="1"/>
          <c:tx>
            <c:strRef>
              <c:f>Taul1!$C$1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Taul1!$A$2:$A$10</c:f>
              <c:strCache>
                <c:ptCount val="9"/>
                <c:pt idx="0">
                  <c:v>kaupungin ydinkeskustassa</c:v>
                </c:pt>
                <c:pt idx="1">
                  <c:v>kaupungin keskustan tuntumassa</c:v>
                </c:pt>
                <c:pt idx="2">
                  <c:v>kaupungin kerrostalovaltaisessa kaupunginosassa</c:v>
                </c:pt>
                <c:pt idx="3">
                  <c:v>kaupungin pientalovaltaisessa kaupunginosassa</c:v>
                </c:pt>
                <c:pt idx="4">
                  <c:v>pienemmän kaupungin tai paikkakunnan keskustassa</c:v>
                </c:pt>
                <c:pt idx="5">
                  <c:v>pienemmän kaupungin tai paikkakunnan keskustan tuntumassa</c:v>
                </c:pt>
                <c:pt idx="6">
                  <c:v>pienemmän kaupungin tai paikkakunnan laitamilla </c:v>
                </c:pt>
                <c:pt idx="7">
                  <c:v>haja-asutusalueella (etäisyys naapureihin yleensä yli 200 metriä)</c:v>
                </c:pt>
                <c:pt idx="8">
                  <c:v>muualla</c:v>
                </c:pt>
              </c:strCache>
            </c:strRef>
          </c:cat>
          <c:val>
            <c:numRef>
              <c:f>Taul1!$C$2:$C$10</c:f>
              <c:numCache>
                <c:formatCode>0%</c:formatCode>
                <c:ptCount val="9"/>
                <c:pt idx="0">
                  <c:v>5.1580698835274545E-2</c:v>
                </c:pt>
                <c:pt idx="1">
                  <c:v>0.24792013311148087</c:v>
                </c:pt>
                <c:pt idx="2">
                  <c:v>4.492512479201332E-2</c:v>
                </c:pt>
                <c:pt idx="3">
                  <c:v>0.22129783693843594</c:v>
                </c:pt>
                <c:pt idx="4">
                  <c:v>3.0782029950083195E-2</c:v>
                </c:pt>
                <c:pt idx="5">
                  <c:v>0.11980033277870217</c:v>
                </c:pt>
                <c:pt idx="6">
                  <c:v>8.6522462562396027E-2</c:v>
                </c:pt>
                <c:pt idx="7">
                  <c:v>0.17221297836938437</c:v>
                </c:pt>
                <c:pt idx="8">
                  <c:v>2.4958402662229619E-2</c:v>
                </c:pt>
              </c:numCache>
            </c:numRef>
          </c:val>
          <c:extLst>
            <c:ext xmlns:c16="http://schemas.microsoft.com/office/drawing/2014/chart" uri="{C3380CC4-5D6E-409C-BE32-E72D297353CC}">
              <c16:uniqueId val="{00000001-97F2-544C-91B3-E120F8260502}"/>
            </c:ext>
          </c:extLst>
        </c:ser>
        <c:dLbls>
          <c:showLegendKey val="0"/>
          <c:showVal val="0"/>
          <c:showCatName val="0"/>
          <c:showSerName val="0"/>
          <c:showPercent val="0"/>
          <c:showBubbleSize val="0"/>
        </c:dLbls>
        <c:gapWidth val="219"/>
        <c:axId val="1795462096"/>
        <c:axId val="1795579616"/>
      </c:barChart>
      <c:catAx>
        <c:axId val="179546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795579616"/>
        <c:crosses val="autoZero"/>
        <c:auto val="1"/>
        <c:lblAlgn val="ctr"/>
        <c:lblOffset val="100"/>
        <c:noMultiLvlLbl val="0"/>
      </c:catAx>
      <c:valAx>
        <c:axId val="17955796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795462096"/>
        <c:crosses val="autoZero"/>
        <c:crossBetween val="between"/>
      </c:valAx>
      <c:spPr>
        <a:noFill/>
        <a:ln>
          <a:noFill/>
        </a:ln>
        <a:effectLst/>
      </c:spPr>
    </c:plotArea>
    <c:legend>
      <c:legendPos val="b"/>
      <c:layout>
        <c:manualLayout>
          <c:xMode val="edge"/>
          <c:yMode val="edge"/>
          <c:x val="0.43466534291095682"/>
          <c:y val="0.92869008474742132"/>
          <c:w val="0.1117598206812911"/>
          <c:h val="5.29728469000972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r>
              <a:rPr lang="en-US"/>
              <a:t>Ihannesijaintini olisi paikassa, jossa haluamallani liikkumismuodolla työmatkaani menisi enintään…</a:t>
            </a:r>
          </a:p>
        </c:rich>
      </c:tx>
      <c:overlay val="0"/>
      <c:spPr>
        <a:noFill/>
        <a:ln>
          <a:noFill/>
        </a:ln>
        <a:effectLst/>
      </c:spPr>
      <c:txPr>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4.1439121647307328E-2"/>
          <c:y val="0.20299979746574998"/>
          <c:w val="0.9386418054679031"/>
          <c:h val="0.56422606197869529"/>
        </c:manualLayout>
      </c:layout>
      <c:barChart>
        <c:barDir val="col"/>
        <c:grouping val="clustered"/>
        <c:varyColors val="0"/>
        <c:ser>
          <c:idx val="0"/>
          <c:order val="0"/>
          <c:tx>
            <c:strRef>
              <c:f>Taul1!$B$1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fi-FI" sz="1197" b="0" i="0" u="none" strike="noStrike" kern="1200" baseline="0" noProof="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5 min</c:v>
                </c:pt>
                <c:pt idx="1">
                  <c:v>15 min</c:v>
                </c:pt>
                <c:pt idx="2">
                  <c:v>30 min</c:v>
                </c:pt>
                <c:pt idx="3">
                  <c:v>1 tunti</c:v>
                </c:pt>
                <c:pt idx="4">
                  <c:v>1,5 tuntia</c:v>
                </c:pt>
              </c:strCache>
            </c:strRef>
          </c:cat>
          <c:val>
            <c:numRef>
              <c:f>Taul1!$B$2:$B$6</c:f>
              <c:numCache>
                <c:formatCode>0%</c:formatCode>
                <c:ptCount val="5"/>
                <c:pt idx="0">
                  <c:v>5.3783044667274384E-2</c:v>
                </c:pt>
                <c:pt idx="1">
                  <c:v>0.36371923427529629</c:v>
                </c:pt>
                <c:pt idx="2">
                  <c:v>0.48587055606198726</c:v>
                </c:pt>
                <c:pt idx="3">
                  <c:v>8.7511394712853241E-2</c:v>
                </c:pt>
                <c:pt idx="4">
                  <c:v>9.0000000000000011E-3</c:v>
                </c:pt>
              </c:numCache>
            </c:numRef>
          </c:val>
          <c:extLst>
            <c:ext xmlns:c16="http://schemas.microsoft.com/office/drawing/2014/chart" uri="{C3380CC4-5D6E-409C-BE32-E72D297353CC}">
              <c16:uniqueId val="{00000000-97F2-544C-91B3-E120F8260502}"/>
            </c:ext>
          </c:extLst>
        </c:ser>
        <c:ser>
          <c:idx val="1"/>
          <c:order val="1"/>
          <c:tx>
            <c:strRef>
              <c:f>Taul1!$C$1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fi-FI" sz="1197" b="0" i="0" u="none" strike="noStrike" kern="1200" baseline="0" noProof="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5 min</c:v>
                </c:pt>
                <c:pt idx="1">
                  <c:v>15 min</c:v>
                </c:pt>
                <c:pt idx="2">
                  <c:v>30 min</c:v>
                </c:pt>
                <c:pt idx="3">
                  <c:v>1 tunti</c:v>
                </c:pt>
                <c:pt idx="4">
                  <c:v>1,5 tuntia</c:v>
                </c:pt>
              </c:strCache>
            </c:strRef>
          </c:cat>
          <c:val>
            <c:numRef>
              <c:f>Taul1!$C$2:$C$6</c:f>
              <c:numCache>
                <c:formatCode>0%</c:formatCode>
                <c:ptCount val="5"/>
                <c:pt idx="0">
                  <c:v>3.3497536945812804E-2</c:v>
                </c:pt>
                <c:pt idx="1">
                  <c:v>0.32216748768472914</c:v>
                </c:pt>
                <c:pt idx="2">
                  <c:v>0.55172413793103448</c:v>
                </c:pt>
                <c:pt idx="3">
                  <c:v>8.3743842364532015E-2</c:v>
                </c:pt>
                <c:pt idx="4">
                  <c:v>8.8669950738916262E-3</c:v>
                </c:pt>
              </c:numCache>
            </c:numRef>
          </c:val>
          <c:extLst>
            <c:ext xmlns:c16="http://schemas.microsoft.com/office/drawing/2014/chart" uri="{C3380CC4-5D6E-409C-BE32-E72D297353CC}">
              <c16:uniqueId val="{00000001-97F2-544C-91B3-E120F8260502}"/>
            </c:ext>
          </c:extLst>
        </c:ser>
        <c:dLbls>
          <c:showLegendKey val="0"/>
          <c:showVal val="0"/>
          <c:showCatName val="0"/>
          <c:showSerName val="0"/>
          <c:showPercent val="0"/>
          <c:showBubbleSize val="0"/>
        </c:dLbls>
        <c:gapWidth val="219"/>
        <c:overlap val="-27"/>
        <c:axId val="1795462096"/>
        <c:axId val="1795579616"/>
      </c:barChart>
      <c:catAx>
        <c:axId val="179546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fi-FI" sz="1197" b="0" i="0" u="none" strike="noStrike" kern="1200" baseline="0" noProof="0">
                <a:solidFill>
                  <a:schemeClr val="tx1">
                    <a:lumMod val="65000"/>
                    <a:lumOff val="35000"/>
                  </a:schemeClr>
                </a:solidFill>
                <a:latin typeface="+mn-lt"/>
                <a:ea typeface="+mn-ea"/>
                <a:cs typeface="+mn-cs"/>
              </a:defRPr>
            </a:pPr>
            <a:endParaRPr lang="fi-FI"/>
          </a:p>
        </c:txPr>
        <c:crossAx val="1795579616"/>
        <c:crosses val="autoZero"/>
        <c:auto val="1"/>
        <c:lblAlgn val="ctr"/>
        <c:lblOffset val="100"/>
        <c:noMultiLvlLbl val="0"/>
      </c:catAx>
      <c:valAx>
        <c:axId val="179557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fi-FI" sz="1197" b="0" i="0" u="none" strike="noStrike" kern="1200" baseline="0" noProof="0">
                <a:solidFill>
                  <a:schemeClr val="tx1">
                    <a:lumMod val="65000"/>
                    <a:lumOff val="35000"/>
                  </a:schemeClr>
                </a:solidFill>
                <a:latin typeface="+mn-lt"/>
                <a:ea typeface="+mn-ea"/>
                <a:cs typeface="+mn-cs"/>
              </a:defRPr>
            </a:pPr>
            <a:endParaRPr lang="fi-FI"/>
          </a:p>
        </c:txPr>
        <c:crossAx val="1795462096"/>
        <c:crosses val="autoZero"/>
        <c:crossBetween val="between"/>
      </c:valAx>
      <c:spPr>
        <a:noFill/>
        <a:ln>
          <a:noFill/>
        </a:ln>
        <a:effectLst/>
      </c:spPr>
    </c:plotArea>
    <c:legend>
      <c:legendPos val="b"/>
      <c:layout>
        <c:manualLayout>
          <c:xMode val="edge"/>
          <c:yMode val="edge"/>
          <c:x val="0.38237777658838429"/>
          <c:y val="0.8982187032342791"/>
          <c:w val="0.21414267898590744"/>
          <c:h val="5.5526309042585015E-2"/>
        </c:manualLayout>
      </c:layout>
      <c:overlay val="0"/>
      <c:spPr>
        <a:noFill/>
        <a:ln>
          <a:noFill/>
        </a:ln>
        <a:effectLst/>
      </c:spPr>
      <c:txPr>
        <a:bodyPr rot="0" spcFirstLastPara="1" vertOverflow="ellipsis" vert="horz" wrap="square" anchor="ctr" anchorCtr="1"/>
        <a:lstStyle/>
        <a:p>
          <a:pPr>
            <a:defRPr lang="fi-FI" sz="1197" b="0" i="0" u="none" strike="noStrike" kern="1200" baseline="0" noProof="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fi-FI" noProof="0"/>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r>
              <a:rPr lang="en-US"/>
              <a:t>Kuinka tärkeitä seuraavat asiat ovat ihanneasuinalueesi kannalta?</a:t>
            </a:r>
          </a:p>
        </c:rich>
      </c:tx>
      <c:overlay val="0"/>
      <c:spPr>
        <a:noFill/>
        <a:ln>
          <a:noFill/>
        </a:ln>
        <a:effectLst/>
      </c:spPr>
      <c:txPr>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6493177543239487E-2"/>
          <c:y val="0.22542239618514198"/>
          <c:w val="0.92878741123320951"/>
          <c:h val="0.5509172500039774"/>
        </c:manualLayout>
      </c:layout>
      <c:barChart>
        <c:barDir val="col"/>
        <c:grouping val="clustered"/>
        <c:varyColors val="0"/>
        <c:ser>
          <c:idx val="0"/>
          <c:order val="0"/>
          <c:tx>
            <c:strRef>
              <c:f>Taul1!$B$1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fi-FI" sz="1197" b="0" i="0" u="none" strike="noStrike" kern="1200" baseline="0" noProof="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Ihanneasuinalueeni sijaitsee koskemattoman luonnon välittömässä läheisyydessä.</c:v>
                </c:pt>
                <c:pt idx="1">
                  <c:v>Ihanneasuinalueeni on vesistön välittömässä läheisyydessä.</c:v>
                </c:pt>
                <c:pt idx="2">
                  <c:v>Ihanneasuinalueellani on hyvät ulkoilumahdollisuudet luonnossa.</c:v>
                </c:pt>
                <c:pt idx="3">
                  <c:v>Ihanneasuinalueeni on kaupunkimainen, jossa luonto on hyvin hoidettua.</c:v>
                </c:pt>
                <c:pt idx="4">
                  <c:v>Ihanneasuinalueeni on suurkaupunkimainen eli arkkitehtuuriltaan moderni ja urbaani.</c:v>
                </c:pt>
              </c:strCache>
            </c:strRef>
          </c:cat>
          <c:val>
            <c:numRef>
              <c:f>Taul1!$B$2:$B$6</c:f>
              <c:numCache>
                <c:formatCode>0%</c:formatCode>
                <c:ptCount val="5"/>
                <c:pt idx="0">
                  <c:v>0.76317689530685917</c:v>
                </c:pt>
                <c:pt idx="1">
                  <c:v>0.7335740072202166</c:v>
                </c:pt>
                <c:pt idx="2">
                  <c:v>0.88736462093862811</c:v>
                </c:pt>
                <c:pt idx="3">
                  <c:v>0.69097472924187731</c:v>
                </c:pt>
                <c:pt idx="4">
                  <c:v>0.29314079422382672</c:v>
                </c:pt>
              </c:numCache>
            </c:numRef>
          </c:val>
          <c:extLst>
            <c:ext xmlns:c16="http://schemas.microsoft.com/office/drawing/2014/chart" uri="{C3380CC4-5D6E-409C-BE32-E72D297353CC}">
              <c16:uniqueId val="{00000000-97F2-544C-91B3-E120F8260502}"/>
            </c:ext>
          </c:extLst>
        </c:ser>
        <c:ser>
          <c:idx val="1"/>
          <c:order val="1"/>
          <c:tx>
            <c:strRef>
              <c:f>Taul1!$C$1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fi-FI" sz="1197" b="0" i="0" u="none" strike="noStrike" kern="1200" baseline="0" noProof="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Ihanneasuinalueeni sijaitsee koskemattoman luonnon välittömässä läheisyydessä.</c:v>
                </c:pt>
                <c:pt idx="1">
                  <c:v>Ihanneasuinalueeni on vesistön välittömässä läheisyydessä.</c:v>
                </c:pt>
                <c:pt idx="2">
                  <c:v>Ihanneasuinalueellani on hyvät ulkoilumahdollisuudet luonnossa.</c:v>
                </c:pt>
                <c:pt idx="3">
                  <c:v>Ihanneasuinalueeni on kaupunkimainen, jossa luonto on hyvin hoidettua.</c:v>
                </c:pt>
                <c:pt idx="4">
                  <c:v>Ihanneasuinalueeni on suurkaupunkimainen eli arkkitehtuuriltaan moderni ja urbaani.</c:v>
                </c:pt>
              </c:strCache>
            </c:strRef>
          </c:cat>
          <c:val>
            <c:numRef>
              <c:f>Taul1!$C$2:$C$6</c:f>
              <c:numCache>
                <c:formatCode>0%</c:formatCode>
                <c:ptCount val="5"/>
                <c:pt idx="0">
                  <c:v>0.74792013311148087</c:v>
                </c:pt>
                <c:pt idx="1">
                  <c:v>0.71713810316139759</c:v>
                </c:pt>
                <c:pt idx="2">
                  <c:v>0.92512479201331121</c:v>
                </c:pt>
                <c:pt idx="3">
                  <c:v>0.60815307820299491</c:v>
                </c:pt>
                <c:pt idx="4">
                  <c:v>0.20632279534109815</c:v>
                </c:pt>
              </c:numCache>
            </c:numRef>
          </c:val>
          <c:extLst>
            <c:ext xmlns:c16="http://schemas.microsoft.com/office/drawing/2014/chart" uri="{C3380CC4-5D6E-409C-BE32-E72D297353CC}">
              <c16:uniqueId val="{00000001-97F2-544C-91B3-E120F8260502}"/>
            </c:ext>
          </c:extLst>
        </c:ser>
        <c:dLbls>
          <c:showLegendKey val="0"/>
          <c:showVal val="0"/>
          <c:showCatName val="0"/>
          <c:showSerName val="0"/>
          <c:showPercent val="0"/>
          <c:showBubbleSize val="0"/>
        </c:dLbls>
        <c:gapWidth val="219"/>
        <c:overlap val="-27"/>
        <c:axId val="1795462096"/>
        <c:axId val="1795579616"/>
      </c:barChart>
      <c:catAx>
        <c:axId val="179546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fi-FI" sz="1197" b="0" i="0" u="none" strike="noStrike" kern="1200" baseline="0" noProof="0">
                <a:solidFill>
                  <a:schemeClr val="tx1">
                    <a:lumMod val="65000"/>
                    <a:lumOff val="35000"/>
                  </a:schemeClr>
                </a:solidFill>
                <a:latin typeface="+mn-lt"/>
                <a:ea typeface="+mn-ea"/>
                <a:cs typeface="+mn-cs"/>
              </a:defRPr>
            </a:pPr>
            <a:endParaRPr lang="fi-FI"/>
          </a:p>
        </c:txPr>
        <c:crossAx val="1795579616"/>
        <c:crosses val="autoZero"/>
        <c:auto val="1"/>
        <c:lblAlgn val="ctr"/>
        <c:lblOffset val="100"/>
        <c:noMultiLvlLbl val="0"/>
      </c:catAx>
      <c:valAx>
        <c:axId val="179557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fi-FI" sz="1197" b="0" i="0" u="none" strike="noStrike" kern="1200" baseline="0" noProof="0">
                <a:solidFill>
                  <a:schemeClr val="tx1">
                    <a:lumMod val="65000"/>
                    <a:lumOff val="35000"/>
                  </a:schemeClr>
                </a:solidFill>
                <a:latin typeface="+mn-lt"/>
                <a:ea typeface="+mn-ea"/>
                <a:cs typeface="+mn-cs"/>
              </a:defRPr>
            </a:pPr>
            <a:endParaRPr lang="fi-FI"/>
          </a:p>
        </c:txPr>
        <c:crossAx val="1795462096"/>
        <c:crosses val="autoZero"/>
        <c:crossBetween val="between"/>
        <c:majorUnit val="0.2"/>
      </c:valAx>
      <c:spPr>
        <a:noFill/>
        <a:ln>
          <a:noFill/>
        </a:ln>
        <a:effectLst/>
      </c:spPr>
    </c:plotArea>
    <c:legend>
      <c:legendPos val="b"/>
      <c:layout>
        <c:manualLayout>
          <c:xMode val="edge"/>
          <c:yMode val="edge"/>
          <c:x val="0.44494259284746718"/>
          <c:y val="0.92072450214119861"/>
          <c:w val="0.11011481430506559"/>
          <c:h val="5.9066074584365587E-2"/>
        </c:manualLayout>
      </c:layout>
      <c:overlay val="0"/>
      <c:spPr>
        <a:noFill/>
        <a:ln>
          <a:noFill/>
        </a:ln>
        <a:effectLst/>
      </c:spPr>
      <c:txPr>
        <a:bodyPr rot="0" spcFirstLastPara="1" vertOverflow="ellipsis" vert="horz" wrap="square" anchor="ctr" anchorCtr="1"/>
        <a:lstStyle/>
        <a:p>
          <a:pPr>
            <a:defRPr lang="fi-FI" sz="1197" b="0" i="0" u="none" strike="noStrike" kern="1200" baseline="0" noProof="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fi-FI" noProof="0"/>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r>
              <a:rPr lang="fi-FI" b="0" i="0" noProof="0" dirty="0">
                <a:latin typeface="Verdana" panose="020B0604030504040204" pitchFamily="34" charset="0"/>
              </a:rPr>
              <a:t>Kuinka tärkeitä seuraavat asiat ovat ihanneasuinalueesi kannalta?</a:t>
            </a:r>
          </a:p>
        </c:rich>
      </c:tx>
      <c:overlay val="0"/>
      <c:spPr>
        <a:noFill/>
        <a:ln>
          <a:noFill/>
        </a:ln>
        <a:effectLst/>
      </c:spPr>
      <c:txPr>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7719795145202063E-2"/>
          <c:y val="0.18431285412731918"/>
          <c:w val="0.92878741123320951"/>
          <c:h val="0.59994487791954743"/>
        </c:manualLayout>
      </c:layout>
      <c:barChart>
        <c:barDir val="col"/>
        <c:grouping val="clustered"/>
        <c:varyColors val="0"/>
        <c:ser>
          <c:idx val="0"/>
          <c:order val="0"/>
          <c:tx>
            <c:strRef>
              <c:f>Taul1!$B$1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Ihanneasuinalueellani pienetkin lapset voivat liikkua itsenäisesti.</c:v>
                </c:pt>
                <c:pt idx="1">
                  <c:v>Ihanneasuinalueellani tiedän, ketä naapurissani asuu.</c:v>
                </c:pt>
                <c:pt idx="2">
                  <c:v>Ihannekotini pihalle eivät naapurini näe.</c:v>
                </c:pt>
                <c:pt idx="3">
                  <c:v>Ihannekotini sijaitsee kaukana muista ihmisistä.</c:v>
                </c:pt>
                <c:pt idx="4">
                  <c:v>Ihanneasuinalueellani on tiivis yhteisö, johon voin kuulua.</c:v>
                </c:pt>
                <c:pt idx="5">
                  <c:v>Ihanneasuinalueellani saan olla muille tuntematon.</c:v>
                </c:pt>
              </c:strCache>
            </c:strRef>
          </c:cat>
          <c:val>
            <c:numRef>
              <c:f>Taul1!$B$2:$B$7</c:f>
              <c:numCache>
                <c:formatCode>0%</c:formatCode>
                <c:ptCount val="6"/>
                <c:pt idx="0">
                  <c:v>0.81083032490974727</c:v>
                </c:pt>
                <c:pt idx="1">
                  <c:v>0.72202166064981943</c:v>
                </c:pt>
                <c:pt idx="2">
                  <c:v>0.72924187725631762</c:v>
                </c:pt>
                <c:pt idx="3">
                  <c:v>0.34440433212996391</c:v>
                </c:pt>
                <c:pt idx="4">
                  <c:v>0.44548736462093863</c:v>
                </c:pt>
                <c:pt idx="5">
                  <c:v>0.56678700361010825</c:v>
                </c:pt>
              </c:numCache>
            </c:numRef>
          </c:val>
          <c:extLst>
            <c:ext xmlns:c16="http://schemas.microsoft.com/office/drawing/2014/chart" uri="{C3380CC4-5D6E-409C-BE32-E72D297353CC}">
              <c16:uniqueId val="{00000000-97F2-544C-91B3-E120F8260502}"/>
            </c:ext>
          </c:extLst>
        </c:ser>
        <c:ser>
          <c:idx val="1"/>
          <c:order val="1"/>
          <c:tx>
            <c:strRef>
              <c:f>Taul1!$C$1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Ihanneasuinalueellani pienetkin lapset voivat liikkua itsenäisesti.</c:v>
                </c:pt>
                <c:pt idx="1">
                  <c:v>Ihanneasuinalueellani tiedän, ketä naapurissani asuu.</c:v>
                </c:pt>
                <c:pt idx="2">
                  <c:v>Ihannekotini pihalle eivät naapurini näe.</c:v>
                </c:pt>
                <c:pt idx="3">
                  <c:v>Ihannekotini sijaitsee kaukana muista ihmisistä.</c:v>
                </c:pt>
                <c:pt idx="4">
                  <c:v>Ihanneasuinalueellani on tiivis yhteisö, johon voin kuulua.</c:v>
                </c:pt>
                <c:pt idx="5">
                  <c:v>Ihanneasuinalueellani saan olla muille tuntematon.</c:v>
                </c:pt>
              </c:strCache>
            </c:strRef>
          </c:cat>
          <c:val>
            <c:numRef>
              <c:f>Taul1!$C$2:$C$7</c:f>
              <c:numCache>
                <c:formatCode>0%</c:formatCode>
                <c:ptCount val="6"/>
                <c:pt idx="0">
                  <c:v>0.88186356073211314</c:v>
                </c:pt>
                <c:pt idx="1">
                  <c:v>0.75374376039933444</c:v>
                </c:pt>
                <c:pt idx="2">
                  <c:v>0.72545757071547423</c:v>
                </c:pt>
                <c:pt idx="3">
                  <c:v>0.29367720465890179</c:v>
                </c:pt>
                <c:pt idx="4">
                  <c:v>0.42179700499168049</c:v>
                </c:pt>
                <c:pt idx="5">
                  <c:v>0.50083194675540765</c:v>
                </c:pt>
              </c:numCache>
            </c:numRef>
          </c:val>
          <c:extLst>
            <c:ext xmlns:c16="http://schemas.microsoft.com/office/drawing/2014/chart" uri="{C3380CC4-5D6E-409C-BE32-E72D297353CC}">
              <c16:uniqueId val="{00000001-97F2-544C-91B3-E120F8260502}"/>
            </c:ext>
          </c:extLst>
        </c:ser>
        <c:dLbls>
          <c:showLegendKey val="0"/>
          <c:showVal val="0"/>
          <c:showCatName val="0"/>
          <c:showSerName val="0"/>
          <c:showPercent val="0"/>
          <c:showBubbleSize val="0"/>
        </c:dLbls>
        <c:gapWidth val="219"/>
        <c:overlap val="-27"/>
        <c:axId val="1795462096"/>
        <c:axId val="1795579616"/>
      </c:barChart>
      <c:catAx>
        <c:axId val="179546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795579616"/>
        <c:crosses val="autoZero"/>
        <c:auto val="1"/>
        <c:lblAlgn val="ctr"/>
        <c:lblOffset val="100"/>
        <c:noMultiLvlLbl val="0"/>
      </c:catAx>
      <c:valAx>
        <c:axId val="179557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795462096"/>
        <c:crosses val="autoZero"/>
        <c:crossBetween val="between"/>
        <c:majorUnit val="0.2"/>
      </c:valAx>
      <c:spPr>
        <a:noFill/>
        <a:ln>
          <a:noFill/>
        </a:ln>
        <a:effectLst/>
      </c:spPr>
    </c:plotArea>
    <c:legend>
      <c:legendPos val="b"/>
      <c:layout>
        <c:manualLayout>
          <c:xMode val="edge"/>
          <c:yMode val="edge"/>
          <c:x val="0.44370921436108446"/>
          <c:y val="0.93090682231888766"/>
          <c:w val="0.11012823948984297"/>
          <c:h val="5.552630904258501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98437824379701"/>
          <c:y val="0.19175463347209787"/>
          <c:w val="0.78164309637073814"/>
          <c:h val="0.55709047033989689"/>
        </c:manualLayout>
      </c:layout>
      <c:barChart>
        <c:barDir val="col"/>
        <c:grouping val="percentStacked"/>
        <c:varyColors val="0"/>
        <c:ser>
          <c:idx val="0"/>
          <c:order val="0"/>
          <c:tx>
            <c:strRef>
              <c:f>Taul1!$B$1</c:f>
              <c:strCache>
                <c:ptCount val="1"/>
                <c:pt idx="0">
                  <c:v>Ihanneasuinalueeni on vilkas ja eläväinen.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Taul1!$A$2:$A$3</c:f>
              <c:numCache>
                <c:formatCode>###0</c:formatCode>
                <c:ptCount val="2"/>
                <c:pt idx="0">
                  <c:v>2020</c:v>
                </c:pt>
                <c:pt idx="1">
                  <c:v>2021</c:v>
                </c:pt>
              </c:numCache>
            </c:numRef>
          </c:cat>
          <c:val>
            <c:numRef>
              <c:f>Taul1!$B$2:$B$3</c:f>
              <c:numCache>
                <c:formatCode>0%</c:formatCode>
                <c:ptCount val="2"/>
                <c:pt idx="0">
                  <c:v>0.13140794223826716</c:v>
                </c:pt>
                <c:pt idx="1">
                  <c:v>0.11730449251247921</c:v>
                </c:pt>
              </c:numCache>
            </c:numRef>
          </c:val>
          <c:extLst>
            <c:ext xmlns:c16="http://schemas.microsoft.com/office/drawing/2014/chart" uri="{C3380CC4-5D6E-409C-BE32-E72D297353CC}">
              <c16:uniqueId val="{00000000-97F2-544C-91B3-E120F8260502}"/>
            </c:ext>
          </c:extLst>
        </c:ser>
        <c:ser>
          <c:idx val="1"/>
          <c:order val="1"/>
          <c:tx>
            <c:strRef>
              <c:f>Taul1!$C$1</c:f>
              <c:strCache>
                <c:ptCount val="1"/>
                <c:pt idx="0">
                  <c:v>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Taul1!$A$2:$A$3</c:f>
              <c:numCache>
                <c:formatCode>###0</c:formatCode>
                <c:ptCount val="2"/>
                <c:pt idx="0">
                  <c:v>2020</c:v>
                </c:pt>
                <c:pt idx="1">
                  <c:v>2021</c:v>
                </c:pt>
              </c:numCache>
            </c:numRef>
          </c:cat>
          <c:val>
            <c:numRef>
              <c:f>Taul1!$C$2:$C$3</c:f>
              <c:numCache>
                <c:formatCode>0%</c:formatCode>
                <c:ptCount val="2"/>
                <c:pt idx="0">
                  <c:v>0.29530685920577615</c:v>
                </c:pt>
                <c:pt idx="1">
                  <c:v>0.28785357737104827</c:v>
                </c:pt>
              </c:numCache>
            </c:numRef>
          </c:val>
          <c:extLst>
            <c:ext xmlns:c16="http://schemas.microsoft.com/office/drawing/2014/chart" uri="{C3380CC4-5D6E-409C-BE32-E72D297353CC}">
              <c16:uniqueId val="{00000001-97F2-544C-91B3-E120F8260502}"/>
            </c:ext>
          </c:extLst>
        </c:ser>
        <c:ser>
          <c:idx val="2"/>
          <c:order val="2"/>
          <c:tx>
            <c:strRef>
              <c:f>Taul1!$D$1</c:f>
              <c:strCache>
                <c:ptCount val="1"/>
                <c:pt idx="0">
                  <c:v>Ihanneasuinalueeni on hiljainen ja rauhallinen.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Taul1!$A$2:$A$3</c:f>
              <c:numCache>
                <c:formatCode>###0</c:formatCode>
                <c:ptCount val="2"/>
                <c:pt idx="0">
                  <c:v>2020</c:v>
                </c:pt>
                <c:pt idx="1">
                  <c:v>2021</c:v>
                </c:pt>
              </c:numCache>
            </c:numRef>
          </c:cat>
          <c:val>
            <c:numRef>
              <c:f>Taul1!$D$2:$D$3</c:f>
              <c:numCache>
                <c:formatCode>0%</c:formatCode>
                <c:ptCount val="2"/>
                <c:pt idx="0">
                  <c:v>0.57328519855595661</c:v>
                </c:pt>
                <c:pt idx="1">
                  <c:v>0.59484193011647257</c:v>
                </c:pt>
              </c:numCache>
            </c:numRef>
          </c:val>
          <c:extLst>
            <c:ext xmlns:c16="http://schemas.microsoft.com/office/drawing/2014/chart" uri="{C3380CC4-5D6E-409C-BE32-E72D297353CC}">
              <c16:uniqueId val="{00000001-89DF-0D42-B7ED-0EC362FA7592}"/>
            </c:ext>
          </c:extLst>
        </c:ser>
        <c:dLbls>
          <c:showLegendKey val="0"/>
          <c:showVal val="0"/>
          <c:showCatName val="0"/>
          <c:showSerName val="0"/>
          <c:showPercent val="0"/>
          <c:showBubbleSize val="0"/>
        </c:dLbls>
        <c:gapWidth val="219"/>
        <c:overlap val="100"/>
        <c:axId val="1795462096"/>
        <c:axId val="1795579616"/>
      </c:barChart>
      <c:catAx>
        <c:axId val="17954620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795579616"/>
        <c:crosses val="autoZero"/>
        <c:auto val="1"/>
        <c:lblAlgn val="ctr"/>
        <c:lblOffset val="100"/>
        <c:noMultiLvlLbl val="0"/>
      </c:catAx>
      <c:valAx>
        <c:axId val="179557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795462096"/>
        <c:crosses val="autoZero"/>
        <c:crossBetween val="between"/>
        <c:majorUnit val="0.5"/>
      </c:valAx>
      <c:spPr>
        <a:noFill/>
        <a:ln>
          <a:noFill/>
        </a:ln>
        <a:effectLst/>
      </c:spPr>
    </c:plotArea>
    <c:legend>
      <c:legendPos val="b"/>
      <c:legendEntry>
        <c:idx val="1"/>
        <c:delete val="1"/>
      </c:legendEntry>
      <c:layout>
        <c:manualLayout>
          <c:xMode val="edge"/>
          <c:yMode val="edge"/>
          <c:x val="0.10907302147077107"/>
          <c:y val="0.82508520295130594"/>
          <c:w val="0.87212128517219945"/>
          <c:h val="0.1749147530616256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98437824379701"/>
          <c:y val="0.18397357558561869"/>
          <c:w val="0.78164309637073814"/>
          <c:h val="0.55968413640314474"/>
        </c:manualLayout>
      </c:layout>
      <c:barChart>
        <c:barDir val="col"/>
        <c:grouping val="percentStacked"/>
        <c:varyColors val="0"/>
        <c:ser>
          <c:idx val="0"/>
          <c:order val="0"/>
          <c:tx>
            <c:strRef>
              <c:f>Taul1!$B$1</c:f>
              <c:strCache>
                <c:ptCount val="1"/>
                <c:pt idx="0">
                  <c:v>Peruspalvelut pitää olla ihanneasuinalueella kävelymatkan päässä.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Taul1!$A$2:$A$3</c:f>
              <c:numCache>
                <c:formatCode>###0</c:formatCode>
                <c:ptCount val="2"/>
                <c:pt idx="0">
                  <c:v>2020</c:v>
                </c:pt>
                <c:pt idx="1">
                  <c:v>2021</c:v>
                </c:pt>
              </c:numCache>
            </c:numRef>
          </c:cat>
          <c:val>
            <c:numRef>
              <c:f>Taul1!$B$2:$B$3</c:f>
              <c:numCache>
                <c:formatCode>0%</c:formatCode>
                <c:ptCount val="2"/>
                <c:pt idx="0">
                  <c:v>0.57483731019522777</c:v>
                </c:pt>
                <c:pt idx="1">
                  <c:v>0.54326123128119796</c:v>
                </c:pt>
              </c:numCache>
            </c:numRef>
          </c:val>
          <c:extLst>
            <c:ext xmlns:c16="http://schemas.microsoft.com/office/drawing/2014/chart" uri="{C3380CC4-5D6E-409C-BE32-E72D297353CC}">
              <c16:uniqueId val="{00000000-97F2-544C-91B3-E120F8260502}"/>
            </c:ext>
          </c:extLst>
        </c:ser>
        <c:ser>
          <c:idx val="1"/>
          <c:order val="1"/>
          <c:tx>
            <c:strRef>
              <c:f>Taul1!$C$1</c:f>
              <c:strCache>
                <c:ptCount val="1"/>
                <c:pt idx="0">
                  <c:v>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Taul1!$A$2:$A$3</c:f>
              <c:numCache>
                <c:formatCode>###0</c:formatCode>
                <c:ptCount val="2"/>
                <c:pt idx="0">
                  <c:v>2020</c:v>
                </c:pt>
                <c:pt idx="1">
                  <c:v>2021</c:v>
                </c:pt>
              </c:numCache>
            </c:numRef>
          </c:cat>
          <c:val>
            <c:numRef>
              <c:f>Taul1!$C$2:$C$3</c:f>
              <c:numCache>
                <c:formatCode>0%</c:formatCode>
                <c:ptCount val="2"/>
                <c:pt idx="0">
                  <c:v>0.15762834417932031</c:v>
                </c:pt>
                <c:pt idx="1">
                  <c:v>0.15890183028286189</c:v>
                </c:pt>
              </c:numCache>
            </c:numRef>
          </c:val>
          <c:extLst>
            <c:ext xmlns:c16="http://schemas.microsoft.com/office/drawing/2014/chart" uri="{C3380CC4-5D6E-409C-BE32-E72D297353CC}">
              <c16:uniqueId val="{00000001-97F2-544C-91B3-E120F8260502}"/>
            </c:ext>
          </c:extLst>
        </c:ser>
        <c:ser>
          <c:idx val="2"/>
          <c:order val="2"/>
          <c:tx>
            <c:strRef>
              <c:f>Taul1!$D$1</c:f>
              <c:strCache>
                <c:ptCount val="1"/>
                <c:pt idx="0">
                  <c:v>Minua ei haittaa, vaikka ihanneasuinalueella tarvitsisin autoa käyttääkseni peruspalveluita.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Taul1!$A$2:$A$3</c:f>
              <c:numCache>
                <c:formatCode>###0</c:formatCode>
                <c:ptCount val="2"/>
                <c:pt idx="0">
                  <c:v>2020</c:v>
                </c:pt>
                <c:pt idx="1">
                  <c:v>2021</c:v>
                </c:pt>
              </c:numCache>
            </c:numRef>
          </c:cat>
          <c:val>
            <c:numRef>
              <c:f>Taul1!$D$2:$D$3</c:f>
              <c:numCache>
                <c:formatCode>0%</c:formatCode>
                <c:ptCount val="2"/>
                <c:pt idx="0">
                  <c:v>0.26753434562545192</c:v>
                </c:pt>
                <c:pt idx="1">
                  <c:v>0.29783693843594006</c:v>
                </c:pt>
              </c:numCache>
            </c:numRef>
          </c:val>
          <c:extLst>
            <c:ext xmlns:c16="http://schemas.microsoft.com/office/drawing/2014/chart" uri="{C3380CC4-5D6E-409C-BE32-E72D297353CC}">
              <c16:uniqueId val="{00000001-89DF-0D42-B7ED-0EC362FA7592}"/>
            </c:ext>
          </c:extLst>
        </c:ser>
        <c:dLbls>
          <c:showLegendKey val="0"/>
          <c:showVal val="0"/>
          <c:showCatName val="0"/>
          <c:showSerName val="0"/>
          <c:showPercent val="0"/>
          <c:showBubbleSize val="0"/>
        </c:dLbls>
        <c:gapWidth val="219"/>
        <c:overlap val="100"/>
        <c:axId val="1795462096"/>
        <c:axId val="1795579616"/>
      </c:barChart>
      <c:catAx>
        <c:axId val="17954620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795579616"/>
        <c:crosses val="autoZero"/>
        <c:auto val="1"/>
        <c:lblAlgn val="ctr"/>
        <c:lblOffset val="100"/>
        <c:noMultiLvlLbl val="0"/>
      </c:catAx>
      <c:valAx>
        <c:axId val="179557961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1795462096"/>
        <c:crosses val="autoZero"/>
        <c:crossBetween val="between"/>
        <c:majorUnit val="0.5"/>
      </c:valAx>
      <c:spPr>
        <a:noFill/>
        <a:ln>
          <a:noFill/>
        </a:ln>
        <a:effectLst/>
      </c:spPr>
    </c:plotArea>
    <c:legend>
      <c:legendPos val="b"/>
      <c:legendEntry>
        <c:idx val="1"/>
        <c:delete val="1"/>
      </c:legendEntry>
      <c:layout>
        <c:manualLayout>
          <c:xMode val="edge"/>
          <c:yMode val="edge"/>
          <c:x val="4.8894802728276683E-2"/>
          <c:y val="0.82508524693837426"/>
          <c:w val="0.95110519727172327"/>
          <c:h val="0.1749147530616256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98437824379701"/>
          <c:y val="0.19175463347209787"/>
          <c:w val="0.78164309637073814"/>
          <c:h val="0.55709047033989689"/>
        </c:manualLayout>
      </c:layout>
      <c:barChart>
        <c:barDir val="col"/>
        <c:grouping val="percentStacked"/>
        <c:varyColors val="0"/>
        <c:ser>
          <c:idx val="0"/>
          <c:order val="0"/>
          <c:tx>
            <c:strRef>
              <c:f>Taul1!$B$1</c:f>
              <c:strCache>
                <c:ptCount val="1"/>
                <c:pt idx="0">
                  <c:v>Minulle on tärkeää, että ihanneasuinalueella asun lähellä kulttuuri- ja ravintolapalveluita.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Taul1!$A$2:$A$3</c:f>
              <c:numCache>
                <c:formatCode>###0</c:formatCode>
                <c:ptCount val="2"/>
                <c:pt idx="0">
                  <c:v>2020</c:v>
                </c:pt>
                <c:pt idx="1">
                  <c:v>2021</c:v>
                </c:pt>
              </c:numCache>
            </c:numRef>
          </c:cat>
          <c:val>
            <c:numRef>
              <c:f>Taul1!$B$2:$B$3</c:f>
              <c:numCache>
                <c:formatCode>0%</c:formatCode>
                <c:ptCount val="2"/>
                <c:pt idx="0">
                  <c:v>0.25343953656770457</c:v>
                </c:pt>
                <c:pt idx="1">
                  <c:v>0.23377703826955076</c:v>
                </c:pt>
              </c:numCache>
            </c:numRef>
          </c:val>
          <c:extLst>
            <c:ext xmlns:c16="http://schemas.microsoft.com/office/drawing/2014/chart" uri="{C3380CC4-5D6E-409C-BE32-E72D297353CC}">
              <c16:uniqueId val="{00000000-97F2-544C-91B3-E120F8260502}"/>
            </c:ext>
          </c:extLst>
        </c:ser>
        <c:ser>
          <c:idx val="1"/>
          <c:order val="1"/>
          <c:tx>
            <c:strRef>
              <c:f>Taul1!$C$1</c:f>
              <c:strCache>
                <c:ptCount val="1"/>
                <c:pt idx="0">
                  <c:v>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Taul1!$A$2:$A$3</c:f>
              <c:numCache>
                <c:formatCode>###0</c:formatCode>
                <c:ptCount val="2"/>
                <c:pt idx="0">
                  <c:v>2020</c:v>
                </c:pt>
                <c:pt idx="1">
                  <c:v>2021</c:v>
                </c:pt>
              </c:numCache>
            </c:numRef>
          </c:cat>
          <c:val>
            <c:numRef>
              <c:f>Taul1!$C$2:$C$3</c:f>
              <c:numCache>
                <c:formatCode>0%</c:formatCode>
                <c:ptCount val="2"/>
                <c:pt idx="0">
                  <c:v>0.31281679942070961</c:v>
                </c:pt>
                <c:pt idx="1">
                  <c:v>0.30449251247920134</c:v>
                </c:pt>
              </c:numCache>
            </c:numRef>
          </c:val>
          <c:extLst>
            <c:ext xmlns:c16="http://schemas.microsoft.com/office/drawing/2014/chart" uri="{C3380CC4-5D6E-409C-BE32-E72D297353CC}">
              <c16:uniqueId val="{00000001-97F2-544C-91B3-E120F8260502}"/>
            </c:ext>
          </c:extLst>
        </c:ser>
        <c:ser>
          <c:idx val="2"/>
          <c:order val="2"/>
          <c:tx>
            <c:strRef>
              <c:f>Taul1!$D$1</c:f>
              <c:strCache>
                <c:ptCount val="1"/>
                <c:pt idx="0">
                  <c:v>Minulle on tärkeää, että ihanneasuinalueella asun lähellä koskematonta luontoa.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Taul1!$A$2:$A$3</c:f>
              <c:numCache>
                <c:formatCode>###0</c:formatCode>
                <c:ptCount val="2"/>
                <c:pt idx="0">
                  <c:v>2020</c:v>
                </c:pt>
                <c:pt idx="1">
                  <c:v>2021</c:v>
                </c:pt>
              </c:numCache>
            </c:numRef>
          </c:cat>
          <c:val>
            <c:numRef>
              <c:f>Taul1!$D$2:$D$3</c:f>
              <c:numCache>
                <c:formatCode>0%</c:formatCode>
                <c:ptCount val="2"/>
                <c:pt idx="0">
                  <c:v>0.43374366401158582</c:v>
                </c:pt>
                <c:pt idx="1">
                  <c:v>0.46173044925124795</c:v>
                </c:pt>
              </c:numCache>
            </c:numRef>
          </c:val>
          <c:extLst>
            <c:ext xmlns:c16="http://schemas.microsoft.com/office/drawing/2014/chart" uri="{C3380CC4-5D6E-409C-BE32-E72D297353CC}">
              <c16:uniqueId val="{00000001-89DF-0D42-B7ED-0EC362FA7592}"/>
            </c:ext>
          </c:extLst>
        </c:ser>
        <c:dLbls>
          <c:showLegendKey val="0"/>
          <c:showVal val="0"/>
          <c:showCatName val="0"/>
          <c:showSerName val="0"/>
          <c:showPercent val="0"/>
          <c:showBubbleSize val="0"/>
        </c:dLbls>
        <c:gapWidth val="219"/>
        <c:overlap val="100"/>
        <c:axId val="1795462096"/>
        <c:axId val="1795579616"/>
      </c:barChart>
      <c:catAx>
        <c:axId val="17954620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795579616"/>
        <c:crosses val="autoZero"/>
        <c:auto val="1"/>
        <c:lblAlgn val="ctr"/>
        <c:lblOffset val="100"/>
        <c:noMultiLvlLbl val="0"/>
      </c:catAx>
      <c:valAx>
        <c:axId val="179557961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1795462096"/>
        <c:crosses val="autoZero"/>
        <c:crossBetween val="between"/>
        <c:majorUnit val="0.5"/>
      </c:valAx>
      <c:spPr>
        <a:noFill/>
        <a:ln>
          <a:noFill/>
        </a:ln>
        <a:effectLst/>
      </c:spPr>
    </c:plotArea>
    <c:legend>
      <c:legendPos val="b"/>
      <c:legendEntry>
        <c:idx val="1"/>
        <c:delete val="1"/>
      </c:legendEntry>
      <c:layout>
        <c:manualLayout>
          <c:xMode val="edge"/>
          <c:yMode val="edge"/>
          <c:x val="0.12035643748498877"/>
          <c:y val="0.82508524693837426"/>
          <c:w val="0.87964356251501119"/>
          <c:h val="0.1749147530616256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i-FI" sz="1400" b="0" i="0" u="none" strike="noStrike" kern="1200" spc="0" baseline="0" noProof="0">
                <a:solidFill>
                  <a:schemeClr val="tx1">
                    <a:lumMod val="65000"/>
                    <a:lumOff val="35000"/>
                  </a:schemeClr>
                </a:solidFill>
                <a:latin typeface="+mn-lt"/>
                <a:ea typeface="+mn-ea"/>
                <a:cs typeface="+mn-cs"/>
              </a:defRPr>
            </a:pPr>
            <a:r>
              <a:rPr lang="fi-FI" sz="1400" b="0" i="0" noProof="0" dirty="0">
                <a:latin typeface="Verdana" panose="020B0604030504040204" pitchFamily="34" charset="0"/>
              </a:rPr>
              <a:t>Kuinka tärkeitä seuraavat asiat ovat ihanneasuinalueesi kannalta?</a:t>
            </a:r>
          </a:p>
        </c:rich>
      </c:tx>
      <c:overlay val="0"/>
      <c:spPr>
        <a:noFill/>
        <a:ln>
          <a:noFill/>
        </a:ln>
        <a:effectLst/>
      </c:spPr>
      <c:txPr>
        <a:bodyPr rot="0" spcFirstLastPara="1" vertOverflow="ellipsis" vert="horz" wrap="square" anchor="ctr" anchorCtr="1"/>
        <a:lstStyle/>
        <a:p>
          <a:pPr>
            <a:defRPr lang="fi-FI" sz="1400" b="0" i="0" u="none" strike="noStrike" kern="1200" spc="0" baseline="0" noProof="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9.533806446497245E-2"/>
          <c:y val="0.21852397432214074"/>
          <c:w val="0.8603531697260437"/>
          <c:h val="0.53443067969941593"/>
        </c:manualLayout>
      </c:layout>
      <c:barChart>
        <c:barDir val="col"/>
        <c:grouping val="clustered"/>
        <c:varyColors val="0"/>
        <c:ser>
          <c:idx val="0"/>
          <c:order val="0"/>
          <c:tx>
            <c:strRef>
              <c:f>Taul1!$B$1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1"/>
                <c:pt idx="0">
                  <c:v>Ihannekotini sijaitsee sellaisessa paikassa, josta minulla on mahdollisuus kulkea töihin tai opiskelupaikkaan julkisilla kulkuneuvoilla tai pyörällä.</c:v>
                </c:pt>
              </c:strCache>
            </c:strRef>
          </c:cat>
          <c:val>
            <c:numRef>
              <c:f>Taul1!$B$2:$B$5</c:f>
              <c:numCache>
                <c:formatCode>0%</c:formatCode>
                <c:ptCount val="1"/>
                <c:pt idx="0">
                  <c:v>0.69675090252707572</c:v>
                </c:pt>
              </c:numCache>
            </c:numRef>
          </c:val>
          <c:extLst>
            <c:ext xmlns:c16="http://schemas.microsoft.com/office/drawing/2014/chart" uri="{C3380CC4-5D6E-409C-BE32-E72D297353CC}">
              <c16:uniqueId val="{00000000-97F2-544C-91B3-E120F8260502}"/>
            </c:ext>
          </c:extLst>
        </c:ser>
        <c:ser>
          <c:idx val="1"/>
          <c:order val="1"/>
          <c:tx>
            <c:strRef>
              <c:f>Taul1!$C$1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1"/>
                <c:pt idx="0">
                  <c:v>Ihannekotini sijaitsee sellaisessa paikassa, josta minulla on mahdollisuus kulkea töihin tai opiskelupaikkaan julkisilla kulkuneuvoilla tai pyörällä.</c:v>
                </c:pt>
              </c:strCache>
            </c:strRef>
          </c:cat>
          <c:val>
            <c:numRef>
              <c:f>Taul1!$C$2:$C$5</c:f>
              <c:numCache>
                <c:formatCode>0%</c:formatCode>
                <c:ptCount val="1"/>
                <c:pt idx="0">
                  <c:v>0.65890183028286187</c:v>
                </c:pt>
              </c:numCache>
            </c:numRef>
          </c:val>
          <c:extLst>
            <c:ext xmlns:c16="http://schemas.microsoft.com/office/drawing/2014/chart" uri="{C3380CC4-5D6E-409C-BE32-E72D297353CC}">
              <c16:uniqueId val="{00000001-97F2-544C-91B3-E120F8260502}"/>
            </c:ext>
          </c:extLst>
        </c:ser>
        <c:dLbls>
          <c:showLegendKey val="0"/>
          <c:showVal val="0"/>
          <c:showCatName val="0"/>
          <c:showSerName val="0"/>
          <c:showPercent val="0"/>
          <c:showBubbleSize val="0"/>
        </c:dLbls>
        <c:gapWidth val="219"/>
        <c:overlap val="-27"/>
        <c:axId val="1795462096"/>
        <c:axId val="1795579616"/>
      </c:barChart>
      <c:catAx>
        <c:axId val="179546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795579616"/>
        <c:crosses val="autoZero"/>
        <c:auto val="1"/>
        <c:lblAlgn val="ctr"/>
        <c:lblOffset val="100"/>
        <c:noMultiLvlLbl val="0"/>
      </c:catAx>
      <c:valAx>
        <c:axId val="179557961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795462096"/>
        <c:crosses val="autoZero"/>
        <c:crossBetween val="between"/>
        <c:majorUnit val="0.2"/>
      </c:valAx>
      <c:spPr>
        <a:noFill/>
        <a:ln>
          <a:noFill/>
        </a:ln>
        <a:effectLst/>
      </c:spPr>
    </c:plotArea>
    <c:legend>
      <c:legendPos val="b"/>
      <c:layout>
        <c:manualLayout>
          <c:xMode val="edge"/>
          <c:yMode val="edge"/>
          <c:x val="0.38899004335436344"/>
          <c:y val="0.91547162037557972"/>
          <c:w val="0.34499899686106783"/>
          <c:h val="5.551255174545823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lang="fi-FI" sz="1600" b="0" i="0" u="none" strike="noStrike" kern="1200" spc="0" baseline="0" noProof="0">
                <a:solidFill>
                  <a:schemeClr val="tx1">
                    <a:lumMod val="65000"/>
                    <a:lumOff val="35000"/>
                  </a:schemeClr>
                </a:solidFill>
                <a:latin typeface="+mn-lt"/>
                <a:ea typeface="+mn-ea"/>
                <a:cs typeface="+mn-cs"/>
              </a:defRPr>
            </a:pPr>
            <a:r>
              <a:rPr lang="fi-FI" sz="1400" b="0" i="1" noProof="0" dirty="0">
                <a:latin typeface="Verdana" panose="020B0604030504040204" pitchFamily="34" charset="0"/>
              </a:rPr>
              <a:t>Ihanneasuinalueellani on käytössä yhteiskäyttöautoja ja </a:t>
            </a:r>
            <a:br>
              <a:rPr lang="fi-FI" sz="1400" b="0" i="1" noProof="0" dirty="0">
                <a:latin typeface="Verdana" panose="020B0604030504040204" pitchFamily="34" charset="0"/>
              </a:rPr>
            </a:br>
            <a:r>
              <a:rPr lang="fi-FI" sz="1400" b="0" i="1" noProof="0" dirty="0">
                <a:latin typeface="Verdana" panose="020B0604030504040204" pitchFamily="34" charset="0"/>
              </a:rPr>
              <a:t>-pyöriä</a:t>
            </a:r>
            <a:r>
              <a:rPr lang="fi-FI" sz="1400" b="0" i="0" noProof="0" dirty="0">
                <a:latin typeface="Verdana" panose="020B0604030504040204" pitchFamily="34" charset="0"/>
              </a:rPr>
              <a:t>. (2021)</a:t>
            </a:r>
          </a:p>
        </c:rich>
      </c:tx>
      <c:layout>
        <c:manualLayout>
          <c:xMode val="edge"/>
          <c:yMode val="edge"/>
          <c:x val="0.11360126652594156"/>
          <c:y val="1.3070361771147228E-2"/>
        </c:manualLayout>
      </c:layout>
      <c:overlay val="0"/>
      <c:spPr>
        <a:noFill/>
        <a:ln>
          <a:noFill/>
        </a:ln>
        <a:effectLst/>
      </c:spPr>
      <c:txPr>
        <a:bodyPr rot="0" spcFirstLastPara="1" vertOverflow="ellipsis" vert="horz" wrap="square" anchor="ctr" anchorCtr="1"/>
        <a:lstStyle/>
        <a:p>
          <a:pPr>
            <a:defRPr lang="fi-FI" sz="1600" b="0" i="0" u="none" strike="noStrike" kern="1200" spc="0" baseline="0" noProof="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22023150205532718"/>
          <c:y val="0.2078331604340595"/>
          <c:w val="0.72672415412428704"/>
          <c:h val="0.57043792916069758"/>
        </c:manualLayout>
      </c:layout>
      <c:barChart>
        <c:barDir val="bar"/>
        <c:grouping val="percentStacked"/>
        <c:varyColors val="0"/>
        <c:ser>
          <c:idx val="0"/>
          <c:order val="0"/>
          <c:tx>
            <c:strRef>
              <c:f>Taul1!$B$1</c:f>
              <c:strCache>
                <c:ptCount val="1"/>
                <c:pt idx="0">
                  <c:v>1 Ei lainkaan tärkeää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Kaikki</c:v>
                </c:pt>
                <c:pt idx="1">
                  <c:v>Kaupungin keskustassa</c:v>
                </c:pt>
                <c:pt idx="2">
                  <c:v>Kaupungin kerrostalo-/pientalovaltaisessa kaupungiosassa</c:v>
                </c:pt>
                <c:pt idx="3">
                  <c:v>Pienemmässä kaupungissa / Haja-asutusalueella</c:v>
                </c:pt>
              </c:strCache>
            </c:strRef>
          </c:cat>
          <c:val>
            <c:numRef>
              <c:f>Taul1!$B$2:$B$5</c:f>
              <c:numCache>
                <c:formatCode>0%</c:formatCode>
                <c:ptCount val="4"/>
                <c:pt idx="0">
                  <c:v>0.45424292845257902</c:v>
                </c:pt>
                <c:pt idx="1">
                  <c:v>0.34158415841584161</c:v>
                </c:pt>
                <c:pt idx="2">
                  <c:v>0.4657210401891253</c:v>
                </c:pt>
                <c:pt idx="3">
                  <c:v>0.56266666666666665</c:v>
                </c:pt>
              </c:numCache>
            </c:numRef>
          </c:val>
          <c:extLst>
            <c:ext xmlns:c16="http://schemas.microsoft.com/office/drawing/2014/chart" uri="{C3380CC4-5D6E-409C-BE32-E72D297353CC}">
              <c16:uniqueId val="{00000000-97F2-544C-91B3-E120F8260502}"/>
            </c:ext>
          </c:extLst>
        </c:ser>
        <c:ser>
          <c:idx val="1"/>
          <c:order val="1"/>
          <c:tx>
            <c:strRef>
              <c:f>Taul1!$C$1</c:f>
              <c:strCache>
                <c:ptCount val="1"/>
                <c:pt idx="0">
                  <c:v>2 Ei kovin tärkeää</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Kaikki</c:v>
                </c:pt>
                <c:pt idx="1">
                  <c:v>Kaupungin keskustassa</c:v>
                </c:pt>
                <c:pt idx="2">
                  <c:v>Kaupungin kerrostalo-/pientalovaltaisessa kaupungiosassa</c:v>
                </c:pt>
                <c:pt idx="3">
                  <c:v>Pienemmässä kaupungissa / Haja-asutusalueella</c:v>
                </c:pt>
              </c:strCache>
            </c:strRef>
          </c:cat>
          <c:val>
            <c:numRef>
              <c:f>Taul1!$C$2:$C$5</c:f>
              <c:numCache>
                <c:formatCode>0%</c:formatCode>
                <c:ptCount val="4"/>
                <c:pt idx="0">
                  <c:v>0.34608985024958405</c:v>
                </c:pt>
                <c:pt idx="1">
                  <c:v>0.39356435643564358</c:v>
                </c:pt>
                <c:pt idx="2">
                  <c:v>0.33333333333333331</c:v>
                </c:pt>
                <c:pt idx="3">
                  <c:v>0.30933333333333335</c:v>
                </c:pt>
              </c:numCache>
            </c:numRef>
          </c:val>
          <c:extLst>
            <c:ext xmlns:c16="http://schemas.microsoft.com/office/drawing/2014/chart" uri="{C3380CC4-5D6E-409C-BE32-E72D297353CC}">
              <c16:uniqueId val="{00000000-384F-D14F-8B2C-5475063A4D9E}"/>
            </c:ext>
          </c:extLst>
        </c:ser>
        <c:ser>
          <c:idx val="2"/>
          <c:order val="2"/>
          <c:tx>
            <c:strRef>
              <c:f>Taul1!$D$1</c:f>
              <c:strCache>
                <c:ptCount val="1"/>
                <c:pt idx="0">
                  <c:v>3 Melko tärkeää</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Kaikki</c:v>
                </c:pt>
                <c:pt idx="1">
                  <c:v>Kaupungin keskustassa</c:v>
                </c:pt>
                <c:pt idx="2">
                  <c:v>Kaupungin kerrostalo-/pientalovaltaisessa kaupungiosassa</c:v>
                </c:pt>
                <c:pt idx="3">
                  <c:v>Pienemmässä kaupungissa / Haja-asutusalueella</c:v>
                </c:pt>
              </c:strCache>
            </c:strRef>
          </c:cat>
          <c:val>
            <c:numRef>
              <c:f>Taul1!$D$2:$D$5</c:f>
              <c:numCache>
                <c:formatCode>0%</c:formatCode>
                <c:ptCount val="4"/>
                <c:pt idx="0">
                  <c:v>0.10981697171381032</c:v>
                </c:pt>
                <c:pt idx="1">
                  <c:v>0.12376237623762376</c:v>
                </c:pt>
                <c:pt idx="2">
                  <c:v>0.12293144208037825</c:v>
                </c:pt>
                <c:pt idx="3">
                  <c:v>0.08</c:v>
                </c:pt>
              </c:numCache>
            </c:numRef>
          </c:val>
          <c:extLst>
            <c:ext xmlns:c16="http://schemas.microsoft.com/office/drawing/2014/chart" uri="{C3380CC4-5D6E-409C-BE32-E72D297353CC}">
              <c16:uniqueId val="{00000001-384F-D14F-8B2C-5475063A4D9E}"/>
            </c:ext>
          </c:extLst>
        </c:ser>
        <c:ser>
          <c:idx val="3"/>
          <c:order val="3"/>
          <c:tx>
            <c:strRef>
              <c:f>Taul1!$E$1</c:f>
              <c:strCache>
                <c:ptCount val="1"/>
                <c:pt idx="0">
                  <c:v>4 Tärkeää</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Kaikki</c:v>
                </c:pt>
                <c:pt idx="1">
                  <c:v>Kaupungin keskustassa</c:v>
                </c:pt>
                <c:pt idx="2">
                  <c:v>Kaupungin kerrostalo-/pientalovaltaisessa kaupungiosassa</c:v>
                </c:pt>
                <c:pt idx="3">
                  <c:v>Pienemmässä kaupungissa / Haja-asutusalueella</c:v>
                </c:pt>
              </c:strCache>
            </c:strRef>
          </c:cat>
          <c:val>
            <c:numRef>
              <c:f>Taul1!$E$2:$E$5</c:f>
              <c:numCache>
                <c:formatCode>0%</c:formatCode>
                <c:ptCount val="4"/>
                <c:pt idx="0">
                  <c:v>6.6555740432612309E-2</c:v>
                </c:pt>
                <c:pt idx="1">
                  <c:v>0.10148514851485149</c:v>
                </c:pt>
                <c:pt idx="2">
                  <c:v>6.3829787234042548E-2</c:v>
                </c:pt>
                <c:pt idx="3">
                  <c:v>3.2000000000000001E-2</c:v>
                </c:pt>
              </c:numCache>
            </c:numRef>
          </c:val>
          <c:extLst>
            <c:ext xmlns:c16="http://schemas.microsoft.com/office/drawing/2014/chart" uri="{C3380CC4-5D6E-409C-BE32-E72D297353CC}">
              <c16:uniqueId val="{00000002-384F-D14F-8B2C-5475063A4D9E}"/>
            </c:ext>
          </c:extLst>
        </c:ser>
        <c:ser>
          <c:idx val="4"/>
          <c:order val="4"/>
          <c:tx>
            <c:strRef>
              <c:f>Taul1!$F$1</c:f>
              <c:strCache>
                <c:ptCount val="1"/>
                <c:pt idx="0">
                  <c:v>5 Erittäin tärkeää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Kaikki</c:v>
                </c:pt>
                <c:pt idx="1">
                  <c:v>Kaupungin keskustassa</c:v>
                </c:pt>
                <c:pt idx="2">
                  <c:v>Kaupungin kerrostalo-/pientalovaltaisessa kaupungiosassa</c:v>
                </c:pt>
                <c:pt idx="3">
                  <c:v>Pienemmässä kaupungissa / Haja-asutusalueella</c:v>
                </c:pt>
              </c:strCache>
            </c:strRef>
          </c:cat>
          <c:val>
            <c:numRef>
              <c:f>Taul1!$F$2:$F$5</c:f>
              <c:numCache>
                <c:formatCode>0%</c:formatCode>
                <c:ptCount val="4"/>
                <c:pt idx="0">
                  <c:v>2.329450915141431E-2</c:v>
                </c:pt>
                <c:pt idx="1">
                  <c:v>3.9603960396039604E-2</c:v>
                </c:pt>
                <c:pt idx="2">
                  <c:v>1.4184397163120567E-2</c:v>
                </c:pt>
                <c:pt idx="3">
                  <c:v>1.6E-2</c:v>
                </c:pt>
              </c:numCache>
            </c:numRef>
          </c:val>
          <c:extLst>
            <c:ext xmlns:c16="http://schemas.microsoft.com/office/drawing/2014/chart" uri="{C3380CC4-5D6E-409C-BE32-E72D297353CC}">
              <c16:uniqueId val="{00000003-384F-D14F-8B2C-5475063A4D9E}"/>
            </c:ext>
          </c:extLst>
        </c:ser>
        <c:dLbls>
          <c:showLegendKey val="0"/>
          <c:showVal val="0"/>
          <c:showCatName val="0"/>
          <c:showSerName val="0"/>
          <c:showPercent val="0"/>
          <c:showBubbleSize val="0"/>
        </c:dLbls>
        <c:gapWidth val="219"/>
        <c:overlap val="100"/>
        <c:axId val="1795462096"/>
        <c:axId val="1795579616"/>
      </c:barChart>
      <c:catAx>
        <c:axId val="179546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795579616"/>
        <c:crosses val="autoZero"/>
        <c:auto val="1"/>
        <c:lblAlgn val="ctr"/>
        <c:lblOffset val="100"/>
        <c:noMultiLvlLbl val="0"/>
      </c:catAx>
      <c:valAx>
        <c:axId val="17955796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795462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280315953544603E-2"/>
          <c:y val="3.4392159814957406E-2"/>
          <c:w val="0.93622688912167795"/>
          <c:h val="0.52328154764499046"/>
        </c:manualLayout>
      </c:layout>
      <c:barChart>
        <c:barDir val="col"/>
        <c:grouping val="clustered"/>
        <c:varyColors val="0"/>
        <c:ser>
          <c:idx val="0"/>
          <c:order val="0"/>
          <c:tx>
            <c:strRef>
              <c:f>Taul1!$B$1</c:f>
              <c:strCache>
                <c:ptCount val="1"/>
                <c:pt idx="0">
                  <c:v>Nykyinen koti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Taul1!$A$2:$A$20</c:f>
              <c:strCache>
                <c:ptCount val="19"/>
                <c:pt idx="0">
                  <c:v>Oma sauna</c:v>
                </c:pt>
                <c:pt idx="1">
                  <c:v>Vaatehuone</c:v>
                </c:pt>
                <c:pt idx="2">
                  <c:v>Vierashuone</c:v>
                </c:pt>
                <c:pt idx="3">
                  <c:v>Kiinteä laajakaista</c:v>
                </c:pt>
                <c:pt idx="4">
                  <c:v>Autotalli</c:v>
                </c:pt>
                <c:pt idx="5">
                  <c:v>Erillinen kodinhoitohuone</c:v>
                </c:pt>
                <c:pt idx="6">
                  <c:v>Erillinen tila tai huone vain omille harrastuksilleni (esim. man cave, pelihuone, taidestudio..)</c:v>
                </c:pt>
                <c:pt idx="7">
                  <c:v>Varaava takka</c:v>
                </c:pt>
                <c:pt idx="8">
                  <c:v>Työhuone</c:v>
                </c:pt>
                <c:pt idx="9">
                  <c:v>Avokeittiö (avoin keittiö-olohuone)</c:v>
                </c:pt>
                <c:pt idx="10">
                  <c:v>Oma huone jokaiselle lapselle*</c:v>
                </c:pt>
                <c:pt idx="11">
                  <c:v>Puukiuas</c:v>
                </c:pt>
                <c:pt idx="12">
                  <c:v>Erillinen tila tai huone perheen harrastuksille</c:v>
                </c:pt>
                <c:pt idx="13">
                  <c:v>Keittiösaareke</c:v>
                </c:pt>
                <c:pt idx="14">
                  <c:v>Kattoterassi</c:v>
                </c:pt>
                <c:pt idx="15">
                  <c:v>Ruokakomero</c:v>
                </c:pt>
                <c:pt idx="16">
                  <c:v>Latauspiste sähköautoille</c:v>
                </c:pt>
                <c:pt idx="17">
                  <c:v>WC jokaisen makuuhuoneen yhteydessä</c:v>
                </c:pt>
                <c:pt idx="18">
                  <c:v>Aamiaiskaappi</c:v>
                </c:pt>
              </c:strCache>
            </c:strRef>
          </c:cat>
          <c:val>
            <c:numRef>
              <c:f>Taul1!$B$2:$B$20</c:f>
              <c:numCache>
                <c:formatCode>0%</c:formatCode>
                <c:ptCount val="19"/>
                <c:pt idx="0">
                  <c:v>0.63727121464226288</c:v>
                </c:pt>
                <c:pt idx="1">
                  <c:v>0.4633943427620632</c:v>
                </c:pt>
                <c:pt idx="2">
                  <c:v>0.2437603993344426</c:v>
                </c:pt>
                <c:pt idx="3">
                  <c:v>0.54159733777038266</c:v>
                </c:pt>
                <c:pt idx="4">
                  <c:v>0.27870216306156403</c:v>
                </c:pt>
                <c:pt idx="5">
                  <c:v>0.23544093178036607</c:v>
                </c:pt>
                <c:pt idx="6">
                  <c:v>0.16638935108153077</c:v>
                </c:pt>
                <c:pt idx="7">
                  <c:v>0.23044925124792012</c:v>
                </c:pt>
                <c:pt idx="8">
                  <c:v>0.2</c:v>
                </c:pt>
                <c:pt idx="9">
                  <c:v>0.3860232945091514</c:v>
                </c:pt>
                <c:pt idx="10">
                  <c:v>0.37</c:v>
                </c:pt>
                <c:pt idx="11">
                  <c:v>0.12978369384359401</c:v>
                </c:pt>
                <c:pt idx="12">
                  <c:v>8.9850249584026626E-2</c:v>
                </c:pt>
                <c:pt idx="13">
                  <c:v>9.0682196339434279E-2</c:v>
                </c:pt>
                <c:pt idx="14">
                  <c:v>2.9950083194675542E-2</c:v>
                </c:pt>
                <c:pt idx="15">
                  <c:v>0.11564059900166389</c:v>
                </c:pt>
                <c:pt idx="16">
                  <c:v>3.0782029950083195E-2</c:v>
                </c:pt>
                <c:pt idx="17">
                  <c:v>4.1597337770382693E-2</c:v>
                </c:pt>
                <c:pt idx="18">
                  <c:v>4.1597337770382693E-2</c:v>
                </c:pt>
              </c:numCache>
            </c:numRef>
          </c:val>
          <c:extLst>
            <c:ext xmlns:c16="http://schemas.microsoft.com/office/drawing/2014/chart" uri="{C3380CC4-5D6E-409C-BE32-E72D297353CC}">
              <c16:uniqueId val="{00000000-44E2-5F41-91DE-C524C74392EE}"/>
            </c:ext>
          </c:extLst>
        </c:ser>
        <c:ser>
          <c:idx val="1"/>
          <c:order val="1"/>
          <c:tx>
            <c:strRef>
              <c:f>Taul1!$C$1</c:f>
              <c:strCache>
                <c:ptCount val="1"/>
                <c:pt idx="0">
                  <c:v>Ihannekoti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Taul1!$A$2:$A$20</c:f>
              <c:strCache>
                <c:ptCount val="19"/>
                <c:pt idx="0">
                  <c:v>Oma sauna</c:v>
                </c:pt>
                <c:pt idx="1">
                  <c:v>Vaatehuone</c:v>
                </c:pt>
                <c:pt idx="2">
                  <c:v>Vierashuone</c:v>
                </c:pt>
                <c:pt idx="3">
                  <c:v>Kiinteä laajakaista</c:v>
                </c:pt>
                <c:pt idx="4">
                  <c:v>Autotalli</c:v>
                </c:pt>
                <c:pt idx="5">
                  <c:v>Erillinen kodinhoitohuone</c:v>
                </c:pt>
                <c:pt idx="6">
                  <c:v>Erillinen tila tai huone vain omille harrastuksilleni (esim. man cave, pelihuone, taidestudio..)</c:v>
                </c:pt>
                <c:pt idx="7">
                  <c:v>Varaava takka</c:v>
                </c:pt>
                <c:pt idx="8">
                  <c:v>Työhuone</c:v>
                </c:pt>
                <c:pt idx="9">
                  <c:v>Avokeittiö (avoin keittiö-olohuone)</c:v>
                </c:pt>
                <c:pt idx="10">
                  <c:v>Oma huone jokaiselle lapselle*</c:v>
                </c:pt>
                <c:pt idx="11">
                  <c:v>Puukiuas</c:v>
                </c:pt>
                <c:pt idx="12">
                  <c:v>Erillinen tila tai huone perheen harrastuksille</c:v>
                </c:pt>
                <c:pt idx="13">
                  <c:v>Keittiösaareke</c:v>
                </c:pt>
                <c:pt idx="14">
                  <c:v>Kattoterassi</c:v>
                </c:pt>
                <c:pt idx="15">
                  <c:v>Ruokakomero</c:v>
                </c:pt>
                <c:pt idx="16">
                  <c:v>Latauspiste sähköautoille</c:v>
                </c:pt>
                <c:pt idx="17">
                  <c:v>WC jokaisen makuuhuoneen yhteydessä</c:v>
                </c:pt>
                <c:pt idx="18">
                  <c:v>Aamiaiskaappi</c:v>
                </c:pt>
              </c:strCache>
            </c:strRef>
          </c:cat>
          <c:val>
            <c:numRef>
              <c:f>Taul1!$C$2:$C$20</c:f>
              <c:numCache>
                <c:formatCode>0%</c:formatCode>
                <c:ptCount val="19"/>
                <c:pt idx="0">
                  <c:v>0.8327787021630616</c:v>
                </c:pt>
                <c:pt idx="1">
                  <c:v>0.65973377703826952</c:v>
                </c:pt>
                <c:pt idx="2">
                  <c:v>0.60648918469217972</c:v>
                </c:pt>
                <c:pt idx="3">
                  <c:v>0.57071547420965063</c:v>
                </c:pt>
                <c:pt idx="4">
                  <c:v>0.55574043261231276</c:v>
                </c:pt>
                <c:pt idx="5">
                  <c:v>0.54991680532445919</c:v>
                </c:pt>
                <c:pt idx="6">
                  <c:v>0.48668885191347755</c:v>
                </c:pt>
                <c:pt idx="7">
                  <c:v>0.45757071547420963</c:v>
                </c:pt>
                <c:pt idx="8">
                  <c:v>0.44425956738768718</c:v>
                </c:pt>
                <c:pt idx="9">
                  <c:v>0.39517470881863559</c:v>
                </c:pt>
                <c:pt idx="10">
                  <c:v>0.39</c:v>
                </c:pt>
                <c:pt idx="11">
                  <c:v>0.33527454242928451</c:v>
                </c:pt>
                <c:pt idx="12">
                  <c:v>0.3211314475873544</c:v>
                </c:pt>
                <c:pt idx="13">
                  <c:v>0.31281198003327787</c:v>
                </c:pt>
                <c:pt idx="14">
                  <c:v>0.19550748752079866</c:v>
                </c:pt>
                <c:pt idx="15">
                  <c:v>0.1805324459234609</c:v>
                </c:pt>
                <c:pt idx="16">
                  <c:v>0.16888519134775373</c:v>
                </c:pt>
                <c:pt idx="17">
                  <c:v>0.1605657237936772</c:v>
                </c:pt>
                <c:pt idx="18">
                  <c:v>9.6505823627287851E-2</c:v>
                </c:pt>
              </c:numCache>
            </c:numRef>
          </c:val>
          <c:extLst>
            <c:ext xmlns:c16="http://schemas.microsoft.com/office/drawing/2014/chart" uri="{C3380CC4-5D6E-409C-BE32-E72D297353CC}">
              <c16:uniqueId val="{00000004-44E2-5F41-91DE-C524C74392EE}"/>
            </c:ext>
          </c:extLst>
        </c:ser>
        <c:dLbls>
          <c:showLegendKey val="0"/>
          <c:showVal val="0"/>
          <c:showCatName val="0"/>
          <c:showSerName val="0"/>
          <c:showPercent val="0"/>
          <c:showBubbleSize val="0"/>
        </c:dLbls>
        <c:gapWidth val="219"/>
        <c:overlap val="-27"/>
        <c:axId val="2201728"/>
        <c:axId val="1944208"/>
      </c:barChart>
      <c:catAx>
        <c:axId val="220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944208"/>
        <c:crosses val="autoZero"/>
        <c:auto val="1"/>
        <c:lblAlgn val="ctr"/>
        <c:lblOffset val="100"/>
        <c:noMultiLvlLbl val="0"/>
      </c:catAx>
      <c:valAx>
        <c:axId val="19442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2201728"/>
        <c:crosses val="autoZero"/>
        <c:crossBetween val="between"/>
        <c:majorUnit val="0.2"/>
      </c:valAx>
      <c:spPr>
        <a:noFill/>
        <a:ln>
          <a:noFill/>
        </a:ln>
        <a:effectLst/>
      </c:spPr>
    </c:plotArea>
    <c:legend>
      <c:legendPos val="b"/>
      <c:layout>
        <c:manualLayout>
          <c:xMode val="edge"/>
          <c:yMode val="edge"/>
          <c:x val="0.37498486044663953"/>
          <c:y val="4.0488492139543343E-2"/>
          <c:w val="0.21323174749369161"/>
          <c:h val="5.086397779609657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b="0" i="0" dirty="0">
                <a:latin typeface="Verdana" panose="020B0604030504040204" pitchFamily="34" charset="0"/>
              </a:rPr>
              <a:t>Minulla on kotona erillinen työhuone/työpiste.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Taul1!$B$1</c:f>
              <c:strCache>
                <c:ptCount val="1"/>
                <c:pt idx="0">
                  <c:v>Minulla on kotona erillinen työhuone/työpiste.</c:v>
                </c:pt>
              </c:strCache>
            </c:strRef>
          </c:tx>
          <c:dPt>
            <c:idx val="0"/>
            <c:bubble3D val="0"/>
            <c:spPr>
              <a:solidFill>
                <a:schemeClr val="accent1"/>
              </a:solidFill>
              <a:ln>
                <a:noFill/>
              </a:ln>
              <a:effectLst/>
            </c:spPr>
            <c:extLst>
              <c:ext xmlns:c16="http://schemas.microsoft.com/office/drawing/2014/chart" uri="{C3380CC4-5D6E-409C-BE32-E72D297353CC}">
                <c16:uniqueId val="{00000001-7C09-A64F-A302-F93E143102F2}"/>
              </c:ext>
            </c:extLst>
          </c:dPt>
          <c:dPt>
            <c:idx val="1"/>
            <c:bubble3D val="0"/>
            <c:spPr>
              <a:solidFill>
                <a:schemeClr val="accent2"/>
              </a:solidFill>
              <a:ln>
                <a:noFill/>
              </a:ln>
              <a:effectLst/>
            </c:spPr>
            <c:extLst>
              <c:ext xmlns:c16="http://schemas.microsoft.com/office/drawing/2014/chart" uri="{C3380CC4-5D6E-409C-BE32-E72D297353CC}">
                <c16:uniqueId val="{00000003-7C09-A64F-A302-F93E143102F2}"/>
              </c:ext>
            </c:extLst>
          </c:dPt>
          <c:dPt>
            <c:idx val="2"/>
            <c:bubble3D val="0"/>
            <c:spPr>
              <a:solidFill>
                <a:schemeClr val="accent3"/>
              </a:solidFill>
              <a:ln>
                <a:noFill/>
              </a:ln>
              <a:effectLst/>
            </c:spPr>
            <c:extLst>
              <c:ext xmlns:c16="http://schemas.microsoft.com/office/drawing/2014/chart" uri="{C3380CC4-5D6E-409C-BE32-E72D297353CC}">
                <c16:uniqueId val="{00000005-7C09-A64F-A302-F93E143102F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Taul1!$A$2:$A$4</c:f>
              <c:strCache>
                <c:ptCount val="3"/>
                <c:pt idx="0">
                  <c:v>Kyllä, työhuone</c:v>
                </c:pt>
                <c:pt idx="1">
                  <c:v>Kyllä, pelkkä työpiste</c:v>
                </c:pt>
                <c:pt idx="2">
                  <c:v>Ei</c:v>
                </c:pt>
              </c:strCache>
            </c:strRef>
          </c:cat>
          <c:val>
            <c:numRef>
              <c:f>Taul1!$B$2:$B$4</c:f>
              <c:numCache>
                <c:formatCode>0%</c:formatCode>
                <c:ptCount val="3"/>
                <c:pt idx="0">
                  <c:v>0.19633943427620631</c:v>
                </c:pt>
                <c:pt idx="1">
                  <c:v>0.25124792013311148</c:v>
                </c:pt>
                <c:pt idx="2">
                  <c:v>0.55241264559068215</c:v>
                </c:pt>
              </c:numCache>
            </c:numRef>
          </c:val>
          <c:extLst>
            <c:ext xmlns:c16="http://schemas.microsoft.com/office/drawing/2014/chart" uri="{C3380CC4-5D6E-409C-BE32-E72D297353CC}">
              <c16:uniqueId val="{00000000-D001-D34C-B6D1-A528798A890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280315953544603E-2"/>
          <c:y val="3.4392159814957406E-2"/>
          <c:w val="0.93622688912167795"/>
          <c:h val="0.52328154764499046"/>
        </c:manualLayout>
      </c:layout>
      <c:barChart>
        <c:barDir val="col"/>
        <c:grouping val="clustered"/>
        <c:varyColors val="0"/>
        <c:ser>
          <c:idx val="0"/>
          <c:order val="0"/>
          <c:tx>
            <c:strRef>
              <c:f>Taul1!$B$1</c:f>
              <c:strCache>
                <c:ptCount val="1"/>
                <c:pt idx="0">
                  <c:v>Ihannekoti 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Taul1!$A$2:$A$10</c:f>
              <c:strCache>
                <c:ptCount val="9"/>
                <c:pt idx="0">
                  <c:v>Oma sauna</c:v>
                </c:pt>
                <c:pt idx="1">
                  <c:v>Oma huone jokaiselle lapselle*</c:v>
                </c:pt>
                <c:pt idx="2">
                  <c:v>Vaatehuone</c:v>
                </c:pt>
                <c:pt idx="3">
                  <c:v>Vierashuone</c:v>
                </c:pt>
                <c:pt idx="4">
                  <c:v>Erillinen kodinhoitohuone</c:v>
                </c:pt>
                <c:pt idx="5">
                  <c:v>Erillinen tila tai huone vain omille harrastuksilleni (esim. man cave, pelihuone, taidestudio..)</c:v>
                </c:pt>
                <c:pt idx="6">
                  <c:v>Työhuone</c:v>
                </c:pt>
                <c:pt idx="7">
                  <c:v>Avokeittiö (avoin keittiö-olohuone)</c:v>
                </c:pt>
                <c:pt idx="8">
                  <c:v>Erillinen tila tai huone perheen harrastuksille</c:v>
                </c:pt>
              </c:strCache>
            </c:strRef>
          </c:cat>
          <c:val>
            <c:numRef>
              <c:f>Taul1!$B$2:$B$10</c:f>
              <c:numCache>
                <c:formatCode>0%</c:formatCode>
                <c:ptCount val="9"/>
                <c:pt idx="0">
                  <c:v>0.72170151405912042</c:v>
                </c:pt>
                <c:pt idx="1">
                  <c:v>0.77</c:v>
                </c:pt>
                <c:pt idx="2">
                  <c:v>0.60201874549387169</c:v>
                </c:pt>
                <c:pt idx="3">
                  <c:v>0.46935832732516219</c:v>
                </c:pt>
                <c:pt idx="4">
                  <c:v>0.42537851478010091</c:v>
                </c:pt>
                <c:pt idx="5">
                  <c:v>0.41888968997837056</c:v>
                </c:pt>
                <c:pt idx="6">
                  <c:v>0.36914203316510452</c:v>
                </c:pt>
                <c:pt idx="7">
                  <c:v>0.42249459264599853</c:v>
                </c:pt>
                <c:pt idx="8">
                  <c:v>0.2480173035328046</c:v>
                </c:pt>
              </c:numCache>
            </c:numRef>
          </c:val>
          <c:extLst>
            <c:ext xmlns:c16="http://schemas.microsoft.com/office/drawing/2014/chart" uri="{C3380CC4-5D6E-409C-BE32-E72D297353CC}">
              <c16:uniqueId val="{00000000-44E2-5F41-91DE-C524C74392EE}"/>
            </c:ext>
          </c:extLst>
        </c:ser>
        <c:ser>
          <c:idx val="1"/>
          <c:order val="1"/>
          <c:tx>
            <c:strRef>
              <c:f>Taul1!$C$1</c:f>
              <c:strCache>
                <c:ptCount val="1"/>
                <c:pt idx="0">
                  <c:v>Ihannekoti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Taul1!$A$2:$A$10</c:f>
              <c:strCache>
                <c:ptCount val="9"/>
                <c:pt idx="0">
                  <c:v>Oma sauna</c:v>
                </c:pt>
                <c:pt idx="1">
                  <c:v>Oma huone jokaiselle lapselle*</c:v>
                </c:pt>
                <c:pt idx="2">
                  <c:v>Vaatehuone</c:v>
                </c:pt>
                <c:pt idx="3">
                  <c:v>Vierashuone</c:v>
                </c:pt>
                <c:pt idx="4">
                  <c:v>Erillinen kodinhoitohuone</c:v>
                </c:pt>
                <c:pt idx="5">
                  <c:v>Erillinen tila tai huone vain omille harrastuksilleni (esim. man cave, pelihuone, taidestudio..)</c:v>
                </c:pt>
                <c:pt idx="6">
                  <c:v>Työhuone</c:v>
                </c:pt>
                <c:pt idx="7">
                  <c:v>Avokeittiö (avoin keittiö-olohuone)</c:v>
                </c:pt>
                <c:pt idx="8">
                  <c:v>Erillinen tila tai huone perheen harrastuksille</c:v>
                </c:pt>
              </c:strCache>
            </c:strRef>
          </c:cat>
          <c:val>
            <c:numRef>
              <c:f>Taul1!$C$2:$C$10</c:f>
              <c:numCache>
                <c:formatCode>0%</c:formatCode>
                <c:ptCount val="9"/>
                <c:pt idx="0">
                  <c:v>0.8327787021630616</c:v>
                </c:pt>
                <c:pt idx="1">
                  <c:v>0.71</c:v>
                </c:pt>
                <c:pt idx="2">
                  <c:v>0.65973377703826952</c:v>
                </c:pt>
                <c:pt idx="3">
                  <c:v>0.60648918469217972</c:v>
                </c:pt>
                <c:pt idx="4">
                  <c:v>0.54991680532445919</c:v>
                </c:pt>
                <c:pt idx="5">
                  <c:v>0.48668885191347755</c:v>
                </c:pt>
                <c:pt idx="6">
                  <c:v>0.44425956738768718</c:v>
                </c:pt>
                <c:pt idx="7">
                  <c:v>0.39517470881863559</c:v>
                </c:pt>
                <c:pt idx="8">
                  <c:v>0.3211314475873544</c:v>
                </c:pt>
              </c:numCache>
            </c:numRef>
          </c:val>
          <c:extLst>
            <c:ext xmlns:c16="http://schemas.microsoft.com/office/drawing/2014/chart" uri="{C3380CC4-5D6E-409C-BE32-E72D297353CC}">
              <c16:uniqueId val="{00000004-44E2-5F41-91DE-C524C74392EE}"/>
            </c:ext>
          </c:extLst>
        </c:ser>
        <c:dLbls>
          <c:showLegendKey val="0"/>
          <c:showVal val="0"/>
          <c:showCatName val="0"/>
          <c:showSerName val="0"/>
          <c:showPercent val="0"/>
          <c:showBubbleSize val="0"/>
        </c:dLbls>
        <c:gapWidth val="219"/>
        <c:overlap val="-27"/>
        <c:axId val="2201728"/>
        <c:axId val="1944208"/>
      </c:barChart>
      <c:catAx>
        <c:axId val="220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944208"/>
        <c:crosses val="autoZero"/>
        <c:auto val="1"/>
        <c:lblAlgn val="ctr"/>
        <c:lblOffset val="100"/>
        <c:noMultiLvlLbl val="0"/>
      </c:catAx>
      <c:valAx>
        <c:axId val="19442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2201728"/>
        <c:crosses val="autoZero"/>
        <c:crossBetween val="between"/>
        <c:majorUnit val="0.2"/>
      </c:valAx>
      <c:spPr>
        <a:noFill/>
        <a:ln>
          <a:noFill/>
        </a:ln>
        <a:effectLst/>
      </c:spPr>
    </c:plotArea>
    <c:legend>
      <c:legendPos val="b"/>
      <c:layout>
        <c:manualLayout>
          <c:xMode val="edge"/>
          <c:yMode val="edge"/>
          <c:x val="0.37498486044663953"/>
          <c:y val="4.0488492139543343E-2"/>
          <c:w val="0.32608057777364829"/>
          <c:h val="5.086397779609657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r>
              <a:rPr lang="fi-FI" b="0" i="0" noProof="0" dirty="0">
                <a:latin typeface="Verdana" panose="020B0604030504040204" pitchFamily="34" charset="0"/>
              </a:rPr>
              <a:t>Ihanneasuntosi koko</a:t>
            </a:r>
          </a:p>
        </c:rich>
      </c:tx>
      <c:layout>
        <c:manualLayout>
          <c:xMode val="edge"/>
          <c:yMode val="edge"/>
          <c:x val="0.37414253390604596"/>
          <c:y val="1.5535396238232243E-2"/>
        </c:manualLayout>
      </c:layout>
      <c:overlay val="0"/>
      <c:spPr>
        <a:noFill/>
        <a:ln>
          <a:noFill/>
        </a:ln>
        <a:effectLst/>
      </c:spPr>
      <c:txPr>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4.7663831923804058E-2"/>
          <c:y val="0.19141565380776232"/>
          <c:w val="0.9386418054679031"/>
          <c:h val="0.57239290770425177"/>
        </c:manualLayout>
      </c:layout>
      <c:barChart>
        <c:barDir val="col"/>
        <c:grouping val="clustered"/>
        <c:varyColors val="0"/>
        <c:ser>
          <c:idx val="0"/>
          <c:order val="0"/>
          <c:tx>
            <c:strRef>
              <c:f>Taul1!$B$1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Taul1!$A$2:$A$10</c:f>
              <c:strCache>
                <c:ptCount val="9"/>
                <c:pt idx="0">
                  <c:v>Alle 20 m²</c:v>
                </c:pt>
                <c:pt idx="1">
                  <c:v>20-39 m²</c:v>
                </c:pt>
                <c:pt idx="2">
                  <c:v>40-59 m²</c:v>
                </c:pt>
                <c:pt idx="3">
                  <c:v>60-79 m²</c:v>
                </c:pt>
                <c:pt idx="4">
                  <c:v>80-99 m²</c:v>
                </c:pt>
                <c:pt idx="5">
                  <c:v>100-119 m²</c:v>
                </c:pt>
                <c:pt idx="6">
                  <c:v>120-139 m²</c:v>
                </c:pt>
                <c:pt idx="7">
                  <c:v>140-159 m²</c:v>
                </c:pt>
                <c:pt idx="8">
                  <c:v>Yli 160 m²</c:v>
                </c:pt>
              </c:strCache>
            </c:strRef>
          </c:cat>
          <c:val>
            <c:numRef>
              <c:f>Taul1!$B$2:$B$10</c:f>
              <c:numCache>
                <c:formatCode>0%</c:formatCode>
                <c:ptCount val="9"/>
                <c:pt idx="0">
                  <c:v>7.2202166064981946E-4</c:v>
                </c:pt>
                <c:pt idx="1">
                  <c:v>4.043321299638989E-2</c:v>
                </c:pt>
                <c:pt idx="2">
                  <c:v>0.17617328519855599</c:v>
                </c:pt>
                <c:pt idx="3">
                  <c:v>0.21227436823104692</c:v>
                </c:pt>
                <c:pt idx="4">
                  <c:v>0.16678700361010834</c:v>
                </c:pt>
                <c:pt idx="5">
                  <c:v>0.16462093862815885</c:v>
                </c:pt>
                <c:pt idx="6">
                  <c:v>8.9530685920577613E-2</c:v>
                </c:pt>
                <c:pt idx="7">
                  <c:v>5.4873646209386284E-2</c:v>
                </c:pt>
                <c:pt idx="8">
                  <c:v>6.6425992779783394E-2</c:v>
                </c:pt>
              </c:numCache>
            </c:numRef>
          </c:val>
          <c:extLst>
            <c:ext xmlns:c16="http://schemas.microsoft.com/office/drawing/2014/chart" uri="{C3380CC4-5D6E-409C-BE32-E72D297353CC}">
              <c16:uniqueId val="{00000000-97F2-544C-91B3-E120F8260502}"/>
            </c:ext>
          </c:extLst>
        </c:ser>
        <c:ser>
          <c:idx val="1"/>
          <c:order val="1"/>
          <c:tx>
            <c:strRef>
              <c:f>Taul1!$C$1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Taul1!$A$2:$A$10</c:f>
              <c:strCache>
                <c:ptCount val="9"/>
                <c:pt idx="0">
                  <c:v>Alle 20 m²</c:v>
                </c:pt>
                <c:pt idx="1">
                  <c:v>20-39 m²</c:v>
                </c:pt>
                <c:pt idx="2">
                  <c:v>40-59 m²</c:v>
                </c:pt>
                <c:pt idx="3">
                  <c:v>60-79 m²</c:v>
                </c:pt>
                <c:pt idx="4">
                  <c:v>80-99 m²</c:v>
                </c:pt>
                <c:pt idx="5">
                  <c:v>100-119 m²</c:v>
                </c:pt>
                <c:pt idx="6">
                  <c:v>120-139 m²</c:v>
                </c:pt>
                <c:pt idx="7">
                  <c:v>140-159 m²</c:v>
                </c:pt>
                <c:pt idx="8">
                  <c:v>Yli 160 m²</c:v>
                </c:pt>
              </c:strCache>
            </c:strRef>
          </c:cat>
          <c:val>
            <c:numRef>
              <c:f>Taul1!$C$2:$C$10</c:f>
              <c:numCache>
                <c:formatCode>0%</c:formatCode>
                <c:ptCount val="9"/>
                <c:pt idx="0">
                  <c:v>8.3194675540765393E-4</c:v>
                </c:pt>
                <c:pt idx="1">
                  <c:v>2.8286189683860232E-2</c:v>
                </c:pt>
                <c:pt idx="2">
                  <c:v>0.10066555740432613</c:v>
                </c:pt>
                <c:pt idx="3">
                  <c:v>0.17803660565723797</c:v>
                </c:pt>
                <c:pt idx="4">
                  <c:v>0.1788685524126456</c:v>
                </c:pt>
                <c:pt idx="5">
                  <c:v>0.18885191347753744</c:v>
                </c:pt>
                <c:pt idx="6">
                  <c:v>0.13144758735440931</c:v>
                </c:pt>
                <c:pt idx="7">
                  <c:v>8.2362728785357733E-2</c:v>
                </c:pt>
                <c:pt idx="8">
                  <c:v>7.5707154742096508E-2</c:v>
                </c:pt>
              </c:numCache>
            </c:numRef>
          </c:val>
          <c:extLst>
            <c:ext xmlns:c16="http://schemas.microsoft.com/office/drawing/2014/chart" uri="{C3380CC4-5D6E-409C-BE32-E72D297353CC}">
              <c16:uniqueId val="{00000001-97F2-544C-91B3-E120F8260502}"/>
            </c:ext>
          </c:extLst>
        </c:ser>
        <c:dLbls>
          <c:showLegendKey val="0"/>
          <c:showVal val="0"/>
          <c:showCatName val="0"/>
          <c:showSerName val="0"/>
          <c:showPercent val="0"/>
          <c:showBubbleSize val="0"/>
        </c:dLbls>
        <c:gapWidth val="219"/>
        <c:axId val="1795462096"/>
        <c:axId val="1795579616"/>
      </c:barChart>
      <c:catAx>
        <c:axId val="179546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795579616"/>
        <c:crosses val="autoZero"/>
        <c:auto val="1"/>
        <c:lblAlgn val="ctr"/>
        <c:lblOffset val="100"/>
        <c:noMultiLvlLbl val="0"/>
      </c:catAx>
      <c:valAx>
        <c:axId val="179557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795462096"/>
        <c:crosses val="autoZero"/>
        <c:crossBetween val="between"/>
      </c:valAx>
      <c:spPr>
        <a:noFill/>
        <a:ln>
          <a:noFill/>
        </a:ln>
        <a:effectLst/>
      </c:spPr>
    </c:plotArea>
    <c:legend>
      <c:legendPos val="b"/>
      <c:layout>
        <c:manualLayout>
          <c:xMode val="edge"/>
          <c:yMode val="edge"/>
          <c:x val="0.43591028496625617"/>
          <c:y val="0.92610085204104931"/>
          <c:w val="0.1117598206812911"/>
          <c:h val="5.29728469000972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r>
              <a:rPr lang="fi-FI" b="0" i="0" noProof="0" dirty="0">
                <a:latin typeface="Verdana" panose="020B0604030504040204" pitchFamily="34" charset="0"/>
              </a:rPr>
              <a:t>Pääasiallisen ihanneasuntoni asumismuoto olisi</a:t>
            </a:r>
          </a:p>
        </c:rich>
      </c:tx>
      <c:overlay val="0"/>
      <c:spPr>
        <a:noFill/>
        <a:ln>
          <a:noFill/>
        </a:ln>
        <a:effectLst/>
      </c:spPr>
      <c:txPr>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4.7663831923804058E-2"/>
          <c:y val="0.15175236939485356"/>
          <c:w val="0.9386418054679031"/>
          <c:h val="0.60073196995205658"/>
        </c:manualLayout>
      </c:layout>
      <c:barChart>
        <c:barDir val="col"/>
        <c:grouping val="clustered"/>
        <c:varyColors val="0"/>
        <c:ser>
          <c:idx val="0"/>
          <c:order val="0"/>
          <c:tx>
            <c:strRef>
              <c:f>Taul1!$B$1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Omakotitalo</c:v>
                </c:pt>
                <c:pt idx="1">
                  <c:v>Kerrostalo</c:v>
                </c:pt>
                <c:pt idx="2">
                  <c:v>Rivitalo</c:v>
                </c:pt>
                <c:pt idx="3">
                  <c:v>Maatila</c:v>
                </c:pt>
                <c:pt idx="4">
                  <c:v>Pienkerrostalo</c:v>
                </c:pt>
                <c:pt idx="5">
                  <c:v>Mökki</c:v>
                </c:pt>
                <c:pt idx="6">
                  <c:v>Paritalo</c:v>
                </c:pt>
              </c:strCache>
            </c:strRef>
          </c:cat>
          <c:val>
            <c:numRef>
              <c:f>Taul1!$B$2:$B$8</c:f>
              <c:numCache>
                <c:formatCode>0%</c:formatCode>
                <c:ptCount val="7"/>
                <c:pt idx="0">
                  <c:v>0.46281588447653432</c:v>
                </c:pt>
                <c:pt idx="1">
                  <c:v>0.24115523465703972</c:v>
                </c:pt>
                <c:pt idx="2">
                  <c:v>0.13501805054151625</c:v>
                </c:pt>
                <c:pt idx="3">
                  <c:v>3.7545126353790613E-2</c:v>
                </c:pt>
                <c:pt idx="4">
                  <c:v>4.3321299638989168E-2</c:v>
                </c:pt>
                <c:pt idx="5">
                  <c:v>4.1877256317689529E-2</c:v>
                </c:pt>
                <c:pt idx="6">
                  <c:v>2.1660649819494584E-2</c:v>
                </c:pt>
              </c:numCache>
            </c:numRef>
          </c:val>
          <c:extLst>
            <c:ext xmlns:c16="http://schemas.microsoft.com/office/drawing/2014/chart" uri="{C3380CC4-5D6E-409C-BE32-E72D297353CC}">
              <c16:uniqueId val="{00000000-97F2-544C-91B3-E120F8260502}"/>
            </c:ext>
          </c:extLst>
        </c:ser>
        <c:ser>
          <c:idx val="1"/>
          <c:order val="1"/>
          <c:tx>
            <c:strRef>
              <c:f>Taul1!$C$1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Omakotitalo</c:v>
                </c:pt>
                <c:pt idx="1">
                  <c:v>Kerrostalo</c:v>
                </c:pt>
                <c:pt idx="2">
                  <c:v>Rivitalo</c:v>
                </c:pt>
                <c:pt idx="3">
                  <c:v>Maatila</c:v>
                </c:pt>
                <c:pt idx="4">
                  <c:v>Pienkerrostalo</c:v>
                </c:pt>
                <c:pt idx="5">
                  <c:v>Mökki</c:v>
                </c:pt>
                <c:pt idx="6">
                  <c:v>Paritalo</c:v>
                </c:pt>
              </c:strCache>
            </c:strRef>
          </c:cat>
          <c:val>
            <c:numRef>
              <c:f>Taul1!$C$2:$C$8</c:f>
              <c:numCache>
                <c:formatCode>0%</c:formatCode>
                <c:ptCount val="7"/>
                <c:pt idx="0">
                  <c:v>0.55574043261231276</c:v>
                </c:pt>
                <c:pt idx="1">
                  <c:v>0.20216306156405989</c:v>
                </c:pt>
                <c:pt idx="2">
                  <c:v>0.11148086522462562</c:v>
                </c:pt>
                <c:pt idx="3">
                  <c:v>4.076539101497504E-2</c:v>
                </c:pt>
                <c:pt idx="4">
                  <c:v>3.3277870216306155E-2</c:v>
                </c:pt>
                <c:pt idx="5">
                  <c:v>2.4126455906821966E-2</c:v>
                </c:pt>
                <c:pt idx="6">
                  <c:v>1.8302828618968387E-2</c:v>
                </c:pt>
              </c:numCache>
            </c:numRef>
          </c:val>
          <c:extLst>
            <c:ext xmlns:c16="http://schemas.microsoft.com/office/drawing/2014/chart" uri="{C3380CC4-5D6E-409C-BE32-E72D297353CC}">
              <c16:uniqueId val="{00000001-97F2-544C-91B3-E120F8260502}"/>
            </c:ext>
          </c:extLst>
        </c:ser>
        <c:dLbls>
          <c:showLegendKey val="0"/>
          <c:showVal val="0"/>
          <c:showCatName val="0"/>
          <c:showSerName val="0"/>
          <c:showPercent val="0"/>
          <c:showBubbleSize val="0"/>
        </c:dLbls>
        <c:gapWidth val="219"/>
        <c:overlap val="-27"/>
        <c:axId val="1795462096"/>
        <c:axId val="1795579616"/>
      </c:barChart>
      <c:catAx>
        <c:axId val="179546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795579616"/>
        <c:crosses val="autoZero"/>
        <c:auto val="1"/>
        <c:lblAlgn val="ctr"/>
        <c:lblOffset val="100"/>
        <c:noMultiLvlLbl val="0"/>
      </c:catAx>
      <c:valAx>
        <c:axId val="179557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795462096"/>
        <c:crosses val="autoZero"/>
        <c:crossBetween val="between"/>
      </c:valAx>
      <c:spPr>
        <a:noFill/>
        <a:ln>
          <a:noFill/>
        </a:ln>
        <a:effectLst/>
      </c:spPr>
    </c:plotArea>
    <c:legend>
      <c:legendPos val="b"/>
      <c:layout>
        <c:manualLayout>
          <c:xMode val="edge"/>
          <c:yMode val="edge"/>
          <c:x val="0.41302378141094837"/>
          <c:y val="0.89834633758642202"/>
          <c:w val="0.17026041478025919"/>
          <c:h val="5.552630904258501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r>
              <a:rPr lang="fi-FI" b="0" i="0" noProof="0" dirty="0">
                <a:latin typeface="Verdana" panose="020B0604030504040204" pitchFamily="34" charset="0"/>
              </a:rPr>
              <a:t>Pääasiallisen ihanneasuntoni asumismuoto olisi</a:t>
            </a:r>
          </a:p>
        </c:rich>
      </c:tx>
      <c:overlay val="0"/>
      <c:spPr>
        <a:noFill/>
        <a:ln>
          <a:noFill/>
        </a:ln>
        <a:effectLst/>
      </c:spPr>
      <c:txPr>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4.7663831923804058E-2"/>
          <c:y val="0.15175236939485356"/>
          <c:w val="0.9386418054679031"/>
          <c:h val="0.60073196995205658"/>
        </c:manualLayout>
      </c:layout>
      <c:barChart>
        <c:barDir val="col"/>
        <c:grouping val="clustered"/>
        <c:varyColors val="0"/>
        <c:ser>
          <c:idx val="0"/>
          <c:order val="0"/>
          <c:tx>
            <c:strRef>
              <c:f>Taul1!$B$1</c:f>
              <c:strCache>
                <c:ptCount val="1"/>
                <c:pt idx="0">
                  <c:v>18-24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Omakotitalo</c:v>
                </c:pt>
                <c:pt idx="1">
                  <c:v>Kerrostalo</c:v>
                </c:pt>
                <c:pt idx="2">
                  <c:v>Rivitalo</c:v>
                </c:pt>
                <c:pt idx="3">
                  <c:v>Maatila</c:v>
                </c:pt>
                <c:pt idx="4">
                  <c:v>Pienkerrostalo</c:v>
                </c:pt>
                <c:pt idx="5">
                  <c:v>Mökki</c:v>
                </c:pt>
                <c:pt idx="6">
                  <c:v>Paritalo</c:v>
                </c:pt>
              </c:strCache>
            </c:strRef>
          </c:cat>
          <c:val>
            <c:numRef>
              <c:f>Taul1!$B$2:$B$8</c:f>
              <c:numCache>
                <c:formatCode>0%</c:formatCode>
                <c:ptCount val="7"/>
                <c:pt idx="0">
                  <c:v>0.68322981366459634</c:v>
                </c:pt>
                <c:pt idx="1">
                  <c:v>0.19254658385093168</c:v>
                </c:pt>
                <c:pt idx="2">
                  <c:v>4.9689440993788817E-2</c:v>
                </c:pt>
                <c:pt idx="3">
                  <c:v>1.8633540372670808E-2</c:v>
                </c:pt>
                <c:pt idx="4">
                  <c:v>1.8633540372670808E-2</c:v>
                </c:pt>
                <c:pt idx="5">
                  <c:v>6.2111801242236021E-3</c:v>
                </c:pt>
                <c:pt idx="6">
                  <c:v>1.8633540372670808E-2</c:v>
                </c:pt>
              </c:numCache>
            </c:numRef>
          </c:val>
          <c:extLst>
            <c:ext xmlns:c16="http://schemas.microsoft.com/office/drawing/2014/chart" uri="{C3380CC4-5D6E-409C-BE32-E72D297353CC}">
              <c16:uniqueId val="{00000000-97F2-544C-91B3-E120F8260502}"/>
            </c:ext>
          </c:extLst>
        </c:ser>
        <c:ser>
          <c:idx val="1"/>
          <c:order val="1"/>
          <c:tx>
            <c:strRef>
              <c:f>Taul1!$C$1</c:f>
              <c:strCache>
                <c:ptCount val="1"/>
                <c:pt idx="0">
                  <c:v>25-34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Omakotitalo</c:v>
                </c:pt>
                <c:pt idx="1">
                  <c:v>Kerrostalo</c:v>
                </c:pt>
                <c:pt idx="2">
                  <c:v>Rivitalo</c:v>
                </c:pt>
                <c:pt idx="3">
                  <c:v>Maatila</c:v>
                </c:pt>
                <c:pt idx="4">
                  <c:v>Pienkerrostalo</c:v>
                </c:pt>
                <c:pt idx="5">
                  <c:v>Mökki</c:v>
                </c:pt>
                <c:pt idx="6">
                  <c:v>Paritalo</c:v>
                </c:pt>
              </c:strCache>
            </c:strRef>
          </c:cat>
          <c:val>
            <c:numRef>
              <c:f>Taul1!$C$2:$C$8</c:f>
              <c:numCache>
                <c:formatCode>0%</c:formatCode>
                <c:ptCount val="7"/>
                <c:pt idx="0">
                  <c:v>0.57619047619047614</c:v>
                </c:pt>
                <c:pt idx="1">
                  <c:v>0.19047619047619047</c:v>
                </c:pt>
                <c:pt idx="2">
                  <c:v>0.11904761904761903</c:v>
                </c:pt>
                <c:pt idx="3">
                  <c:v>4.7619047619047616E-2</c:v>
                </c:pt>
                <c:pt idx="4">
                  <c:v>9.5238095238095247E-3</c:v>
                </c:pt>
                <c:pt idx="5">
                  <c:v>9.5238095238095247E-3</c:v>
                </c:pt>
                <c:pt idx="6">
                  <c:v>2.3809523809523808E-2</c:v>
                </c:pt>
              </c:numCache>
            </c:numRef>
          </c:val>
          <c:extLst>
            <c:ext xmlns:c16="http://schemas.microsoft.com/office/drawing/2014/chart" uri="{C3380CC4-5D6E-409C-BE32-E72D297353CC}">
              <c16:uniqueId val="{00000001-97F2-544C-91B3-E120F8260502}"/>
            </c:ext>
          </c:extLst>
        </c:ser>
        <c:ser>
          <c:idx val="2"/>
          <c:order val="2"/>
          <c:tx>
            <c:strRef>
              <c:f>Taul1!$D$1</c:f>
              <c:strCache>
                <c:ptCount val="1"/>
                <c:pt idx="0">
                  <c:v>35-44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Omakotitalo</c:v>
                </c:pt>
                <c:pt idx="1">
                  <c:v>Kerrostalo</c:v>
                </c:pt>
                <c:pt idx="2">
                  <c:v>Rivitalo</c:v>
                </c:pt>
                <c:pt idx="3">
                  <c:v>Maatila</c:v>
                </c:pt>
                <c:pt idx="4">
                  <c:v>Pienkerrostalo</c:v>
                </c:pt>
                <c:pt idx="5">
                  <c:v>Mökki</c:v>
                </c:pt>
                <c:pt idx="6">
                  <c:v>Paritalo</c:v>
                </c:pt>
              </c:strCache>
            </c:strRef>
          </c:cat>
          <c:val>
            <c:numRef>
              <c:f>Taul1!$D$2:$D$8</c:f>
              <c:numCache>
                <c:formatCode>0%</c:formatCode>
                <c:ptCount val="7"/>
                <c:pt idx="0">
                  <c:v>0.64081632653061216</c:v>
                </c:pt>
                <c:pt idx="1">
                  <c:v>0.15918367346938775</c:v>
                </c:pt>
                <c:pt idx="2">
                  <c:v>8.1632653061224497E-2</c:v>
                </c:pt>
                <c:pt idx="3">
                  <c:v>4.0816326530612249E-2</c:v>
                </c:pt>
                <c:pt idx="4">
                  <c:v>2.0408163265306124E-2</c:v>
                </c:pt>
                <c:pt idx="5">
                  <c:v>2.4489795918367349E-2</c:v>
                </c:pt>
                <c:pt idx="6">
                  <c:v>1.2244897959183675E-2</c:v>
                </c:pt>
              </c:numCache>
            </c:numRef>
          </c:val>
          <c:extLst>
            <c:ext xmlns:c16="http://schemas.microsoft.com/office/drawing/2014/chart" uri="{C3380CC4-5D6E-409C-BE32-E72D297353CC}">
              <c16:uniqueId val="{00000001-9BF5-0E49-BCFF-4AC364C7CC60}"/>
            </c:ext>
          </c:extLst>
        </c:ser>
        <c:ser>
          <c:idx val="3"/>
          <c:order val="3"/>
          <c:tx>
            <c:strRef>
              <c:f>Taul1!$E$1</c:f>
              <c:strCache>
                <c:ptCount val="1"/>
                <c:pt idx="0">
                  <c:v>45-54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Omakotitalo</c:v>
                </c:pt>
                <c:pt idx="1">
                  <c:v>Kerrostalo</c:v>
                </c:pt>
                <c:pt idx="2">
                  <c:v>Rivitalo</c:v>
                </c:pt>
                <c:pt idx="3">
                  <c:v>Maatila</c:v>
                </c:pt>
                <c:pt idx="4">
                  <c:v>Pienkerrostalo</c:v>
                </c:pt>
                <c:pt idx="5">
                  <c:v>Mökki</c:v>
                </c:pt>
                <c:pt idx="6">
                  <c:v>Paritalo</c:v>
                </c:pt>
              </c:strCache>
            </c:strRef>
          </c:cat>
          <c:val>
            <c:numRef>
              <c:f>Taul1!$E$2:$E$8</c:f>
              <c:numCache>
                <c:formatCode>0%</c:formatCode>
                <c:ptCount val="7"/>
                <c:pt idx="0">
                  <c:v>0.57619047619047614</c:v>
                </c:pt>
                <c:pt idx="1">
                  <c:v>0.15714285714285714</c:v>
                </c:pt>
                <c:pt idx="2">
                  <c:v>0.11428571428571428</c:v>
                </c:pt>
                <c:pt idx="3">
                  <c:v>7.6190476190476197E-2</c:v>
                </c:pt>
                <c:pt idx="4">
                  <c:v>2.3809523809523808E-2</c:v>
                </c:pt>
                <c:pt idx="5">
                  <c:v>4.2857142857142858E-2</c:v>
                </c:pt>
                <c:pt idx="6">
                  <c:v>4.7619047619047623E-3</c:v>
                </c:pt>
              </c:numCache>
            </c:numRef>
          </c:val>
          <c:extLst>
            <c:ext xmlns:c16="http://schemas.microsoft.com/office/drawing/2014/chart" uri="{C3380CC4-5D6E-409C-BE32-E72D297353CC}">
              <c16:uniqueId val="{00000002-9BF5-0E49-BCFF-4AC364C7CC60}"/>
            </c:ext>
          </c:extLst>
        </c:ser>
        <c:ser>
          <c:idx val="4"/>
          <c:order val="4"/>
          <c:tx>
            <c:strRef>
              <c:f>Taul1!$F$1</c:f>
              <c:strCache>
                <c:ptCount val="1"/>
                <c:pt idx="0">
                  <c:v>55-64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Omakotitalo</c:v>
                </c:pt>
                <c:pt idx="1">
                  <c:v>Kerrostalo</c:v>
                </c:pt>
                <c:pt idx="2">
                  <c:v>Rivitalo</c:v>
                </c:pt>
                <c:pt idx="3">
                  <c:v>Maatila</c:v>
                </c:pt>
                <c:pt idx="4">
                  <c:v>Pienkerrostalo</c:v>
                </c:pt>
                <c:pt idx="5">
                  <c:v>Mökki</c:v>
                </c:pt>
                <c:pt idx="6">
                  <c:v>Paritalo</c:v>
                </c:pt>
              </c:strCache>
            </c:strRef>
          </c:cat>
          <c:val>
            <c:numRef>
              <c:f>Taul1!$F$2:$F$8</c:f>
              <c:numCache>
                <c:formatCode>0%</c:formatCode>
                <c:ptCount val="7"/>
                <c:pt idx="0">
                  <c:v>0.48618784530386738</c:v>
                </c:pt>
                <c:pt idx="1">
                  <c:v>0.20994475138121549</c:v>
                </c:pt>
                <c:pt idx="2">
                  <c:v>0.14917127071823205</c:v>
                </c:pt>
                <c:pt idx="3">
                  <c:v>3.3149171270718231E-2</c:v>
                </c:pt>
                <c:pt idx="4">
                  <c:v>5.5248618784530384E-2</c:v>
                </c:pt>
                <c:pt idx="5">
                  <c:v>2.7624309392265192E-2</c:v>
                </c:pt>
                <c:pt idx="6">
                  <c:v>2.209944751381215E-2</c:v>
                </c:pt>
              </c:numCache>
            </c:numRef>
          </c:val>
          <c:extLst>
            <c:ext xmlns:c16="http://schemas.microsoft.com/office/drawing/2014/chart" uri="{C3380CC4-5D6E-409C-BE32-E72D297353CC}">
              <c16:uniqueId val="{00000003-9BF5-0E49-BCFF-4AC364C7CC60}"/>
            </c:ext>
          </c:extLst>
        </c:ser>
        <c:ser>
          <c:idx val="5"/>
          <c:order val="5"/>
          <c:tx>
            <c:strRef>
              <c:f>Taul1!$G$1</c:f>
              <c:strCache>
                <c:ptCount val="1"/>
                <c:pt idx="0">
                  <c:v>65+</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Omakotitalo</c:v>
                </c:pt>
                <c:pt idx="1">
                  <c:v>Kerrostalo</c:v>
                </c:pt>
                <c:pt idx="2">
                  <c:v>Rivitalo</c:v>
                </c:pt>
                <c:pt idx="3">
                  <c:v>Maatila</c:v>
                </c:pt>
                <c:pt idx="4">
                  <c:v>Pienkerrostalo</c:v>
                </c:pt>
                <c:pt idx="5">
                  <c:v>Mökki</c:v>
                </c:pt>
                <c:pt idx="6">
                  <c:v>Paritalo</c:v>
                </c:pt>
              </c:strCache>
            </c:strRef>
          </c:cat>
          <c:val>
            <c:numRef>
              <c:f>Taul1!$G$2:$G$8</c:f>
              <c:numCache>
                <c:formatCode>0%</c:formatCode>
                <c:ptCount val="7"/>
                <c:pt idx="0">
                  <c:v>0.36410256410256409</c:v>
                </c:pt>
                <c:pt idx="1">
                  <c:v>0.31794871794871793</c:v>
                </c:pt>
                <c:pt idx="2">
                  <c:v>0.15384615384615385</c:v>
                </c:pt>
                <c:pt idx="3">
                  <c:v>2.0512820512820509E-2</c:v>
                </c:pt>
                <c:pt idx="4">
                  <c:v>7.6923076923076927E-2</c:v>
                </c:pt>
                <c:pt idx="5">
                  <c:v>3.0769230769230771E-2</c:v>
                </c:pt>
                <c:pt idx="6">
                  <c:v>3.0769230769230771E-2</c:v>
                </c:pt>
              </c:numCache>
            </c:numRef>
          </c:val>
          <c:extLst>
            <c:ext xmlns:c16="http://schemas.microsoft.com/office/drawing/2014/chart" uri="{C3380CC4-5D6E-409C-BE32-E72D297353CC}">
              <c16:uniqueId val="{00000004-9BF5-0E49-BCFF-4AC364C7CC60}"/>
            </c:ext>
          </c:extLst>
        </c:ser>
        <c:dLbls>
          <c:showLegendKey val="0"/>
          <c:showVal val="0"/>
          <c:showCatName val="0"/>
          <c:showSerName val="0"/>
          <c:showPercent val="0"/>
          <c:showBubbleSize val="0"/>
        </c:dLbls>
        <c:gapWidth val="219"/>
        <c:overlap val="-27"/>
        <c:axId val="1795462096"/>
        <c:axId val="1795579616"/>
      </c:barChart>
      <c:catAx>
        <c:axId val="179546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795579616"/>
        <c:crosses val="autoZero"/>
        <c:auto val="1"/>
        <c:lblAlgn val="ctr"/>
        <c:lblOffset val="100"/>
        <c:noMultiLvlLbl val="0"/>
      </c:catAx>
      <c:valAx>
        <c:axId val="179557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795462096"/>
        <c:crosses val="autoZero"/>
        <c:crossBetween val="between"/>
      </c:valAx>
      <c:spPr>
        <a:noFill/>
        <a:ln>
          <a:noFill/>
        </a:ln>
        <a:effectLst/>
      </c:spPr>
    </c:plotArea>
    <c:legend>
      <c:legendPos val="b"/>
      <c:layout>
        <c:manualLayout>
          <c:xMode val="edge"/>
          <c:yMode val="edge"/>
          <c:x val="0.30768125327042356"/>
          <c:y val="0.89834633758642202"/>
          <c:w val="0.35343846133788337"/>
          <c:h val="5.551263534820916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r>
              <a:rPr lang="fi-FI" b="0" i="0" noProof="0" dirty="0">
                <a:latin typeface="Verdana" panose="020B0604030504040204" pitchFamily="34" charset="0"/>
              </a:rPr>
              <a:t>Millainen ihannekotisi olisi?</a:t>
            </a:r>
          </a:p>
        </c:rich>
      </c:tx>
      <c:overlay val="0"/>
      <c:spPr>
        <a:noFill/>
        <a:ln>
          <a:noFill/>
        </a:ln>
        <a:effectLst/>
      </c:spPr>
      <c:txPr>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4.7663831923804058E-2"/>
          <c:y val="0.15175236939485356"/>
          <c:w val="0.9386418054679031"/>
          <c:h val="0.59898173707194924"/>
        </c:manualLayout>
      </c:layout>
      <c:barChart>
        <c:barDir val="col"/>
        <c:grouping val="clustered"/>
        <c:varyColors val="0"/>
        <c:ser>
          <c:idx val="0"/>
          <c:order val="0"/>
          <c:tx>
            <c:strRef>
              <c:f>Taul1!$B$1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Itse rakennettu/itselle rakennutettu</c:v>
                </c:pt>
                <c:pt idx="1">
                  <c:v>Rakennettu 1930-luvulla tai sitä ennen</c:v>
                </c:pt>
                <c:pt idx="2">
                  <c:v>1940–1960-luvulla rakennettu</c:v>
                </c:pt>
                <c:pt idx="3">
                  <c:v>1970–1980-luvulla rakennettu</c:v>
                </c:pt>
                <c:pt idx="4">
                  <c:v>1990–2010-luvulla rakennettu </c:v>
                </c:pt>
                <c:pt idx="5">
                  <c:v>Uudisrakennus</c:v>
                </c:pt>
              </c:strCache>
            </c:strRef>
          </c:cat>
          <c:val>
            <c:numRef>
              <c:f>Taul1!$B$2:$B$7</c:f>
              <c:numCache>
                <c:formatCode>0%</c:formatCode>
                <c:ptCount val="6"/>
                <c:pt idx="0">
                  <c:v>0.16294160057678442</c:v>
                </c:pt>
                <c:pt idx="1">
                  <c:v>8.4354722422494588E-2</c:v>
                </c:pt>
                <c:pt idx="2">
                  <c:v>7.2819033886085072E-2</c:v>
                </c:pt>
                <c:pt idx="3">
                  <c:v>6.7772170151405908E-2</c:v>
                </c:pt>
                <c:pt idx="4">
                  <c:v>0.20836337418889689</c:v>
                </c:pt>
                <c:pt idx="5">
                  <c:v>0.22855082912761354</c:v>
                </c:pt>
              </c:numCache>
            </c:numRef>
          </c:val>
          <c:extLst>
            <c:ext xmlns:c16="http://schemas.microsoft.com/office/drawing/2014/chart" uri="{C3380CC4-5D6E-409C-BE32-E72D297353CC}">
              <c16:uniqueId val="{00000000-97F2-544C-91B3-E120F8260502}"/>
            </c:ext>
          </c:extLst>
        </c:ser>
        <c:ser>
          <c:idx val="1"/>
          <c:order val="1"/>
          <c:tx>
            <c:strRef>
              <c:f>Taul1!$C$1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Itse rakennettu/itselle rakennutettu</c:v>
                </c:pt>
                <c:pt idx="1">
                  <c:v>Rakennettu 1930-luvulla tai sitä ennen</c:v>
                </c:pt>
                <c:pt idx="2">
                  <c:v>1940–1960-luvulla rakennettu</c:v>
                </c:pt>
                <c:pt idx="3">
                  <c:v>1970–1980-luvulla rakennettu</c:v>
                </c:pt>
                <c:pt idx="4">
                  <c:v>1990–2010-luvulla rakennettu </c:v>
                </c:pt>
                <c:pt idx="5">
                  <c:v>Uudisrakennus</c:v>
                </c:pt>
              </c:strCache>
            </c:strRef>
          </c:cat>
          <c:val>
            <c:numRef>
              <c:f>Taul1!$C$2:$C$7</c:f>
              <c:numCache>
                <c:formatCode>0%</c:formatCode>
                <c:ptCount val="6"/>
                <c:pt idx="0">
                  <c:v>0.22712146422628951</c:v>
                </c:pt>
                <c:pt idx="1">
                  <c:v>9.0682196339434279E-2</c:v>
                </c:pt>
                <c:pt idx="2">
                  <c:v>6.9883527454242922E-2</c:v>
                </c:pt>
                <c:pt idx="3">
                  <c:v>3.7437603993344427E-2</c:v>
                </c:pt>
                <c:pt idx="4">
                  <c:v>0.19966722129783693</c:v>
                </c:pt>
                <c:pt idx="5">
                  <c:v>0.21464226289517471</c:v>
                </c:pt>
              </c:numCache>
            </c:numRef>
          </c:val>
          <c:extLst>
            <c:ext xmlns:c16="http://schemas.microsoft.com/office/drawing/2014/chart" uri="{C3380CC4-5D6E-409C-BE32-E72D297353CC}">
              <c16:uniqueId val="{00000001-97F2-544C-91B3-E120F8260502}"/>
            </c:ext>
          </c:extLst>
        </c:ser>
        <c:dLbls>
          <c:showLegendKey val="0"/>
          <c:showVal val="0"/>
          <c:showCatName val="0"/>
          <c:showSerName val="0"/>
          <c:showPercent val="0"/>
          <c:showBubbleSize val="0"/>
        </c:dLbls>
        <c:gapWidth val="219"/>
        <c:overlap val="-27"/>
        <c:axId val="1795462096"/>
        <c:axId val="1795579616"/>
      </c:barChart>
      <c:catAx>
        <c:axId val="179546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795579616"/>
        <c:crosses val="autoZero"/>
        <c:auto val="1"/>
        <c:lblAlgn val="ctr"/>
        <c:lblOffset val="100"/>
        <c:noMultiLvlLbl val="0"/>
      </c:catAx>
      <c:valAx>
        <c:axId val="179557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795462096"/>
        <c:crosses val="autoZero"/>
        <c:crossBetween val="between"/>
      </c:valAx>
      <c:spPr>
        <a:noFill/>
        <a:ln>
          <a:noFill/>
        </a:ln>
        <a:effectLst/>
      </c:spPr>
    </c:plotArea>
    <c:legend>
      <c:legendPos val="b"/>
      <c:layout>
        <c:manualLayout>
          <c:xMode val="edge"/>
          <c:yMode val="edge"/>
          <c:x val="0.33258009437641051"/>
          <c:y val="0.94176031722970954"/>
          <c:w val="0.31622790471232654"/>
          <c:h val="5.552630904258501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r>
              <a:rPr lang="fi-FI" b="0" i="0" noProof="0" dirty="0">
                <a:latin typeface="Verdana" panose="020B0604030504040204" pitchFamily="34" charset="0"/>
              </a:rPr>
              <a:t>Kuinka tärkeitä seuraavat asiat ovat ihannekodissasi?</a:t>
            </a:r>
          </a:p>
        </c:rich>
      </c:tx>
      <c:overlay val="0"/>
      <c:spPr>
        <a:noFill/>
        <a:ln>
          <a:noFill/>
        </a:ln>
        <a:effectLst/>
      </c:spPr>
      <c:txPr>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26655994127689E-2"/>
          <c:y val="0.18431285412731918"/>
          <c:w val="0.92878741123320951"/>
          <c:h val="0.59226282549802156"/>
        </c:manualLayout>
      </c:layout>
      <c:barChart>
        <c:barDir val="col"/>
        <c:grouping val="clustered"/>
        <c:varyColors val="0"/>
        <c:ser>
          <c:idx val="0"/>
          <c:order val="0"/>
          <c:tx>
            <c:strRef>
              <c:f>Taul1!$B$1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Ihannekodissani voin olla omavarainen energian suhteen. (esim. aurinkopaneelit)</c:v>
                </c:pt>
                <c:pt idx="1">
                  <c:v>Ihannekodissani kierrättäminen on tehty äärimmäisen helpoksi.</c:v>
                </c:pt>
                <c:pt idx="2">
                  <c:v>Ihannekotini mahdollistaisi sähköautoilun.</c:v>
                </c:pt>
                <c:pt idx="3">
                  <c:v>Ihannekotini on mahdollisimman energiatehokas, sillä siellä on mm. ekologinen lämmitysjärjestelmä.</c:v>
                </c:pt>
                <c:pt idx="4">
                  <c:v>Ihannekodissani asuisin ahtaasti, koska se pienentäisi hiilijalanjälkeäni.</c:v>
                </c:pt>
              </c:strCache>
            </c:strRef>
          </c:cat>
          <c:val>
            <c:numRef>
              <c:f>Taul1!$B$2:$B$6</c:f>
              <c:numCache>
                <c:formatCode>0%</c:formatCode>
                <c:ptCount val="5"/>
                <c:pt idx="0">
                  <c:v>0.55227108868060559</c:v>
                </c:pt>
                <c:pt idx="1">
                  <c:v>0.86229271809661134</c:v>
                </c:pt>
                <c:pt idx="2">
                  <c:v>0.45061283345349673</c:v>
                </c:pt>
                <c:pt idx="3">
                  <c:v>0.7519826964671954</c:v>
                </c:pt>
                <c:pt idx="4">
                  <c:v>0.26964671953857244</c:v>
                </c:pt>
              </c:numCache>
            </c:numRef>
          </c:val>
          <c:extLst>
            <c:ext xmlns:c16="http://schemas.microsoft.com/office/drawing/2014/chart" uri="{C3380CC4-5D6E-409C-BE32-E72D297353CC}">
              <c16:uniqueId val="{00000000-97F2-544C-91B3-E120F8260502}"/>
            </c:ext>
          </c:extLst>
        </c:ser>
        <c:ser>
          <c:idx val="1"/>
          <c:order val="1"/>
          <c:tx>
            <c:strRef>
              <c:f>Taul1!$C$1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Ihannekodissani voin olla omavarainen energian suhteen. (esim. aurinkopaneelit)</c:v>
                </c:pt>
                <c:pt idx="1">
                  <c:v>Ihannekodissani kierrättäminen on tehty äärimmäisen helpoksi.</c:v>
                </c:pt>
                <c:pt idx="2">
                  <c:v>Ihannekotini mahdollistaisi sähköautoilun.</c:v>
                </c:pt>
                <c:pt idx="3">
                  <c:v>Ihannekotini on mahdollisimman energiatehokas, sillä siellä on mm. ekologinen lämmitysjärjestelmä.</c:v>
                </c:pt>
                <c:pt idx="4">
                  <c:v>Ihannekodissani asuisin ahtaasti, koska se pienentäisi hiilijalanjälkeäni.</c:v>
                </c:pt>
              </c:strCache>
            </c:strRef>
          </c:cat>
          <c:val>
            <c:numRef>
              <c:f>Taul1!$C$2:$C$6</c:f>
              <c:numCache>
                <c:formatCode>0%</c:formatCode>
                <c:ptCount val="5"/>
                <c:pt idx="0">
                  <c:v>0.58069883527454247</c:v>
                </c:pt>
                <c:pt idx="1">
                  <c:v>0.86938435940099834</c:v>
                </c:pt>
                <c:pt idx="2">
                  <c:v>0.45507487520798667</c:v>
                </c:pt>
                <c:pt idx="3">
                  <c:v>0.80698835274542424</c:v>
                </c:pt>
                <c:pt idx="4">
                  <c:v>0.19384359400998336</c:v>
                </c:pt>
              </c:numCache>
            </c:numRef>
          </c:val>
          <c:extLst>
            <c:ext xmlns:c16="http://schemas.microsoft.com/office/drawing/2014/chart" uri="{C3380CC4-5D6E-409C-BE32-E72D297353CC}">
              <c16:uniqueId val="{00000001-97F2-544C-91B3-E120F8260502}"/>
            </c:ext>
          </c:extLst>
        </c:ser>
        <c:dLbls>
          <c:showLegendKey val="0"/>
          <c:showVal val="0"/>
          <c:showCatName val="0"/>
          <c:showSerName val="0"/>
          <c:showPercent val="0"/>
          <c:showBubbleSize val="0"/>
        </c:dLbls>
        <c:gapWidth val="219"/>
        <c:overlap val="-27"/>
        <c:axId val="1795462096"/>
        <c:axId val="1795579616"/>
      </c:barChart>
      <c:catAx>
        <c:axId val="179546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795579616"/>
        <c:crosses val="autoZero"/>
        <c:auto val="1"/>
        <c:lblAlgn val="ctr"/>
        <c:lblOffset val="100"/>
        <c:noMultiLvlLbl val="0"/>
      </c:catAx>
      <c:valAx>
        <c:axId val="179557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795462096"/>
        <c:crosses val="autoZero"/>
        <c:crossBetween val="between"/>
        <c:majorUnit val="0.2"/>
      </c:valAx>
      <c:spPr>
        <a:noFill/>
        <a:ln>
          <a:noFill/>
        </a:ln>
        <a:effectLst/>
      </c:spPr>
    </c:plotArea>
    <c:legend>
      <c:legendPos val="b"/>
      <c:layout>
        <c:manualLayout>
          <c:xMode val="edge"/>
          <c:yMode val="edge"/>
          <c:x val="0.44493583196304692"/>
          <c:y val="0.94447369095741496"/>
          <c:w val="0.11012823948984297"/>
          <c:h val="5.552630904258501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r>
              <a:rPr lang="fi-FI" b="0" i="0" noProof="0" dirty="0">
                <a:latin typeface="Verdana" panose="020B0604030504040204" pitchFamily="34" charset="0"/>
              </a:rPr>
              <a:t>Kuinka tärkeitä seuraavat asiat ovat ihannekodissasi?</a:t>
            </a:r>
          </a:p>
        </c:rich>
      </c:tx>
      <c:overlay val="0"/>
      <c:spPr>
        <a:noFill/>
        <a:ln>
          <a:noFill/>
        </a:ln>
        <a:effectLst/>
      </c:spPr>
      <c:txPr>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1586707135389126E-2"/>
          <c:y val="0.18431285412731918"/>
          <c:w val="0.92878741123320951"/>
          <c:h val="0.60362139249485103"/>
        </c:manualLayout>
      </c:layout>
      <c:barChart>
        <c:barDir val="col"/>
        <c:grouping val="clustered"/>
        <c:varyColors val="0"/>
        <c:ser>
          <c:idx val="0"/>
          <c:order val="0"/>
          <c:tx>
            <c:strRef>
              <c:f>Taul1!$B$1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Näen luontoa ihannekotini ikkunasta.</c:v>
                </c:pt>
                <c:pt idx="1">
                  <c:v>Ihannekodissani on kuvia ja/tai esineitä, jotka muistuttavat minua luonnosta.</c:v>
                </c:pt>
                <c:pt idx="2">
                  <c:v>Ihannekodissani on paljon huonekasveja.</c:v>
                </c:pt>
                <c:pt idx="3">
                  <c:v>Ihannekotini rakennus- ja/tai pintamateriaaleissa on käytetty luonnonmateriaaleja.</c:v>
                </c:pt>
                <c:pt idx="4">
                  <c:v>Ihannekodissani tai sen välittömässä läheisyydessä voin kasvattaa itse ruokaa. (esim. marjoja tai vihanneksia)</c:v>
                </c:pt>
              </c:strCache>
            </c:strRef>
          </c:cat>
          <c:val>
            <c:numRef>
              <c:f>Taul1!$B$2:$B$6</c:f>
              <c:numCache>
                <c:formatCode>0%</c:formatCode>
                <c:ptCount val="5"/>
                <c:pt idx="0">
                  <c:v>0.89906272530641673</c:v>
                </c:pt>
                <c:pt idx="1">
                  <c:v>0.58327325162220622</c:v>
                </c:pt>
                <c:pt idx="2">
                  <c:v>0.58471521268925741</c:v>
                </c:pt>
                <c:pt idx="3">
                  <c:v>0.65753424657534243</c:v>
                </c:pt>
                <c:pt idx="4">
                  <c:v>0.62509012256669072</c:v>
                </c:pt>
              </c:numCache>
            </c:numRef>
          </c:val>
          <c:extLst>
            <c:ext xmlns:c16="http://schemas.microsoft.com/office/drawing/2014/chart" uri="{C3380CC4-5D6E-409C-BE32-E72D297353CC}">
              <c16:uniqueId val="{00000000-97F2-544C-91B3-E120F8260502}"/>
            </c:ext>
          </c:extLst>
        </c:ser>
        <c:ser>
          <c:idx val="1"/>
          <c:order val="1"/>
          <c:tx>
            <c:strRef>
              <c:f>Taul1!$C$1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Näen luontoa ihannekotini ikkunasta.</c:v>
                </c:pt>
                <c:pt idx="1">
                  <c:v>Ihannekodissani on kuvia ja/tai esineitä, jotka muistuttavat minua luonnosta.</c:v>
                </c:pt>
                <c:pt idx="2">
                  <c:v>Ihannekodissani on paljon huonekasveja.</c:v>
                </c:pt>
                <c:pt idx="3">
                  <c:v>Ihannekotini rakennus- ja/tai pintamateriaaleissa on käytetty luonnonmateriaaleja.</c:v>
                </c:pt>
                <c:pt idx="4">
                  <c:v>Ihannekodissani tai sen välittömässä läheisyydessä voin kasvattaa itse ruokaa. (esim. marjoja tai vihanneksia)</c:v>
                </c:pt>
              </c:strCache>
            </c:strRef>
          </c:cat>
          <c:val>
            <c:numRef>
              <c:f>Taul1!$C$2:$C$6</c:f>
              <c:numCache>
                <c:formatCode>0%</c:formatCode>
                <c:ptCount val="5"/>
                <c:pt idx="0">
                  <c:v>0.91930116472545753</c:v>
                </c:pt>
                <c:pt idx="1">
                  <c:v>0.58818635607321135</c:v>
                </c:pt>
                <c:pt idx="2">
                  <c:v>0.59400998336106492</c:v>
                </c:pt>
                <c:pt idx="3">
                  <c:v>0.7029950083194676</c:v>
                </c:pt>
                <c:pt idx="4">
                  <c:v>0.6405990016638935</c:v>
                </c:pt>
              </c:numCache>
            </c:numRef>
          </c:val>
          <c:extLst>
            <c:ext xmlns:c16="http://schemas.microsoft.com/office/drawing/2014/chart" uri="{C3380CC4-5D6E-409C-BE32-E72D297353CC}">
              <c16:uniqueId val="{00000001-97F2-544C-91B3-E120F8260502}"/>
            </c:ext>
          </c:extLst>
        </c:ser>
        <c:dLbls>
          <c:showLegendKey val="0"/>
          <c:showVal val="0"/>
          <c:showCatName val="0"/>
          <c:showSerName val="0"/>
          <c:showPercent val="0"/>
          <c:showBubbleSize val="0"/>
        </c:dLbls>
        <c:gapWidth val="219"/>
        <c:overlap val="-27"/>
        <c:axId val="1795462096"/>
        <c:axId val="1795579616"/>
      </c:barChart>
      <c:catAx>
        <c:axId val="179546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795579616"/>
        <c:crosses val="autoZero"/>
        <c:auto val="1"/>
        <c:lblAlgn val="ctr"/>
        <c:lblOffset val="100"/>
        <c:noMultiLvlLbl val="0"/>
      </c:catAx>
      <c:valAx>
        <c:axId val="179557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795462096"/>
        <c:crosses val="autoZero"/>
        <c:crossBetween val="between"/>
        <c:majorUnit val="0.2"/>
      </c:valAx>
      <c:spPr>
        <a:noFill/>
        <a:ln>
          <a:noFill/>
        </a:ln>
        <a:effectLst/>
      </c:spPr>
    </c:plotArea>
    <c:legend>
      <c:legendPos val="b"/>
      <c:layout>
        <c:manualLayout>
          <c:xMode val="edge"/>
          <c:yMode val="edge"/>
          <c:x val="0.44493583196304692"/>
          <c:y val="0.94447369095741496"/>
          <c:w val="0.11012823948984297"/>
          <c:h val="5.552630904258501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r>
              <a:rPr lang="en-US"/>
              <a:t>Kuinka tärkeitä seuraavat asiat ovat ihannekodissasi?</a:t>
            </a:r>
          </a:p>
        </c:rich>
      </c:tx>
      <c:overlay val="0"/>
      <c:spPr>
        <a:noFill/>
        <a:ln>
          <a:noFill/>
        </a:ln>
        <a:effectLst/>
      </c:spPr>
      <c:txPr>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0280311097267397E-2"/>
          <c:y val="0.18431285412731918"/>
          <c:w val="0.93622689528114411"/>
          <c:h val="0.59994487791954743"/>
        </c:manualLayout>
      </c:layout>
      <c:barChart>
        <c:barDir val="col"/>
        <c:grouping val="clustered"/>
        <c:varyColors val="0"/>
        <c:ser>
          <c:idx val="0"/>
          <c:order val="0"/>
          <c:tx>
            <c:strRef>
              <c:f>Taul1!$B$1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fi-FI" sz="1197" b="0" i="0" u="none" strike="noStrike" kern="1200" baseline="0" noProof="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Teknologia ja elektroniikka on ihannekodissani huomaamatonta.</c:v>
                </c:pt>
                <c:pt idx="1">
                  <c:v>Ihannekodissani mahdollisimman monta arjen askaretta helpotetaan teknologialla.</c:v>
                </c:pt>
                <c:pt idx="2">
                  <c:v>Ihannekodissani on mahdollisimman vähän elektroniikkaa.</c:v>
                </c:pt>
                <c:pt idx="3">
                  <c:v>Ihannekotini on älykäs ja mahdollisimman automatisoitu, siellä on esim. älykäs lämmitysjärjestelmä.</c:v>
                </c:pt>
              </c:strCache>
            </c:strRef>
          </c:cat>
          <c:val>
            <c:numRef>
              <c:f>Taul1!$B$2:$B$5</c:f>
              <c:numCache>
                <c:formatCode>0%</c:formatCode>
                <c:ptCount val="4"/>
                <c:pt idx="0">
                  <c:v>0.62220620043258834</c:v>
                </c:pt>
                <c:pt idx="1">
                  <c:v>0.61932227829848596</c:v>
                </c:pt>
                <c:pt idx="2">
                  <c:v>0.31506849315068491</c:v>
                </c:pt>
                <c:pt idx="3">
                  <c:v>0.47440519105984136</c:v>
                </c:pt>
              </c:numCache>
            </c:numRef>
          </c:val>
          <c:extLst>
            <c:ext xmlns:c16="http://schemas.microsoft.com/office/drawing/2014/chart" uri="{C3380CC4-5D6E-409C-BE32-E72D297353CC}">
              <c16:uniqueId val="{00000000-97F2-544C-91B3-E120F8260502}"/>
            </c:ext>
          </c:extLst>
        </c:ser>
        <c:ser>
          <c:idx val="1"/>
          <c:order val="1"/>
          <c:tx>
            <c:strRef>
              <c:f>Taul1!$C$1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fi-FI" sz="1197" b="0" i="0" u="none" strike="noStrike" kern="1200" baseline="0" noProof="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Teknologia ja elektroniikka on ihannekodissani huomaamatonta.</c:v>
                </c:pt>
                <c:pt idx="1">
                  <c:v>Ihannekodissani mahdollisimman monta arjen askaretta helpotetaan teknologialla.</c:v>
                </c:pt>
                <c:pt idx="2">
                  <c:v>Ihannekodissani on mahdollisimman vähän elektroniikkaa.</c:v>
                </c:pt>
                <c:pt idx="3">
                  <c:v>Ihannekotini on älykäs ja mahdollisimman automatisoitu, siellä on esim. älykäs lämmitysjärjestelmä.</c:v>
                </c:pt>
              </c:strCache>
            </c:strRef>
          </c:cat>
          <c:val>
            <c:numRef>
              <c:f>Taul1!$C$2:$C$5</c:f>
              <c:numCache>
                <c:formatCode>0%</c:formatCode>
                <c:ptCount val="4"/>
                <c:pt idx="0">
                  <c:v>0.64143094841930115</c:v>
                </c:pt>
                <c:pt idx="1">
                  <c:v>0.62229617304492513</c:v>
                </c:pt>
                <c:pt idx="2">
                  <c:v>0.21880199667221298</c:v>
                </c:pt>
                <c:pt idx="3">
                  <c:v>0.50332778702163061</c:v>
                </c:pt>
              </c:numCache>
            </c:numRef>
          </c:val>
          <c:extLst>
            <c:ext xmlns:c16="http://schemas.microsoft.com/office/drawing/2014/chart" uri="{C3380CC4-5D6E-409C-BE32-E72D297353CC}">
              <c16:uniqueId val="{00000001-97F2-544C-91B3-E120F8260502}"/>
            </c:ext>
          </c:extLst>
        </c:ser>
        <c:dLbls>
          <c:showLegendKey val="0"/>
          <c:showVal val="0"/>
          <c:showCatName val="0"/>
          <c:showSerName val="0"/>
          <c:showPercent val="0"/>
          <c:showBubbleSize val="0"/>
        </c:dLbls>
        <c:gapWidth val="219"/>
        <c:overlap val="-27"/>
        <c:axId val="1795462096"/>
        <c:axId val="1795579616"/>
      </c:barChart>
      <c:catAx>
        <c:axId val="179546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fi-FI" sz="1197" b="0" i="0" u="none" strike="noStrike" kern="1200" baseline="0" noProof="0">
                <a:solidFill>
                  <a:schemeClr val="tx1">
                    <a:lumMod val="65000"/>
                    <a:lumOff val="35000"/>
                  </a:schemeClr>
                </a:solidFill>
                <a:latin typeface="+mn-lt"/>
                <a:ea typeface="+mn-ea"/>
                <a:cs typeface="+mn-cs"/>
              </a:defRPr>
            </a:pPr>
            <a:endParaRPr lang="fi-FI"/>
          </a:p>
        </c:txPr>
        <c:crossAx val="1795579616"/>
        <c:crosses val="autoZero"/>
        <c:auto val="1"/>
        <c:lblAlgn val="ctr"/>
        <c:lblOffset val="100"/>
        <c:noMultiLvlLbl val="0"/>
      </c:catAx>
      <c:valAx>
        <c:axId val="17955796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fi-FI" sz="1197" b="0" i="0" u="none" strike="noStrike" kern="1200" baseline="0" noProof="0">
                <a:solidFill>
                  <a:schemeClr val="tx1">
                    <a:lumMod val="65000"/>
                    <a:lumOff val="35000"/>
                  </a:schemeClr>
                </a:solidFill>
                <a:latin typeface="+mn-lt"/>
                <a:ea typeface="+mn-ea"/>
                <a:cs typeface="+mn-cs"/>
              </a:defRPr>
            </a:pPr>
            <a:endParaRPr lang="fi-FI"/>
          </a:p>
        </c:txPr>
        <c:crossAx val="1795462096"/>
        <c:crosses val="autoZero"/>
        <c:crossBetween val="between"/>
        <c:majorUnit val="0.2"/>
      </c:valAx>
      <c:spPr>
        <a:noFill/>
        <a:ln>
          <a:noFill/>
        </a:ln>
        <a:effectLst/>
      </c:spPr>
    </c:plotArea>
    <c:legend>
      <c:legendPos val="b"/>
      <c:layout>
        <c:manualLayout>
          <c:xMode val="edge"/>
          <c:yMode val="edge"/>
          <c:x val="0.44493583196304692"/>
          <c:y val="0.94447369095741496"/>
          <c:w val="0.11012823948984297"/>
          <c:h val="5.5526309042585015E-2"/>
        </c:manualLayout>
      </c:layout>
      <c:overlay val="0"/>
      <c:spPr>
        <a:noFill/>
        <a:ln>
          <a:noFill/>
        </a:ln>
        <a:effectLst/>
      </c:spPr>
      <c:txPr>
        <a:bodyPr rot="0" spcFirstLastPara="1" vertOverflow="ellipsis" vert="horz" wrap="square" anchor="ctr" anchorCtr="1"/>
        <a:lstStyle/>
        <a:p>
          <a:pPr>
            <a:defRPr lang="fi-FI" sz="1197" b="0" i="0" u="none" strike="noStrike" kern="1200" baseline="0" noProof="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fi-FI" noProof="0"/>
      </a:pPr>
      <a:endParaRPr lang="fi-FI"/>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r>
              <a:rPr lang="en-US"/>
              <a:t>Kuinka hyvin nykyinen asuntosi/asumisesi muoto vastaa asumisen ihannettasi?</a:t>
            </a:r>
          </a:p>
        </c:rich>
      </c:tx>
      <c:overlay val="0"/>
      <c:spPr>
        <a:noFill/>
        <a:ln>
          <a:noFill/>
        </a:ln>
        <a:effectLst/>
      </c:spPr>
      <c:txPr>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4.6962262191927021E-2"/>
          <c:y val="0.2017701252336779"/>
          <c:w val="0.93954494418648449"/>
          <c:h val="0.56892071748561768"/>
        </c:manualLayout>
      </c:layout>
      <c:barChart>
        <c:barDir val="col"/>
        <c:grouping val="clustered"/>
        <c:varyColors val="0"/>
        <c:ser>
          <c:idx val="0"/>
          <c:order val="0"/>
          <c:tx>
            <c:strRef>
              <c:f>Taul1!$B$1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fi-FI" sz="1197" b="0" i="0" u="none" strike="noStrike" kern="1200" baseline="0" noProof="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1 = Ei lainkaan</c:v>
                </c:pt>
                <c:pt idx="1">
                  <c:v>2</c:v>
                </c:pt>
                <c:pt idx="2">
                  <c:v>3</c:v>
                </c:pt>
                <c:pt idx="3">
                  <c:v>4 = Ei vastaa erityisen hyvin, muttei huonostikaan</c:v>
                </c:pt>
                <c:pt idx="4">
                  <c:v>5</c:v>
                </c:pt>
                <c:pt idx="5">
                  <c:v>6</c:v>
                </c:pt>
                <c:pt idx="6">
                  <c:v>7 = Täydellisesti</c:v>
                </c:pt>
              </c:strCache>
            </c:strRef>
          </c:cat>
          <c:val>
            <c:numRef>
              <c:f>Taul1!$B$2:$B$8</c:f>
              <c:numCache>
                <c:formatCode>0%</c:formatCode>
                <c:ptCount val="7"/>
                <c:pt idx="0">
                  <c:v>4.6931407942238268E-2</c:v>
                </c:pt>
                <c:pt idx="1">
                  <c:v>4.9819494584837545E-2</c:v>
                </c:pt>
                <c:pt idx="2">
                  <c:v>7.5812274368231042E-2</c:v>
                </c:pt>
                <c:pt idx="3">
                  <c:v>0.23249097472924188</c:v>
                </c:pt>
                <c:pt idx="4">
                  <c:v>0.24043321299638989</c:v>
                </c:pt>
                <c:pt idx="5">
                  <c:v>0.25270758122743681</c:v>
                </c:pt>
                <c:pt idx="6">
                  <c:v>9.7472924187725629E-2</c:v>
                </c:pt>
              </c:numCache>
            </c:numRef>
          </c:val>
          <c:extLst>
            <c:ext xmlns:c16="http://schemas.microsoft.com/office/drawing/2014/chart" uri="{C3380CC4-5D6E-409C-BE32-E72D297353CC}">
              <c16:uniqueId val="{00000000-97F2-544C-91B3-E120F8260502}"/>
            </c:ext>
          </c:extLst>
        </c:ser>
        <c:ser>
          <c:idx val="1"/>
          <c:order val="1"/>
          <c:tx>
            <c:strRef>
              <c:f>Taul1!$C$1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fi-FI" sz="1197" b="0" i="0" u="none" strike="noStrike" kern="1200" baseline="0" noProof="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1 = Ei lainkaan</c:v>
                </c:pt>
                <c:pt idx="1">
                  <c:v>2</c:v>
                </c:pt>
                <c:pt idx="2">
                  <c:v>3</c:v>
                </c:pt>
                <c:pt idx="3">
                  <c:v>4 = Ei vastaa erityisen hyvin, muttei huonostikaan</c:v>
                </c:pt>
                <c:pt idx="4">
                  <c:v>5</c:v>
                </c:pt>
                <c:pt idx="5">
                  <c:v>6</c:v>
                </c:pt>
                <c:pt idx="6">
                  <c:v>7 = Täydellisesti</c:v>
                </c:pt>
              </c:strCache>
            </c:strRef>
          </c:cat>
          <c:val>
            <c:numRef>
              <c:f>Taul1!$C$2:$C$8</c:f>
              <c:numCache>
                <c:formatCode>0%</c:formatCode>
                <c:ptCount val="7"/>
                <c:pt idx="0">
                  <c:v>4.076539101497504E-2</c:v>
                </c:pt>
                <c:pt idx="1">
                  <c:v>4.6589018302828626E-2</c:v>
                </c:pt>
                <c:pt idx="2">
                  <c:v>7.4043261231281202E-2</c:v>
                </c:pt>
                <c:pt idx="3">
                  <c:v>0.19717138103161397</c:v>
                </c:pt>
                <c:pt idx="4">
                  <c:v>0.29201331114808654</c:v>
                </c:pt>
                <c:pt idx="5">
                  <c:v>0.2703826955074875</c:v>
                </c:pt>
                <c:pt idx="6">
                  <c:v>7.6539101497504161E-2</c:v>
                </c:pt>
              </c:numCache>
            </c:numRef>
          </c:val>
          <c:extLst>
            <c:ext xmlns:c16="http://schemas.microsoft.com/office/drawing/2014/chart" uri="{C3380CC4-5D6E-409C-BE32-E72D297353CC}">
              <c16:uniqueId val="{00000001-97F2-544C-91B3-E120F8260502}"/>
            </c:ext>
          </c:extLst>
        </c:ser>
        <c:dLbls>
          <c:showLegendKey val="0"/>
          <c:showVal val="0"/>
          <c:showCatName val="0"/>
          <c:showSerName val="0"/>
          <c:showPercent val="0"/>
          <c:showBubbleSize val="0"/>
        </c:dLbls>
        <c:gapWidth val="219"/>
        <c:overlap val="-27"/>
        <c:axId val="1795462096"/>
        <c:axId val="1795579616"/>
      </c:barChart>
      <c:catAx>
        <c:axId val="179546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fi-FI" sz="1197" b="0" i="0" u="none" strike="noStrike" kern="1200" baseline="0" noProof="0">
                <a:solidFill>
                  <a:schemeClr val="tx1">
                    <a:lumMod val="65000"/>
                    <a:lumOff val="35000"/>
                  </a:schemeClr>
                </a:solidFill>
                <a:latin typeface="+mn-lt"/>
                <a:ea typeface="+mn-ea"/>
                <a:cs typeface="+mn-cs"/>
              </a:defRPr>
            </a:pPr>
            <a:endParaRPr lang="fi-FI"/>
          </a:p>
        </c:txPr>
        <c:crossAx val="1795579616"/>
        <c:crosses val="autoZero"/>
        <c:auto val="1"/>
        <c:lblAlgn val="ctr"/>
        <c:lblOffset val="100"/>
        <c:noMultiLvlLbl val="0"/>
      </c:catAx>
      <c:valAx>
        <c:axId val="179557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fi-FI" sz="1197" b="0" i="0" u="none" strike="noStrike" kern="1200" baseline="0" noProof="0">
                <a:solidFill>
                  <a:schemeClr val="tx1">
                    <a:lumMod val="65000"/>
                    <a:lumOff val="35000"/>
                  </a:schemeClr>
                </a:solidFill>
                <a:latin typeface="+mn-lt"/>
                <a:ea typeface="+mn-ea"/>
                <a:cs typeface="+mn-cs"/>
              </a:defRPr>
            </a:pPr>
            <a:endParaRPr lang="fi-FI"/>
          </a:p>
        </c:txPr>
        <c:crossAx val="1795462096"/>
        <c:crosses val="autoZero"/>
        <c:crossBetween val="between"/>
      </c:valAx>
      <c:spPr>
        <a:noFill/>
        <a:ln>
          <a:noFill/>
        </a:ln>
        <a:effectLst/>
      </c:spPr>
    </c:plotArea>
    <c:legend>
      <c:legendPos val="b"/>
      <c:layout>
        <c:manualLayout>
          <c:xMode val="edge"/>
          <c:yMode val="edge"/>
          <c:x val="0.29772171160367478"/>
          <c:y val="0.93904694350200402"/>
          <c:w val="0.31622790471232654"/>
          <c:h val="5.5526309042585015E-2"/>
        </c:manualLayout>
      </c:layout>
      <c:overlay val="0"/>
      <c:spPr>
        <a:noFill/>
        <a:ln>
          <a:noFill/>
        </a:ln>
        <a:effectLst/>
      </c:spPr>
      <c:txPr>
        <a:bodyPr rot="0" spcFirstLastPara="1" vertOverflow="ellipsis" vert="horz" wrap="square" anchor="ctr" anchorCtr="1"/>
        <a:lstStyle/>
        <a:p>
          <a:pPr>
            <a:defRPr lang="fi-FI" sz="1197" b="0" i="0" u="none" strike="noStrike" kern="1200" baseline="0" noProof="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fi-FI" noProof="0"/>
      </a:pPr>
      <a:endParaRPr lang="fi-FI"/>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r>
              <a:rPr lang="en-US"/>
              <a:t>Minulle on tärkeää, että asumisessani rauhallisuus ulottuu koskemaan...</a:t>
            </a:r>
          </a:p>
        </c:rich>
      </c:tx>
      <c:layout>
        <c:manualLayout>
          <c:xMode val="edge"/>
          <c:yMode val="edge"/>
          <c:x val="0.1620821592333157"/>
          <c:y val="2.1706989821643749E-2"/>
        </c:manualLayout>
      </c:layout>
      <c:overlay val="0"/>
      <c:spPr>
        <a:noFill/>
        <a:ln>
          <a:noFill/>
        </a:ln>
        <a:effectLst/>
      </c:spPr>
      <c:txPr>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4.7663831923804058E-2"/>
          <c:y val="0.19414872706451419"/>
          <c:w val="0.9386418054679031"/>
          <c:h val="0.59999935904557611"/>
        </c:manualLayout>
      </c:layout>
      <c:barChart>
        <c:barDir val="col"/>
        <c:grouping val="clustered"/>
        <c:varyColors val="0"/>
        <c:ser>
          <c:idx val="0"/>
          <c:order val="0"/>
          <c:tx>
            <c:strRef>
              <c:f>Taul1!$B$1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fi-FI" sz="1197" b="0" i="0" u="none" strike="noStrike" kern="1200" baseline="0" noProof="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vain asuntoani</c:v>
                </c:pt>
                <c:pt idx="1">
                  <c:v>pihaani/asuintaloani</c:v>
                </c:pt>
                <c:pt idx="2">
                  <c:v>kotikatuani/-tietäni</c:v>
                </c:pt>
                <c:pt idx="3">
                  <c:v>asuinaluettani</c:v>
                </c:pt>
                <c:pt idx="4">
                  <c:v>En kaipaa asumisessani rauhaa.</c:v>
                </c:pt>
              </c:strCache>
            </c:strRef>
          </c:cat>
          <c:val>
            <c:numRef>
              <c:f>Taul1!$B$2:$B$6</c:f>
              <c:numCache>
                <c:formatCode>0%</c:formatCode>
                <c:ptCount val="5"/>
                <c:pt idx="0">
                  <c:v>7.8700361010830319E-2</c:v>
                </c:pt>
                <c:pt idx="1">
                  <c:v>0.29241877256317689</c:v>
                </c:pt>
                <c:pt idx="2">
                  <c:v>0.15018050541516245</c:v>
                </c:pt>
                <c:pt idx="3">
                  <c:v>0.46714801444043319</c:v>
                </c:pt>
                <c:pt idx="4">
                  <c:v>1.1552346570397111E-2</c:v>
                </c:pt>
              </c:numCache>
            </c:numRef>
          </c:val>
          <c:extLst>
            <c:ext xmlns:c16="http://schemas.microsoft.com/office/drawing/2014/chart" uri="{C3380CC4-5D6E-409C-BE32-E72D297353CC}">
              <c16:uniqueId val="{00000000-97F2-544C-91B3-E120F8260502}"/>
            </c:ext>
          </c:extLst>
        </c:ser>
        <c:ser>
          <c:idx val="1"/>
          <c:order val="1"/>
          <c:tx>
            <c:strRef>
              <c:f>Taul1!$C$1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fi-FI" sz="1197" b="0" i="0" u="none" strike="noStrike" kern="1200" baseline="0" noProof="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vain asuntoani</c:v>
                </c:pt>
                <c:pt idx="1">
                  <c:v>pihaani/asuintaloani</c:v>
                </c:pt>
                <c:pt idx="2">
                  <c:v>kotikatuani/-tietäni</c:v>
                </c:pt>
                <c:pt idx="3">
                  <c:v>asuinaluettani</c:v>
                </c:pt>
                <c:pt idx="4">
                  <c:v>En kaipaa asumisessani rauhaa.</c:v>
                </c:pt>
              </c:strCache>
            </c:strRef>
          </c:cat>
          <c:val>
            <c:numRef>
              <c:f>Taul1!$C$2:$C$6</c:f>
              <c:numCache>
                <c:formatCode>0%</c:formatCode>
                <c:ptCount val="5"/>
                <c:pt idx="0">
                  <c:v>5.4908485856905158E-2</c:v>
                </c:pt>
                <c:pt idx="1">
                  <c:v>0.26705490848585689</c:v>
                </c:pt>
                <c:pt idx="2">
                  <c:v>0.17637271214642267</c:v>
                </c:pt>
                <c:pt idx="3">
                  <c:v>0.49916805324459235</c:v>
                </c:pt>
                <c:pt idx="4">
                  <c:v>2.4958402662229617E-3</c:v>
                </c:pt>
              </c:numCache>
            </c:numRef>
          </c:val>
          <c:extLst>
            <c:ext xmlns:c16="http://schemas.microsoft.com/office/drawing/2014/chart" uri="{C3380CC4-5D6E-409C-BE32-E72D297353CC}">
              <c16:uniqueId val="{00000001-97F2-544C-91B3-E120F8260502}"/>
            </c:ext>
          </c:extLst>
        </c:ser>
        <c:dLbls>
          <c:showLegendKey val="0"/>
          <c:showVal val="0"/>
          <c:showCatName val="0"/>
          <c:showSerName val="0"/>
          <c:showPercent val="0"/>
          <c:showBubbleSize val="0"/>
        </c:dLbls>
        <c:gapWidth val="219"/>
        <c:overlap val="-27"/>
        <c:axId val="1795462096"/>
        <c:axId val="1795579616"/>
      </c:barChart>
      <c:catAx>
        <c:axId val="179546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fi-FI" sz="1197" b="0" i="0" u="none" strike="noStrike" kern="1200" baseline="0" noProof="0">
                <a:solidFill>
                  <a:schemeClr val="tx1">
                    <a:lumMod val="65000"/>
                    <a:lumOff val="35000"/>
                  </a:schemeClr>
                </a:solidFill>
                <a:latin typeface="+mn-lt"/>
                <a:ea typeface="+mn-ea"/>
                <a:cs typeface="+mn-cs"/>
              </a:defRPr>
            </a:pPr>
            <a:endParaRPr lang="fi-FI"/>
          </a:p>
        </c:txPr>
        <c:crossAx val="1795579616"/>
        <c:crosses val="autoZero"/>
        <c:auto val="1"/>
        <c:lblAlgn val="ctr"/>
        <c:lblOffset val="100"/>
        <c:noMultiLvlLbl val="0"/>
      </c:catAx>
      <c:valAx>
        <c:axId val="179557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fi-FI" sz="1197" b="0" i="0" u="none" strike="noStrike" kern="1200" baseline="0" noProof="0">
                <a:solidFill>
                  <a:schemeClr val="tx1">
                    <a:lumMod val="65000"/>
                    <a:lumOff val="35000"/>
                  </a:schemeClr>
                </a:solidFill>
                <a:latin typeface="+mn-lt"/>
                <a:ea typeface="+mn-ea"/>
                <a:cs typeface="+mn-cs"/>
              </a:defRPr>
            </a:pPr>
            <a:endParaRPr lang="fi-FI"/>
          </a:p>
        </c:txPr>
        <c:crossAx val="1795462096"/>
        <c:crosses val="autoZero"/>
        <c:crossBetween val="between"/>
      </c:valAx>
      <c:spPr>
        <a:noFill/>
        <a:ln>
          <a:noFill/>
        </a:ln>
        <a:effectLst/>
      </c:spPr>
    </c:plotArea>
    <c:legend>
      <c:legendPos val="b"/>
      <c:layout>
        <c:manualLayout>
          <c:xMode val="edge"/>
          <c:yMode val="edge"/>
          <c:x val="0.29772171160367478"/>
          <c:y val="0.93904694350200402"/>
          <c:w val="0.31622790471232654"/>
          <c:h val="5.5526309042585015E-2"/>
        </c:manualLayout>
      </c:layout>
      <c:overlay val="0"/>
      <c:spPr>
        <a:noFill/>
        <a:ln>
          <a:noFill/>
        </a:ln>
        <a:effectLst/>
      </c:spPr>
      <c:txPr>
        <a:bodyPr rot="0" spcFirstLastPara="1" vertOverflow="ellipsis" vert="horz" wrap="square" anchor="ctr" anchorCtr="1"/>
        <a:lstStyle/>
        <a:p>
          <a:pPr>
            <a:defRPr lang="fi-FI" sz="1197" b="0" i="0" u="none" strike="noStrike" kern="1200" baseline="0" noProof="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fi-FI" noProof="0"/>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r>
              <a:rPr lang="fi-FI" b="0" i="0" noProof="0" dirty="0">
                <a:latin typeface="Verdana" panose="020B0604030504040204" pitchFamily="34" charset="0"/>
              </a:rPr>
              <a:t>Oletko muuttanut viimeisen vuoden aikana?</a:t>
            </a:r>
          </a:p>
        </c:rich>
      </c:tx>
      <c:overlay val="0"/>
      <c:spPr>
        <a:noFill/>
        <a:ln>
          <a:noFill/>
        </a:ln>
        <a:effectLst/>
      </c:spPr>
      <c:txPr>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Taul1!$B$1</c:f>
              <c:strCache>
                <c:ptCount val="1"/>
                <c:pt idx="0">
                  <c:v>Oletko muuttanut viimeisen vuoden aikana?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F2-DE49-B356-37CCE7875A4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F2-DE49-B356-37CCE7875A4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Taul1!$A$2:$A$3</c:f>
              <c:strCache>
                <c:ptCount val="2"/>
                <c:pt idx="0">
                  <c:v>Kyllä</c:v>
                </c:pt>
                <c:pt idx="1">
                  <c:v>En</c:v>
                </c:pt>
              </c:strCache>
            </c:strRef>
          </c:cat>
          <c:val>
            <c:numRef>
              <c:f>Taul1!$B$2:$B$3</c:f>
              <c:numCache>
                <c:formatCode>0%</c:formatCode>
                <c:ptCount val="2"/>
                <c:pt idx="0">
                  <c:v>0.16390977443609026</c:v>
                </c:pt>
                <c:pt idx="1">
                  <c:v>0.73984962406015042</c:v>
                </c:pt>
              </c:numCache>
            </c:numRef>
          </c:val>
          <c:extLst>
            <c:ext xmlns:c16="http://schemas.microsoft.com/office/drawing/2014/chart" uri="{C3380CC4-5D6E-409C-BE32-E72D297353CC}">
              <c16:uniqueId val="{00000000-B4A3-C449-BA27-AB38D79ECAA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i-FI" sz="2000" b="0" i="0" u="none" strike="noStrike" kern="1200" spc="0" baseline="0" noProof="0">
                <a:solidFill>
                  <a:schemeClr val="tx1">
                    <a:lumMod val="65000"/>
                    <a:lumOff val="35000"/>
                  </a:schemeClr>
                </a:solidFill>
                <a:latin typeface="+mn-lt"/>
                <a:ea typeface="+mn-ea"/>
                <a:cs typeface="+mn-cs"/>
              </a:defRPr>
            </a:pPr>
            <a:r>
              <a:rPr lang="en-US" sz="2000"/>
              <a:t>Suunnitteletko muuttoa?</a:t>
            </a:r>
          </a:p>
        </c:rich>
      </c:tx>
      <c:overlay val="0"/>
      <c:spPr>
        <a:noFill/>
        <a:ln>
          <a:noFill/>
        </a:ln>
        <a:effectLst/>
      </c:spPr>
      <c:txPr>
        <a:bodyPr rot="0" spcFirstLastPara="1" vertOverflow="ellipsis" vert="horz" wrap="square" anchor="ctr" anchorCtr="1"/>
        <a:lstStyle/>
        <a:p>
          <a:pPr>
            <a:defRPr lang="fi-FI" sz="2000" b="0" i="0" u="none" strike="noStrike" kern="1200" spc="0" baseline="0" noProof="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Suunnitteletko muuttoa?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fi-FI" sz="1197" b="0" i="0" u="none" strike="noStrike" kern="1200" baseline="0" noProof="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En suunnittele</c:v>
                </c:pt>
                <c:pt idx="1">
                  <c:v>Kyllä, 1–2 vuoden sisään</c:v>
                </c:pt>
                <c:pt idx="2">
                  <c:v>Kyllä, yli 2 vuoden päästä</c:v>
                </c:pt>
                <c:pt idx="3">
                  <c:v>Mahdollisesti, mutten vielä tiedä milloin</c:v>
                </c:pt>
              </c:strCache>
            </c:strRef>
          </c:cat>
          <c:val>
            <c:numRef>
              <c:f>Taul1!$B$2:$B$5</c:f>
              <c:numCache>
                <c:formatCode>###0%</c:formatCode>
                <c:ptCount val="4"/>
                <c:pt idx="0">
                  <c:v>0.45187969924812033</c:v>
                </c:pt>
                <c:pt idx="1">
                  <c:v>0.21052631578947367</c:v>
                </c:pt>
                <c:pt idx="2">
                  <c:v>6.0150375939849621E-2</c:v>
                </c:pt>
                <c:pt idx="3">
                  <c:v>0.181203007518797</c:v>
                </c:pt>
              </c:numCache>
            </c:numRef>
          </c:val>
          <c:extLst>
            <c:ext xmlns:c16="http://schemas.microsoft.com/office/drawing/2014/chart" uri="{C3380CC4-5D6E-409C-BE32-E72D297353CC}">
              <c16:uniqueId val="{00000000-A2A3-0C49-ADD4-43C3792B1C05}"/>
            </c:ext>
          </c:extLst>
        </c:ser>
        <c:dLbls>
          <c:showLegendKey val="0"/>
          <c:showVal val="0"/>
          <c:showCatName val="0"/>
          <c:showSerName val="0"/>
          <c:showPercent val="0"/>
          <c:showBubbleSize val="0"/>
        </c:dLbls>
        <c:gapWidth val="65"/>
        <c:overlap val="-27"/>
        <c:axId val="1190720"/>
        <c:axId val="1431856"/>
      </c:barChart>
      <c:catAx>
        <c:axId val="119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fi-FI" sz="1197" b="0" i="0" u="none" strike="noStrike" kern="1200" baseline="0" noProof="0">
                <a:solidFill>
                  <a:schemeClr val="tx1">
                    <a:lumMod val="65000"/>
                    <a:lumOff val="35000"/>
                  </a:schemeClr>
                </a:solidFill>
                <a:latin typeface="+mn-lt"/>
                <a:ea typeface="+mn-ea"/>
                <a:cs typeface="+mn-cs"/>
              </a:defRPr>
            </a:pPr>
            <a:endParaRPr lang="fi-FI"/>
          </a:p>
        </c:txPr>
        <c:crossAx val="1431856"/>
        <c:crosses val="autoZero"/>
        <c:auto val="1"/>
        <c:lblAlgn val="ctr"/>
        <c:lblOffset val="100"/>
        <c:noMultiLvlLbl val="0"/>
      </c:catAx>
      <c:valAx>
        <c:axId val="1431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fi-FI" sz="1197" b="0" i="0" u="none" strike="noStrike" kern="1200" baseline="0" noProof="0">
                <a:solidFill>
                  <a:schemeClr val="tx1">
                    <a:lumMod val="65000"/>
                    <a:lumOff val="35000"/>
                  </a:schemeClr>
                </a:solidFill>
                <a:latin typeface="+mn-lt"/>
                <a:ea typeface="+mn-ea"/>
                <a:cs typeface="+mn-cs"/>
              </a:defRPr>
            </a:pPr>
            <a:endParaRPr lang="fi-FI"/>
          </a:p>
        </c:txPr>
        <c:crossAx val="1190720"/>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fi-FI" noProof="0"/>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r>
              <a:rPr lang="fi-FI" b="0" i="0" noProof="0" dirty="0">
                <a:latin typeface="Verdana" panose="020B0604030504040204" pitchFamily="34" charset="0"/>
              </a:rPr>
              <a:t>Kuinka paljon pidät nykyisestä asuinalueestasi?</a:t>
            </a:r>
          </a:p>
        </c:rich>
      </c:tx>
      <c:layout>
        <c:manualLayout>
          <c:xMode val="edge"/>
          <c:yMode val="edge"/>
          <c:x val="0.1922568742264823"/>
          <c:y val="0"/>
        </c:manualLayout>
      </c:layout>
      <c:overlay val="0"/>
      <c:spPr>
        <a:noFill/>
        <a:ln>
          <a:noFill/>
        </a:ln>
        <a:effectLst/>
      </c:spPr>
      <c:txPr>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2017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En haluaisi asua missään muualla mieluummin kuin nykyisellä asuinalueellani</c:v>
                </c:pt>
                <c:pt idx="1">
                  <c:v>Olen asuinalueeseeni erittäin tyytyväinen</c:v>
                </c:pt>
                <c:pt idx="2">
                  <c:v>Olen asuinalueeseeni melko tyytyväinen</c:v>
                </c:pt>
                <c:pt idx="3">
                  <c:v>En ole erityisen tyytyväinen tai tyytymätön asuinalueeseeni</c:v>
                </c:pt>
                <c:pt idx="4">
                  <c:v>Olen melko tyytymätön asuinalueeseeni</c:v>
                </c:pt>
                <c:pt idx="5">
                  <c:v>Olen erittäin tyytymätön asuinalueeseeni</c:v>
                </c:pt>
                <c:pt idx="6">
                  <c:v>Muuttaisin heti pois asuinalueeltani, jos se vain olisi mahdollista</c:v>
                </c:pt>
              </c:strCache>
            </c:strRef>
          </c:cat>
          <c:val>
            <c:numRef>
              <c:f>Taul1!$B$2:$B$8</c:f>
              <c:numCache>
                <c:formatCode>0%</c:formatCode>
                <c:ptCount val="7"/>
                <c:pt idx="0">
                  <c:v>0.13200000000000001</c:v>
                </c:pt>
                <c:pt idx="1">
                  <c:v>0.45100000000000001</c:v>
                </c:pt>
                <c:pt idx="2">
                  <c:v>0.309</c:v>
                </c:pt>
                <c:pt idx="3">
                  <c:v>6.9000000000000006E-2</c:v>
                </c:pt>
                <c:pt idx="4">
                  <c:v>2.5999999999999999E-2</c:v>
                </c:pt>
                <c:pt idx="5">
                  <c:v>3.0000000000000001E-3</c:v>
                </c:pt>
                <c:pt idx="6">
                  <c:v>1.0999999999999999E-2</c:v>
                </c:pt>
              </c:numCache>
            </c:numRef>
          </c:val>
          <c:extLst>
            <c:ext xmlns:c16="http://schemas.microsoft.com/office/drawing/2014/chart" uri="{C3380CC4-5D6E-409C-BE32-E72D297353CC}">
              <c16:uniqueId val="{00000000-97F2-544C-91B3-E120F8260502}"/>
            </c:ext>
          </c:extLst>
        </c:ser>
        <c:ser>
          <c:idx val="1"/>
          <c:order val="1"/>
          <c:tx>
            <c:strRef>
              <c:f>Taul1!$C$1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En haluaisi asua missään muualla mieluummin kuin nykyisellä asuinalueellani</c:v>
                </c:pt>
                <c:pt idx="1">
                  <c:v>Olen asuinalueeseeni erittäin tyytyväinen</c:v>
                </c:pt>
                <c:pt idx="2">
                  <c:v>Olen asuinalueeseeni melko tyytyväinen</c:v>
                </c:pt>
                <c:pt idx="3">
                  <c:v>En ole erityisen tyytyväinen tai tyytymätön asuinalueeseeni</c:v>
                </c:pt>
                <c:pt idx="4">
                  <c:v>Olen melko tyytymätön asuinalueeseeni</c:v>
                </c:pt>
                <c:pt idx="5">
                  <c:v>Olen erittäin tyytymätön asuinalueeseeni</c:v>
                </c:pt>
                <c:pt idx="6">
                  <c:v>Muuttaisin heti pois asuinalueeltani, jos se vain olisi mahdollista</c:v>
                </c:pt>
              </c:strCache>
            </c:strRef>
          </c:cat>
          <c:val>
            <c:numRef>
              <c:f>Taul1!$C$2:$C$8</c:f>
              <c:numCache>
                <c:formatCode>0%</c:formatCode>
                <c:ptCount val="7"/>
                <c:pt idx="0">
                  <c:v>0.11480865224625623</c:v>
                </c:pt>
                <c:pt idx="1">
                  <c:v>0.4750415973377704</c:v>
                </c:pt>
                <c:pt idx="2">
                  <c:v>0.32945091514143093</c:v>
                </c:pt>
                <c:pt idx="3">
                  <c:v>3.9933444259567387E-2</c:v>
                </c:pt>
                <c:pt idx="4">
                  <c:v>2.4958402662229616E-2</c:v>
                </c:pt>
                <c:pt idx="5">
                  <c:v>2.4958402662229617E-3</c:v>
                </c:pt>
                <c:pt idx="6">
                  <c:v>1.3311148086522463E-2</c:v>
                </c:pt>
              </c:numCache>
            </c:numRef>
          </c:val>
          <c:extLst>
            <c:ext xmlns:c16="http://schemas.microsoft.com/office/drawing/2014/chart" uri="{C3380CC4-5D6E-409C-BE32-E72D297353CC}">
              <c16:uniqueId val="{00000001-97F2-544C-91B3-E120F8260502}"/>
            </c:ext>
          </c:extLst>
        </c:ser>
        <c:dLbls>
          <c:showLegendKey val="0"/>
          <c:showVal val="0"/>
          <c:showCatName val="0"/>
          <c:showSerName val="0"/>
          <c:showPercent val="0"/>
          <c:showBubbleSize val="0"/>
        </c:dLbls>
        <c:gapWidth val="219"/>
        <c:overlap val="-27"/>
        <c:axId val="1795462096"/>
        <c:axId val="1795579616"/>
      </c:barChart>
      <c:catAx>
        <c:axId val="179546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795579616"/>
        <c:crosses val="autoZero"/>
        <c:auto val="1"/>
        <c:lblAlgn val="ctr"/>
        <c:lblOffset val="100"/>
        <c:noMultiLvlLbl val="0"/>
      </c:catAx>
      <c:valAx>
        <c:axId val="179557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795462096"/>
        <c:crosses val="autoZero"/>
        <c:crossBetween val="between"/>
        <c:majorUnit val="0.1"/>
      </c:valAx>
      <c:spPr>
        <a:noFill/>
        <a:ln>
          <a:noFill/>
        </a:ln>
        <a:effectLst/>
      </c:spPr>
    </c:plotArea>
    <c:legend>
      <c:legendPos val="b"/>
      <c:layout>
        <c:manualLayout>
          <c:xMode val="edge"/>
          <c:yMode val="edge"/>
          <c:x val="0.3897180846142152"/>
          <c:y val="0.91191320622494931"/>
          <c:w val="0.21932514004207587"/>
          <c:h val="5.552630904258501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r>
              <a:rPr lang="fi-FI" b="0" i="0" noProof="0" dirty="0">
                <a:latin typeface="Verdana" panose="020B0604030504040204" pitchFamily="34" charset="0"/>
              </a:rPr>
              <a:t>Kuinka paljon vastinetta koet tällä hetkellä saavasi asumiseen käyttämällesi rahalle?</a:t>
            </a:r>
          </a:p>
        </c:rich>
      </c:tx>
      <c:layout>
        <c:manualLayout>
          <c:xMode val="edge"/>
          <c:yMode val="edge"/>
          <c:x val="0.13951231224780689"/>
          <c:y val="0"/>
        </c:manualLayout>
      </c:layout>
      <c:overlay val="0"/>
      <c:spPr>
        <a:noFill/>
        <a:ln>
          <a:noFill/>
        </a:ln>
        <a:effectLst/>
      </c:spPr>
      <c:txPr>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2017</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fi-FI" sz="1197" b="0" i="0" u="none" strike="noStrike" kern="1200" baseline="0" noProof="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Saan erinomaisen vastineen asumiseen käyttämälleni rahalle</c:v>
                </c:pt>
                <c:pt idx="1">
                  <c:v>Saan hyvän vastineen asumiseen käyttämälleni rahalle</c:v>
                </c:pt>
                <c:pt idx="2">
                  <c:v>Saan kohtalaisen vastineen asumiseen käyttämälleni rahalle</c:v>
                </c:pt>
                <c:pt idx="3">
                  <c:v>Saan melko huonon vastineen asumiseen käyttämälleni rahalle</c:v>
                </c:pt>
                <c:pt idx="4">
                  <c:v>Saan erittäin huonon vastineen asumiseen käyttämälleni rahalle</c:v>
                </c:pt>
              </c:strCache>
            </c:strRef>
          </c:cat>
          <c:val>
            <c:numRef>
              <c:f>Taul1!$B$2:$B$6</c:f>
              <c:numCache>
                <c:formatCode>0%</c:formatCode>
                <c:ptCount val="5"/>
                <c:pt idx="0">
                  <c:v>0.217</c:v>
                </c:pt>
                <c:pt idx="1">
                  <c:v>0.46600000000000003</c:v>
                </c:pt>
                <c:pt idx="2">
                  <c:v>0.26800000000000002</c:v>
                </c:pt>
                <c:pt idx="3">
                  <c:v>3.7999999999999999E-2</c:v>
                </c:pt>
                <c:pt idx="4">
                  <c:v>0.01</c:v>
                </c:pt>
              </c:numCache>
            </c:numRef>
          </c:val>
          <c:extLst>
            <c:ext xmlns:c16="http://schemas.microsoft.com/office/drawing/2014/chart" uri="{C3380CC4-5D6E-409C-BE32-E72D297353CC}">
              <c16:uniqueId val="{00000000-97F2-544C-91B3-E120F8260502}"/>
            </c:ext>
          </c:extLst>
        </c:ser>
        <c:ser>
          <c:idx val="1"/>
          <c:order val="1"/>
          <c:tx>
            <c:strRef>
              <c:f>Taul1!$C$1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fi-FI" sz="1197" b="0" i="0" u="none" strike="noStrike" kern="1200" baseline="0" noProof="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Saan erinomaisen vastineen asumiseen käyttämälleni rahalle</c:v>
                </c:pt>
                <c:pt idx="1">
                  <c:v>Saan hyvän vastineen asumiseen käyttämälleni rahalle</c:v>
                </c:pt>
                <c:pt idx="2">
                  <c:v>Saan kohtalaisen vastineen asumiseen käyttämälleni rahalle</c:v>
                </c:pt>
                <c:pt idx="3">
                  <c:v>Saan melko huonon vastineen asumiseen käyttämälleni rahalle</c:v>
                </c:pt>
                <c:pt idx="4">
                  <c:v>Saan erittäin huonon vastineen asumiseen käyttämälleni rahalle</c:v>
                </c:pt>
              </c:strCache>
            </c:strRef>
          </c:cat>
          <c:val>
            <c:numRef>
              <c:f>Taul1!$C$2:$C$6</c:f>
              <c:numCache>
                <c:formatCode>0%</c:formatCode>
                <c:ptCount val="5"/>
                <c:pt idx="0">
                  <c:v>0.27287853577371046</c:v>
                </c:pt>
                <c:pt idx="1">
                  <c:v>0.4733777038269551</c:v>
                </c:pt>
                <c:pt idx="2">
                  <c:v>0.21381031613976706</c:v>
                </c:pt>
                <c:pt idx="3">
                  <c:v>2.9118136439267885E-2</c:v>
                </c:pt>
                <c:pt idx="4">
                  <c:v>1.0815307820299502E-2</c:v>
                </c:pt>
              </c:numCache>
            </c:numRef>
          </c:val>
          <c:extLst>
            <c:ext xmlns:c16="http://schemas.microsoft.com/office/drawing/2014/chart" uri="{C3380CC4-5D6E-409C-BE32-E72D297353CC}">
              <c16:uniqueId val="{00000001-97F2-544C-91B3-E120F8260502}"/>
            </c:ext>
          </c:extLst>
        </c:ser>
        <c:dLbls>
          <c:showLegendKey val="0"/>
          <c:showVal val="0"/>
          <c:showCatName val="0"/>
          <c:showSerName val="0"/>
          <c:showPercent val="0"/>
          <c:showBubbleSize val="0"/>
        </c:dLbls>
        <c:gapWidth val="219"/>
        <c:overlap val="-27"/>
        <c:axId val="1795462096"/>
        <c:axId val="1795579616"/>
      </c:barChart>
      <c:catAx>
        <c:axId val="179546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fi-FI" sz="1197" b="0" i="0" u="none" strike="noStrike" kern="1200" baseline="0" noProof="0">
                <a:solidFill>
                  <a:schemeClr val="tx1">
                    <a:lumMod val="65000"/>
                    <a:lumOff val="35000"/>
                  </a:schemeClr>
                </a:solidFill>
                <a:latin typeface="+mn-lt"/>
                <a:ea typeface="+mn-ea"/>
                <a:cs typeface="+mn-cs"/>
              </a:defRPr>
            </a:pPr>
            <a:endParaRPr lang="fi-FI"/>
          </a:p>
        </c:txPr>
        <c:crossAx val="1795579616"/>
        <c:crosses val="autoZero"/>
        <c:auto val="1"/>
        <c:lblAlgn val="ctr"/>
        <c:lblOffset val="100"/>
        <c:noMultiLvlLbl val="0"/>
      </c:catAx>
      <c:valAx>
        <c:axId val="179557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fi-FI" sz="1197" b="0" i="0" u="none" strike="noStrike" kern="1200" baseline="0" noProof="0">
                <a:solidFill>
                  <a:schemeClr val="tx1">
                    <a:lumMod val="65000"/>
                    <a:lumOff val="35000"/>
                  </a:schemeClr>
                </a:solidFill>
                <a:latin typeface="+mn-lt"/>
                <a:ea typeface="+mn-ea"/>
                <a:cs typeface="+mn-cs"/>
              </a:defRPr>
            </a:pPr>
            <a:endParaRPr lang="fi-FI"/>
          </a:p>
        </c:txPr>
        <c:crossAx val="1795462096"/>
        <c:crosses val="autoZero"/>
        <c:crossBetween val="between"/>
        <c:majorUnit val="0.1"/>
      </c:valAx>
      <c:spPr>
        <a:noFill/>
        <a:ln>
          <a:noFill/>
        </a:ln>
        <a:effectLst/>
      </c:spPr>
    </c:plotArea>
    <c:legend>
      <c:legendPos val="b"/>
      <c:layout>
        <c:manualLayout>
          <c:xMode val="edge"/>
          <c:yMode val="edge"/>
          <c:x val="0.39094470233464956"/>
          <c:y val="0.93904694350200402"/>
          <c:w val="0.21564528688077295"/>
          <c:h val="5.5526309042585015E-2"/>
        </c:manualLayout>
      </c:layout>
      <c:overlay val="0"/>
      <c:spPr>
        <a:noFill/>
        <a:ln>
          <a:noFill/>
        </a:ln>
        <a:effectLst/>
      </c:spPr>
      <c:txPr>
        <a:bodyPr rot="0" spcFirstLastPara="1" vertOverflow="ellipsis" vert="horz" wrap="square" anchor="ctr" anchorCtr="1"/>
        <a:lstStyle/>
        <a:p>
          <a:pPr>
            <a:defRPr lang="fi-FI" sz="1197" b="0" i="0" u="none" strike="noStrike" kern="1200" baseline="0" noProof="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fi-FI" noProof="0"/>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fi-FI" sz="1862" b="0" i="0" u="none" strike="noStrike" kern="1200" spc="0" baseline="0" noProof="0">
                <a:solidFill>
                  <a:srgbClr val="000000">
                    <a:lumMod val="65000"/>
                    <a:lumOff val="35000"/>
                  </a:srgbClr>
                </a:solidFill>
                <a:latin typeface="+mn-lt"/>
                <a:ea typeface="+mn-ea"/>
                <a:cs typeface="+mn-cs"/>
              </a:defRPr>
            </a:pPr>
            <a:r>
              <a:rPr lang="fi-FI" b="0" i="0" noProof="0" dirty="0">
                <a:latin typeface="Verdana" panose="020B0604030504040204" pitchFamily="34" charset="0"/>
              </a:rPr>
              <a:t>Mitä mieltä olet seuraavista väittämistä?  </a:t>
            </a:r>
          </a:p>
        </c:rich>
      </c:tx>
      <c:layout>
        <c:manualLayout>
          <c:xMode val="edge"/>
          <c:yMode val="edge"/>
          <c:x val="0.26337933149340692"/>
          <c:y val="5.4360539213745424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fi-FI" sz="1862" b="0" i="0" u="none" strike="noStrike" kern="1200" spc="0" baseline="0" noProof="0">
              <a:solidFill>
                <a:srgbClr val="000000">
                  <a:lumMod val="65000"/>
                  <a:lumOff val="35000"/>
                </a:srgbClr>
              </a:solidFill>
              <a:latin typeface="+mn-lt"/>
              <a:ea typeface="+mn-ea"/>
              <a:cs typeface="+mn-cs"/>
            </a:defRPr>
          </a:pPr>
          <a:endParaRPr lang="fi-FI"/>
        </a:p>
      </c:txPr>
    </c:title>
    <c:autoTitleDeleted val="0"/>
    <c:plotArea>
      <c:layout>
        <c:manualLayout>
          <c:layoutTarget val="inner"/>
          <c:xMode val="edge"/>
          <c:yMode val="edge"/>
          <c:x val="5.1586707135389126E-2"/>
          <c:y val="0.25033713165116711"/>
          <c:w val="0.92878741123320951"/>
          <c:h val="0.56547395220595709"/>
        </c:manualLayout>
      </c:layout>
      <c:barChart>
        <c:barDir val="col"/>
        <c:grouping val="clustered"/>
        <c:varyColors val="0"/>
        <c:ser>
          <c:idx val="0"/>
          <c:order val="0"/>
          <c:tx>
            <c:strRef>
              <c:f>Taul1!$B$1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En pysty suunnittelemaan tulevaisuuttani pitkälle.</c:v>
                </c:pt>
                <c:pt idx="1">
                  <c:v>Luonto on hyvin tärkeä hyvinvointini kannalta.</c:v>
                </c:pt>
                <c:pt idx="2">
                  <c:v>Vietän vapaa-aikaani usein luonnossa.</c:v>
                </c:pt>
                <c:pt idx="3">
                  <c:v>Kaupunkiympäristössä on minulle riittävästi luontoa.</c:v>
                </c:pt>
              </c:strCache>
            </c:strRef>
          </c:cat>
          <c:val>
            <c:numRef>
              <c:f>Taul1!$B$2:$B$5</c:f>
              <c:numCache>
                <c:formatCode>0%</c:formatCode>
                <c:ptCount val="4"/>
                <c:pt idx="0">
                  <c:v>0.38428262436914201</c:v>
                </c:pt>
                <c:pt idx="1">
                  <c:v>0.81398702235039644</c:v>
                </c:pt>
                <c:pt idx="2">
                  <c:v>0.61571737563085793</c:v>
                </c:pt>
                <c:pt idx="3">
                  <c:v>0.40230713770728188</c:v>
                </c:pt>
              </c:numCache>
            </c:numRef>
          </c:val>
          <c:extLst>
            <c:ext xmlns:c16="http://schemas.microsoft.com/office/drawing/2014/chart" uri="{C3380CC4-5D6E-409C-BE32-E72D297353CC}">
              <c16:uniqueId val="{00000000-97F2-544C-91B3-E120F8260502}"/>
            </c:ext>
          </c:extLst>
        </c:ser>
        <c:ser>
          <c:idx val="1"/>
          <c:order val="1"/>
          <c:tx>
            <c:strRef>
              <c:f>Taul1!$C$1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En pysty suunnittelemaan tulevaisuuttani pitkälle.</c:v>
                </c:pt>
                <c:pt idx="1">
                  <c:v>Luonto on hyvin tärkeä hyvinvointini kannalta.</c:v>
                </c:pt>
                <c:pt idx="2">
                  <c:v>Vietän vapaa-aikaani usein luonnossa.</c:v>
                </c:pt>
                <c:pt idx="3">
                  <c:v>Kaupunkiympäristössä on minulle riittävästi luontoa.</c:v>
                </c:pt>
              </c:strCache>
            </c:strRef>
          </c:cat>
          <c:val>
            <c:numRef>
              <c:f>Taul1!$C$2:$C$5</c:f>
              <c:numCache>
                <c:formatCode>0%</c:formatCode>
                <c:ptCount val="4"/>
                <c:pt idx="0">
                  <c:v>0.34109816971713813</c:v>
                </c:pt>
                <c:pt idx="1">
                  <c:v>0.88186356073211314</c:v>
                </c:pt>
                <c:pt idx="2">
                  <c:v>0.72212978369384362</c:v>
                </c:pt>
                <c:pt idx="3">
                  <c:v>0.33444259567387691</c:v>
                </c:pt>
              </c:numCache>
            </c:numRef>
          </c:val>
          <c:extLst>
            <c:ext xmlns:c16="http://schemas.microsoft.com/office/drawing/2014/chart" uri="{C3380CC4-5D6E-409C-BE32-E72D297353CC}">
              <c16:uniqueId val="{00000001-97F2-544C-91B3-E120F8260502}"/>
            </c:ext>
          </c:extLst>
        </c:ser>
        <c:dLbls>
          <c:showLegendKey val="0"/>
          <c:showVal val="0"/>
          <c:showCatName val="0"/>
          <c:showSerName val="0"/>
          <c:showPercent val="0"/>
          <c:showBubbleSize val="0"/>
        </c:dLbls>
        <c:gapWidth val="219"/>
        <c:overlap val="-27"/>
        <c:axId val="1795462096"/>
        <c:axId val="1795579616"/>
      </c:barChart>
      <c:catAx>
        <c:axId val="179546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795579616"/>
        <c:crosses val="autoZero"/>
        <c:auto val="1"/>
        <c:lblAlgn val="ctr"/>
        <c:lblOffset val="100"/>
        <c:noMultiLvlLbl val="0"/>
      </c:catAx>
      <c:valAx>
        <c:axId val="179557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79546209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fi-FI" sz="1862" b="0" i="0" u="none" strike="noStrike" kern="1200" spc="0" baseline="0" noProof="0">
                <a:solidFill>
                  <a:srgbClr val="000000">
                    <a:lumMod val="65000"/>
                    <a:lumOff val="35000"/>
                  </a:srgbClr>
                </a:solidFill>
                <a:latin typeface="+mn-lt"/>
                <a:ea typeface="+mn-ea"/>
                <a:cs typeface="+mn-cs"/>
              </a:defRPr>
            </a:pPr>
            <a:r>
              <a:rPr lang="fi-FI" b="0" i="0" noProof="0" dirty="0">
                <a:latin typeface="Verdana" panose="020B0604030504040204" pitchFamily="34" charset="0"/>
              </a:rPr>
              <a:t>Mitä mieltä olet seuraavista ajankohtaisista aiheista? Ota kantaa seuraaviin väittämiin. </a:t>
            </a:r>
            <a:endParaRPr lang="fi-FI" noProof="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fi-FI" sz="1862" b="0" i="0" u="none" strike="noStrike" kern="1200" spc="0" baseline="0" noProof="0">
              <a:solidFill>
                <a:srgbClr val="000000">
                  <a:lumMod val="65000"/>
                  <a:lumOff val="35000"/>
                </a:srgbClr>
              </a:solidFill>
              <a:latin typeface="+mn-lt"/>
              <a:ea typeface="+mn-ea"/>
              <a:cs typeface="+mn-cs"/>
            </a:defRPr>
          </a:pPr>
          <a:endParaRPr lang="fi-FI"/>
        </a:p>
      </c:txPr>
    </c:title>
    <c:autoTitleDeleted val="0"/>
    <c:plotArea>
      <c:layout>
        <c:manualLayout>
          <c:layoutTarget val="inner"/>
          <c:xMode val="edge"/>
          <c:yMode val="edge"/>
          <c:x val="5.4401746239861694E-2"/>
          <c:y val="0.23419521114150019"/>
          <c:w val="0.93210546013854989"/>
          <c:h val="0.61400722259468221"/>
        </c:manualLayout>
      </c:layout>
      <c:barChart>
        <c:barDir val="col"/>
        <c:grouping val="clustered"/>
        <c:varyColors val="0"/>
        <c:ser>
          <c:idx val="0"/>
          <c:order val="0"/>
          <c:tx>
            <c:strRef>
              <c:f>Taul1!$B$1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Kaupungistuminen on minusta hyvä kehityssuunta.</c:v>
                </c:pt>
                <c:pt idx="1">
                  <c:v>Maailman tulevaisuus näyttää huolestuttavalta.</c:v>
                </c:pt>
                <c:pt idx="2">
                  <c:v>Haja-asutusalueiden elinvoimaisuus tulisi säilyttää.</c:v>
                </c:pt>
              </c:strCache>
            </c:strRef>
          </c:cat>
          <c:val>
            <c:numRef>
              <c:f>Taul1!$B$2:$B$4</c:f>
              <c:numCache>
                <c:formatCode>0%</c:formatCode>
                <c:ptCount val="3"/>
                <c:pt idx="0">
                  <c:v>0.24729632299927901</c:v>
                </c:pt>
                <c:pt idx="1">
                  <c:v>0.798846431146359</c:v>
                </c:pt>
                <c:pt idx="2">
                  <c:v>0.82263878875270358</c:v>
                </c:pt>
              </c:numCache>
            </c:numRef>
          </c:val>
          <c:extLst>
            <c:ext xmlns:c16="http://schemas.microsoft.com/office/drawing/2014/chart" uri="{C3380CC4-5D6E-409C-BE32-E72D297353CC}">
              <c16:uniqueId val="{00000000-97F2-544C-91B3-E120F8260502}"/>
            </c:ext>
          </c:extLst>
        </c:ser>
        <c:ser>
          <c:idx val="1"/>
          <c:order val="1"/>
          <c:tx>
            <c:strRef>
              <c:f>Taul1!$C$1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Kaupungistuminen on minusta hyvä kehityssuunta.</c:v>
                </c:pt>
                <c:pt idx="1">
                  <c:v>Maailman tulevaisuus näyttää huolestuttavalta.</c:v>
                </c:pt>
                <c:pt idx="2">
                  <c:v>Haja-asutusalueiden elinvoimaisuus tulisi säilyttää.</c:v>
                </c:pt>
              </c:strCache>
            </c:strRef>
          </c:cat>
          <c:val>
            <c:numRef>
              <c:f>Taul1!$C$2:$C$4</c:f>
              <c:numCache>
                <c:formatCode>0%</c:formatCode>
                <c:ptCount val="3"/>
                <c:pt idx="0">
                  <c:v>0.23627287853577372</c:v>
                </c:pt>
                <c:pt idx="1">
                  <c:v>0.8094841930116472</c:v>
                </c:pt>
                <c:pt idx="2">
                  <c:v>0.86023294509151416</c:v>
                </c:pt>
              </c:numCache>
            </c:numRef>
          </c:val>
          <c:extLst>
            <c:ext xmlns:c16="http://schemas.microsoft.com/office/drawing/2014/chart" uri="{C3380CC4-5D6E-409C-BE32-E72D297353CC}">
              <c16:uniqueId val="{00000001-97F2-544C-91B3-E120F8260502}"/>
            </c:ext>
          </c:extLst>
        </c:ser>
        <c:dLbls>
          <c:showLegendKey val="0"/>
          <c:showVal val="0"/>
          <c:showCatName val="0"/>
          <c:showSerName val="0"/>
          <c:showPercent val="0"/>
          <c:showBubbleSize val="0"/>
        </c:dLbls>
        <c:gapWidth val="219"/>
        <c:overlap val="-27"/>
        <c:axId val="1795462096"/>
        <c:axId val="1795579616"/>
      </c:barChart>
      <c:catAx>
        <c:axId val="179546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795579616"/>
        <c:crosses val="autoZero"/>
        <c:auto val="1"/>
        <c:lblAlgn val="ctr"/>
        <c:lblOffset val="100"/>
        <c:noMultiLvlLbl val="0"/>
      </c:catAx>
      <c:valAx>
        <c:axId val="179557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79546209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r>
              <a:rPr lang="fi-FI" b="0" i="0" noProof="0" dirty="0">
                <a:latin typeface="Verdana" panose="020B0604030504040204" pitchFamily="34" charset="0"/>
              </a:rPr>
              <a:t>Mitä seuraavista seuraat säännöllisesti saadaksesi ideoita kodin muokkaukseen, asumiseen tai muuten vain ajanvietteeksi aihepiirin äärellä?</a:t>
            </a:r>
          </a:p>
        </c:rich>
      </c:tx>
      <c:overlay val="0"/>
      <c:spPr>
        <a:noFill/>
        <a:ln>
          <a:noFill/>
        </a:ln>
        <a:effectLst/>
      </c:spPr>
      <c:txPr>
        <a:bodyPr rot="0" spcFirstLastPara="1" vertOverflow="ellipsis" vert="horz" wrap="square" anchor="ctr" anchorCtr="1"/>
        <a:lstStyle/>
        <a:p>
          <a:pPr>
            <a:defRPr lang="fi-FI" sz="1862" b="0" i="0" u="none" strike="noStrike" kern="1200" spc="0" baseline="0" noProof="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Taul1!$B$1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Television sisustus-/remontointiohjelmia</c:v>
                </c:pt>
                <c:pt idx="1">
                  <c:v>Saan ideoita tutuilta/ystäviltä</c:v>
                </c:pt>
                <c:pt idx="2">
                  <c:v>Instagramia</c:v>
                </c:pt>
                <c:pt idx="3">
                  <c:v>Asunnonvälityssivustoja (esim. Oikotie, Etuovi.com)</c:v>
                </c:pt>
                <c:pt idx="4">
                  <c:v>Pinterestiä</c:v>
                </c:pt>
                <c:pt idx="5">
                  <c:v>Facebook-ryhmiä aiheeseen liittyen</c:v>
                </c:pt>
                <c:pt idx="6">
                  <c:v>Sisustus-/remontointilehtiä</c:v>
                </c:pt>
                <c:pt idx="7">
                  <c:v>Sisustus-/remontointiverkkokauppojen tarjontaa</c:v>
                </c:pt>
                <c:pt idx="8">
                  <c:v>Sisustus-/remontointitapahtumia (esim. Suomen Asuntomessut, Habitare)</c:v>
                </c:pt>
                <c:pt idx="9">
                  <c:v>Sisustus-/remontointiblogeja</c:v>
                </c:pt>
                <c:pt idx="10">
                  <c:v>En ole kiinnostunut aiheesta/ En mitään näistä</c:v>
                </c:pt>
              </c:strCache>
            </c:strRef>
          </c:cat>
          <c:val>
            <c:numRef>
              <c:f>Taul1!$B$2:$B$12</c:f>
              <c:numCache>
                <c:formatCode>0%</c:formatCode>
                <c:ptCount val="11"/>
                <c:pt idx="0">
                  <c:v>0.33381398702235038</c:v>
                </c:pt>
                <c:pt idx="1">
                  <c:v>0.21052631578947367</c:v>
                </c:pt>
                <c:pt idx="2">
                  <c:v>0.15428983417447728</c:v>
                </c:pt>
                <c:pt idx="4">
                  <c:v>0.16366258111031001</c:v>
                </c:pt>
                <c:pt idx="5">
                  <c:v>0.11535688536409516</c:v>
                </c:pt>
                <c:pt idx="6">
                  <c:v>0.26027397260273971</c:v>
                </c:pt>
                <c:pt idx="8">
                  <c:v>0.10093727469358327</c:v>
                </c:pt>
                <c:pt idx="9">
                  <c:v>0.1240086517664023</c:v>
                </c:pt>
                <c:pt idx="10">
                  <c:v>0.29271809661139148</c:v>
                </c:pt>
              </c:numCache>
            </c:numRef>
          </c:val>
          <c:extLst>
            <c:ext xmlns:c16="http://schemas.microsoft.com/office/drawing/2014/chart" uri="{C3380CC4-5D6E-409C-BE32-E72D297353CC}">
              <c16:uniqueId val="{00000000-0EE1-AF4D-9DF4-9EEF1E814B29}"/>
            </c:ext>
          </c:extLst>
        </c:ser>
        <c:ser>
          <c:idx val="1"/>
          <c:order val="1"/>
          <c:tx>
            <c:strRef>
              <c:f>Taul1!$C$1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Television sisustus-/remontointiohjelmia</c:v>
                </c:pt>
                <c:pt idx="1">
                  <c:v>Saan ideoita tutuilta/ystäviltä</c:v>
                </c:pt>
                <c:pt idx="2">
                  <c:v>Instagramia</c:v>
                </c:pt>
                <c:pt idx="3">
                  <c:v>Asunnonvälityssivustoja (esim. Oikotie, Etuovi.com)</c:v>
                </c:pt>
                <c:pt idx="4">
                  <c:v>Pinterestiä</c:v>
                </c:pt>
                <c:pt idx="5">
                  <c:v>Facebook-ryhmiä aiheeseen liittyen</c:v>
                </c:pt>
                <c:pt idx="6">
                  <c:v>Sisustus-/remontointilehtiä</c:v>
                </c:pt>
                <c:pt idx="7">
                  <c:v>Sisustus-/remontointiverkkokauppojen tarjontaa</c:v>
                </c:pt>
                <c:pt idx="8">
                  <c:v>Sisustus-/remontointitapahtumia (esim. Suomen Asuntomessut, Habitare)</c:v>
                </c:pt>
                <c:pt idx="9">
                  <c:v>Sisustus-/remontointiblogeja</c:v>
                </c:pt>
                <c:pt idx="10">
                  <c:v>En ole kiinnostunut aiheesta/ En mitään näistä</c:v>
                </c:pt>
              </c:strCache>
            </c:strRef>
          </c:cat>
          <c:val>
            <c:numRef>
              <c:f>Taul1!$C$2:$C$12</c:f>
              <c:numCache>
                <c:formatCode>0%</c:formatCode>
                <c:ptCount val="11"/>
                <c:pt idx="0">
                  <c:v>0.4084858569051581</c:v>
                </c:pt>
                <c:pt idx="1">
                  <c:v>0.26289517470881862</c:v>
                </c:pt>
                <c:pt idx="2">
                  <c:v>0.24542429284525791</c:v>
                </c:pt>
                <c:pt idx="3">
                  <c:v>0.22961730449251247</c:v>
                </c:pt>
                <c:pt idx="4">
                  <c:v>0.18136439267886856</c:v>
                </c:pt>
                <c:pt idx="5">
                  <c:v>0.1605657237936772</c:v>
                </c:pt>
                <c:pt idx="6">
                  <c:v>0.15391014975041598</c:v>
                </c:pt>
                <c:pt idx="7">
                  <c:v>0.14559068219633944</c:v>
                </c:pt>
                <c:pt idx="8">
                  <c:v>8.5690515806988346E-2</c:v>
                </c:pt>
                <c:pt idx="9">
                  <c:v>5.2412645590682198E-2</c:v>
                </c:pt>
                <c:pt idx="10">
                  <c:v>0.25124792013311148</c:v>
                </c:pt>
              </c:numCache>
            </c:numRef>
          </c:val>
          <c:extLst>
            <c:ext xmlns:c16="http://schemas.microsoft.com/office/drawing/2014/chart" uri="{C3380CC4-5D6E-409C-BE32-E72D297353CC}">
              <c16:uniqueId val="{00000001-0EE1-AF4D-9DF4-9EEF1E814B29}"/>
            </c:ext>
          </c:extLst>
        </c:ser>
        <c:dLbls>
          <c:showLegendKey val="0"/>
          <c:showVal val="0"/>
          <c:showCatName val="0"/>
          <c:showSerName val="0"/>
          <c:showPercent val="0"/>
          <c:showBubbleSize val="0"/>
        </c:dLbls>
        <c:gapWidth val="182"/>
        <c:axId val="62038784"/>
        <c:axId val="62040432"/>
      </c:barChart>
      <c:catAx>
        <c:axId val="62038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62040432"/>
        <c:crosses val="autoZero"/>
        <c:auto val="1"/>
        <c:lblAlgn val="ctr"/>
        <c:lblOffset val="100"/>
        <c:noMultiLvlLbl val="0"/>
      </c:catAx>
      <c:valAx>
        <c:axId val="6204043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6203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0.27278</cdr:x>
      <cdr:y>0.1181</cdr:y>
    </cdr:from>
    <cdr:to>
      <cdr:x>0.72722</cdr:x>
      <cdr:y>0.17079</cdr:y>
    </cdr:to>
    <cdr:sp macro="" textlink="">
      <cdr:nvSpPr>
        <cdr:cNvPr id="2" name="Tekstiruutu 9">
          <a:extLst xmlns:a="http://schemas.openxmlformats.org/drawingml/2006/main">
            <a:ext uri="{FF2B5EF4-FFF2-40B4-BE49-F238E27FC236}">
              <a16:creationId xmlns:a16="http://schemas.microsoft.com/office/drawing/2014/main" id="{1D674039-8461-8E41-B4CE-2F413C0CB6FD}"/>
            </a:ext>
          </a:extLst>
        </cdr:cNvPr>
        <cdr:cNvSpPr txBox="1"/>
      </cdr:nvSpPr>
      <cdr:spPr>
        <a:xfrm xmlns:a="http://schemas.openxmlformats.org/drawingml/2006/main">
          <a:off x="2824257" y="551812"/>
          <a:ext cx="4705162"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a:lstStyle>
        <a:p xmlns:a="http://schemas.openxmlformats.org/drawingml/2006/main">
          <a:r>
            <a:rPr lang="fi-FI" sz="1000" dirty="0">
              <a:solidFill>
                <a:srgbClr val="000000">
                  <a:lumMod val="65000"/>
                  <a:lumOff val="35000"/>
                </a:srgbClr>
              </a:solidFill>
              <a:latin typeface="Verdana" panose="020B0604030504040204" pitchFamily="34" charset="0"/>
            </a:rPr>
            <a:t>Vastausten </a:t>
          </a:r>
          <a:r>
            <a:rPr lang="fi-FI" sz="1000" i="1" dirty="0">
              <a:solidFill>
                <a:srgbClr val="000000">
                  <a:lumMod val="65000"/>
                  <a:lumOff val="35000"/>
                </a:srgbClr>
              </a:solidFill>
              <a:latin typeface="Verdana" panose="020B0604030504040204" pitchFamily="34" charset="0"/>
            </a:rPr>
            <a:t>Jokseenkin samaa mieltä ja Täysin samaa mieltä s</a:t>
          </a:r>
          <a:r>
            <a:rPr lang="fi-FI" sz="1000" dirty="0">
              <a:solidFill>
                <a:srgbClr val="000000">
                  <a:lumMod val="65000"/>
                  <a:lumOff val="35000"/>
                </a:srgbClr>
              </a:solidFill>
              <a:latin typeface="Verdana" panose="020B0604030504040204" pitchFamily="34" charset="0"/>
            </a:rPr>
            <a:t>umma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687050-F727-3944-BDE2-2AEBD793A8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Verdana" panose="020B0604030504040204" pitchFamily="34" charset="0"/>
            </a:endParaRPr>
          </a:p>
        </p:txBody>
      </p:sp>
      <p:sp>
        <p:nvSpPr>
          <p:cNvPr id="3" name="Date Placeholder 2">
            <a:extLst>
              <a:ext uri="{FF2B5EF4-FFF2-40B4-BE49-F238E27FC236}">
                <a16:creationId xmlns:a16="http://schemas.microsoft.com/office/drawing/2014/main" id="{514E1ABF-3D1D-064B-B3BA-FD54D3B58C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1EABBA-3CAE-394C-8E22-6A0C22D0CDBF}" type="datetimeFigureOut">
              <a:rPr lang="en-FI" smtClean="0">
                <a:latin typeface="Verdana" panose="020B0604030504040204" pitchFamily="34" charset="0"/>
              </a:rPr>
              <a:t>07/06/2021</a:t>
            </a:fld>
            <a:endParaRPr dirty="0">
              <a:latin typeface="Verdana" panose="020B0604030504040204" pitchFamily="34" charset="0"/>
            </a:endParaRPr>
          </a:p>
        </p:txBody>
      </p:sp>
      <p:sp>
        <p:nvSpPr>
          <p:cNvPr id="4" name="Footer Placeholder 3">
            <a:extLst>
              <a:ext uri="{FF2B5EF4-FFF2-40B4-BE49-F238E27FC236}">
                <a16:creationId xmlns:a16="http://schemas.microsoft.com/office/drawing/2014/main" id="{DD501AA8-95E9-3F45-9B04-18CB768285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Verdana" panose="020B0604030504040204" pitchFamily="34" charset="0"/>
            </a:endParaRPr>
          </a:p>
        </p:txBody>
      </p:sp>
      <p:sp>
        <p:nvSpPr>
          <p:cNvPr id="5" name="Slide Number Placeholder 4">
            <a:extLst>
              <a:ext uri="{FF2B5EF4-FFF2-40B4-BE49-F238E27FC236}">
                <a16:creationId xmlns:a16="http://schemas.microsoft.com/office/drawing/2014/main" id="{EBBE24B0-9EBE-444C-9966-C7729AC839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C5BF63-F47C-4847-9493-20DADCE08E92}" type="slidenum">
              <a:rPr lang="en-FI" smtClean="0">
                <a:latin typeface="Verdana" panose="020B0604030504040204" pitchFamily="34" charset="0"/>
              </a:rPr>
              <a:t>‹#›</a:t>
            </a:fld>
            <a:endParaRPr dirty="0">
              <a:latin typeface="Verdana" panose="020B0604030504040204" pitchFamily="34" charset="0"/>
            </a:endParaRPr>
          </a:p>
        </p:txBody>
      </p:sp>
    </p:spTree>
    <p:extLst>
      <p:ext uri="{BB962C8B-B14F-4D97-AF65-F5344CB8AC3E}">
        <p14:creationId xmlns:p14="http://schemas.microsoft.com/office/powerpoint/2010/main" val="11783765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76771D9D-05EC-2B49-AD36-3A322173EE02}" type="datetimeFigureOut">
              <a:rPr lang="en-FI" smtClean="0"/>
              <a:pPr/>
              <a:t>07/06/2021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7026C848-EA37-164F-902A-B60F89E68E5A}" type="slidenum">
              <a:rPr lang="en-FI" smtClean="0"/>
              <a:pPr/>
              <a:t>‹#›</a:t>
            </a:fld>
            <a:endParaRPr lang="en-FI"/>
          </a:p>
        </p:txBody>
      </p:sp>
    </p:spTree>
    <p:extLst>
      <p:ext uri="{BB962C8B-B14F-4D97-AF65-F5344CB8AC3E}">
        <p14:creationId xmlns:p14="http://schemas.microsoft.com/office/powerpoint/2010/main" val="2124862787"/>
      </p:ext>
    </p:extLst>
  </p:cSld>
  <p:clrMap bg1="lt1" tx1="dk1" bg2="lt2" tx2="dk2" accent1="accent1" accent2="accent2" accent3="accent3" accent4="accent4" accent5="accent5" accent6="accent6" hlink="hlink" folHlink="folHlink"/>
  <p:hf hdr="0" ftr="0" dt="0"/>
  <p:notesStyle>
    <a:lvl1pPr marL="0" algn="l" defTabSz="914354" rtl="0" eaLnBrk="1" latinLnBrk="0" hangingPunct="1">
      <a:defRPr sz="1200" b="0" i="0" kern="1200">
        <a:solidFill>
          <a:schemeClr val="tx1"/>
        </a:solidFill>
        <a:latin typeface="Verdana" panose="020B0604030504040204" pitchFamily="34" charset="0"/>
        <a:ea typeface="+mn-ea"/>
        <a:cs typeface="+mn-cs"/>
      </a:defRPr>
    </a:lvl1pPr>
    <a:lvl2pPr marL="457178" algn="l" defTabSz="914354" rtl="0" eaLnBrk="1" latinLnBrk="0" hangingPunct="1">
      <a:defRPr sz="1200" b="0" i="0" kern="1200">
        <a:solidFill>
          <a:schemeClr val="tx1"/>
        </a:solidFill>
        <a:latin typeface="Verdana" panose="020B0604030504040204" pitchFamily="34" charset="0"/>
        <a:ea typeface="+mn-ea"/>
        <a:cs typeface="+mn-cs"/>
      </a:defRPr>
    </a:lvl2pPr>
    <a:lvl3pPr marL="914354" algn="l" defTabSz="914354" rtl="0" eaLnBrk="1" latinLnBrk="0" hangingPunct="1">
      <a:defRPr sz="1200" b="0" i="0" kern="1200">
        <a:solidFill>
          <a:schemeClr val="tx1"/>
        </a:solidFill>
        <a:latin typeface="Verdana" panose="020B0604030504040204" pitchFamily="34" charset="0"/>
        <a:ea typeface="+mn-ea"/>
        <a:cs typeface="+mn-cs"/>
      </a:defRPr>
    </a:lvl3pPr>
    <a:lvl4pPr marL="1371532" algn="l" defTabSz="914354" rtl="0" eaLnBrk="1" latinLnBrk="0" hangingPunct="1">
      <a:defRPr sz="1200" b="0" i="0" kern="1200">
        <a:solidFill>
          <a:schemeClr val="tx1"/>
        </a:solidFill>
        <a:latin typeface="Verdana" panose="020B0604030504040204" pitchFamily="34" charset="0"/>
        <a:ea typeface="+mn-ea"/>
        <a:cs typeface="+mn-cs"/>
      </a:defRPr>
    </a:lvl4pPr>
    <a:lvl5pPr marL="1828709" algn="l" defTabSz="914354" rtl="0" eaLnBrk="1" latinLnBrk="0" hangingPunct="1">
      <a:defRPr sz="1200" b="0" i="0" kern="1200">
        <a:solidFill>
          <a:schemeClr val="tx1"/>
        </a:solidFill>
        <a:latin typeface="Verdana" panose="020B0604030504040204" pitchFamily="34" charset="0"/>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7026C848-EA37-164F-902A-B60F89E68E5A}" type="slidenum">
              <a:rPr lang="en-FI" smtClean="0"/>
              <a:pPr/>
              <a:t>1</a:t>
            </a:fld>
            <a:endParaRPr lang="en-FI"/>
          </a:p>
        </p:txBody>
      </p:sp>
    </p:spTree>
    <p:extLst>
      <p:ext uri="{BB962C8B-B14F-4D97-AF65-F5344CB8AC3E}">
        <p14:creationId xmlns:p14="http://schemas.microsoft.com/office/powerpoint/2010/main" val="865975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7026C848-EA37-164F-902A-B60F89E68E5A}" type="slidenum">
              <a:rPr lang="en-FI" smtClean="0"/>
              <a:pPr/>
              <a:t>15</a:t>
            </a:fld>
            <a:endParaRPr lang="en-FI"/>
          </a:p>
        </p:txBody>
      </p:sp>
    </p:spTree>
    <p:extLst>
      <p:ext uri="{BB962C8B-B14F-4D97-AF65-F5344CB8AC3E}">
        <p14:creationId xmlns:p14="http://schemas.microsoft.com/office/powerpoint/2010/main" val="1707082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5"/>
          </p:nvPr>
        </p:nvSpPr>
        <p:spPr/>
        <p:txBody>
          <a:bodyPr/>
          <a:lstStyle/>
          <a:p>
            <a:fld id="{7026C848-EA37-164F-902A-B60F89E68E5A}" type="slidenum">
              <a:rPr lang="en-FI" smtClean="0"/>
              <a:t>16</a:t>
            </a:fld>
            <a:endParaRPr lang="en-FI"/>
          </a:p>
        </p:txBody>
      </p:sp>
    </p:spTree>
    <p:extLst>
      <p:ext uri="{BB962C8B-B14F-4D97-AF65-F5344CB8AC3E}">
        <p14:creationId xmlns:p14="http://schemas.microsoft.com/office/powerpoint/2010/main" val="1371999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br>
              <a:rPr lang="fi-FI" sz="1200" b="0" i="0" kern="1200" dirty="0">
                <a:solidFill>
                  <a:schemeClr val="tx1"/>
                </a:solidFill>
                <a:effectLst/>
                <a:latin typeface="Verdana" panose="020B0604030504040204" pitchFamily="34" charset="0"/>
                <a:ea typeface="+mn-ea"/>
                <a:cs typeface="+mn-cs"/>
              </a:rPr>
            </a:br>
            <a:endParaRPr lang="fi-FI" sz="1200" b="0" i="0" kern="1200" dirty="0">
              <a:solidFill>
                <a:schemeClr val="tx1"/>
              </a:solidFill>
              <a:effectLst/>
              <a:latin typeface="Verdana" panose="020B0604030504040204" pitchFamily="34" charset="0"/>
              <a:ea typeface="+mn-ea"/>
              <a:cs typeface="+mn-cs"/>
            </a:endParaRPr>
          </a:p>
          <a:p>
            <a:endParaRPr lang="fi-FI" dirty="0"/>
          </a:p>
        </p:txBody>
      </p:sp>
      <p:sp>
        <p:nvSpPr>
          <p:cNvPr id="4" name="Dian numeron paikkamerkki 3"/>
          <p:cNvSpPr>
            <a:spLocks noGrp="1"/>
          </p:cNvSpPr>
          <p:nvPr>
            <p:ph type="sldNum" sz="quarter" idx="5"/>
          </p:nvPr>
        </p:nvSpPr>
        <p:spPr/>
        <p:txBody>
          <a:bodyPr/>
          <a:lstStyle/>
          <a:p>
            <a:fld id="{7026C848-EA37-164F-902A-B60F89E68E5A}" type="slidenum">
              <a:rPr lang="en-FI" smtClean="0"/>
              <a:pPr/>
              <a:t>17</a:t>
            </a:fld>
            <a:endParaRPr lang="en-FI"/>
          </a:p>
        </p:txBody>
      </p:sp>
    </p:spTree>
    <p:extLst>
      <p:ext uri="{BB962C8B-B14F-4D97-AF65-F5344CB8AC3E}">
        <p14:creationId xmlns:p14="http://schemas.microsoft.com/office/powerpoint/2010/main" val="4084349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7026C848-EA37-164F-902A-B60F89E68E5A}" type="slidenum">
              <a:rPr lang="en-FI" smtClean="0"/>
              <a:pPr/>
              <a:t>20</a:t>
            </a:fld>
            <a:endParaRPr lang="en-FI"/>
          </a:p>
        </p:txBody>
      </p:sp>
    </p:spTree>
    <p:extLst>
      <p:ext uri="{BB962C8B-B14F-4D97-AF65-F5344CB8AC3E}">
        <p14:creationId xmlns:p14="http://schemas.microsoft.com/office/powerpoint/2010/main" val="281004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7026C848-EA37-164F-902A-B60F89E68E5A}" type="slidenum">
              <a:rPr lang="en-FI" smtClean="0"/>
              <a:pPr/>
              <a:t>21</a:t>
            </a:fld>
            <a:endParaRPr lang="en-FI"/>
          </a:p>
        </p:txBody>
      </p:sp>
    </p:spTree>
    <p:extLst>
      <p:ext uri="{BB962C8B-B14F-4D97-AF65-F5344CB8AC3E}">
        <p14:creationId xmlns:p14="http://schemas.microsoft.com/office/powerpoint/2010/main" val="18783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5"/>
          </p:nvPr>
        </p:nvSpPr>
        <p:spPr/>
        <p:txBody>
          <a:bodyPr/>
          <a:lstStyle/>
          <a:p>
            <a:fld id="{7026C848-EA37-164F-902A-B60F89E68E5A}" type="slidenum">
              <a:rPr lang="en-FI" smtClean="0"/>
              <a:pPr/>
              <a:t>22</a:t>
            </a:fld>
            <a:endParaRPr lang="en-FI"/>
          </a:p>
        </p:txBody>
      </p:sp>
    </p:spTree>
    <p:extLst>
      <p:ext uri="{BB962C8B-B14F-4D97-AF65-F5344CB8AC3E}">
        <p14:creationId xmlns:p14="http://schemas.microsoft.com/office/powerpoint/2010/main" val="3067293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7026C848-EA37-164F-902A-B60F89E68E5A}" type="slidenum">
              <a:rPr lang="en-FI" smtClean="0"/>
              <a:pPr/>
              <a:t>23</a:t>
            </a:fld>
            <a:endParaRPr lang="en-FI"/>
          </a:p>
        </p:txBody>
      </p:sp>
    </p:spTree>
    <p:extLst>
      <p:ext uri="{BB962C8B-B14F-4D97-AF65-F5344CB8AC3E}">
        <p14:creationId xmlns:p14="http://schemas.microsoft.com/office/powerpoint/2010/main" val="1096394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7026C848-EA37-164F-902A-B60F89E68E5A}" type="slidenum">
              <a:rPr lang="en-FI" smtClean="0"/>
              <a:pPr/>
              <a:t>24</a:t>
            </a:fld>
            <a:endParaRPr lang="en-FI"/>
          </a:p>
        </p:txBody>
      </p:sp>
    </p:spTree>
    <p:extLst>
      <p:ext uri="{BB962C8B-B14F-4D97-AF65-F5344CB8AC3E}">
        <p14:creationId xmlns:p14="http://schemas.microsoft.com/office/powerpoint/2010/main" val="366077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7026C848-EA37-164F-902A-B60F89E68E5A}" type="slidenum">
              <a:rPr lang="en-FI" smtClean="0"/>
              <a:pPr/>
              <a:t>28</a:t>
            </a:fld>
            <a:endParaRPr lang="en-FI"/>
          </a:p>
        </p:txBody>
      </p:sp>
    </p:spTree>
    <p:extLst>
      <p:ext uri="{BB962C8B-B14F-4D97-AF65-F5344CB8AC3E}">
        <p14:creationId xmlns:p14="http://schemas.microsoft.com/office/powerpoint/2010/main" val="1851970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7026C848-EA37-164F-902A-B60F89E68E5A}" type="slidenum">
              <a:rPr lang="en-FI" smtClean="0"/>
              <a:pPr/>
              <a:t>31</a:t>
            </a:fld>
            <a:endParaRPr lang="en-FI"/>
          </a:p>
        </p:txBody>
      </p:sp>
    </p:spTree>
    <p:extLst>
      <p:ext uri="{BB962C8B-B14F-4D97-AF65-F5344CB8AC3E}">
        <p14:creationId xmlns:p14="http://schemas.microsoft.com/office/powerpoint/2010/main" val="151062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5"/>
          </p:nvPr>
        </p:nvSpPr>
        <p:spPr/>
        <p:txBody>
          <a:bodyPr/>
          <a:lstStyle/>
          <a:p>
            <a:fld id="{7026C848-EA37-164F-902A-B60F89E68E5A}" type="slidenum">
              <a:rPr lang="en-FI" smtClean="0"/>
              <a:t>3</a:t>
            </a:fld>
            <a:endParaRPr lang="en-FI"/>
          </a:p>
        </p:txBody>
      </p:sp>
    </p:spTree>
    <p:extLst>
      <p:ext uri="{BB962C8B-B14F-4D97-AF65-F5344CB8AC3E}">
        <p14:creationId xmlns:p14="http://schemas.microsoft.com/office/powerpoint/2010/main" val="2713795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7026C848-EA37-164F-902A-B60F89E68E5A}" type="slidenum">
              <a:rPr lang="en-FI" smtClean="0"/>
              <a:pPr/>
              <a:t>5</a:t>
            </a:fld>
            <a:endParaRPr lang="en-FI"/>
          </a:p>
        </p:txBody>
      </p:sp>
    </p:spTree>
    <p:extLst>
      <p:ext uri="{BB962C8B-B14F-4D97-AF65-F5344CB8AC3E}">
        <p14:creationId xmlns:p14="http://schemas.microsoft.com/office/powerpoint/2010/main" val="4120392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5"/>
          </p:nvPr>
        </p:nvSpPr>
        <p:spPr/>
        <p:txBody>
          <a:bodyPr/>
          <a:lstStyle/>
          <a:p>
            <a:fld id="{7026C848-EA37-164F-902A-B60F89E68E5A}" type="slidenum">
              <a:rPr lang="en-FI" smtClean="0"/>
              <a:t>7</a:t>
            </a:fld>
            <a:endParaRPr lang="en-FI"/>
          </a:p>
        </p:txBody>
      </p:sp>
    </p:spTree>
    <p:extLst>
      <p:ext uri="{BB962C8B-B14F-4D97-AF65-F5344CB8AC3E}">
        <p14:creationId xmlns:p14="http://schemas.microsoft.com/office/powerpoint/2010/main" val="3600509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5"/>
          </p:nvPr>
        </p:nvSpPr>
        <p:spPr/>
        <p:txBody>
          <a:bodyPr/>
          <a:lstStyle/>
          <a:p>
            <a:fld id="{7026C848-EA37-164F-902A-B60F89E68E5A}" type="slidenum">
              <a:rPr lang="en-FI" smtClean="0"/>
              <a:t>8</a:t>
            </a:fld>
            <a:endParaRPr lang="en-FI"/>
          </a:p>
        </p:txBody>
      </p:sp>
    </p:spTree>
    <p:extLst>
      <p:ext uri="{BB962C8B-B14F-4D97-AF65-F5344CB8AC3E}">
        <p14:creationId xmlns:p14="http://schemas.microsoft.com/office/powerpoint/2010/main" val="2501087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5"/>
          </p:nvPr>
        </p:nvSpPr>
        <p:spPr/>
        <p:txBody>
          <a:bodyPr/>
          <a:lstStyle/>
          <a:p>
            <a:fld id="{7026C848-EA37-164F-902A-B60F89E68E5A}" type="slidenum">
              <a:rPr lang="en-FI" smtClean="0"/>
              <a:pPr/>
              <a:t>9</a:t>
            </a:fld>
            <a:endParaRPr lang="en-FI"/>
          </a:p>
        </p:txBody>
      </p:sp>
    </p:spTree>
    <p:extLst>
      <p:ext uri="{BB962C8B-B14F-4D97-AF65-F5344CB8AC3E}">
        <p14:creationId xmlns:p14="http://schemas.microsoft.com/office/powerpoint/2010/main" val="3908521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7026C848-EA37-164F-902A-B60F89E68E5A}" type="slidenum">
              <a:rPr lang="en-FI" smtClean="0"/>
              <a:pPr/>
              <a:t>11</a:t>
            </a:fld>
            <a:endParaRPr lang="en-FI"/>
          </a:p>
        </p:txBody>
      </p:sp>
    </p:spTree>
    <p:extLst>
      <p:ext uri="{BB962C8B-B14F-4D97-AF65-F5344CB8AC3E}">
        <p14:creationId xmlns:p14="http://schemas.microsoft.com/office/powerpoint/2010/main" val="1829522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7026C848-EA37-164F-902A-B60F89E68E5A}" type="slidenum">
              <a:rPr lang="en-FI" smtClean="0"/>
              <a:pPr/>
              <a:t>13</a:t>
            </a:fld>
            <a:endParaRPr lang="en-FI"/>
          </a:p>
        </p:txBody>
      </p:sp>
    </p:spTree>
    <p:extLst>
      <p:ext uri="{BB962C8B-B14F-4D97-AF65-F5344CB8AC3E}">
        <p14:creationId xmlns:p14="http://schemas.microsoft.com/office/powerpoint/2010/main" val="246482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5"/>
          </p:nvPr>
        </p:nvSpPr>
        <p:spPr/>
        <p:txBody>
          <a:bodyPr/>
          <a:lstStyle/>
          <a:p>
            <a:fld id="{7026C848-EA37-164F-902A-B60F89E68E5A}" type="slidenum">
              <a:rPr lang="en-FI" smtClean="0"/>
              <a:t>14</a:t>
            </a:fld>
            <a:endParaRPr lang="en-FI"/>
          </a:p>
        </p:txBody>
      </p:sp>
    </p:spTree>
    <p:extLst>
      <p:ext uri="{BB962C8B-B14F-4D97-AF65-F5344CB8AC3E}">
        <p14:creationId xmlns:p14="http://schemas.microsoft.com/office/powerpoint/2010/main" val="2549080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8" name="Picture 7" descr="A picture containing table&#10;&#10;Description automatically generated">
            <a:extLst>
              <a:ext uri="{FF2B5EF4-FFF2-40B4-BE49-F238E27FC236}">
                <a16:creationId xmlns:a16="http://schemas.microsoft.com/office/drawing/2014/main" id="{62238271-A43D-D440-81E3-659690F95C11}"/>
              </a:ext>
            </a:extLst>
          </p:cNvPr>
          <p:cNvPicPr>
            <a:picLocks noChangeAspect="1"/>
          </p:cNvPicPr>
          <p:nvPr userDrawn="1"/>
        </p:nvPicPr>
        <p:blipFill>
          <a:blip r:embed="rId2"/>
          <a:stretch>
            <a:fillRect/>
          </a:stretch>
        </p:blipFill>
        <p:spPr>
          <a:xfrm>
            <a:off x="5168992" y="5132652"/>
            <a:ext cx="1854019" cy="1179831"/>
          </a:xfrm>
          <a:prstGeom prst="rect">
            <a:avLst/>
          </a:prstGeom>
        </p:spPr>
      </p:pic>
      <p:sp>
        <p:nvSpPr>
          <p:cNvPr id="5" name="Content Placeholder 2">
            <a:extLst>
              <a:ext uri="{FF2B5EF4-FFF2-40B4-BE49-F238E27FC236}">
                <a16:creationId xmlns:a16="http://schemas.microsoft.com/office/drawing/2014/main" id="{598A4F60-61BD-A346-B617-83D8A106C72C}"/>
              </a:ext>
            </a:extLst>
          </p:cNvPr>
          <p:cNvSpPr>
            <a:spLocks noGrp="1"/>
          </p:cNvSpPr>
          <p:nvPr>
            <p:ph idx="1"/>
          </p:nvPr>
        </p:nvSpPr>
        <p:spPr>
          <a:xfrm>
            <a:off x="1524000" y="4189477"/>
            <a:ext cx="9144000" cy="701175"/>
          </a:xfrm>
          <a:prstGeom prst="rect">
            <a:avLst/>
          </a:prstGeom>
        </p:spPr>
        <p:txBody>
          <a:bodyPr lIns="0" tIns="0" rIns="0" bIns="0" anchor="t" anchorCtr="0">
            <a:normAutofit/>
          </a:bodyPr>
          <a:lstStyle>
            <a:lvl1pPr marL="0" indent="0" algn="ctr">
              <a:lnSpc>
                <a:spcPct val="120000"/>
              </a:lnSpc>
              <a:spcBef>
                <a:spcPts val="500"/>
              </a:spcBef>
              <a:buNone/>
              <a:defRPr sz="2000"/>
            </a:lvl1pPr>
            <a:lvl2pPr marL="457178" indent="0" algn="ctr">
              <a:lnSpc>
                <a:spcPct val="150000"/>
              </a:lnSpc>
              <a:buNone/>
              <a:defRPr sz="2500"/>
            </a:lvl2pPr>
            <a:lvl3pPr marL="914354" indent="0" algn="ctr">
              <a:lnSpc>
                <a:spcPct val="150000"/>
              </a:lnSpc>
              <a:buNone/>
              <a:defRPr sz="2500"/>
            </a:lvl3pPr>
            <a:lvl4pPr marL="1371532" indent="0" algn="ctr">
              <a:lnSpc>
                <a:spcPct val="150000"/>
              </a:lnSpc>
              <a:buNone/>
              <a:defRPr sz="2500"/>
            </a:lvl4pPr>
            <a:lvl5pPr marL="1828709" indent="0" algn="ctr">
              <a:lnSpc>
                <a:spcPct val="150000"/>
              </a:lnSpc>
              <a:buNone/>
              <a:defRPr sz="2500"/>
            </a:lvl5pPr>
          </a:lstStyle>
          <a:p>
            <a:pPr lvl="0"/>
            <a:r>
              <a:rPr lang="en-US" dirty="0"/>
              <a:t>Click to edit Master text style</a:t>
            </a:r>
          </a:p>
        </p:txBody>
      </p:sp>
      <p:sp>
        <p:nvSpPr>
          <p:cNvPr id="4" name="Text Placeholder 3">
            <a:extLst>
              <a:ext uri="{FF2B5EF4-FFF2-40B4-BE49-F238E27FC236}">
                <a16:creationId xmlns:a16="http://schemas.microsoft.com/office/drawing/2014/main" id="{2B6A6940-C6BA-4049-BF15-FA46BDFF16BF}"/>
              </a:ext>
            </a:extLst>
          </p:cNvPr>
          <p:cNvSpPr>
            <a:spLocks noGrp="1"/>
          </p:cNvSpPr>
          <p:nvPr>
            <p:ph type="body" sz="quarter" idx="10"/>
          </p:nvPr>
        </p:nvSpPr>
        <p:spPr>
          <a:xfrm>
            <a:off x="484911" y="634027"/>
            <a:ext cx="11222183" cy="3479709"/>
          </a:xfrm>
        </p:spPr>
        <p:txBody>
          <a:bodyPr anchor="b" anchorCtr="0">
            <a:normAutofit/>
          </a:bodyPr>
          <a:lstStyle>
            <a:lvl1pPr marL="0" indent="0" algn="ctr">
              <a:lnSpc>
                <a:spcPct val="100000"/>
              </a:lnSpc>
              <a:spcBef>
                <a:spcPts val="0"/>
              </a:spcBef>
              <a:spcAft>
                <a:spcPts val="0"/>
              </a:spcAft>
              <a:buNone/>
              <a:defRPr sz="11500" spc="100" baseline="0">
                <a:latin typeface="Georgia" panose="02040502050405020303" pitchFamily="18" charset="0"/>
              </a:defRPr>
            </a:lvl1pPr>
          </a:lstStyle>
          <a:p>
            <a:pPr lvl="0"/>
            <a:r>
              <a:rPr lang="en-GB" dirty="0"/>
              <a:t>Click to edit Master</a:t>
            </a:r>
          </a:p>
        </p:txBody>
      </p:sp>
    </p:spTree>
    <p:extLst>
      <p:ext uri="{BB962C8B-B14F-4D97-AF65-F5344CB8AC3E}">
        <p14:creationId xmlns:p14="http://schemas.microsoft.com/office/powerpoint/2010/main" val="18062499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70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ksi palstaa väliotsikoilla">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294D4F89-DE7C-C545-8140-796E16275F46}"/>
              </a:ext>
            </a:extLst>
          </p:cNvPr>
          <p:cNvSpPr>
            <a:spLocks noGrp="1"/>
          </p:cNvSpPr>
          <p:nvPr>
            <p:ph sz="half" idx="1"/>
          </p:nvPr>
        </p:nvSpPr>
        <p:spPr>
          <a:xfrm>
            <a:off x="919163" y="2293698"/>
            <a:ext cx="5040000" cy="3734550"/>
          </a:xfrm>
          <a:prstGeom prst="rect">
            <a:avLst/>
          </a:prstGeom>
        </p:spPr>
        <p:txBody>
          <a:bodyPr lIns="0" tIns="0" rIns="0" bIns="0">
            <a:normAutofit/>
          </a:bodyPr>
          <a:lstStyle>
            <a:lvl1pPr marL="0" indent="0">
              <a:lnSpc>
                <a:spcPct val="130000"/>
              </a:lnSpc>
              <a:spcBef>
                <a:spcPts val="500"/>
              </a:spcBef>
              <a:buNone/>
              <a:defRPr sz="1800"/>
            </a:lvl1pPr>
            <a:lvl2pPr marL="742913" indent="-285737">
              <a:lnSpc>
                <a:spcPct val="130000"/>
              </a:lnSpc>
              <a:spcBef>
                <a:spcPts val="500"/>
              </a:spcBef>
              <a:buFont typeface="Arial" panose="020B0604020202020204" pitchFamily="34" charset="0"/>
              <a:buChar char="•"/>
              <a:defRPr sz="1800"/>
            </a:lvl2pPr>
            <a:lvl3pPr marL="1200091" indent="-285737">
              <a:lnSpc>
                <a:spcPct val="130000"/>
              </a:lnSpc>
              <a:spcBef>
                <a:spcPts val="500"/>
              </a:spcBef>
              <a:buFont typeface="Arial" panose="020B0604020202020204" pitchFamily="34" charset="0"/>
              <a:buChar char="•"/>
              <a:defRPr sz="1800"/>
            </a:lvl3pPr>
            <a:lvl4pPr marL="1657268" indent="-285737">
              <a:lnSpc>
                <a:spcPct val="130000"/>
              </a:lnSpc>
              <a:spcBef>
                <a:spcPts val="500"/>
              </a:spcBef>
              <a:buFont typeface="Arial" panose="020B0604020202020204" pitchFamily="34" charset="0"/>
              <a:buChar char="•"/>
              <a:defRPr sz="1800"/>
            </a:lvl4pPr>
            <a:lvl5pPr marL="2114446" indent="-285737">
              <a:lnSpc>
                <a:spcPct val="130000"/>
              </a:lnSpc>
              <a:spcBef>
                <a:spcPts val="500"/>
              </a:spcBef>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D17B64EA-87CD-E042-A280-EA67548B918E}"/>
              </a:ext>
            </a:extLst>
          </p:cNvPr>
          <p:cNvSpPr>
            <a:spLocks noGrp="1"/>
          </p:cNvSpPr>
          <p:nvPr>
            <p:ph sz="half" idx="2"/>
          </p:nvPr>
        </p:nvSpPr>
        <p:spPr>
          <a:xfrm>
            <a:off x="6232839" y="2293695"/>
            <a:ext cx="5040000" cy="3734550"/>
          </a:xfrm>
          <a:prstGeom prst="rect">
            <a:avLst/>
          </a:prstGeom>
        </p:spPr>
        <p:txBody>
          <a:bodyPr lIns="0" tIns="0" rIns="0" bIns="0">
            <a:normAutofit/>
          </a:bodyPr>
          <a:lstStyle>
            <a:lvl1pPr marL="0" indent="0">
              <a:lnSpc>
                <a:spcPct val="130000"/>
              </a:lnSpc>
              <a:spcBef>
                <a:spcPts val="500"/>
              </a:spcBef>
              <a:buNone/>
              <a:defRPr sz="1800"/>
            </a:lvl1pPr>
            <a:lvl2pPr marL="742913" indent="-285737">
              <a:lnSpc>
                <a:spcPct val="130000"/>
              </a:lnSpc>
              <a:spcBef>
                <a:spcPts val="500"/>
              </a:spcBef>
              <a:buFont typeface="Arial" panose="020B0604020202020204" pitchFamily="34" charset="0"/>
              <a:buChar char="•"/>
              <a:defRPr sz="1800"/>
            </a:lvl2pPr>
            <a:lvl3pPr marL="1200091" indent="-285737">
              <a:lnSpc>
                <a:spcPct val="130000"/>
              </a:lnSpc>
              <a:spcBef>
                <a:spcPts val="500"/>
              </a:spcBef>
              <a:buFont typeface="Arial" panose="020B0604020202020204" pitchFamily="34" charset="0"/>
              <a:buChar char="•"/>
              <a:defRPr sz="1800"/>
            </a:lvl3pPr>
            <a:lvl4pPr marL="1657268" indent="-285737">
              <a:lnSpc>
                <a:spcPct val="130000"/>
              </a:lnSpc>
              <a:spcBef>
                <a:spcPts val="500"/>
              </a:spcBef>
              <a:buFont typeface="Arial" panose="020B0604020202020204" pitchFamily="34" charset="0"/>
              <a:buChar char="•"/>
              <a:defRPr sz="1800"/>
            </a:lvl4pPr>
            <a:lvl5pPr marL="2114446" indent="-285737">
              <a:lnSpc>
                <a:spcPct val="130000"/>
              </a:lnSpc>
              <a:spcBef>
                <a:spcPts val="500"/>
              </a:spcBef>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E7D9E9E-BF2D-0244-B378-A6F6E588BBEF}"/>
              </a:ext>
            </a:extLst>
          </p:cNvPr>
          <p:cNvSpPr>
            <a:spLocks noGrp="1"/>
          </p:cNvSpPr>
          <p:nvPr>
            <p:ph type="body" sz="quarter" idx="12"/>
          </p:nvPr>
        </p:nvSpPr>
        <p:spPr>
          <a:xfrm>
            <a:off x="919163" y="1676908"/>
            <a:ext cx="5040000" cy="616787"/>
          </a:xfrm>
        </p:spPr>
        <p:txBody>
          <a:bodyPr>
            <a:normAutofit/>
          </a:bodyPr>
          <a:lstStyle>
            <a:lvl1pPr marL="0" indent="0">
              <a:lnSpc>
                <a:spcPct val="120000"/>
              </a:lnSpc>
              <a:buNone/>
              <a:defRPr sz="2400" b="0">
                <a:latin typeface="Georgia" panose="02040502050405020303" pitchFamily="18" charset="0"/>
              </a:defRPr>
            </a:lvl1pPr>
            <a:lvl2pPr marL="457178" indent="0">
              <a:lnSpc>
                <a:spcPct val="120000"/>
              </a:lnSpc>
              <a:buNone/>
              <a:defRPr sz="2000" b="1">
                <a:latin typeface="Georgia" panose="02040502050405020303" pitchFamily="18" charset="0"/>
              </a:defRPr>
            </a:lvl2pPr>
            <a:lvl3pPr marL="914354" indent="0">
              <a:lnSpc>
                <a:spcPct val="120000"/>
              </a:lnSpc>
              <a:buNone/>
              <a:defRPr sz="2000" b="1">
                <a:latin typeface="Georgia" panose="02040502050405020303" pitchFamily="18" charset="0"/>
              </a:defRPr>
            </a:lvl3pPr>
            <a:lvl4pPr marL="1371532" indent="0">
              <a:lnSpc>
                <a:spcPct val="120000"/>
              </a:lnSpc>
              <a:buNone/>
              <a:defRPr sz="2000" b="1">
                <a:latin typeface="Georgia" panose="02040502050405020303" pitchFamily="18" charset="0"/>
              </a:defRPr>
            </a:lvl4pPr>
            <a:lvl5pPr marL="1828709" indent="0">
              <a:lnSpc>
                <a:spcPct val="120000"/>
              </a:lnSpc>
              <a:buNone/>
              <a:defRPr sz="2000" b="1">
                <a:latin typeface="Georgia" panose="02040502050405020303" pitchFamily="18" charset="0"/>
              </a:defRPr>
            </a:lvl5pPr>
          </a:lstStyle>
          <a:p>
            <a:pPr lvl="0"/>
            <a:r>
              <a:rPr lang="en-GB" dirty="0"/>
              <a:t>Click to edit Master text styles</a:t>
            </a:r>
          </a:p>
        </p:txBody>
      </p:sp>
      <p:sp>
        <p:nvSpPr>
          <p:cNvPr id="15" name="Text Placeholder 3">
            <a:extLst>
              <a:ext uri="{FF2B5EF4-FFF2-40B4-BE49-F238E27FC236}">
                <a16:creationId xmlns:a16="http://schemas.microsoft.com/office/drawing/2014/main" id="{35BCFD54-11B6-1541-B411-D3D27416A4A4}"/>
              </a:ext>
            </a:extLst>
          </p:cNvPr>
          <p:cNvSpPr>
            <a:spLocks noGrp="1"/>
          </p:cNvSpPr>
          <p:nvPr>
            <p:ph type="body" sz="quarter" idx="13"/>
          </p:nvPr>
        </p:nvSpPr>
        <p:spPr>
          <a:xfrm>
            <a:off x="6232839" y="1676908"/>
            <a:ext cx="5040000" cy="616787"/>
          </a:xfrm>
        </p:spPr>
        <p:txBody>
          <a:bodyPr>
            <a:normAutofit/>
          </a:bodyPr>
          <a:lstStyle>
            <a:lvl1pPr marL="0" indent="0">
              <a:lnSpc>
                <a:spcPct val="120000"/>
              </a:lnSpc>
              <a:buNone/>
              <a:defRPr sz="2400" b="0">
                <a:latin typeface="Georgia" panose="02040502050405020303" pitchFamily="18" charset="0"/>
              </a:defRPr>
            </a:lvl1pPr>
            <a:lvl2pPr marL="457178" indent="0">
              <a:lnSpc>
                <a:spcPct val="120000"/>
              </a:lnSpc>
              <a:spcBef>
                <a:spcPts val="0"/>
              </a:spcBef>
              <a:buNone/>
              <a:defRPr sz="2000" b="1">
                <a:latin typeface="Georgia" panose="02040502050405020303" pitchFamily="18" charset="0"/>
              </a:defRPr>
            </a:lvl2pPr>
            <a:lvl3pPr marL="914354" indent="0">
              <a:lnSpc>
                <a:spcPct val="120000"/>
              </a:lnSpc>
              <a:spcBef>
                <a:spcPts val="0"/>
              </a:spcBef>
              <a:buNone/>
              <a:defRPr sz="2000" b="1">
                <a:latin typeface="Georgia" panose="02040502050405020303" pitchFamily="18" charset="0"/>
              </a:defRPr>
            </a:lvl3pPr>
            <a:lvl4pPr marL="1371532" indent="0">
              <a:lnSpc>
                <a:spcPct val="120000"/>
              </a:lnSpc>
              <a:spcBef>
                <a:spcPts val="0"/>
              </a:spcBef>
              <a:buNone/>
              <a:defRPr sz="2000" b="1">
                <a:latin typeface="Georgia" panose="02040502050405020303" pitchFamily="18" charset="0"/>
              </a:defRPr>
            </a:lvl4pPr>
            <a:lvl5pPr marL="1828709" indent="0">
              <a:lnSpc>
                <a:spcPct val="120000"/>
              </a:lnSpc>
              <a:spcBef>
                <a:spcPts val="0"/>
              </a:spcBef>
              <a:buNone/>
              <a:defRPr sz="2000" b="1">
                <a:latin typeface="Georgia" panose="02040502050405020303" pitchFamily="18" charset="0"/>
              </a:defRPr>
            </a:lvl5pPr>
          </a:lstStyle>
          <a:p>
            <a:pPr lvl="0"/>
            <a:r>
              <a:rPr lang="en-GB" dirty="0"/>
              <a:t>Click to edit Master text styles</a:t>
            </a:r>
          </a:p>
        </p:txBody>
      </p:sp>
      <p:sp>
        <p:nvSpPr>
          <p:cNvPr id="12" name="Text Placeholder 4">
            <a:extLst>
              <a:ext uri="{FF2B5EF4-FFF2-40B4-BE49-F238E27FC236}">
                <a16:creationId xmlns:a16="http://schemas.microsoft.com/office/drawing/2014/main" id="{C6024467-2CED-544D-A6F7-FA119C2A33D5}"/>
              </a:ext>
            </a:extLst>
          </p:cNvPr>
          <p:cNvSpPr>
            <a:spLocks noGrp="1"/>
          </p:cNvSpPr>
          <p:nvPr>
            <p:ph type="body" sz="quarter" idx="11"/>
          </p:nvPr>
        </p:nvSpPr>
        <p:spPr>
          <a:xfrm>
            <a:off x="919165" y="264925"/>
            <a:ext cx="10353675" cy="813307"/>
          </a:xfrm>
        </p:spPr>
        <p:txBody>
          <a:bodyPr anchor="b" anchorCtr="0">
            <a:normAutofit/>
          </a:bodyPr>
          <a:lstStyle>
            <a:lvl1pPr marL="0" indent="0" algn="ctr">
              <a:lnSpc>
                <a:spcPct val="100000"/>
              </a:lnSpc>
              <a:buNone/>
              <a:defRPr sz="4000">
                <a:latin typeface="Georgia" panose="02040502050405020303" pitchFamily="18" charset="0"/>
              </a:defRPr>
            </a:lvl1pPr>
            <a:lvl2pPr marL="457178" indent="0">
              <a:buNone/>
              <a:defRPr/>
            </a:lvl2pPr>
            <a:lvl3pPr marL="914354" indent="0">
              <a:buNone/>
              <a:defRPr/>
            </a:lvl3pPr>
            <a:lvl4pPr marL="1371532" indent="0">
              <a:buNone/>
              <a:defRPr/>
            </a:lvl4pPr>
            <a:lvl5pPr marL="1828709" indent="0">
              <a:buNone/>
              <a:defRPr/>
            </a:lvl5pPr>
          </a:lstStyle>
          <a:p>
            <a:pPr lvl="0"/>
            <a:r>
              <a:rPr lang="en-GB" dirty="0"/>
              <a:t>Click to edit Master text styles</a:t>
            </a:r>
            <a:endParaRPr dirty="0"/>
          </a:p>
        </p:txBody>
      </p:sp>
      <p:cxnSp>
        <p:nvCxnSpPr>
          <p:cNvPr id="16" name="Straight Connector 15">
            <a:extLst>
              <a:ext uri="{FF2B5EF4-FFF2-40B4-BE49-F238E27FC236}">
                <a16:creationId xmlns:a16="http://schemas.microsoft.com/office/drawing/2014/main" id="{C9A9C34B-27B0-B94D-8C1E-9CD094770A1D}"/>
              </a:ext>
            </a:extLst>
          </p:cNvPr>
          <p:cNvCxnSpPr/>
          <p:nvPr userDrawn="1"/>
        </p:nvCxnSpPr>
        <p:spPr>
          <a:xfrm>
            <a:off x="918521" y="1175217"/>
            <a:ext cx="1035496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1" name="Picture 20" descr="A close up of a logo&#10;&#10;Description automatically generated">
            <a:extLst>
              <a:ext uri="{FF2B5EF4-FFF2-40B4-BE49-F238E27FC236}">
                <a16:creationId xmlns:a16="http://schemas.microsoft.com/office/drawing/2014/main" id="{772A856C-4AAA-5E46-9BE7-41921A03ED1B}"/>
              </a:ext>
            </a:extLst>
          </p:cNvPr>
          <p:cNvPicPr>
            <a:picLocks noChangeAspect="1"/>
          </p:cNvPicPr>
          <p:nvPr userDrawn="1"/>
        </p:nvPicPr>
        <p:blipFill>
          <a:blip r:embed="rId2"/>
          <a:stretch>
            <a:fillRect/>
          </a:stretch>
        </p:blipFill>
        <p:spPr>
          <a:xfrm>
            <a:off x="918521" y="6326264"/>
            <a:ext cx="1949370" cy="282296"/>
          </a:xfrm>
          <a:prstGeom prst="rect">
            <a:avLst/>
          </a:prstGeom>
        </p:spPr>
      </p:pic>
      <p:sp>
        <p:nvSpPr>
          <p:cNvPr id="22" name="Text Placeholder 8">
            <a:extLst>
              <a:ext uri="{FF2B5EF4-FFF2-40B4-BE49-F238E27FC236}">
                <a16:creationId xmlns:a16="http://schemas.microsoft.com/office/drawing/2014/main" id="{3A30E4BA-7E7D-A448-900A-E1C11D69BA9E}"/>
              </a:ext>
            </a:extLst>
          </p:cNvPr>
          <p:cNvSpPr txBox="1">
            <a:spLocks/>
          </p:cNvSpPr>
          <p:nvPr userDrawn="1"/>
        </p:nvSpPr>
        <p:spPr>
          <a:xfrm>
            <a:off x="8169569" y="6326264"/>
            <a:ext cx="3227964" cy="282297"/>
          </a:xfrm>
          <a:prstGeom prst="rect">
            <a:avLst/>
          </a:prstGeom>
        </p:spPr>
        <p:txBody>
          <a:bodyPr anchor="ctr" anchorCtr="0">
            <a:normAutofit/>
          </a:bodyPr>
          <a:lstStyle>
            <a:lvl1pPr marL="0" indent="0" algn="r" defTabSz="914400" rtl="0" eaLnBrk="1" latinLnBrk="0" hangingPunct="1">
              <a:lnSpc>
                <a:spcPct val="100000"/>
              </a:lnSpc>
              <a:spcBef>
                <a:spcPts val="1000"/>
              </a:spcBef>
              <a:spcAft>
                <a:spcPts val="1000"/>
              </a:spcAft>
              <a:buFont typeface="Arial" panose="020B0604020202020204" pitchFamily="34" charset="0"/>
              <a:buNone/>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45B0CC34-0169-4C4A-9126-062BCC1004DD}" type="slidenum">
              <a:rPr lang="en-FI" sz="1100" smtClean="0"/>
              <a:t>‹#›</a:t>
            </a:fld>
            <a:endParaRPr lang="en-FI" sz="1100" dirty="0"/>
          </a:p>
        </p:txBody>
      </p:sp>
    </p:spTree>
    <p:extLst>
      <p:ext uri="{BB962C8B-B14F-4D97-AF65-F5344CB8AC3E}">
        <p14:creationId xmlns:p14="http://schemas.microsoft.com/office/powerpoint/2010/main" val="2357734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ksi palstaa väliotsikoilla ilman otsikkoa">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294D4F89-DE7C-C545-8140-796E16275F46}"/>
              </a:ext>
            </a:extLst>
          </p:cNvPr>
          <p:cNvSpPr>
            <a:spLocks noGrp="1"/>
          </p:cNvSpPr>
          <p:nvPr>
            <p:ph sz="half" idx="1"/>
          </p:nvPr>
        </p:nvSpPr>
        <p:spPr>
          <a:xfrm>
            <a:off x="919163" y="1782930"/>
            <a:ext cx="5040000" cy="4245318"/>
          </a:xfrm>
          <a:prstGeom prst="rect">
            <a:avLst/>
          </a:prstGeom>
        </p:spPr>
        <p:txBody>
          <a:bodyPr lIns="0" tIns="0" rIns="0" bIns="0">
            <a:normAutofit/>
          </a:bodyPr>
          <a:lstStyle>
            <a:lvl1pPr marL="0" indent="0">
              <a:lnSpc>
                <a:spcPct val="130000"/>
              </a:lnSpc>
              <a:spcBef>
                <a:spcPts val="500"/>
              </a:spcBef>
              <a:buNone/>
              <a:defRPr sz="1800"/>
            </a:lvl1pPr>
            <a:lvl2pPr marL="742913" indent="-285737">
              <a:lnSpc>
                <a:spcPct val="130000"/>
              </a:lnSpc>
              <a:spcBef>
                <a:spcPts val="500"/>
              </a:spcBef>
              <a:buFont typeface="Arial" panose="020B0604020202020204" pitchFamily="34" charset="0"/>
              <a:buChar char="•"/>
              <a:defRPr sz="1800"/>
            </a:lvl2pPr>
            <a:lvl3pPr marL="1200091" indent="-285737">
              <a:lnSpc>
                <a:spcPct val="130000"/>
              </a:lnSpc>
              <a:spcBef>
                <a:spcPts val="500"/>
              </a:spcBef>
              <a:buFont typeface="Arial" panose="020B0604020202020204" pitchFamily="34" charset="0"/>
              <a:buChar char="•"/>
              <a:defRPr sz="1800"/>
            </a:lvl3pPr>
            <a:lvl4pPr marL="1657268" indent="-285737">
              <a:lnSpc>
                <a:spcPct val="130000"/>
              </a:lnSpc>
              <a:spcBef>
                <a:spcPts val="500"/>
              </a:spcBef>
              <a:buFont typeface="Arial" panose="020B0604020202020204" pitchFamily="34" charset="0"/>
              <a:buChar char="•"/>
              <a:defRPr sz="1800"/>
            </a:lvl4pPr>
            <a:lvl5pPr marL="2114446" indent="-285737">
              <a:lnSpc>
                <a:spcPct val="130000"/>
              </a:lnSpc>
              <a:spcBef>
                <a:spcPts val="500"/>
              </a:spcBef>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D17B64EA-87CD-E042-A280-EA67548B918E}"/>
              </a:ext>
            </a:extLst>
          </p:cNvPr>
          <p:cNvSpPr>
            <a:spLocks noGrp="1"/>
          </p:cNvSpPr>
          <p:nvPr>
            <p:ph sz="half" idx="2"/>
          </p:nvPr>
        </p:nvSpPr>
        <p:spPr>
          <a:xfrm>
            <a:off x="6232839" y="1782927"/>
            <a:ext cx="5040000" cy="4245318"/>
          </a:xfrm>
          <a:prstGeom prst="rect">
            <a:avLst/>
          </a:prstGeom>
        </p:spPr>
        <p:txBody>
          <a:bodyPr lIns="0" tIns="0" rIns="0" bIns="0">
            <a:normAutofit/>
          </a:bodyPr>
          <a:lstStyle>
            <a:lvl1pPr marL="0" indent="0">
              <a:lnSpc>
                <a:spcPct val="130000"/>
              </a:lnSpc>
              <a:spcBef>
                <a:spcPts val="500"/>
              </a:spcBef>
              <a:buNone/>
              <a:defRPr sz="1800"/>
            </a:lvl1pPr>
            <a:lvl2pPr marL="742913" indent="-285737">
              <a:lnSpc>
                <a:spcPct val="130000"/>
              </a:lnSpc>
              <a:spcBef>
                <a:spcPts val="500"/>
              </a:spcBef>
              <a:buFont typeface="Arial" panose="020B0604020202020204" pitchFamily="34" charset="0"/>
              <a:buChar char="•"/>
              <a:defRPr sz="1800"/>
            </a:lvl2pPr>
            <a:lvl3pPr marL="1200091" indent="-285737">
              <a:lnSpc>
                <a:spcPct val="130000"/>
              </a:lnSpc>
              <a:spcBef>
                <a:spcPts val="500"/>
              </a:spcBef>
              <a:buFont typeface="Arial" panose="020B0604020202020204" pitchFamily="34" charset="0"/>
              <a:buChar char="•"/>
              <a:defRPr sz="1800"/>
            </a:lvl3pPr>
            <a:lvl4pPr marL="1657268" indent="-285737">
              <a:lnSpc>
                <a:spcPct val="130000"/>
              </a:lnSpc>
              <a:spcBef>
                <a:spcPts val="500"/>
              </a:spcBef>
              <a:buFont typeface="Arial" panose="020B0604020202020204" pitchFamily="34" charset="0"/>
              <a:buChar char="•"/>
              <a:defRPr sz="1800"/>
            </a:lvl4pPr>
            <a:lvl5pPr marL="2114446" indent="-285737">
              <a:lnSpc>
                <a:spcPct val="130000"/>
              </a:lnSpc>
              <a:spcBef>
                <a:spcPts val="500"/>
              </a:spcBef>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E7D9E9E-BF2D-0244-B378-A6F6E588BBEF}"/>
              </a:ext>
            </a:extLst>
          </p:cNvPr>
          <p:cNvSpPr>
            <a:spLocks noGrp="1"/>
          </p:cNvSpPr>
          <p:nvPr>
            <p:ph type="body" sz="quarter" idx="12"/>
          </p:nvPr>
        </p:nvSpPr>
        <p:spPr>
          <a:xfrm>
            <a:off x="918000" y="1170000"/>
            <a:ext cx="5040000" cy="616787"/>
          </a:xfrm>
        </p:spPr>
        <p:txBody>
          <a:bodyPr>
            <a:normAutofit/>
          </a:bodyPr>
          <a:lstStyle>
            <a:lvl1pPr marL="0" indent="0">
              <a:lnSpc>
                <a:spcPct val="120000"/>
              </a:lnSpc>
              <a:buNone/>
              <a:defRPr sz="2400" b="0">
                <a:latin typeface="Georgia" panose="02040502050405020303" pitchFamily="18" charset="0"/>
              </a:defRPr>
            </a:lvl1pPr>
            <a:lvl2pPr marL="457178" indent="0">
              <a:lnSpc>
                <a:spcPct val="120000"/>
              </a:lnSpc>
              <a:buNone/>
              <a:defRPr sz="2000" b="1">
                <a:latin typeface="Georgia" panose="02040502050405020303" pitchFamily="18" charset="0"/>
              </a:defRPr>
            </a:lvl2pPr>
            <a:lvl3pPr marL="914354" indent="0">
              <a:lnSpc>
                <a:spcPct val="120000"/>
              </a:lnSpc>
              <a:buNone/>
              <a:defRPr sz="2000" b="1">
                <a:latin typeface="Georgia" panose="02040502050405020303" pitchFamily="18" charset="0"/>
              </a:defRPr>
            </a:lvl3pPr>
            <a:lvl4pPr marL="1371532" indent="0">
              <a:lnSpc>
                <a:spcPct val="120000"/>
              </a:lnSpc>
              <a:buNone/>
              <a:defRPr sz="2000" b="1">
                <a:latin typeface="Georgia" panose="02040502050405020303" pitchFamily="18" charset="0"/>
              </a:defRPr>
            </a:lvl4pPr>
            <a:lvl5pPr marL="1828709" indent="0">
              <a:lnSpc>
                <a:spcPct val="120000"/>
              </a:lnSpc>
              <a:buNone/>
              <a:defRPr sz="2000" b="1">
                <a:latin typeface="Georgia" panose="02040502050405020303" pitchFamily="18" charset="0"/>
              </a:defRPr>
            </a:lvl5pPr>
          </a:lstStyle>
          <a:p>
            <a:pPr lvl="0"/>
            <a:r>
              <a:rPr lang="en-GB" dirty="0"/>
              <a:t>Click to edit Master text styles</a:t>
            </a:r>
          </a:p>
        </p:txBody>
      </p:sp>
      <p:sp>
        <p:nvSpPr>
          <p:cNvPr id="15" name="Text Placeholder 3">
            <a:extLst>
              <a:ext uri="{FF2B5EF4-FFF2-40B4-BE49-F238E27FC236}">
                <a16:creationId xmlns:a16="http://schemas.microsoft.com/office/drawing/2014/main" id="{35BCFD54-11B6-1541-B411-D3D27416A4A4}"/>
              </a:ext>
            </a:extLst>
          </p:cNvPr>
          <p:cNvSpPr>
            <a:spLocks noGrp="1"/>
          </p:cNvSpPr>
          <p:nvPr>
            <p:ph type="body" sz="quarter" idx="13"/>
          </p:nvPr>
        </p:nvSpPr>
        <p:spPr>
          <a:xfrm>
            <a:off x="6232839" y="1166143"/>
            <a:ext cx="5040000" cy="616787"/>
          </a:xfrm>
        </p:spPr>
        <p:txBody>
          <a:bodyPr>
            <a:normAutofit/>
          </a:bodyPr>
          <a:lstStyle>
            <a:lvl1pPr marL="0" indent="0">
              <a:lnSpc>
                <a:spcPct val="120000"/>
              </a:lnSpc>
              <a:buNone/>
              <a:defRPr sz="2400" b="0">
                <a:latin typeface="Georgia" panose="02040502050405020303" pitchFamily="18" charset="0"/>
              </a:defRPr>
            </a:lvl1pPr>
            <a:lvl2pPr marL="457178" indent="0">
              <a:lnSpc>
                <a:spcPct val="120000"/>
              </a:lnSpc>
              <a:spcBef>
                <a:spcPts val="0"/>
              </a:spcBef>
              <a:buNone/>
              <a:defRPr sz="2000" b="1">
                <a:latin typeface="Georgia" panose="02040502050405020303" pitchFamily="18" charset="0"/>
              </a:defRPr>
            </a:lvl2pPr>
            <a:lvl3pPr marL="914354" indent="0">
              <a:lnSpc>
                <a:spcPct val="120000"/>
              </a:lnSpc>
              <a:spcBef>
                <a:spcPts val="0"/>
              </a:spcBef>
              <a:buNone/>
              <a:defRPr sz="2000" b="1">
                <a:latin typeface="Georgia" panose="02040502050405020303" pitchFamily="18" charset="0"/>
              </a:defRPr>
            </a:lvl3pPr>
            <a:lvl4pPr marL="1371532" indent="0">
              <a:lnSpc>
                <a:spcPct val="120000"/>
              </a:lnSpc>
              <a:spcBef>
                <a:spcPts val="0"/>
              </a:spcBef>
              <a:buNone/>
              <a:defRPr sz="2000" b="1">
                <a:latin typeface="Georgia" panose="02040502050405020303" pitchFamily="18" charset="0"/>
              </a:defRPr>
            </a:lvl4pPr>
            <a:lvl5pPr marL="1828709" indent="0">
              <a:lnSpc>
                <a:spcPct val="120000"/>
              </a:lnSpc>
              <a:spcBef>
                <a:spcPts val="0"/>
              </a:spcBef>
              <a:buNone/>
              <a:defRPr sz="2000" b="1">
                <a:latin typeface="Georgia" panose="02040502050405020303" pitchFamily="18" charset="0"/>
              </a:defRPr>
            </a:lvl5pPr>
          </a:lstStyle>
          <a:p>
            <a:pPr lvl="0"/>
            <a:r>
              <a:rPr lang="en-GB"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772A856C-4AAA-5E46-9BE7-41921A03ED1B}"/>
              </a:ext>
            </a:extLst>
          </p:cNvPr>
          <p:cNvPicPr>
            <a:picLocks noChangeAspect="1"/>
          </p:cNvPicPr>
          <p:nvPr userDrawn="1"/>
        </p:nvPicPr>
        <p:blipFill>
          <a:blip r:embed="rId2"/>
          <a:stretch>
            <a:fillRect/>
          </a:stretch>
        </p:blipFill>
        <p:spPr>
          <a:xfrm>
            <a:off x="918521" y="6326264"/>
            <a:ext cx="1949370" cy="282296"/>
          </a:xfrm>
          <a:prstGeom prst="rect">
            <a:avLst/>
          </a:prstGeom>
        </p:spPr>
      </p:pic>
      <p:sp>
        <p:nvSpPr>
          <p:cNvPr id="22" name="Text Placeholder 8">
            <a:extLst>
              <a:ext uri="{FF2B5EF4-FFF2-40B4-BE49-F238E27FC236}">
                <a16:creationId xmlns:a16="http://schemas.microsoft.com/office/drawing/2014/main" id="{3A30E4BA-7E7D-A448-900A-E1C11D69BA9E}"/>
              </a:ext>
            </a:extLst>
          </p:cNvPr>
          <p:cNvSpPr txBox="1">
            <a:spLocks/>
          </p:cNvSpPr>
          <p:nvPr userDrawn="1"/>
        </p:nvSpPr>
        <p:spPr>
          <a:xfrm>
            <a:off x="8169569" y="6326264"/>
            <a:ext cx="3227964" cy="282297"/>
          </a:xfrm>
          <a:prstGeom prst="rect">
            <a:avLst/>
          </a:prstGeom>
        </p:spPr>
        <p:txBody>
          <a:bodyPr anchor="ctr" anchorCtr="0">
            <a:normAutofit/>
          </a:bodyPr>
          <a:lstStyle>
            <a:lvl1pPr marL="0" indent="0" algn="r" defTabSz="914400" rtl="0" eaLnBrk="1" latinLnBrk="0" hangingPunct="1">
              <a:lnSpc>
                <a:spcPct val="100000"/>
              </a:lnSpc>
              <a:spcBef>
                <a:spcPts val="1000"/>
              </a:spcBef>
              <a:spcAft>
                <a:spcPts val="1000"/>
              </a:spcAft>
              <a:buFont typeface="Arial" panose="020B0604020202020204" pitchFamily="34" charset="0"/>
              <a:buNone/>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45B0CC34-0169-4C4A-9126-062BCC1004DD}" type="slidenum">
              <a:rPr lang="en-FI" sz="1100" smtClean="0"/>
              <a:t>‹#›</a:t>
            </a:fld>
            <a:endParaRPr lang="en-FI" sz="1100" dirty="0"/>
          </a:p>
        </p:txBody>
      </p:sp>
    </p:spTree>
    <p:extLst>
      <p:ext uri="{BB962C8B-B14F-4D97-AF65-F5344CB8AC3E}">
        <p14:creationId xmlns:p14="http://schemas.microsoft.com/office/powerpoint/2010/main" val="4031235801"/>
      </p:ext>
    </p:extLst>
  </p:cSld>
  <p:clrMapOvr>
    <a:masterClrMapping/>
  </p:clrMapOvr>
  <p:extLst>
    <p:ext uri="{DCECCB84-F9BA-43D5-87BE-67443E8EF086}">
      <p15:sldGuideLst xmlns:p15="http://schemas.microsoft.com/office/powerpoint/2012/main">
        <p15:guide id="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e palstaa">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6C1D5F8-7AAC-F246-8EAD-46195891DCA6}"/>
              </a:ext>
            </a:extLst>
          </p:cNvPr>
          <p:cNvSpPr>
            <a:spLocks noGrp="1"/>
          </p:cNvSpPr>
          <p:nvPr>
            <p:ph sz="half" idx="1"/>
          </p:nvPr>
        </p:nvSpPr>
        <p:spPr>
          <a:xfrm>
            <a:off x="4440003" y="1676901"/>
            <a:ext cx="3311999" cy="4352412"/>
          </a:xfrm>
          <a:prstGeom prst="rect">
            <a:avLst/>
          </a:prstGeom>
        </p:spPr>
        <p:txBody>
          <a:bodyPr lIns="0" tIns="0" rIns="0" bIns="0"/>
          <a:lstStyle>
            <a:lvl1pPr marL="285750" indent="-285750">
              <a:lnSpc>
                <a:spcPct val="130000"/>
              </a:lnSpc>
              <a:spcBef>
                <a:spcPts val="500"/>
              </a:spcBef>
              <a:buFont typeface="Arial" panose="020B0604020202020204" pitchFamily="34" charset="0"/>
              <a:buChar char="•"/>
              <a:defRPr/>
            </a:lvl1pPr>
            <a:lvl2pPr>
              <a:lnSpc>
                <a:spcPct val="130000"/>
              </a:lnSpc>
              <a:spcBef>
                <a:spcPts val="500"/>
              </a:spcBef>
              <a:defRPr/>
            </a:lvl2pPr>
            <a:lvl3pPr>
              <a:lnSpc>
                <a:spcPct val="130000"/>
              </a:lnSpc>
              <a:spcBef>
                <a:spcPts val="500"/>
              </a:spcBef>
              <a:defRPr/>
            </a:lvl3pPr>
            <a:lvl4pPr>
              <a:lnSpc>
                <a:spcPct val="130000"/>
              </a:lnSpc>
              <a:spcBef>
                <a:spcPts val="500"/>
              </a:spcBef>
              <a:defRPr/>
            </a:lvl4pPr>
            <a:lvl5pPr>
              <a:lnSpc>
                <a:spcPct val="130000"/>
              </a:lnSpc>
              <a:spcBef>
                <a:spcPts val="5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1A303503-FEEF-2E41-A4BF-9E40722FC15B}"/>
              </a:ext>
            </a:extLst>
          </p:cNvPr>
          <p:cNvSpPr>
            <a:spLocks noGrp="1"/>
          </p:cNvSpPr>
          <p:nvPr>
            <p:ph sz="half" idx="2"/>
          </p:nvPr>
        </p:nvSpPr>
        <p:spPr>
          <a:xfrm>
            <a:off x="7960842" y="1676901"/>
            <a:ext cx="3311999" cy="4352412"/>
          </a:xfrm>
          <a:prstGeom prst="rect">
            <a:avLst/>
          </a:prstGeom>
        </p:spPr>
        <p:txBody>
          <a:bodyPr lIns="0" tIns="0" rIns="0" bIns="0"/>
          <a:lstStyle>
            <a:lvl1pPr marL="285750" indent="-285750">
              <a:lnSpc>
                <a:spcPct val="130000"/>
              </a:lnSpc>
              <a:spcBef>
                <a:spcPts val="500"/>
              </a:spcBef>
              <a:buFont typeface="Arial" panose="020B0604020202020204" pitchFamily="34" charset="0"/>
              <a:buChar char="•"/>
              <a:defRPr/>
            </a:lvl1pPr>
            <a:lvl2pPr>
              <a:lnSpc>
                <a:spcPct val="130000"/>
              </a:lnSpc>
              <a:spcBef>
                <a:spcPts val="500"/>
              </a:spcBef>
              <a:defRPr/>
            </a:lvl2pPr>
            <a:lvl3pPr>
              <a:lnSpc>
                <a:spcPct val="130000"/>
              </a:lnSpc>
              <a:spcBef>
                <a:spcPts val="500"/>
              </a:spcBef>
              <a:defRPr/>
            </a:lvl3pPr>
            <a:lvl4pPr>
              <a:lnSpc>
                <a:spcPct val="130000"/>
              </a:lnSpc>
              <a:spcBef>
                <a:spcPts val="500"/>
              </a:spcBef>
              <a:defRPr/>
            </a:lvl4pPr>
            <a:lvl5pPr>
              <a:lnSpc>
                <a:spcPct val="130000"/>
              </a:lnSpc>
              <a:spcBef>
                <a:spcPts val="5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C55D1814-E3E9-3C44-9B17-2A9DFBDC5034}"/>
              </a:ext>
            </a:extLst>
          </p:cNvPr>
          <p:cNvSpPr>
            <a:spLocks noGrp="1"/>
          </p:cNvSpPr>
          <p:nvPr>
            <p:ph sz="half" idx="13"/>
          </p:nvPr>
        </p:nvSpPr>
        <p:spPr>
          <a:xfrm>
            <a:off x="918522" y="1676901"/>
            <a:ext cx="3311999" cy="4352412"/>
          </a:xfrm>
          <a:prstGeom prst="rect">
            <a:avLst/>
          </a:prstGeom>
        </p:spPr>
        <p:txBody>
          <a:bodyPr lIns="0" tIns="0" rIns="0" bIns="0"/>
          <a:lstStyle>
            <a:lvl1pPr marL="285750" indent="-285750">
              <a:lnSpc>
                <a:spcPct val="130000"/>
              </a:lnSpc>
              <a:spcBef>
                <a:spcPts val="500"/>
              </a:spcBef>
              <a:buFont typeface="Arial" panose="020B0604020202020204" pitchFamily="34" charset="0"/>
              <a:buChar char="•"/>
              <a:defRPr/>
            </a:lvl1pPr>
            <a:lvl2pPr>
              <a:lnSpc>
                <a:spcPct val="130000"/>
              </a:lnSpc>
              <a:spcBef>
                <a:spcPts val="500"/>
              </a:spcBef>
              <a:defRPr/>
            </a:lvl2pPr>
            <a:lvl3pPr>
              <a:lnSpc>
                <a:spcPct val="130000"/>
              </a:lnSpc>
              <a:spcBef>
                <a:spcPts val="500"/>
              </a:spcBef>
              <a:defRPr/>
            </a:lvl3pPr>
            <a:lvl4pPr>
              <a:lnSpc>
                <a:spcPct val="130000"/>
              </a:lnSpc>
              <a:spcBef>
                <a:spcPts val="500"/>
              </a:spcBef>
              <a:defRPr/>
            </a:lvl4pPr>
            <a:lvl5pPr>
              <a:lnSpc>
                <a:spcPct val="130000"/>
              </a:lnSpc>
              <a:spcBef>
                <a:spcPts val="5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a:extLst>
              <a:ext uri="{FF2B5EF4-FFF2-40B4-BE49-F238E27FC236}">
                <a16:creationId xmlns:a16="http://schemas.microsoft.com/office/drawing/2014/main" id="{85CB4BCC-2FEF-BA45-9692-D9BAF2CE4D6E}"/>
              </a:ext>
            </a:extLst>
          </p:cNvPr>
          <p:cNvSpPr>
            <a:spLocks noGrp="1"/>
          </p:cNvSpPr>
          <p:nvPr>
            <p:ph type="body" sz="quarter" idx="11"/>
          </p:nvPr>
        </p:nvSpPr>
        <p:spPr>
          <a:xfrm>
            <a:off x="919165" y="264925"/>
            <a:ext cx="10353675" cy="813307"/>
          </a:xfrm>
        </p:spPr>
        <p:txBody>
          <a:bodyPr anchor="b" anchorCtr="0">
            <a:normAutofit/>
          </a:bodyPr>
          <a:lstStyle>
            <a:lvl1pPr marL="0" indent="0" algn="ctr">
              <a:lnSpc>
                <a:spcPct val="100000"/>
              </a:lnSpc>
              <a:buNone/>
              <a:defRPr sz="4000">
                <a:latin typeface="Georgia" panose="02040502050405020303" pitchFamily="18" charset="0"/>
              </a:defRPr>
            </a:lvl1pPr>
            <a:lvl2pPr marL="457178" indent="0">
              <a:buNone/>
              <a:defRPr/>
            </a:lvl2pPr>
            <a:lvl3pPr marL="914354" indent="0">
              <a:buNone/>
              <a:defRPr/>
            </a:lvl3pPr>
            <a:lvl4pPr marL="1371532" indent="0">
              <a:buNone/>
              <a:defRPr/>
            </a:lvl4pPr>
            <a:lvl5pPr marL="1828709" indent="0">
              <a:buNone/>
              <a:defRPr/>
            </a:lvl5pPr>
          </a:lstStyle>
          <a:p>
            <a:pPr lvl="0"/>
            <a:r>
              <a:rPr lang="en-GB" dirty="0"/>
              <a:t>Click to edit Master text styles</a:t>
            </a:r>
            <a:endParaRPr dirty="0"/>
          </a:p>
        </p:txBody>
      </p:sp>
      <p:cxnSp>
        <p:nvCxnSpPr>
          <p:cNvPr id="15" name="Straight Connector 14">
            <a:extLst>
              <a:ext uri="{FF2B5EF4-FFF2-40B4-BE49-F238E27FC236}">
                <a16:creationId xmlns:a16="http://schemas.microsoft.com/office/drawing/2014/main" id="{28D458A8-1FD3-F841-9288-5F7751FEEFF0}"/>
              </a:ext>
            </a:extLst>
          </p:cNvPr>
          <p:cNvCxnSpPr/>
          <p:nvPr userDrawn="1"/>
        </p:nvCxnSpPr>
        <p:spPr>
          <a:xfrm>
            <a:off x="918521" y="1175217"/>
            <a:ext cx="1035496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logo&#10;&#10;Description automatically generated">
            <a:extLst>
              <a:ext uri="{FF2B5EF4-FFF2-40B4-BE49-F238E27FC236}">
                <a16:creationId xmlns:a16="http://schemas.microsoft.com/office/drawing/2014/main" id="{E6BBA864-238C-3245-8690-3AB7EB812F3A}"/>
              </a:ext>
            </a:extLst>
          </p:cNvPr>
          <p:cNvPicPr>
            <a:picLocks noChangeAspect="1"/>
          </p:cNvPicPr>
          <p:nvPr userDrawn="1"/>
        </p:nvPicPr>
        <p:blipFill>
          <a:blip r:embed="rId2"/>
          <a:stretch>
            <a:fillRect/>
          </a:stretch>
        </p:blipFill>
        <p:spPr>
          <a:xfrm>
            <a:off x="918521" y="6326264"/>
            <a:ext cx="1949370" cy="282296"/>
          </a:xfrm>
          <a:prstGeom prst="rect">
            <a:avLst/>
          </a:prstGeom>
        </p:spPr>
      </p:pic>
      <p:sp>
        <p:nvSpPr>
          <p:cNvPr id="21" name="Text Placeholder 8">
            <a:extLst>
              <a:ext uri="{FF2B5EF4-FFF2-40B4-BE49-F238E27FC236}">
                <a16:creationId xmlns:a16="http://schemas.microsoft.com/office/drawing/2014/main" id="{59452A7C-37D9-1E48-B74F-8201B1254E9F}"/>
              </a:ext>
            </a:extLst>
          </p:cNvPr>
          <p:cNvSpPr txBox="1">
            <a:spLocks/>
          </p:cNvSpPr>
          <p:nvPr userDrawn="1"/>
        </p:nvSpPr>
        <p:spPr>
          <a:xfrm>
            <a:off x="8169569" y="6326264"/>
            <a:ext cx="3227964" cy="282297"/>
          </a:xfrm>
          <a:prstGeom prst="rect">
            <a:avLst/>
          </a:prstGeom>
        </p:spPr>
        <p:txBody>
          <a:bodyPr anchor="ctr" anchorCtr="0">
            <a:normAutofit/>
          </a:bodyPr>
          <a:lstStyle>
            <a:lvl1pPr marL="0" indent="0" algn="r" defTabSz="914400" rtl="0" eaLnBrk="1" latinLnBrk="0" hangingPunct="1">
              <a:lnSpc>
                <a:spcPct val="100000"/>
              </a:lnSpc>
              <a:spcBef>
                <a:spcPts val="1000"/>
              </a:spcBef>
              <a:spcAft>
                <a:spcPts val="1000"/>
              </a:spcAft>
              <a:buFont typeface="Arial" panose="020B0604020202020204" pitchFamily="34" charset="0"/>
              <a:buNone/>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45B0CC34-0169-4C4A-9126-062BCC1004DD}" type="slidenum">
              <a:rPr lang="en-FI" sz="1100" smtClean="0"/>
              <a:t>‹#›</a:t>
            </a:fld>
            <a:endParaRPr lang="en-FI" sz="1100" dirty="0"/>
          </a:p>
        </p:txBody>
      </p:sp>
    </p:spTree>
    <p:extLst>
      <p:ext uri="{BB962C8B-B14F-4D97-AF65-F5344CB8AC3E}">
        <p14:creationId xmlns:p14="http://schemas.microsoft.com/office/powerpoint/2010/main" val="245387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e palstaa ilman otsikkoa">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6C1D5F8-7AAC-F246-8EAD-46195891DCA6}"/>
              </a:ext>
            </a:extLst>
          </p:cNvPr>
          <p:cNvSpPr>
            <a:spLocks noGrp="1"/>
          </p:cNvSpPr>
          <p:nvPr>
            <p:ph sz="half" idx="1"/>
          </p:nvPr>
        </p:nvSpPr>
        <p:spPr>
          <a:xfrm>
            <a:off x="4440003" y="1170000"/>
            <a:ext cx="3311999" cy="4859312"/>
          </a:xfrm>
          <a:prstGeom prst="rect">
            <a:avLst/>
          </a:prstGeom>
        </p:spPr>
        <p:txBody>
          <a:bodyPr lIns="0" tIns="0" rIns="0" bIns="0"/>
          <a:lstStyle>
            <a:lvl1pPr>
              <a:lnSpc>
                <a:spcPct val="130000"/>
              </a:lnSpc>
              <a:spcBef>
                <a:spcPts val="500"/>
              </a:spcBef>
              <a:defRPr/>
            </a:lvl1pPr>
            <a:lvl2pPr>
              <a:lnSpc>
                <a:spcPct val="130000"/>
              </a:lnSpc>
              <a:spcBef>
                <a:spcPts val="500"/>
              </a:spcBef>
              <a:defRPr/>
            </a:lvl2pPr>
            <a:lvl3pPr>
              <a:lnSpc>
                <a:spcPct val="130000"/>
              </a:lnSpc>
              <a:spcBef>
                <a:spcPts val="500"/>
              </a:spcBef>
              <a:defRPr/>
            </a:lvl3pPr>
            <a:lvl4pPr>
              <a:lnSpc>
                <a:spcPct val="130000"/>
              </a:lnSpc>
              <a:spcBef>
                <a:spcPts val="500"/>
              </a:spcBef>
              <a:defRPr/>
            </a:lvl4pPr>
            <a:lvl5pPr>
              <a:lnSpc>
                <a:spcPct val="130000"/>
              </a:lnSpc>
              <a:spcBef>
                <a:spcPts val="5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1A303503-FEEF-2E41-A4BF-9E40722FC15B}"/>
              </a:ext>
            </a:extLst>
          </p:cNvPr>
          <p:cNvSpPr>
            <a:spLocks noGrp="1"/>
          </p:cNvSpPr>
          <p:nvPr>
            <p:ph sz="half" idx="2"/>
          </p:nvPr>
        </p:nvSpPr>
        <p:spPr>
          <a:xfrm>
            <a:off x="7960842" y="1170000"/>
            <a:ext cx="3311999" cy="4859312"/>
          </a:xfrm>
          <a:prstGeom prst="rect">
            <a:avLst/>
          </a:prstGeom>
        </p:spPr>
        <p:txBody>
          <a:bodyPr lIns="0" tIns="0" rIns="0" bIns="0"/>
          <a:lstStyle>
            <a:lvl1pPr>
              <a:lnSpc>
                <a:spcPct val="130000"/>
              </a:lnSpc>
              <a:spcBef>
                <a:spcPts val="500"/>
              </a:spcBef>
              <a:defRPr/>
            </a:lvl1pPr>
            <a:lvl2pPr>
              <a:lnSpc>
                <a:spcPct val="130000"/>
              </a:lnSpc>
              <a:spcBef>
                <a:spcPts val="500"/>
              </a:spcBef>
              <a:defRPr/>
            </a:lvl2pPr>
            <a:lvl3pPr>
              <a:lnSpc>
                <a:spcPct val="130000"/>
              </a:lnSpc>
              <a:spcBef>
                <a:spcPts val="500"/>
              </a:spcBef>
              <a:defRPr/>
            </a:lvl3pPr>
            <a:lvl4pPr>
              <a:lnSpc>
                <a:spcPct val="130000"/>
              </a:lnSpc>
              <a:spcBef>
                <a:spcPts val="500"/>
              </a:spcBef>
              <a:defRPr/>
            </a:lvl4pPr>
            <a:lvl5pPr>
              <a:lnSpc>
                <a:spcPct val="130000"/>
              </a:lnSpc>
              <a:spcBef>
                <a:spcPts val="5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C55D1814-E3E9-3C44-9B17-2A9DFBDC5034}"/>
              </a:ext>
            </a:extLst>
          </p:cNvPr>
          <p:cNvSpPr>
            <a:spLocks noGrp="1"/>
          </p:cNvSpPr>
          <p:nvPr>
            <p:ph sz="half" idx="13"/>
          </p:nvPr>
        </p:nvSpPr>
        <p:spPr>
          <a:xfrm>
            <a:off x="918522" y="1169999"/>
            <a:ext cx="3311999" cy="4859313"/>
          </a:xfrm>
          <a:prstGeom prst="rect">
            <a:avLst/>
          </a:prstGeom>
        </p:spPr>
        <p:txBody>
          <a:bodyPr lIns="0" tIns="0" rIns="0" bIns="0"/>
          <a:lstStyle>
            <a:lvl1pPr>
              <a:lnSpc>
                <a:spcPct val="130000"/>
              </a:lnSpc>
              <a:spcBef>
                <a:spcPts val="500"/>
              </a:spcBef>
              <a:defRPr/>
            </a:lvl1pPr>
            <a:lvl2pPr>
              <a:lnSpc>
                <a:spcPct val="130000"/>
              </a:lnSpc>
              <a:spcBef>
                <a:spcPts val="500"/>
              </a:spcBef>
              <a:defRPr/>
            </a:lvl2pPr>
            <a:lvl3pPr>
              <a:lnSpc>
                <a:spcPct val="130000"/>
              </a:lnSpc>
              <a:spcBef>
                <a:spcPts val="500"/>
              </a:spcBef>
              <a:defRPr/>
            </a:lvl3pPr>
            <a:lvl4pPr>
              <a:lnSpc>
                <a:spcPct val="130000"/>
              </a:lnSpc>
              <a:spcBef>
                <a:spcPts val="500"/>
              </a:spcBef>
              <a:defRPr/>
            </a:lvl4pPr>
            <a:lvl5pPr>
              <a:lnSpc>
                <a:spcPct val="130000"/>
              </a:lnSpc>
              <a:spcBef>
                <a:spcPts val="5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descr="A close up of a logo&#10;&#10;Description automatically generated">
            <a:extLst>
              <a:ext uri="{FF2B5EF4-FFF2-40B4-BE49-F238E27FC236}">
                <a16:creationId xmlns:a16="http://schemas.microsoft.com/office/drawing/2014/main" id="{E6BBA864-238C-3245-8690-3AB7EB812F3A}"/>
              </a:ext>
            </a:extLst>
          </p:cNvPr>
          <p:cNvPicPr>
            <a:picLocks noChangeAspect="1"/>
          </p:cNvPicPr>
          <p:nvPr userDrawn="1"/>
        </p:nvPicPr>
        <p:blipFill>
          <a:blip r:embed="rId2"/>
          <a:stretch>
            <a:fillRect/>
          </a:stretch>
        </p:blipFill>
        <p:spPr>
          <a:xfrm>
            <a:off x="918521" y="6326264"/>
            <a:ext cx="1949370" cy="282296"/>
          </a:xfrm>
          <a:prstGeom prst="rect">
            <a:avLst/>
          </a:prstGeom>
        </p:spPr>
      </p:pic>
      <p:sp>
        <p:nvSpPr>
          <p:cNvPr id="21" name="Text Placeholder 8">
            <a:extLst>
              <a:ext uri="{FF2B5EF4-FFF2-40B4-BE49-F238E27FC236}">
                <a16:creationId xmlns:a16="http://schemas.microsoft.com/office/drawing/2014/main" id="{59452A7C-37D9-1E48-B74F-8201B1254E9F}"/>
              </a:ext>
            </a:extLst>
          </p:cNvPr>
          <p:cNvSpPr txBox="1">
            <a:spLocks/>
          </p:cNvSpPr>
          <p:nvPr userDrawn="1"/>
        </p:nvSpPr>
        <p:spPr>
          <a:xfrm>
            <a:off x="8169569" y="6326264"/>
            <a:ext cx="3227964" cy="282297"/>
          </a:xfrm>
          <a:prstGeom prst="rect">
            <a:avLst/>
          </a:prstGeom>
        </p:spPr>
        <p:txBody>
          <a:bodyPr anchor="ctr" anchorCtr="0">
            <a:normAutofit/>
          </a:bodyPr>
          <a:lstStyle>
            <a:lvl1pPr marL="0" indent="0" algn="r" defTabSz="914400" rtl="0" eaLnBrk="1" latinLnBrk="0" hangingPunct="1">
              <a:lnSpc>
                <a:spcPct val="100000"/>
              </a:lnSpc>
              <a:spcBef>
                <a:spcPts val="1000"/>
              </a:spcBef>
              <a:spcAft>
                <a:spcPts val="1000"/>
              </a:spcAft>
              <a:buFont typeface="Arial" panose="020B0604020202020204" pitchFamily="34" charset="0"/>
              <a:buNone/>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45B0CC34-0169-4C4A-9126-062BCC1004DD}" type="slidenum">
              <a:rPr lang="en-FI" sz="1100" smtClean="0"/>
              <a:t>‹#›</a:t>
            </a:fld>
            <a:endParaRPr lang="en-FI" sz="1100" dirty="0"/>
          </a:p>
        </p:txBody>
      </p:sp>
    </p:spTree>
    <p:extLst>
      <p:ext uri="{BB962C8B-B14F-4D97-AF65-F5344CB8AC3E}">
        <p14:creationId xmlns:p14="http://schemas.microsoft.com/office/powerpoint/2010/main" val="2337702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sto/välislide taivas">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1A9C7B-B362-764C-ACDF-514A2E4FE359}"/>
              </a:ext>
            </a:extLst>
          </p:cNvPr>
          <p:cNvSpPr>
            <a:spLocks noGrp="1"/>
          </p:cNvSpPr>
          <p:nvPr>
            <p:ph sz="quarter" idx="10"/>
          </p:nvPr>
        </p:nvSpPr>
        <p:spPr>
          <a:xfrm>
            <a:off x="794256" y="620688"/>
            <a:ext cx="10603491" cy="5518151"/>
          </a:xfrm>
        </p:spPr>
        <p:txBody>
          <a:bodyPr anchor="ctr" anchorCtr="0">
            <a:normAutofit/>
          </a:bodyPr>
          <a:lstStyle>
            <a:lvl1pPr marL="0" indent="0" algn="ctr">
              <a:lnSpc>
                <a:spcPct val="110000"/>
              </a:lnSpc>
              <a:spcBef>
                <a:spcPts val="0"/>
              </a:spcBef>
              <a:spcAft>
                <a:spcPts val="0"/>
              </a:spcAft>
              <a:buNone/>
              <a:defRPr sz="11500">
                <a:latin typeface="Georgia" panose="02040502050405020303" pitchFamily="18" charset="0"/>
              </a:defRPr>
            </a:lvl1pPr>
          </a:lstStyle>
          <a:p>
            <a:pPr lvl="0"/>
            <a:r>
              <a:rPr lang="en-GB" dirty="0"/>
              <a:t>Click to edit Master text styles</a:t>
            </a:r>
            <a:endParaRPr dirty="0"/>
          </a:p>
        </p:txBody>
      </p:sp>
    </p:spTree>
    <p:extLst>
      <p:ext uri="{BB962C8B-B14F-4D97-AF65-F5344CB8AC3E}">
        <p14:creationId xmlns:p14="http://schemas.microsoft.com/office/powerpoint/2010/main" val="2950279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sto/välislide nurmi">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B7820A-7CF4-1E44-B5D3-2DA9DAC6C0EF}"/>
              </a:ext>
            </a:extLst>
          </p:cNvPr>
          <p:cNvSpPr>
            <a:spLocks noGrp="1"/>
          </p:cNvSpPr>
          <p:nvPr>
            <p:ph sz="quarter" idx="10"/>
          </p:nvPr>
        </p:nvSpPr>
        <p:spPr>
          <a:xfrm>
            <a:off x="794256" y="620688"/>
            <a:ext cx="10603491" cy="5518151"/>
          </a:xfrm>
        </p:spPr>
        <p:txBody>
          <a:bodyPr anchor="ctr" anchorCtr="0">
            <a:normAutofit/>
          </a:bodyPr>
          <a:lstStyle>
            <a:lvl1pPr marL="0" indent="0" algn="ctr">
              <a:lnSpc>
                <a:spcPct val="110000"/>
              </a:lnSpc>
              <a:spcBef>
                <a:spcPts val="0"/>
              </a:spcBef>
              <a:spcAft>
                <a:spcPts val="0"/>
              </a:spcAft>
              <a:buNone/>
              <a:defRPr sz="11500">
                <a:latin typeface="Georgia" panose="02040502050405020303" pitchFamily="18" charset="0"/>
              </a:defRPr>
            </a:lvl1pPr>
          </a:lstStyle>
          <a:p>
            <a:pPr lvl="0"/>
            <a:r>
              <a:rPr lang="en-GB" dirty="0"/>
              <a:t>Click to edit Master text styles</a:t>
            </a:r>
            <a:endParaRPr dirty="0"/>
          </a:p>
        </p:txBody>
      </p:sp>
    </p:spTree>
    <p:extLst>
      <p:ext uri="{BB962C8B-B14F-4D97-AF65-F5344CB8AC3E}">
        <p14:creationId xmlns:p14="http://schemas.microsoft.com/office/powerpoint/2010/main" val="12341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sto/välislide kesä">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79E625-1A18-5E4E-BCD2-4A75F217CF26}"/>
              </a:ext>
            </a:extLst>
          </p:cNvPr>
          <p:cNvSpPr>
            <a:spLocks noGrp="1"/>
          </p:cNvSpPr>
          <p:nvPr>
            <p:ph sz="quarter" idx="10"/>
          </p:nvPr>
        </p:nvSpPr>
        <p:spPr>
          <a:xfrm>
            <a:off x="794256" y="620688"/>
            <a:ext cx="10603491" cy="5518151"/>
          </a:xfrm>
        </p:spPr>
        <p:txBody>
          <a:bodyPr anchor="ctr" anchorCtr="0">
            <a:normAutofit/>
          </a:bodyPr>
          <a:lstStyle>
            <a:lvl1pPr marL="0" indent="0" algn="ctr">
              <a:lnSpc>
                <a:spcPct val="110000"/>
              </a:lnSpc>
              <a:spcBef>
                <a:spcPts val="0"/>
              </a:spcBef>
              <a:spcAft>
                <a:spcPts val="0"/>
              </a:spcAft>
              <a:buNone/>
              <a:defRPr sz="11500">
                <a:latin typeface="Georgia" panose="02040502050405020303" pitchFamily="18" charset="0"/>
              </a:defRPr>
            </a:lvl1pPr>
          </a:lstStyle>
          <a:p>
            <a:pPr lvl="0"/>
            <a:r>
              <a:rPr lang="en-GB" dirty="0"/>
              <a:t>Click to edit Master text styles</a:t>
            </a:r>
            <a:endParaRPr dirty="0"/>
          </a:p>
        </p:txBody>
      </p:sp>
    </p:spTree>
    <p:extLst>
      <p:ext uri="{BB962C8B-B14F-4D97-AF65-F5344CB8AC3E}">
        <p14:creationId xmlns:p14="http://schemas.microsoft.com/office/powerpoint/2010/main" val="1176819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sto/välislide tiili">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89EE1-09E2-4C47-A8D5-4475C17CDF81}"/>
              </a:ext>
            </a:extLst>
          </p:cNvPr>
          <p:cNvSpPr>
            <a:spLocks noGrp="1"/>
          </p:cNvSpPr>
          <p:nvPr>
            <p:ph sz="quarter" idx="10"/>
          </p:nvPr>
        </p:nvSpPr>
        <p:spPr>
          <a:xfrm>
            <a:off x="794256" y="620688"/>
            <a:ext cx="10603491" cy="5518151"/>
          </a:xfrm>
        </p:spPr>
        <p:txBody>
          <a:bodyPr anchor="ctr" anchorCtr="0">
            <a:normAutofit/>
          </a:bodyPr>
          <a:lstStyle>
            <a:lvl1pPr marL="0" indent="0" algn="ctr">
              <a:lnSpc>
                <a:spcPct val="110000"/>
              </a:lnSpc>
              <a:spcBef>
                <a:spcPts val="0"/>
              </a:spcBef>
              <a:spcAft>
                <a:spcPts val="0"/>
              </a:spcAft>
              <a:buNone/>
              <a:defRPr sz="11500">
                <a:latin typeface="Georgia" panose="02040502050405020303" pitchFamily="18" charset="0"/>
              </a:defRPr>
            </a:lvl1pPr>
          </a:lstStyle>
          <a:p>
            <a:pPr lvl="0"/>
            <a:r>
              <a:rPr lang="en-GB" dirty="0"/>
              <a:t>Click to edit Master text styles</a:t>
            </a:r>
            <a:endParaRPr dirty="0"/>
          </a:p>
        </p:txBody>
      </p:sp>
    </p:spTree>
    <p:extLst>
      <p:ext uri="{BB962C8B-B14F-4D97-AF65-F5344CB8AC3E}">
        <p14:creationId xmlns:p14="http://schemas.microsoft.com/office/powerpoint/2010/main" val="1691227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sto/välislide marja">
    <p:bg>
      <p:bgPr>
        <a:solidFill>
          <a:schemeClr val="accent5"/>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3CFCD5-A14B-4B49-8A71-D0A050ADC96B}"/>
              </a:ext>
            </a:extLst>
          </p:cNvPr>
          <p:cNvSpPr>
            <a:spLocks noGrp="1"/>
          </p:cNvSpPr>
          <p:nvPr>
            <p:ph sz="quarter" idx="10"/>
          </p:nvPr>
        </p:nvSpPr>
        <p:spPr>
          <a:xfrm>
            <a:off x="794256" y="620688"/>
            <a:ext cx="10603491" cy="5518151"/>
          </a:xfrm>
        </p:spPr>
        <p:txBody>
          <a:bodyPr anchor="ctr" anchorCtr="0">
            <a:normAutofit/>
          </a:bodyPr>
          <a:lstStyle>
            <a:lvl1pPr marL="0" indent="0" algn="ctr">
              <a:lnSpc>
                <a:spcPct val="110000"/>
              </a:lnSpc>
              <a:spcBef>
                <a:spcPts val="0"/>
              </a:spcBef>
              <a:spcAft>
                <a:spcPts val="0"/>
              </a:spcAft>
              <a:buNone/>
              <a:defRPr sz="11500">
                <a:latin typeface="Georgia" panose="02040502050405020303" pitchFamily="18" charset="0"/>
              </a:defRPr>
            </a:lvl1pPr>
          </a:lstStyle>
          <a:p>
            <a:pPr lvl="0"/>
            <a:r>
              <a:rPr lang="en-GB" dirty="0"/>
              <a:t>Click to edit Master text styles</a:t>
            </a:r>
            <a:endParaRPr dirty="0"/>
          </a:p>
        </p:txBody>
      </p:sp>
    </p:spTree>
    <p:extLst>
      <p:ext uri="{BB962C8B-B14F-4D97-AF65-F5344CB8AC3E}">
        <p14:creationId xmlns:p14="http://schemas.microsoft.com/office/powerpoint/2010/main" val="1102829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Nosto/välislide marja">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3CFCD5-A14B-4B49-8A71-D0A050ADC96B}"/>
              </a:ext>
            </a:extLst>
          </p:cNvPr>
          <p:cNvSpPr>
            <a:spLocks noGrp="1"/>
          </p:cNvSpPr>
          <p:nvPr>
            <p:ph sz="quarter" idx="10"/>
          </p:nvPr>
        </p:nvSpPr>
        <p:spPr>
          <a:xfrm>
            <a:off x="794256" y="620688"/>
            <a:ext cx="10603491" cy="5518151"/>
          </a:xfrm>
        </p:spPr>
        <p:txBody>
          <a:bodyPr anchor="ctr" anchorCtr="0">
            <a:normAutofit/>
          </a:bodyPr>
          <a:lstStyle>
            <a:lvl1pPr marL="0" indent="0" algn="ctr">
              <a:lnSpc>
                <a:spcPct val="110000"/>
              </a:lnSpc>
              <a:spcBef>
                <a:spcPts val="0"/>
              </a:spcBef>
              <a:spcAft>
                <a:spcPts val="0"/>
              </a:spcAft>
              <a:buNone/>
              <a:defRPr sz="11500">
                <a:latin typeface="Georgia" panose="02040502050405020303" pitchFamily="18" charset="0"/>
              </a:defRPr>
            </a:lvl1pPr>
          </a:lstStyle>
          <a:p>
            <a:pPr lvl="0"/>
            <a:r>
              <a:rPr lang="en-GB" dirty="0"/>
              <a:t>Click to edit Master text styles</a:t>
            </a:r>
            <a:endParaRPr dirty="0"/>
          </a:p>
        </p:txBody>
      </p:sp>
    </p:spTree>
    <p:extLst>
      <p:ext uri="{BB962C8B-B14F-4D97-AF65-F5344CB8AC3E}">
        <p14:creationId xmlns:p14="http://schemas.microsoft.com/office/powerpoint/2010/main" val="4137374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sto+otsikko">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1036" y="1648696"/>
            <a:ext cx="8769928" cy="4142499"/>
          </a:xfrm>
          <a:prstGeom prst="rect">
            <a:avLst/>
          </a:prstGeom>
        </p:spPr>
        <p:txBody>
          <a:bodyPr lIns="0" tIns="0" rIns="0" bIns="0" anchor="ctr" anchorCtr="0">
            <a:normAutofit/>
          </a:bodyPr>
          <a:lstStyle>
            <a:lvl1pPr marL="0" indent="0" algn="ctr">
              <a:lnSpc>
                <a:spcPct val="120000"/>
              </a:lnSpc>
              <a:spcBef>
                <a:spcPts val="500"/>
              </a:spcBef>
              <a:buNone/>
              <a:defRPr sz="3000"/>
            </a:lvl1pPr>
            <a:lvl2pPr marL="457178" indent="0" algn="ctr">
              <a:lnSpc>
                <a:spcPct val="120000"/>
              </a:lnSpc>
              <a:spcBef>
                <a:spcPts val="500"/>
              </a:spcBef>
              <a:buNone/>
              <a:defRPr sz="3000"/>
            </a:lvl2pPr>
            <a:lvl3pPr marL="914354" indent="0" algn="ctr">
              <a:lnSpc>
                <a:spcPct val="120000"/>
              </a:lnSpc>
              <a:spcBef>
                <a:spcPts val="500"/>
              </a:spcBef>
              <a:buNone/>
              <a:defRPr sz="3000"/>
            </a:lvl3pPr>
            <a:lvl4pPr marL="1371532" indent="0" algn="ctr">
              <a:lnSpc>
                <a:spcPct val="120000"/>
              </a:lnSpc>
              <a:spcBef>
                <a:spcPts val="500"/>
              </a:spcBef>
              <a:buNone/>
              <a:defRPr sz="3000"/>
            </a:lvl4pPr>
            <a:lvl5pPr marL="1828709" indent="0" algn="ctr">
              <a:lnSpc>
                <a:spcPct val="120000"/>
              </a:lnSpc>
              <a:spcBef>
                <a:spcPts val="500"/>
              </a:spcBef>
              <a:buNone/>
              <a:defRPr sz="3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close up of a logo&#10;&#10;Description automatically generated">
            <a:extLst>
              <a:ext uri="{FF2B5EF4-FFF2-40B4-BE49-F238E27FC236}">
                <a16:creationId xmlns:a16="http://schemas.microsoft.com/office/drawing/2014/main" id="{21EBA1B9-9FC3-F641-AC79-396983F64DD8}"/>
              </a:ext>
            </a:extLst>
          </p:cNvPr>
          <p:cNvPicPr>
            <a:picLocks noChangeAspect="1"/>
          </p:cNvPicPr>
          <p:nvPr userDrawn="1"/>
        </p:nvPicPr>
        <p:blipFill>
          <a:blip r:embed="rId2"/>
          <a:stretch>
            <a:fillRect/>
          </a:stretch>
        </p:blipFill>
        <p:spPr>
          <a:xfrm>
            <a:off x="918521" y="6326264"/>
            <a:ext cx="1949370" cy="282296"/>
          </a:xfrm>
          <a:prstGeom prst="rect">
            <a:avLst/>
          </a:prstGeom>
        </p:spPr>
      </p:pic>
      <p:sp>
        <p:nvSpPr>
          <p:cNvPr id="5" name="Text Placeholder 4">
            <a:extLst>
              <a:ext uri="{FF2B5EF4-FFF2-40B4-BE49-F238E27FC236}">
                <a16:creationId xmlns:a16="http://schemas.microsoft.com/office/drawing/2014/main" id="{2C8A1339-4DE2-0A4A-95D5-8D74401011A6}"/>
              </a:ext>
            </a:extLst>
          </p:cNvPr>
          <p:cNvSpPr>
            <a:spLocks noGrp="1"/>
          </p:cNvSpPr>
          <p:nvPr>
            <p:ph type="body" sz="quarter" idx="11"/>
          </p:nvPr>
        </p:nvSpPr>
        <p:spPr>
          <a:xfrm>
            <a:off x="919165" y="264925"/>
            <a:ext cx="10353675" cy="813307"/>
          </a:xfrm>
        </p:spPr>
        <p:txBody>
          <a:bodyPr anchor="b" anchorCtr="0">
            <a:normAutofit/>
          </a:bodyPr>
          <a:lstStyle>
            <a:lvl1pPr marL="0" indent="0" algn="ctr">
              <a:lnSpc>
                <a:spcPct val="100000"/>
              </a:lnSpc>
              <a:buNone/>
              <a:defRPr sz="4000">
                <a:latin typeface="Georgia" panose="02040502050405020303" pitchFamily="18" charset="0"/>
              </a:defRPr>
            </a:lvl1pPr>
            <a:lvl2pPr marL="457178" indent="0">
              <a:buNone/>
              <a:defRPr/>
            </a:lvl2pPr>
            <a:lvl3pPr marL="914354" indent="0">
              <a:buNone/>
              <a:defRPr/>
            </a:lvl3pPr>
            <a:lvl4pPr marL="1371532" indent="0">
              <a:buNone/>
              <a:defRPr/>
            </a:lvl4pPr>
            <a:lvl5pPr marL="1828709" indent="0">
              <a:buNone/>
              <a:defRPr/>
            </a:lvl5pPr>
          </a:lstStyle>
          <a:p>
            <a:pPr lvl="0"/>
            <a:r>
              <a:rPr lang="en-GB" dirty="0"/>
              <a:t>Click to edit Master text styles</a:t>
            </a:r>
            <a:endParaRPr dirty="0"/>
          </a:p>
        </p:txBody>
      </p:sp>
      <p:cxnSp>
        <p:nvCxnSpPr>
          <p:cNvPr id="12" name="Straight Connector 11">
            <a:extLst>
              <a:ext uri="{FF2B5EF4-FFF2-40B4-BE49-F238E27FC236}">
                <a16:creationId xmlns:a16="http://schemas.microsoft.com/office/drawing/2014/main" id="{D71E4967-D513-5742-89CF-9BBF64DB743E}"/>
              </a:ext>
            </a:extLst>
          </p:cNvPr>
          <p:cNvCxnSpPr/>
          <p:nvPr userDrawn="1"/>
        </p:nvCxnSpPr>
        <p:spPr>
          <a:xfrm>
            <a:off x="918521" y="1175217"/>
            <a:ext cx="1035496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8">
            <a:extLst>
              <a:ext uri="{FF2B5EF4-FFF2-40B4-BE49-F238E27FC236}">
                <a16:creationId xmlns:a16="http://schemas.microsoft.com/office/drawing/2014/main" id="{1CA7F281-AE49-D94F-907D-70A49CAE7BBD}"/>
              </a:ext>
            </a:extLst>
          </p:cNvPr>
          <p:cNvSpPr txBox="1">
            <a:spLocks/>
          </p:cNvSpPr>
          <p:nvPr userDrawn="1"/>
        </p:nvSpPr>
        <p:spPr>
          <a:xfrm>
            <a:off x="8169569" y="6326264"/>
            <a:ext cx="3227964" cy="282297"/>
          </a:xfrm>
          <a:prstGeom prst="rect">
            <a:avLst/>
          </a:prstGeom>
        </p:spPr>
        <p:txBody>
          <a:bodyPr anchor="ctr" anchorCtr="0">
            <a:normAutofit/>
          </a:bodyPr>
          <a:lstStyle>
            <a:lvl1pPr marL="0" indent="0" algn="r" defTabSz="914400" rtl="0" eaLnBrk="1" latinLnBrk="0" hangingPunct="1">
              <a:lnSpc>
                <a:spcPct val="100000"/>
              </a:lnSpc>
              <a:spcBef>
                <a:spcPts val="1000"/>
              </a:spcBef>
              <a:spcAft>
                <a:spcPts val="1000"/>
              </a:spcAft>
              <a:buFont typeface="Arial" panose="020B0604020202020204" pitchFamily="34" charset="0"/>
              <a:buNone/>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45B0CC34-0169-4C4A-9126-062BCC1004DD}" type="slidenum">
              <a:rPr lang="en-FI" sz="1100" smtClean="0"/>
              <a:t>‹#›</a:t>
            </a:fld>
            <a:endParaRPr lang="en-FI" sz="1100" dirty="0"/>
          </a:p>
        </p:txBody>
      </p:sp>
    </p:spTree>
    <p:extLst>
      <p:ext uri="{BB962C8B-B14F-4D97-AF65-F5344CB8AC3E}">
        <p14:creationId xmlns:p14="http://schemas.microsoft.com/office/powerpoint/2010/main" val="4175671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ogo ja sivunumero">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465B89D1-B1A3-F247-94BB-3EC0C0C82980}"/>
              </a:ext>
            </a:extLst>
          </p:cNvPr>
          <p:cNvPicPr>
            <a:picLocks noChangeAspect="1"/>
          </p:cNvPicPr>
          <p:nvPr userDrawn="1"/>
        </p:nvPicPr>
        <p:blipFill>
          <a:blip r:embed="rId2"/>
          <a:stretch>
            <a:fillRect/>
          </a:stretch>
        </p:blipFill>
        <p:spPr>
          <a:xfrm>
            <a:off x="918521" y="6326264"/>
            <a:ext cx="1949370" cy="282296"/>
          </a:xfrm>
          <a:prstGeom prst="rect">
            <a:avLst/>
          </a:prstGeom>
        </p:spPr>
      </p:pic>
      <p:sp>
        <p:nvSpPr>
          <p:cNvPr id="4" name="Text Placeholder 8">
            <a:extLst>
              <a:ext uri="{FF2B5EF4-FFF2-40B4-BE49-F238E27FC236}">
                <a16:creationId xmlns:a16="http://schemas.microsoft.com/office/drawing/2014/main" id="{A9F666FD-B645-5E43-852D-F12B7C8F828D}"/>
              </a:ext>
            </a:extLst>
          </p:cNvPr>
          <p:cNvSpPr txBox="1">
            <a:spLocks/>
          </p:cNvSpPr>
          <p:nvPr userDrawn="1"/>
        </p:nvSpPr>
        <p:spPr>
          <a:xfrm>
            <a:off x="8169569" y="6326264"/>
            <a:ext cx="3227964" cy="282297"/>
          </a:xfrm>
          <a:prstGeom prst="rect">
            <a:avLst/>
          </a:prstGeom>
        </p:spPr>
        <p:txBody>
          <a:bodyPr anchor="ctr" anchorCtr="0">
            <a:normAutofit/>
          </a:bodyPr>
          <a:lstStyle>
            <a:lvl1pPr marL="0" indent="0" algn="r" defTabSz="914400" rtl="0" eaLnBrk="1" latinLnBrk="0" hangingPunct="1">
              <a:lnSpc>
                <a:spcPct val="100000"/>
              </a:lnSpc>
              <a:spcBef>
                <a:spcPts val="1000"/>
              </a:spcBef>
              <a:spcAft>
                <a:spcPts val="1000"/>
              </a:spcAft>
              <a:buFont typeface="Arial" panose="020B0604020202020204" pitchFamily="34" charset="0"/>
              <a:buNone/>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45B0CC34-0169-4C4A-9126-062BCC1004DD}" type="slidenum">
              <a:rPr lang="en-FI" sz="1100" smtClean="0"/>
              <a:t>‹#›</a:t>
            </a:fld>
            <a:endParaRPr lang="en-FI" sz="1100" dirty="0"/>
          </a:p>
        </p:txBody>
      </p:sp>
    </p:spTree>
    <p:extLst>
      <p:ext uri="{BB962C8B-B14F-4D97-AF65-F5344CB8AC3E}">
        <p14:creationId xmlns:p14="http://schemas.microsoft.com/office/powerpoint/2010/main" val="968930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Vain logo">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465B89D1-B1A3-F247-94BB-3EC0C0C82980}"/>
              </a:ext>
            </a:extLst>
          </p:cNvPr>
          <p:cNvPicPr>
            <a:picLocks noChangeAspect="1"/>
          </p:cNvPicPr>
          <p:nvPr userDrawn="1"/>
        </p:nvPicPr>
        <p:blipFill>
          <a:blip r:embed="rId2"/>
          <a:stretch>
            <a:fillRect/>
          </a:stretch>
        </p:blipFill>
        <p:spPr>
          <a:xfrm>
            <a:off x="918521" y="6326264"/>
            <a:ext cx="1949370" cy="282296"/>
          </a:xfrm>
          <a:prstGeom prst="rect">
            <a:avLst/>
          </a:prstGeom>
        </p:spPr>
      </p:pic>
    </p:spTree>
    <p:extLst>
      <p:ext uri="{BB962C8B-B14F-4D97-AF65-F5344CB8AC3E}">
        <p14:creationId xmlns:p14="http://schemas.microsoft.com/office/powerpoint/2010/main" val="225470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sto">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81004B8-6BCE-5040-A984-A48F9D92D395}"/>
              </a:ext>
            </a:extLst>
          </p:cNvPr>
          <p:cNvSpPr>
            <a:spLocks noGrp="1"/>
          </p:cNvSpPr>
          <p:nvPr>
            <p:ph idx="11"/>
          </p:nvPr>
        </p:nvSpPr>
        <p:spPr>
          <a:xfrm>
            <a:off x="1711036" y="526476"/>
            <a:ext cx="8769928" cy="5264721"/>
          </a:xfrm>
          <a:prstGeom prst="rect">
            <a:avLst/>
          </a:prstGeom>
        </p:spPr>
        <p:txBody>
          <a:bodyPr lIns="0" tIns="0" rIns="0" bIns="0" anchor="ctr" anchorCtr="0">
            <a:normAutofit/>
          </a:bodyPr>
          <a:lstStyle>
            <a:lvl1pPr marL="0" indent="0" algn="ctr">
              <a:lnSpc>
                <a:spcPct val="120000"/>
              </a:lnSpc>
              <a:spcBef>
                <a:spcPts val="500"/>
              </a:spcBef>
              <a:buNone/>
              <a:defRPr sz="3000"/>
            </a:lvl1pPr>
            <a:lvl2pPr marL="457178" indent="0" algn="ctr">
              <a:lnSpc>
                <a:spcPct val="100000"/>
              </a:lnSpc>
              <a:buNone/>
              <a:defRPr sz="3000"/>
            </a:lvl2pPr>
            <a:lvl3pPr marL="914354" indent="0" algn="ctr">
              <a:lnSpc>
                <a:spcPct val="120000"/>
              </a:lnSpc>
              <a:spcBef>
                <a:spcPts val="500"/>
              </a:spcBef>
              <a:buNone/>
              <a:defRPr sz="3000"/>
            </a:lvl3pPr>
            <a:lvl4pPr marL="1371532" indent="0" algn="ctr">
              <a:lnSpc>
                <a:spcPct val="120000"/>
              </a:lnSpc>
              <a:spcBef>
                <a:spcPts val="500"/>
              </a:spcBef>
              <a:buNone/>
              <a:defRPr sz="3000"/>
            </a:lvl4pPr>
            <a:lvl5pPr marL="1828709" indent="0" algn="ctr">
              <a:lnSpc>
                <a:spcPct val="120000"/>
              </a:lnSpc>
              <a:spcBef>
                <a:spcPts val="500"/>
              </a:spcBef>
              <a:buNone/>
              <a:defRPr sz="3000"/>
            </a:lvl5pPr>
          </a:lstStyle>
          <a:p>
            <a:pPr lvl="0"/>
            <a:r>
              <a:rPr lang="en-US" dirty="0"/>
              <a:t>Click to 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A close up of a logo&#10;&#10;Description automatically generated">
            <a:extLst>
              <a:ext uri="{FF2B5EF4-FFF2-40B4-BE49-F238E27FC236}">
                <a16:creationId xmlns:a16="http://schemas.microsoft.com/office/drawing/2014/main" id="{476CC2FC-3FBD-804B-A2A0-906ABF460F43}"/>
              </a:ext>
            </a:extLst>
          </p:cNvPr>
          <p:cNvPicPr>
            <a:picLocks noChangeAspect="1"/>
          </p:cNvPicPr>
          <p:nvPr userDrawn="1"/>
        </p:nvPicPr>
        <p:blipFill>
          <a:blip r:embed="rId2"/>
          <a:stretch>
            <a:fillRect/>
          </a:stretch>
        </p:blipFill>
        <p:spPr>
          <a:xfrm>
            <a:off x="918521" y="6326264"/>
            <a:ext cx="1949370" cy="282296"/>
          </a:xfrm>
          <a:prstGeom prst="rect">
            <a:avLst/>
          </a:prstGeom>
        </p:spPr>
      </p:pic>
      <p:sp>
        <p:nvSpPr>
          <p:cNvPr id="12" name="Text Placeholder 8">
            <a:extLst>
              <a:ext uri="{FF2B5EF4-FFF2-40B4-BE49-F238E27FC236}">
                <a16:creationId xmlns:a16="http://schemas.microsoft.com/office/drawing/2014/main" id="{FFF28017-7B1C-2749-BA0B-6B6BBDE9C211}"/>
              </a:ext>
            </a:extLst>
          </p:cNvPr>
          <p:cNvSpPr txBox="1">
            <a:spLocks/>
          </p:cNvSpPr>
          <p:nvPr userDrawn="1"/>
        </p:nvSpPr>
        <p:spPr>
          <a:xfrm>
            <a:off x="8169569" y="6326264"/>
            <a:ext cx="3227964" cy="282297"/>
          </a:xfrm>
          <a:prstGeom prst="rect">
            <a:avLst/>
          </a:prstGeom>
        </p:spPr>
        <p:txBody>
          <a:bodyPr anchor="ctr" anchorCtr="0">
            <a:normAutofit/>
          </a:bodyPr>
          <a:lstStyle>
            <a:lvl1pPr marL="0" indent="0" algn="r" defTabSz="914400" rtl="0" eaLnBrk="1" latinLnBrk="0" hangingPunct="1">
              <a:lnSpc>
                <a:spcPct val="100000"/>
              </a:lnSpc>
              <a:spcBef>
                <a:spcPts val="1000"/>
              </a:spcBef>
              <a:spcAft>
                <a:spcPts val="1000"/>
              </a:spcAft>
              <a:buFont typeface="Arial" panose="020B0604020202020204" pitchFamily="34" charset="0"/>
              <a:buNone/>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45B0CC34-0169-4C4A-9126-062BCC1004DD}" type="slidenum">
              <a:rPr lang="en-FI" sz="1100" smtClean="0"/>
              <a:t>‹#›</a:t>
            </a:fld>
            <a:endParaRPr lang="en-FI" sz="1100" dirty="0"/>
          </a:p>
        </p:txBody>
      </p:sp>
    </p:spTree>
    <p:extLst>
      <p:ext uri="{BB962C8B-B14F-4D97-AF65-F5344CB8AC3E}">
        <p14:creationId xmlns:p14="http://schemas.microsoft.com/office/powerpoint/2010/main" val="1325869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ksi palsta">
    <p:spTree>
      <p:nvGrpSpPr>
        <p:cNvPr id="1" name=""/>
        <p:cNvGrpSpPr/>
        <p:nvPr/>
      </p:nvGrpSpPr>
      <p:grpSpPr>
        <a:xfrm>
          <a:off x="0" y="0"/>
          <a:ext cx="0" cy="0"/>
          <a:chOff x="0" y="0"/>
          <a:chExt cx="0" cy="0"/>
        </a:xfrm>
      </p:grpSpPr>
      <p:sp>
        <p:nvSpPr>
          <p:cNvPr id="3" name="Content Placeholder 2"/>
          <p:cNvSpPr>
            <a:spLocks noGrp="1"/>
          </p:cNvSpPr>
          <p:nvPr>
            <p:ph idx="1"/>
          </p:nvPr>
        </p:nvSpPr>
        <p:spPr>
          <a:xfrm>
            <a:off x="926401" y="1648701"/>
            <a:ext cx="10354963" cy="4380612"/>
          </a:xfrm>
          <a:prstGeom prst="rect">
            <a:avLst/>
          </a:prstGeom>
        </p:spPr>
        <p:txBody>
          <a:bodyPr lIns="0" tIns="0" rIns="0" bIns="0">
            <a:normAutofit/>
          </a:bodyPr>
          <a:lstStyle>
            <a:lvl1pPr marL="0" indent="0">
              <a:lnSpc>
                <a:spcPct val="130000"/>
              </a:lnSpc>
              <a:spcBef>
                <a:spcPts val="500"/>
              </a:spcBef>
              <a:buNone/>
              <a:defRPr sz="1800"/>
            </a:lvl1pPr>
            <a:lvl2pPr marL="457178" indent="0">
              <a:lnSpc>
                <a:spcPct val="130000"/>
              </a:lnSpc>
              <a:spcBef>
                <a:spcPts val="500"/>
              </a:spcBef>
              <a:buNone/>
              <a:defRPr sz="1800"/>
            </a:lvl2pPr>
            <a:lvl3pPr marL="914354" indent="0">
              <a:lnSpc>
                <a:spcPct val="130000"/>
              </a:lnSpc>
              <a:spcBef>
                <a:spcPts val="500"/>
              </a:spcBef>
              <a:buNone/>
              <a:defRPr sz="1800"/>
            </a:lvl3pPr>
            <a:lvl4pPr marL="1371532" indent="0">
              <a:lnSpc>
                <a:spcPct val="130000"/>
              </a:lnSpc>
              <a:spcBef>
                <a:spcPts val="500"/>
              </a:spcBef>
              <a:buNone/>
              <a:defRPr sz="1800"/>
            </a:lvl4pPr>
            <a:lvl5pPr marL="1828709" indent="0">
              <a:lnSpc>
                <a:spcPct val="130000"/>
              </a:lnSpc>
              <a:spcBef>
                <a:spcPts val="500"/>
              </a:spcBef>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EA8EAC66-4BD9-3C4C-8A95-9743870D7599}"/>
              </a:ext>
            </a:extLst>
          </p:cNvPr>
          <p:cNvSpPr>
            <a:spLocks noGrp="1"/>
          </p:cNvSpPr>
          <p:nvPr>
            <p:ph type="body" sz="quarter" idx="11"/>
          </p:nvPr>
        </p:nvSpPr>
        <p:spPr>
          <a:xfrm>
            <a:off x="919165" y="264925"/>
            <a:ext cx="10353675" cy="813307"/>
          </a:xfrm>
        </p:spPr>
        <p:txBody>
          <a:bodyPr anchor="b" anchorCtr="0">
            <a:normAutofit/>
          </a:bodyPr>
          <a:lstStyle>
            <a:lvl1pPr marL="0" indent="0" algn="ctr">
              <a:lnSpc>
                <a:spcPct val="100000"/>
              </a:lnSpc>
              <a:buNone/>
              <a:defRPr sz="4000">
                <a:latin typeface="Georgia" panose="02040502050405020303" pitchFamily="18" charset="0"/>
              </a:defRPr>
            </a:lvl1pPr>
            <a:lvl2pPr marL="457178" indent="0">
              <a:buNone/>
              <a:defRPr/>
            </a:lvl2pPr>
            <a:lvl3pPr marL="914354" indent="0">
              <a:buNone/>
              <a:defRPr/>
            </a:lvl3pPr>
            <a:lvl4pPr marL="1371532" indent="0">
              <a:buNone/>
              <a:defRPr/>
            </a:lvl4pPr>
            <a:lvl5pPr marL="1828709" indent="0">
              <a:buNone/>
              <a:defRPr/>
            </a:lvl5pPr>
          </a:lstStyle>
          <a:p>
            <a:pPr lvl="0"/>
            <a:r>
              <a:rPr lang="en-GB" dirty="0"/>
              <a:t>Click to edit Master text styles</a:t>
            </a:r>
            <a:endParaRPr dirty="0"/>
          </a:p>
        </p:txBody>
      </p:sp>
      <p:cxnSp>
        <p:nvCxnSpPr>
          <p:cNvPr id="10" name="Straight Connector 9">
            <a:extLst>
              <a:ext uri="{FF2B5EF4-FFF2-40B4-BE49-F238E27FC236}">
                <a16:creationId xmlns:a16="http://schemas.microsoft.com/office/drawing/2014/main" id="{61844348-AFFA-5646-B94A-F420263760CB}"/>
              </a:ext>
            </a:extLst>
          </p:cNvPr>
          <p:cNvCxnSpPr/>
          <p:nvPr userDrawn="1"/>
        </p:nvCxnSpPr>
        <p:spPr>
          <a:xfrm>
            <a:off x="918521" y="1175217"/>
            <a:ext cx="1035496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descr="A close up of a logo&#10;&#10;Description automatically generated">
            <a:extLst>
              <a:ext uri="{FF2B5EF4-FFF2-40B4-BE49-F238E27FC236}">
                <a16:creationId xmlns:a16="http://schemas.microsoft.com/office/drawing/2014/main" id="{9B308DC8-6B54-6C45-A9EF-8DEFB54841E9}"/>
              </a:ext>
            </a:extLst>
          </p:cNvPr>
          <p:cNvPicPr>
            <a:picLocks noChangeAspect="1"/>
          </p:cNvPicPr>
          <p:nvPr userDrawn="1"/>
        </p:nvPicPr>
        <p:blipFill>
          <a:blip r:embed="rId2"/>
          <a:stretch>
            <a:fillRect/>
          </a:stretch>
        </p:blipFill>
        <p:spPr>
          <a:xfrm>
            <a:off x="918521" y="6326264"/>
            <a:ext cx="1949370" cy="282296"/>
          </a:xfrm>
          <a:prstGeom prst="rect">
            <a:avLst/>
          </a:prstGeom>
        </p:spPr>
      </p:pic>
      <p:sp>
        <p:nvSpPr>
          <p:cNvPr id="16" name="Text Placeholder 8">
            <a:extLst>
              <a:ext uri="{FF2B5EF4-FFF2-40B4-BE49-F238E27FC236}">
                <a16:creationId xmlns:a16="http://schemas.microsoft.com/office/drawing/2014/main" id="{CE475983-68D4-EF4A-A44C-3F86236B9C7C}"/>
              </a:ext>
            </a:extLst>
          </p:cNvPr>
          <p:cNvSpPr txBox="1">
            <a:spLocks/>
          </p:cNvSpPr>
          <p:nvPr userDrawn="1"/>
        </p:nvSpPr>
        <p:spPr>
          <a:xfrm>
            <a:off x="8169569" y="6326264"/>
            <a:ext cx="3227964" cy="282297"/>
          </a:xfrm>
          <a:prstGeom prst="rect">
            <a:avLst/>
          </a:prstGeom>
        </p:spPr>
        <p:txBody>
          <a:bodyPr anchor="ctr" anchorCtr="0">
            <a:normAutofit/>
          </a:bodyPr>
          <a:lstStyle>
            <a:lvl1pPr marL="0" indent="0" algn="r" defTabSz="914400" rtl="0" eaLnBrk="1" latinLnBrk="0" hangingPunct="1">
              <a:lnSpc>
                <a:spcPct val="100000"/>
              </a:lnSpc>
              <a:spcBef>
                <a:spcPts val="1000"/>
              </a:spcBef>
              <a:spcAft>
                <a:spcPts val="1000"/>
              </a:spcAft>
              <a:buFont typeface="Arial" panose="020B0604020202020204" pitchFamily="34" charset="0"/>
              <a:buNone/>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45B0CC34-0169-4C4A-9126-062BCC1004DD}" type="slidenum">
              <a:rPr lang="en-FI" sz="1100" smtClean="0"/>
              <a:t>‹#›</a:t>
            </a:fld>
            <a:endParaRPr lang="en-FI" sz="1100" dirty="0"/>
          </a:p>
        </p:txBody>
      </p:sp>
    </p:spTree>
    <p:extLst>
      <p:ext uri="{BB962C8B-B14F-4D97-AF65-F5344CB8AC3E}">
        <p14:creationId xmlns:p14="http://schemas.microsoft.com/office/powerpoint/2010/main" val="190445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Yksi palsta ilman otsikkoa">
    <p:spTree>
      <p:nvGrpSpPr>
        <p:cNvPr id="1" name=""/>
        <p:cNvGrpSpPr/>
        <p:nvPr/>
      </p:nvGrpSpPr>
      <p:grpSpPr>
        <a:xfrm>
          <a:off x="0" y="0"/>
          <a:ext cx="0" cy="0"/>
          <a:chOff x="0" y="0"/>
          <a:chExt cx="0" cy="0"/>
        </a:xfrm>
      </p:grpSpPr>
      <p:sp>
        <p:nvSpPr>
          <p:cNvPr id="3" name="Content Placeholder 2"/>
          <p:cNvSpPr>
            <a:spLocks noGrp="1"/>
          </p:cNvSpPr>
          <p:nvPr>
            <p:ph idx="1"/>
          </p:nvPr>
        </p:nvSpPr>
        <p:spPr>
          <a:xfrm>
            <a:off x="926401" y="1175217"/>
            <a:ext cx="10354963" cy="4854095"/>
          </a:xfrm>
          <a:prstGeom prst="rect">
            <a:avLst/>
          </a:prstGeom>
        </p:spPr>
        <p:txBody>
          <a:bodyPr lIns="0" tIns="0" rIns="0" bIns="0">
            <a:normAutofit/>
          </a:bodyPr>
          <a:lstStyle>
            <a:lvl1pPr marL="0" indent="0">
              <a:lnSpc>
                <a:spcPct val="130000"/>
              </a:lnSpc>
              <a:spcBef>
                <a:spcPts val="500"/>
              </a:spcBef>
              <a:buNone/>
              <a:defRPr sz="1800"/>
            </a:lvl1pPr>
            <a:lvl2pPr marL="457178" indent="0">
              <a:lnSpc>
                <a:spcPct val="130000"/>
              </a:lnSpc>
              <a:spcBef>
                <a:spcPts val="500"/>
              </a:spcBef>
              <a:buNone/>
              <a:defRPr sz="1800"/>
            </a:lvl2pPr>
            <a:lvl3pPr marL="914354" indent="0">
              <a:lnSpc>
                <a:spcPct val="130000"/>
              </a:lnSpc>
              <a:spcBef>
                <a:spcPts val="500"/>
              </a:spcBef>
              <a:buNone/>
              <a:defRPr sz="1800"/>
            </a:lvl3pPr>
            <a:lvl4pPr marL="1371532" indent="0">
              <a:lnSpc>
                <a:spcPct val="130000"/>
              </a:lnSpc>
              <a:spcBef>
                <a:spcPts val="500"/>
              </a:spcBef>
              <a:buNone/>
              <a:defRPr sz="1800"/>
            </a:lvl4pPr>
            <a:lvl5pPr marL="1828709" indent="0">
              <a:lnSpc>
                <a:spcPct val="130000"/>
              </a:lnSpc>
              <a:spcBef>
                <a:spcPts val="500"/>
              </a:spcBef>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A close up of a logo&#10;&#10;Description automatically generated">
            <a:extLst>
              <a:ext uri="{FF2B5EF4-FFF2-40B4-BE49-F238E27FC236}">
                <a16:creationId xmlns:a16="http://schemas.microsoft.com/office/drawing/2014/main" id="{A83DFE0C-9845-8446-A190-8D872C902C46}"/>
              </a:ext>
            </a:extLst>
          </p:cNvPr>
          <p:cNvPicPr>
            <a:picLocks noChangeAspect="1"/>
          </p:cNvPicPr>
          <p:nvPr userDrawn="1"/>
        </p:nvPicPr>
        <p:blipFill>
          <a:blip r:embed="rId2"/>
          <a:stretch>
            <a:fillRect/>
          </a:stretch>
        </p:blipFill>
        <p:spPr>
          <a:xfrm>
            <a:off x="918521" y="6326264"/>
            <a:ext cx="1949370" cy="282296"/>
          </a:xfrm>
          <a:prstGeom prst="rect">
            <a:avLst/>
          </a:prstGeom>
        </p:spPr>
      </p:pic>
      <p:sp>
        <p:nvSpPr>
          <p:cNvPr id="14" name="Text Placeholder 8">
            <a:extLst>
              <a:ext uri="{FF2B5EF4-FFF2-40B4-BE49-F238E27FC236}">
                <a16:creationId xmlns:a16="http://schemas.microsoft.com/office/drawing/2014/main" id="{2CD61028-3840-6F4D-8382-41D1E3DE3780}"/>
              </a:ext>
            </a:extLst>
          </p:cNvPr>
          <p:cNvSpPr txBox="1">
            <a:spLocks/>
          </p:cNvSpPr>
          <p:nvPr userDrawn="1"/>
        </p:nvSpPr>
        <p:spPr>
          <a:xfrm>
            <a:off x="8169569" y="6326264"/>
            <a:ext cx="3227964" cy="282297"/>
          </a:xfrm>
          <a:prstGeom prst="rect">
            <a:avLst/>
          </a:prstGeom>
        </p:spPr>
        <p:txBody>
          <a:bodyPr anchor="ctr" anchorCtr="0">
            <a:normAutofit/>
          </a:bodyPr>
          <a:lstStyle>
            <a:lvl1pPr marL="0" indent="0" algn="r" defTabSz="914400" rtl="0" eaLnBrk="1" latinLnBrk="0" hangingPunct="1">
              <a:lnSpc>
                <a:spcPct val="100000"/>
              </a:lnSpc>
              <a:spcBef>
                <a:spcPts val="1000"/>
              </a:spcBef>
              <a:spcAft>
                <a:spcPts val="1000"/>
              </a:spcAft>
              <a:buFont typeface="Arial" panose="020B0604020202020204" pitchFamily="34" charset="0"/>
              <a:buNone/>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45B0CC34-0169-4C4A-9126-062BCC1004DD}" type="slidenum">
              <a:rPr lang="en-FI" sz="1100" smtClean="0"/>
              <a:t>‹#›</a:t>
            </a:fld>
            <a:endParaRPr lang="en-FI" sz="1100" dirty="0"/>
          </a:p>
        </p:txBody>
      </p:sp>
    </p:spTree>
    <p:extLst>
      <p:ext uri="{BB962C8B-B14F-4D97-AF65-F5344CB8AC3E}">
        <p14:creationId xmlns:p14="http://schemas.microsoft.com/office/powerpoint/2010/main" val="2786815683"/>
      </p:ext>
    </p:extLst>
  </p:cSld>
  <p:clrMapOvr>
    <a:masterClrMapping/>
  </p:clrMapOvr>
  <p:extLst>
    <p:ext uri="{DCECCB84-F9BA-43D5-87BE-67443E8EF086}">
      <p15:sldGuideLst xmlns:p15="http://schemas.microsoft.com/office/powerpoint/2012/main">
        <p15:guide id="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ksi palstaa">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6C1D5F8-7AAC-F246-8EAD-46195891DCA6}"/>
              </a:ext>
            </a:extLst>
          </p:cNvPr>
          <p:cNvSpPr>
            <a:spLocks noGrp="1"/>
          </p:cNvSpPr>
          <p:nvPr>
            <p:ph sz="half" idx="1"/>
          </p:nvPr>
        </p:nvSpPr>
        <p:spPr>
          <a:xfrm>
            <a:off x="918519" y="1676912"/>
            <a:ext cx="5040000" cy="4352400"/>
          </a:xfrm>
          <a:prstGeom prst="rect">
            <a:avLst/>
          </a:prstGeom>
        </p:spPr>
        <p:txBody>
          <a:bodyPr lIns="0" tIns="0" rIns="0" bIns="0">
            <a:normAutofit/>
          </a:bodyPr>
          <a:lstStyle>
            <a:lvl1pPr marL="0" indent="0">
              <a:lnSpc>
                <a:spcPct val="130000"/>
              </a:lnSpc>
              <a:spcBef>
                <a:spcPts val="500"/>
              </a:spcBef>
              <a:buNone/>
              <a:defRPr sz="1800"/>
            </a:lvl1pPr>
            <a:lvl2pPr marL="742913" indent="-285737">
              <a:lnSpc>
                <a:spcPct val="130000"/>
              </a:lnSpc>
              <a:spcBef>
                <a:spcPts val="500"/>
              </a:spcBef>
              <a:buFont typeface="Arial" panose="020B0604020202020204" pitchFamily="34" charset="0"/>
              <a:buChar char="•"/>
              <a:defRPr sz="1800"/>
            </a:lvl2pPr>
            <a:lvl3pPr marL="1200091" indent="-285737">
              <a:lnSpc>
                <a:spcPct val="130000"/>
              </a:lnSpc>
              <a:spcBef>
                <a:spcPts val="500"/>
              </a:spcBef>
              <a:buFont typeface="Arial" panose="020B0604020202020204" pitchFamily="34" charset="0"/>
              <a:buChar char="•"/>
              <a:defRPr sz="1800"/>
            </a:lvl3pPr>
            <a:lvl4pPr marL="1657268" indent="-285737">
              <a:lnSpc>
                <a:spcPct val="130000"/>
              </a:lnSpc>
              <a:spcBef>
                <a:spcPts val="500"/>
              </a:spcBef>
              <a:buFont typeface="Arial" panose="020B0604020202020204" pitchFamily="34" charset="0"/>
              <a:buChar char="•"/>
              <a:defRPr sz="1800"/>
            </a:lvl4pPr>
            <a:lvl5pPr marL="2114446" indent="-285737">
              <a:lnSpc>
                <a:spcPct val="130000"/>
              </a:lnSpc>
              <a:spcBef>
                <a:spcPts val="500"/>
              </a:spcBef>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1A303503-FEEF-2E41-A4BF-9E40722FC15B}"/>
              </a:ext>
            </a:extLst>
          </p:cNvPr>
          <p:cNvSpPr>
            <a:spLocks noGrp="1"/>
          </p:cNvSpPr>
          <p:nvPr>
            <p:ph sz="half" idx="2"/>
          </p:nvPr>
        </p:nvSpPr>
        <p:spPr>
          <a:xfrm>
            <a:off x="6232839" y="1676909"/>
            <a:ext cx="5040000" cy="4351339"/>
          </a:xfrm>
          <a:prstGeom prst="rect">
            <a:avLst/>
          </a:prstGeom>
        </p:spPr>
        <p:txBody>
          <a:bodyPr lIns="0" tIns="0" rIns="0" bIns="0">
            <a:normAutofit/>
          </a:bodyPr>
          <a:lstStyle>
            <a:lvl1pPr marL="0" indent="0">
              <a:lnSpc>
                <a:spcPct val="130000"/>
              </a:lnSpc>
              <a:spcBef>
                <a:spcPts val="500"/>
              </a:spcBef>
              <a:buNone/>
              <a:defRPr sz="1800"/>
            </a:lvl1pPr>
            <a:lvl2pPr marL="742913" indent="-285737">
              <a:lnSpc>
                <a:spcPct val="130000"/>
              </a:lnSpc>
              <a:spcBef>
                <a:spcPts val="500"/>
              </a:spcBef>
              <a:buFont typeface="Arial" panose="020B0604020202020204" pitchFamily="34" charset="0"/>
              <a:buChar char="•"/>
              <a:defRPr sz="1800"/>
            </a:lvl2pPr>
            <a:lvl3pPr marL="1200091" indent="-285737">
              <a:lnSpc>
                <a:spcPct val="130000"/>
              </a:lnSpc>
              <a:spcBef>
                <a:spcPts val="500"/>
              </a:spcBef>
              <a:buFont typeface="Arial" panose="020B0604020202020204" pitchFamily="34" charset="0"/>
              <a:buChar char="•"/>
              <a:defRPr sz="1800"/>
            </a:lvl3pPr>
            <a:lvl4pPr marL="1657268" indent="-285737">
              <a:lnSpc>
                <a:spcPct val="130000"/>
              </a:lnSpc>
              <a:spcBef>
                <a:spcPts val="500"/>
              </a:spcBef>
              <a:buFont typeface="Arial" panose="020B0604020202020204" pitchFamily="34" charset="0"/>
              <a:buChar char="•"/>
              <a:defRPr sz="1800"/>
            </a:lvl4pPr>
            <a:lvl5pPr marL="2114446" indent="-285737">
              <a:lnSpc>
                <a:spcPct val="130000"/>
              </a:lnSpc>
              <a:spcBef>
                <a:spcPts val="500"/>
              </a:spcBef>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812E3CD9-CD80-BA44-9887-150CAAE756C3}"/>
              </a:ext>
            </a:extLst>
          </p:cNvPr>
          <p:cNvSpPr>
            <a:spLocks noGrp="1"/>
          </p:cNvSpPr>
          <p:nvPr>
            <p:ph type="body" sz="quarter" idx="11"/>
          </p:nvPr>
        </p:nvSpPr>
        <p:spPr>
          <a:xfrm>
            <a:off x="919165" y="264925"/>
            <a:ext cx="10353675" cy="813307"/>
          </a:xfrm>
        </p:spPr>
        <p:txBody>
          <a:bodyPr anchor="b" anchorCtr="0">
            <a:normAutofit/>
          </a:bodyPr>
          <a:lstStyle>
            <a:lvl1pPr marL="0" indent="0" algn="ctr">
              <a:lnSpc>
                <a:spcPct val="100000"/>
              </a:lnSpc>
              <a:buNone/>
              <a:defRPr sz="4000">
                <a:latin typeface="Georgia" panose="02040502050405020303" pitchFamily="18" charset="0"/>
              </a:defRPr>
            </a:lvl1pPr>
            <a:lvl2pPr marL="457178" indent="0">
              <a:buNone/>
              <a:defRPr/>
            </a:lvl2pPr>
            <a:lvl3pPr marL="914354" indent="0">
              <a:buNone/>
              <a:defRPr/>
            </a:lvl3pPr>
            <a:lvl4pPr marL="1371532" indent="0">
              <a:buNone/>
              <a:defRPr/>
            </a:lvl4pPr>
            <a:lvl5pPr marL="1828709" indent="0">
              <a:buNone/>
              <a:defRPr/>
            </a:lvl5pPr>
          </a:lstStyle>
          <a:p>
            <a:pPr lvl="0"/>
            <a:r>
              <a:rPr lang="en-GB" dirty="0"/>
              <a:t>Click to edit Master text styles</a:t>
            </a:r>
            <a:endParaRPr dirty="0"/>
          </a:p>
        </p:txBody>
      </p:sp>
      <p:cxnSp>
        <p:nvCxnSpPr>
          <p:cNvPr id="14" name="Straight Connector 13">
            <a:extLst>
              <a:ext uri="{FF2B5EF4-FFF2-40B4-BE49-F238E27FC236}">
                <a16:creationId xmlns:a16="http://schemas.microsoft.com/office/drawing/2014/main" id="{8FDE0CFC-856F-CB4A-A1C1-B45704AFE5A2}"/>
              </a:ext>
            </a:extLst>
          </p:cNvPr>
          <p:cNvCxnSpPr/>
          <p:nvPr userDrawn="1"/>
        </p:nvCxnSpPr>
        <p:spPr>
          <a:xfrm>
            <a:off x="918521" y="1175217"/>
            <a:ext cx="1035496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Picture 18" descr="A close up of a logo&#10;&#10;Description automatically generated">
            <a:extLst>
              <a:ext uri="{FF2B5EF4-FFF2-40B4-BE49-F238E27FC236}">
                <a16:creationId xmlns:a16="http://schemas.microsoft.com/office/drawing/2014/main" id="{93F5BA26-A412-124B-98F6-0D793323D378}"/>
              </a:ext>
            </a:extLst>
          </p:cNvPr>
          <p:cNvPicPr>
            <a:picLocks noChangeAspect="1"/>
          </p:cNvPicPr>
          <p:nvPr userDrawn="1"/>
        </p:nvPicPr>
        <p:blipFill>
          <a:blip r:embed="rId2"/>
          <a:stretch>
            <a:fillRect/>
          </a:stretch>
        </p:blipFill>
        <p:spPr>
          <a:xfrm>
            <a:off x="918521" y="6326264"/>
            <a:ext cx="1949370" cy="282296"/>
          </a:xfrm>
          <a:prstGeom prst="rect">
            <a:avLst/>
          </a:prstGeom>
        </p:spPr>
      </p:pic>
      <p:sp>
        <p:nvSpPr>
          <p:cNvPr id="20" name="Text Placeholder 8">
            <a:extLst>
              <a:ext uri="{FF2B5EF4-FFF2-40B4-BE49-F238E27FC236}">
                <a16:creationId xmlns:a16="http://schemas.microsoft.com/office/drawing/2014/main" id="{1598AFA3-3B95-1349-B1D9-02A1F2F96FFC}"/>
              </a:ext>
            </a:extLst>
          </p:cNvPr>
          <p:cNvSpPr txBox="1">
            <a:spLocks/>
          </p:cNvSpPr>
          <p:nvPr userDrawn="1"/>
        </p:nvSpPr>
        <p:spPr>
          <a:xfrm>
            <a:off x="8169569" y="6326264"/>
            <a:ext cx="3227964" cy="282297"/>
          </a:xfrm>
          <a:prstGeom prst="rect">
            <a:avLst/>
          </a:prstGeom>
        </p:spPr>
        <p:txBody>
          <a:bodyPr anchor="ctr" anchorCtr="0">
            <a:normAutofit/>
          </a:bodyPr>
          <a:lstStyle>
            <a:lvl1pPr marL="0" indent="0" algn="r" defTabSz="914400" rtl="0" eaLnBrk="1" latinLnBrk="0" hangingPunct="1">
              <a:lnSpc>
                <a:spcPct val="100000"/>
              </a:lnSpc>
              <a:spcBef>
                <a:spcPts val="1000"/>
              </a:spcBef>
              <a:spcAft>
                <a:spcPts val="1000"/>
              </a:spcAft>
              <a:buFont typeface="Arial" panose="020B0604020202020204" pitchFamily="34" charset="0"/>
              <a:buNone/>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45B0CC34-0169-4C4A-9126-062BCC1004DD}" type="slidenum">
              <a:rPr lang="en-FI" sz="1100" smtClean="0"/>
              <a:t>‹#›</a:t>
            </a:fld>
            <a:endParaRPr lang="en-FI" sz="1100" dirty="0"/>
          </a:p>
        </p:txBody>
      </p:sp>
    </p:spTree>
    <p:extLst>
      <p:ext uri="{BB962C8B-B14F-4D97-AF65-F5344CB8AC3E}">
        <p14:creationId xmlns:p14="http://schemas.microsoft.com/office/powerpoint/2010/main" val="289861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palstaa ilman otsikkoa">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6C1D5F8-7AAC-F246-8EAD-46195891DCA6}"/>
              </a:ext>
            </a:extLst>
          </p:cNvPr>
          <p:cNvSpPr>
            <a:spLocks noGrp="1"/>
          </p:cNvSpPr>
          <p:nvPr>
            <p:ph sz="half" idx="1"/>
          </p:nvPr>
        </p:nvSpPr>
        <p:spPr>
          <a:xfrm>
            <a:off x="918519" y="1170000"/>
            <a:ext cx="5040000" cy="4858248"/>
          </a:xfrm>
          <a:prstGeom prst="rect">
            <a:avLst/>
          </a:prstGeom>
        </p:spPr>
        <p:txBody>
          <a:bodyPr lIns="0" tIns="0" rIns="0" bIns="0">
            <a:normAutofit/>
          </a:bodyPr>
          <a:lstStyle>
            <a:lvl1pPr marL="0" indent="0">
              <a:lnSpc>
                <a:spcPct val="130000"/>
              </a:lnSpc>
              <a:spcBef>
                <a:spcPts val="500"/>
              </a:spcBef>
              <a:buNone/>
              <a:defRPr sz="1800"/>
            </a:lvl1pPr>
            <a:lvl2pPr marL="742913" indent="-285737">
              <a:lnSpc>
                <a:spcPct val="130000"/>
              </a:lnSpc>
              <a:spcBef>
                <a:spcPts val="500"/>
              </a:spcBef>
              <a:buFont typeface="Arial" panose="020B0604020202020204" pitchFamily="34" charset="0"/>
              <a:buChar char="•"/>
              <a:defRPr sz="1800"/>
            </a:lvl2pPr>
            <a:lvl3pPr marL="1200091" indent="-285737">
              <a:lnSpc>
                <a:spcPct val="130000"/>
              </a:lnSpc>
              <a:spcBef>
                <a:spcPts val="500"/>
              </a:spcBef>
              <a:buFont typeface="Arial" panose="020B0604020202020204" pitchFamily="34" charset="0"/>
              <a:buChar char="•"/>
              <a:defRPr sz="1800"/>
            </a:lvl3pPr>
            <a:lvl4pPr marL="1657268" indent="-285737">
              <a:lnSpc>
                <a:spcPct val="130000"/>
              </a:lnSpc>
              <a:spcBef>
                <a:spcPts val="500"/>
              </a:spcBef>
              <a:buFont typeface="Arial" panose="020B0604020202020204" pitchFamily="34" charset="0"/>
              <a:buChar char="•"/>
              <a:defRPr sz="1800"/>
            </a:lvl4pPr>
            <a:lvl5pPr marL="2114446" indent="-285737">
              <a:lnSpc>
                <a:spcPct val="130000"/>
              </a:lnSpc>
              <a:spcBef>
                <a:spcPts val="500"/>
              </a:spcBef>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1A303503-FEEF-2E41-A4BF-9E40722FC15B}"/>
              </a:ext>
            </a:extLst>
          </p:cNvPr>
          <p:cNvSpPr>
            <a:spLocks noGrp="1"/>
          </p:cNvSpPr>
          <p:nvPr>
            <p:ph sz="half" idx="2"/>
          </p:nvPr>
        </p:nvSpPr>
        <p:spPr>
          <a:xfrm>
            <a:off x="6232839" y="1170000"/>
            <a:ext cx="5040000" cy="4858248"/>
          </a:xfrm>
          <a:prstGeom prst="rect">
            <a:avLst/>
          </a:prstGeom>
        </p:spPr>
        <p:txBody>
          <a:bodyPr lIns="0" tIns="0" rIns="0" bIns="0">
            <a:normAutofit/>
          </a:bodyPr>
          <a:lstStyle>
            <a:lvl1pPr marL="0" indent="0">
              <a:lnSpc>
                <a:spcPct val="130000"/>
              </a:lnSpc>
              <a:spcBef>
                <a:spcPts val="500"/>
              </a:spcBef>
              <a:buNone/>
              <a:defRPr sz="1800"/>
            </a:lvl1pPr>
            <a:lvl2pPr marL="742913" indent="-285737">
              <a:lnSpc>
                <a:spcPct val="130000"/>
              </a:lnSpc>
              <a:spcBef>
                <a:spcPts val="500"/>
              </a:spcBef>
              <a:buFont typeface="Arial" panose="020B0604020202020204" pitchFamily="34" charset="0"/>
              <a:buChar char="•"/>
              <a:defRPr sz="1800"/>
            </a:lvl2pPr>
            <a:lvl3pPr marL="1200091" indent="-285737">
              <a:lnSpc>
                <a:spcPct val="130000"/>
              </a:lnSpc>
              <a:spcBef>
                <a:spcPts val="500"/>
              </a:spcBef>
              <a:buFont typeface="Arial" panose="020B0604020202020204" pitchFamily="34" charset="0"/>
              <a:buChar char="•"/>
              <a:defRPr sz="1800"/>
            </a:lvl3pPr>
            <a:lvl4pPr marL="1657268" indent="-285737">
              <a:lnSpc>
                <a:spcPct val="130000"/>
              </a:lnSpc>
              <a:spcBef>
                <a:spcPts val="500"/>
              </a:spcBef>
              <a:buFont typeface="Arial" panose="020B0604020202020204" pitchFamily="34" charset="0"/>
              <a:buChar char="•"/>
              <a:defRPr sz="1800"/>
            </a:lvl4pPr>
            <a:lvl5pPr marL="2114446" indent="-285737">
              <a:lnSpc>
                <a:spcPct val="130000"/>
              </a:lnSpc>
              <a:spcBef>
                <a:spcPts val="500"/>
              </a:spcBef>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descr="A close up of a logo&#10;&#10;Description automatically generated">
            <a:extLst>
              <a:ext uri="{FF2B5EF4-FFF2-40B4-BE49-F238E27FC236}">
                <a16:creationId xmlns:a16="http://schemas.microsoft.com/office/drawing/2014/main" id="{93F5BA26-A412-124B-98F6-0D793323D378}"/>
              </a:ext>
            </a:extLst>
          </p:cNvPr>
          <p:cNvPicPr>
            <a:picLocks noChangeAspect="1"/>
          </p:cNvPicPr>
          <p:nvPr userDrawn="1"/>
        </p:nvPicPr>
        <p:blipFill>
          <a:blip r:embed="rId2"/>
          <a:stretch>
            <a:fillRect/>
          </a:stretch>
        </p:blipFill>
        <p:spPr>
          <a:xfrm>
            <a:off x="918521" y="6326264"/>
            <a:ext cx="1949370" cy="282296"/>
          </a:xfrm>
          <a:prstGeom prst="rect">
            <a:avLst/>
          </a:prstGeom>
        </p:spPr>
      </p:pic>
      <p:sp>
        <p:nvSpPr>
          <p:cNvPr id="20" name="Text Placeholder 8">
            <a:extLst>
              <a:ext uri="{FF2B5EF4-FFF2-40B4-BE49-F238E27FC236}">
                <a16:creationId xmlns:a16="http://schemas.microsoft.com/office/drawing/2014/main" id="{1598AFA3-3B95-1349-B1D9-02A1F2F96FFC}"/>
              </a:ext>
            </a:extLst>
          </p:cNvPr>
          <p:cNvSpPr txBox="1">
            <a:spLocks/>
          </p:cNvSpPr>
          <p:nvPr userDrawn="1"/>
        </p:nvSpPr>
        <p:spPr>
          <a:xfrm>
            <a:off x="8169569" y="6326264"/>
            <a:ext cx="3227964" cy="282297"/>
          </a:xfrm>
          <a:prstGeom prst="rect">
            <a:avLst/>
          </a:prstGeom>
        </p:spPr>
        <p:txBody>
          <a:bodyPr anchor="ctr" anchorCtr="0">
            <a:normAutofit/>
          </a:bodyPr>
          <a:lstStyle>
            <a:lvl1pPr marL="0" indent="0" algn="r" defTabSz="914400" rtl="0" eaLnBrk="1" latinLnBrk="0" hangingPunct="1">
              <a:lnSpc>
                <a:spcPct val="100000"/>
              </a:lnSpc>
              <a:spcBef>
                <a:spcPts val="1000"/>
              </a:spcBef>
              <a:spcAft>
                <a:spcPts val="1000"/>
              </a:spcAft>
              <a:buFont typeface="Arial" panose="020B0604020202020204" pitchFamily="34" charset="0"/>
              <a:buNone/>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45B0CC34-0169-4C4A-9126-062BCC1004DD}" type="slidenum">
              <a:rPr lang="en-FI" sz="1100" smtClean="0"/>
              <a:t>‹#›</a:t>
            </a:fld>
            <a:endParaRPr lang="en-FI" sz="1100" dirty="0"/>
          </a:p>
        </p:txBody>
      </p:sp>
    </p:spTree>
    <p:extLst>
      <p:ext uri="{BB962C8B-B14F-4D97-AF65-F5344CB8AC3E}">
        <p14:creationId xmlns:p14="http://schemas.microsoft.com/office/powerpoint/2010/main" val="183261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ja kuva">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1A303503-FEEF-2E41-A4BF-9E40722FC15B}"/>
              </a:ext>
            </a:extLst>
          </p:cNvPr>
          <p:cNvSpPr>
            <a:spLocks noGrp="1"/>
          </p:cNvSpPr>
          <p:nvPr>
            <p:ph sz="half" idx="2"/>
          </p:nvPr>
        </p:nvSpPr>
        <p:spPr>
          <a:xfrm>
            <a:off x="919162" y="1676909"/>
            <a:ext cx="5040000" cy="4351339"/>
          </a:xfrm>
          <a:prstGeom prst="rect">
            <a:avLst/>
          </a:prstGeom>
        </p:spPr>
        <p:txBody>
          <a:bodyPr lIns="0" tIns="0" rIns="0" bIns="0">
            <a:normAutofit/>
          </a:bodyPr>
          <a:lstStyle>
            <a:lvl1pPr marL="0" indent="0">
              <a:lnSpc>
                <a:spcPct val="130000"/>
              </a:lnSpc>
              <a:spcBef>
                <a:spcPts val="500"/>
              </a:spcBef>
              <a:buNone/>
              <a:defRPr sz="1800"/>
            </a:lvl1pPr>
            <a:lvl2pPr marL="742913" indent="-285737">
              <a:lnSpc>
                <a:spcPct val="130000"/>
              </a:lnSpc>
              <a:spcBef>
                <a:spcPts val="500"/>
              </a:spcBef>
              <a:buFont typeface="Arial" panose="020B0604020202020204" pitchFamily="34" charset="0"/>
              <a:buChar char="•"/>
              <a:defRPr sz="1800"/>
            </a:lvl2pPr>
            <a:lvl3pPr marL="1200091" indent="-285737">
              <a:lnSpc>
                <a:spcPct val="130000"/>
              </a:lnSpc>
              <a:spcBef>
                <a:spcPts val="500"/>
              </a:spcBef>
              <a:buFont typeface="Arial" panose="020B0604020202020204" pitchFamily="34" charset="0"/>
              <a:buChar char="•"/>
              <a:defRPr sz="1800"/>
            </a:lvl3pPr>
            <a:lvl4pPr marL="1657268" indent="-285737">
              <a:lnSpc>
                <a:spcPct val="130000"/>
              </a:lnSpc>
              <a:spcBef>
                <a:spcPts val="500"/>
              </a:spcBef>
              <a:buFont typeface="Arial" panose="020B0604020202020204" pitchFamily="34" charset="0"/>
              <a:buChar char="•"/>
              <a:defRPr sz="1800"/>
            </a:lvl4pPr>
            <a:lvl5pPr marL="2114446" indent="-285737">
              <a:lnSpc>
                <a:spcPct val="130000"/>
              </a:lnSpc>
              <a:spcBef>
                <a:spcPts val="500"/>
              </a:spcBef>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812E3CD9-CD80-BA44-9887-150CAAE756C3}"/>
              </a:ext>
            </a:extLst>
          </p:cNvPr>
          <p:cNvSpPr>
            <a:spLocks noGrp="1"/>
          </p:cNvSpPr>
          <p:nvPr>
            <p:ph type="body" sz="quarter" idx="11"/>
          </p:nvPr>
        </p:nvSpPr>
        <p:spPr>
          <a:xfrm>
            <a:off x="919165" y="264925"/>
            <a:ext cx="10353675" cy="813307"/>
          </a:xfrm>
        </p:spPr>
        <p:txBody>
          <a:bodyPr anchor="b" anchorCtr="0">
            <a:normAutofit/>
          </a:bodyPr>
          <a:lstStyle>
            <a:lvl1pPr marL="0" indent="0" algn="ctr">
              <a:lnSpc>
                <a:spcPct val="100000"/>
              </a:lnSpc>
              <a:buNone/>
              <a:defRPr sz="4000">
                <a:latin typeface="Georgia" panose="02040502050405020303" pitchFamily="18" charset="0"/>
              </a:defRPr>
            </a:lvl1pPr>
            <a:lvl2pPr marL="457178" indent="0">
              <a:buNone/>
              <a:defRPr/>
            </a:lvl2pPr>
            <a:lvl3pPr marL="914354" indent="0">
              <a:buNone/>
              <a:defRPr/>
            </a:lvl3pPr>
            <a:lvl4pPr marL="1371532" indent="0">
              <a:buNone/>
              <a:defRPr/>
            </a:lvl4pPr>
            <a:lvl5pPr marL="1828709" indent="0">
              <a:buNone/>
              <a:defRPr/>
            </a:lvl5pPr>
          </a:lstStyle>
          <a:p>
            <a:pPr lvl="0"/>
            <a:r>
              <a:rPr lang="en-GB" dirty="0"/>
              <a:t>Click to edit Master text styles</a:t>
            </a:r>
            <a:endParaRPr dirty="0"/>
          </a:p>
        </p:txBody>
      </p:sp>
      <p:cxnSp>
        <p:nvCxnSpPr>
          <p:cNvPr id="14" name="Straight Connector 13">
            <a:extLst>
              <a:ext uri="{FF2B5EF4-FFF2-40B4-BE49-F238E27FC236}">
                <a16:creationId xmlns:a16="http://schemas.microsoft.com/office/drawing/2014/main" id="{8FDE0CFC-856F-CB4A-A1C1-B45704AFE5A2}"/>
              </a:ext>
            </a:extLst>
          </p:cNvPr>
          <p:cNvCxnSpPr/>
          <p:nvPr userDrawn="1"/>
        </p:nvCxnSpPr>
        <p:spPr>
          <a:xfrm>
            <a:off x="918521" y="1175217"/>
            <a:ext cx="1035496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7D7CDD29-1C3C-4946-BD56-61C5EB05CC46}"/>
              </a:ext>
            </a:extLst>
          </p:cNvPr>
          <p:cNvSpPr>
            <a:spLocks noGrp="1"/>
          </p:cNvSpPr>
          <p:nvPr>
            <p:ph type="pic" sz="quarter" idx="12"/>
          </p:nvPr>
        </p:nvSpPr>
        <p:spPr>
          <a:xfrm>
            <a:off x="6232840" y="1676908"/>
            <a:ext cx="5040000" cy="4056344"/>
          </a:xfrm>
        </p:spPr>
        <p:txBody>
          <a:bodyPr/>
          <a:lstStyle/>
          <a:p>
            <a:endParaRPr dirty="0"/>
          </a:p>
        </p:txBody>
      </p:sp>
      <p:pic>
        <p:nvPicPr>
          <p:cNvPr id="19" name="Picture 18" descr="A close up of a logo&#10;&#10;Description automatically generated">
            <a:extLst>
              <a:ext uri="{FF2B5EF4-FFF2-40B4-BE49-F238E27FC236}">
                <a16:creationId xmlns:a16="http://schemas.microsoft.com/office/drawing/2014/main" id="{38636760-F02D-CF40-B52D-10A436FC30FD}"/>
              </a:ext>
            </a:extLst>
          </p:cNvPr>
          <p:cNvPicPr>
            <a:picLocks noChangeAspect="1"/>
          </p:cNvPicPr>
          <p:nvPr userDrawn="1"/>
        </p:nvPicPr>
        <p:blipFill>
          <a:blip r:embed="rId2"/>
          <a:stretch>
            <a:fillRect/>
          </a:stretch>
        </p:blipFill>
        <p:spPr>
          <a:xfrm>
            <a:off x="918521" y="6326264"/>
            <a:ext cx="1949370" cy="282296"/>
          </a:xfrm>
          <a:prstGeom prst="rect">
            <a:avLst/>
          </a:prstGeom>
        </p:spPr>
      </p:pic>
      <p:sp>
        <p:nvSpPr>
          <p:cNvPr id="20" name="Text Placeholder 8">
            <a:extLst>
              <a:ext uri="{FF2B5EF4-FFF2-40B4-BE49-F238E27FC236}">
                <a16:creationId xmlns:a16="http://schemas.microsoft.com/office/drawing/2014/main" id="{0F9AB35F-DFE6-7E44-8759-3D1F80706B3A}"/>
              </a:ext>
            </a:extLst>
          </p:cNvPr>
          <p:cNvSpPr txBox="1">
            <a:spLocks/>
          </p:cNvSpPr>
          <p:nvPr userDrawn="1"/>
        </p:nvSpPr>
        <p:spPr>
          <a:xfrm>
            <a:off x="8169569" y="6326264"/>
            <a:ext cx="3227964" cy="282297"/>
          </a:xfrm>
          <a:prstGeom prst="rect">
            <a:avLst/>
          </a:prstGeom>
        </p:spPr>
        <p:txBody>
          <a:bodyPr anchor="ctr" anchorCtr="0">
            <a:normAutofit/>
          </a:bodyPr>
          <a:lstStyle>
            <a:lvl1pPr marL="0" indent="0" algn="r" defTabSz="914400" rtl="0" eaLnBrk="1" latinLnBrk="0" hangingPunct="1">
              <a:lnSpc>
                <a:spcPct val="100000"/>
              </a:lnSpc>
              <a:spcBef>
                <a:spcPts val="1000"/>
              </a:spcBef>
              <a:spcAft>
                <a:spcPts val="1000"/>
              </a:spcAft>
              <a:buFont typeface="Arial" panose="020B0604020202020204" pitchFamily="34" charset="0"/>
              <a:buNone/>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45B0CC34-0169-4C4A-9126-062BCC1004DD}" type="slidenum">
              <a:rPr lang="en-FI" sz="1100" smtClean="0"/>
              <a:t>‹#›</a:t>
            </a:fld>
            <a:endParaRPr lang="en-FI" sz="1100" dirty="0"/>
          </a:p>
        </p:txBody>
      </p:sp>
      <p:sp>
        <p:nvSpPr>
          <p:cNvPr id="7" name="Text Placeholder 6">
            <a:extLst>
              <a:ext uri="{FF2B5EF4-FFF2-40B4-BE49-F238E27FC236}">
                <a16:creationId xmlns:a16="http://schemas.microsoft.com/office/drawing/2014/main" id="{707CCAAB-BA72-874D-A28B-72A9A3AF5AE6}"/>
              </a:ext>
            </a:extLst>
          </p:cNvPr>
          <p:cNvSpPr>
            <a:spLocks noGrp="1"/>
          </p:cNvSpPr>
          <p:nvPr>
            <p:ph type="body" sz="quarter" idx="13"/>
          </p:nvPr>
        </p:nvSpPr>
        <p:spPr>
          <a:xfrm>
            <a:off x="6232525" y="5805488"/>
            <a:ext cx="5040313" cy="222250"/>
          </a:xfrm>
        </p:spPr>
        <p:txBody>
          <a:bodyPr>
            <a:normAutofit/>
          </a:bodyPr>
          <a:lstStyle>
            <a:lvl1pPr>
              <a:defRPr sz="1200"/>
            </a:lvl1pPr>
            <a:lvl2pPr>
              <a:defRPr sz="1200"/>
            </a:lvl2pPr>
            <a:lvl3pPr>
              <a:defRPr sz="12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3697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i ja kuva ilman otsikkoa">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1A303503-FEEF-2E41-A4BF-9E40722FC15B}"/>
              </a:ext>
            </a:extLst>
          </p:cNvPr>
          <p:cNvSpPr>
            <a:spLocks noGrp="1"/>
          </p:cNvSpPr>
          <p:nvPr>
            <p:ph sz="half" idx="2"/>
          </p:nvPr>
        </p:nvSpPr>
        <p:spPr>
          <a:xfrm>
            <a:off x="919162" y="1170000"/>
            <a:ext cx="5040000" cy="4351339"/>
          </a:xfrm>
          <a:prstGeom prst="rect">
            <a:avLst/>
          </a:prstGeom>
        </p:spPr>
        <p:txBody>
          <a:bodyPr lIns="0" tIns="0" rIns="0" bIns="0">
            <a:normAutofit/>
          </a:bodyPr>
          <a:lstStyle>
            <a:lvl1pPr marL="0" indent="0">
              <a:lnSpc>
                <a:spcPct val="130000"/>
              </a:lnSpc>
              <a:spcBef>
                <a:spcPts val="500"/>
              </a:spcBef>
              <a:buNone/>
              <a:defRPr sz="1800"/>
            </a:lvl1pPr>
            <a:lvl2pPr marL="742913" indent="-285737">
              <a:lnSpc>
                <a:spcPct val="130000"/>
              </a:lnSpc>
              <a:spcBef>
                <a:spcPts val="500"/>
              </a:spcBef>
              <a:buFont typeface="Arial" panose="020B0604020202020204" pitchFamily="34" charset="0"/>
              <a:buChar char="•"/>
              <a:defRPr sz="1800"/>
            </a:lvl2pPr>
            <a:lvl3pPr marL="1200091" indent="-285737">
              <a:lnSpc>
                <a:spcPct val="130000"/>
              </a:lnSpc>
              <a:spcBef>
                <a:spcPts val="500"/>
              </a:spcBef>
              <a:buFont typeface="Arial" panose="020B0604020202020204" pitchFamily="34" charset="0"/>
              <a:buChar char="•"/>
              <a:defRPr sz="1800"/>
            </a:lvl3pPr>
            <a:lvl4pPr marL="1657268" indent="-285737">
              <a:lnSpc>
                <a:spcPct val="130000"/>
              </a:lnSpc>
              <a:spcBef>
                <a:spcPts val="500"/>
              </a:spcBef>
              <a:buFont typeface="Arial" panose="020B0604020202020204" pitchFamily="34" charset="0"/>
              <a:buChar char="•"/>
              <a:defRPr sz="1800"/>
            </a:lvl4pPr>
            <a:lvl5pPr marL="2114446" indent="-285737">
              <a:lnSpc>
                <a:spcPct val="130000"/>
              </a:lnSpc>
              <a:spcBef>
                <a:spcPts val="500"/>
              </a:spcBef>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7D7CDD29-1C3C-4946-BD56-61C5EB05CC46}"/>
              </a:ext>
            </a:extLst>
          </p:cNvPr>
          <p:cNvSpPr>
            <a:spLocks noGrp="1"/>
          </p:cNvSpPr>
          <p:nvPr>
            <p:ph type="pic" sz="quarter" idx="12"/>
          </p:nvPr>
        </p:nvSpPr>
        <p:spPr>
          <a:xfrm>
            <a:off x="6232840" y="1170000"/>
            <a:ext cx="5040000" cy="4059200"/>
          </a:xfrm>
        </p:spPr>
        <p:txBody>
          <a:bodyPr/>
          <a:lstStyle/>
          <a:p>
            <a:endParaRPr dirty="0"/>
          </a:p>
        </p:txBody>
      </p:sp>
      <p:pic>
        <p:nvPicPr>
          <p:cNvPr id="19" name="Picture 18" descr="A close up of a logo&#10;&#10;Description automatically generated">
            <a:extLst>
              <a:ext uri="{FF2B5EF4-FFF2-40B4-BE49-F238E27FC236}">
                <a16:creationId xmlns:a16="http://schemas.microsoft.com/office/drawing/2014/main" id="{38636760-F02D-CF40-B52D-10A436FC30FD}"/>
              </a:ext>
            </a:extLst>
          </p:cNvPr>
          <p:cNvPicPr>
            <a:picLocks noChangeAspect="1"/>
          </p:cNvPicPr>
          <p:nvPr userDrawn="1"/>
        </p:nvPicPr>
        <p:blipFill>
          <a:blip r:embed="rId2"/>
          <a:stretch>
            <a:fillRect/>
          </a:stretch>
        </p:blipFill>
        <p:spPr>
          <a:xfrm>
            <a:off x="918521" y="6326264"/>
            <a:ext cx="1949370" cy="282296"/>
          </a:xfrm>
          <a:prstGeom prst="rect">
            <a:avLst/>
          </a:prstGeom>
        </p:spPr>
      </p:pic>
      <p:sp>
        <p:nvSpPr>
          <p:cNvPr id="20" name="Text Placeholder 8">
            <a:extLst>
              <a:ext uri="{FF2B5EF4-FFF2-40B4-BE49-F238E27FC236}">
                <a16:creationId xmlns:a16="http://schemas.microsoft.com/office/drawing/2014/main" id="{0F9AB35F-DFE6-7E44-8759-3D1F80706B3A}"/>
              </a:ext>
            </a:extLst>
          </p:cNvPr>
          <p:cNvSpPr txBox="1">
            <a:spLocks/>
          </p:cNvSpPr>
          <p:nvPr userDrawn="1"/>
        </p:nvSpPr>
        <p:spPr>
          <a:xfrm>
            <a:off x="8169569" y="6326264"/>
            <a:ext cx="3227964" cy="282297"/>
          </a:xfrm>
          <a:prstGeom prst="rect">
            <a:avLst/>
          </a:prstGeom>
        </p:spPr>
        <p:txBody>
          <a:bodyPr anchor="ctr" anchorCtr="0">
            <a:normAutofit/>
          </a:bodyPr>
          <a:lstStyle>
            <a:lvl1pPr marL="0" indent="0" algn="r" defTabSz="914400" rtl="0" eaLnBrk="1" latinLnBrk="0" hangingPunct="1">
              <a:lnSpc>
                <a:spcPct val="100000"/>
              </a:lnSpc>
              <a:spcBef>
                <a:spcPts val="1000"/>
              </a:spcBef>
              <a:spcAft>
                <a:spcPts val="1000"/>
              </a:spcAft>
              <a:buFont typeface="Arial" panose="020B0604020202020204" pitchFamily="34" charset="0"/>
              <a:buNone/>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100000"/>
              </a:lnSpc>
              <a:spcBef>
                <a:spcPts val="500"/>
              </a:spcBef>
              <a:spcAft>
                <a:spcPts val="100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45B0CC34-0169-4C4A-9126-062BCC1004DD}" type="slidenum">
              <a:rPr lang="en-FI" sz="1100" smtClean="0"/>
              <a:t>‹#›</a:t>
            </a:fld>
            <a:endParaRPr lang="en-FI" sz="1100" dirty="0"/>
          </a:p>
        </p:txBody>
      </p:sp>
      <p:sp>
        <p:nvSpPr>
          <p:cNvPr id="8" name="Text Placeholder 6">
            <a:extLst>
              <a:ext uri="{FF2B5EF4-FFF2-40B4-BE49-F238E27FC236}">
                <a16:creationId xmlns:a16="http://schemas.microsoft.com/office/drawing/2014/main" id="{DECD6279-8088-BA43-9809-A6B8AEE0F369}"/>
              </a:ext>
            </a:extLst>
          </p:cNvPr>
          <p:cNvSpPr>
            <a:spLocks noGrp="1"/>
          </p:cNvSpPr>
          <p:nvPr>
            <p:ph type="body" sz="quarter" idx="13"/>
          </p:nvPr>
        </p:nvSpPr>
        <p:spPr>
          <a:xfrm>
            <a:off x="6215559" y="5299089"/>
            <a:ext cx="5040313" cy="222250"/>
          </a:xfrm>
        </p:spPr>
        <p:txBody>
          <a:bodyPr>
            <a:normAutofit/>
          </a:bodyPr>
          <a:lstStyle>
            <a:lvl1pPr>
              <a:defRPr sz="1200"/>
            </a:lvl1pPr>
            <a:lvl2pPr>
              <a:defRPr sz="1200"/>
            </a:lvl2pPr>
            <a:lvl3pPr>
              <a:defRPr sz="12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652283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6401" y="255373"/>
            <a:ext cx="10354963" cy="813307"/>
          </a:xfrm>
          <a:prstGeom prst="rect">
            <a:avLst/>
          </a:prstGeom>
        </p:spPr>
        <p:txBody>
          <a:bodyPr vert="horz" wrap="none"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3894085" y="1825622"/>
            <a:ext cx="7381715" cy="435134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5460754"/>
      </p:ext>
    </p:extLst>
  </p:cSld>
  <p:clrMap bg1="lt1" tx1="dk1" bg2="lt2" tx2="dk2" accent1="accent1" accent2="accent2" accent3="accent3" accent4="accent4" accent5="accent5" accent6="accent6" hlink="hlink" folHlink="folHlink"/>
  <p:sldLayoutIdLst>
    <p:sldLayoutId id="2147483757" r:id="rId1"/>
    <p:sldLayoutId id="2147483771" r:id="rId2"/>
    <p:sldLayoutId id="2147483780" r:id="rId3"/>
    <p:sldLayoutId id="2147483758" r:id="rId4"/>
    <p:sldLayoutId id="2147483781" r:id="rId5"/>
    <p:sldLayoutId id="2147483770" r:id="rId6"/>
    <p:sldLayoutId id="2147483792" r:id="rId7"/>
    <p:sldLayoutId id="2147483789" r:id="rId8"/>
    <p:sldLayoutId id="2147483794" r:id="rId9"/>
    <p:sldLayoutId id="2147483767" r:id="rId10"/>
    <p:sldLayoutId id="2147483790" r:id="rId11"/>
    <p:sldLayoutId id="2147483760" r:id="rId12"/>
    <p:sldLayoutId id="2147483791" r:id="rId13"/>
    <p:sldLayoutId id="2147483776" r:id="rId14"/>
    <p:sldLayoutId id="2147483777" r:id="rId15"/>
    <p:sldLayoutId id="2147483778" r:id="rId16"/>
    <p:sldLayoutId id="2147483766" r:id="rId17"/>
    <p:sldLayoutId id="2147483779" r:id="rId18"/>
    <p:sldLayoutId id="2147483796" r:id="rId19"/>
    <p:sldLayoutId id="2147483768" r:id="rId20"/>
    <p:sldLayoutId id="2147483795" r:id="rId21"/>
  </p:sldLayoutIdLst>
  <p:hf hdr="0" ftr="0" dt="0"/>
  <p:txStyles>
    <p:titleStyle>
      <a:lvl1pPr algn="ctr" defTabSz="914354" rtl="0" eaLnBrk="1" latinLnBrk="0" hangingPunct="1">
        <a:lnSpc>
          <a:spcPct val="100000"/>
        </a:lnSpc>
        <a:spcBef>
          <a:spcPct val="0"/>
        </a:spcBef>
        <a:buNone/>
        <a:defRPr sz="4000" kern="1200">
          <a:solidFill>
            <a:schemeClr val="tx1"/>
          </a:solidFill>
          <a:latin typeface="Georgia" panose="02040502050405020303" pitchFamily="18" charset="0"/>
          <a:ea typeface="+mj-ea"/>
          <a:cs typeface="+mj-cs"/>
        </a:defRPr>
      </a:lvl1pPr>
    </p:titleStyle>
    <p:bodyStyle>
      <a:lvl1pPr marL="0" indent="0" algn="l" defTabSz="914354" rtl="0" eaLnBrk="1" latinLnBrk="0" hangingPunct="1">
        <a:lnSpc>
          <a:spcPct val="130000"/>
        </a:lnSpc>
        <a:spcBef>
          <a:spcPts val="1000"/>
        </a:spcBef>
        <a:spcAft>
          <a:spcPts val="1000"/>
        </a:spcAft>
        <a:buFont typeface="Arial" panose="020B0604020202020204"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766" indent="-228589" algn="l" defTabSz="914354" rtl="0" eaLnBrk="1" latinLnBrk="0" hangingPunct="1">
        <a:lnSpc>
          <a:spcPct val="130000"/>
        </a:lnSpc>
        <a:spcBef>
          <a:spcPts val="500"/>
        </a:spcBef>
        <a:spcAft>
          <a:spcPts val="1000"/>
        </a:spcAft>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2942" indent="-228589" algn="l" defTabSz="914354" rtl="0" eaLnBrk="1" latinLnBrk="0" hangingPunct="1">
        <a:lnSpc>
          <a:spcPct val="130000"/>
        </a:lnSpc>
        <a:spcBef>
          <a:spcPts val="500"/>
        </a:spcBef>
        <a:spcAft>
          <a:spcPts val="1000"/>
        </a:spcAft>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120" indent="-228589" algn="l" defTabSz="914354" rtl="0" eaLnBrk="1" latinLnBrk="0" hangingPunct="1">
        <a:lnSpc>
          <a:spcPct val="130000"/>
        </a:lnSpc>
        <a:spcBef>
          <a:spcPts val="500"/>
        </a:spcBef>
        <a:spcAft>
          <a:spcPts val="1000"/>
        </a:spcAft>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298" indent="-228589" algn="l" defTabSz="914354" rtl="0" eaLnBrk="1" latinLnBrk="0" hangingPunct="1">
        <a:lnSpc>
          <a:spcPct val="130000"/>
        </a:lnSpc>
        <a:spcBef>
          <a:spcPts val="500"/>
        </a:spcBef>
        <a:spcAft>
          <a:spcPts val="1000"/>
        </a:spcAft>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noren.f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chart" Target="../charts/chart16.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54;p83">
            <a:extLst>
              <a:ext uri="{FF2B5EF4-FFF2-40B4-BE49-F238E27FC236}">
                <a16:creationId xmlns:a16="http://schemas.microsoft.com/office/drawing/2014/main" id="{F22045DA-19FB-EC43-BE29-2C1CA349880B}"/>
              </a:ext>
            </a:extLst>
          </p:cNvPr>
          <p:cNvSpPr/>
          <p:nvPr/>
        </p:nvSpPr>
        <p:spPr>
          <a:xfrm>
            <a:off x="1538423" y="2941476"/>
            <a:ext cx="9144000" cy="294225"/>
          </a:xfrm>
          <a:prstGeom prst="rect">
            <a:avLst/>
          </a:prstGeom>
          <a:solidFill>
            <a:schemeClr val="accent1">
              <a:lumMod val="40000"/>
              <a:lumOff val="60000"/>
              <a:alpha val="5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u="none" strike="noStrike" cap="none" dirty="0">
              <a:solidFill>
                <a:schemeClr val="lt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 name="Google Shape;454;p83">
            <a:extLst>
              <a:ext uri="{FF2B5EF4-FFF2-40B4-BE49-F238E27FC236}">
                <a16:creationId xmlns:a16="http://schemas.microsoft.com/office/drawing/2014/main" id="{A12E5B1A-C667-204E-8A01-79E2A5A8EB00}"/>
              </a:ext>
            </a:extLst>
          </p:cNvPr>
          <p:cNvSpPr/>
          <p:nvPr/>
        </p:nvSpPr>
        <p:spPr>
          <a:xfrm>
            <a:off x="2207568" y="2118064"/>
            <a:ext cx="7776864" cy="294225"/>
          </a:xfrm>
          <a:prstGeom prst="rect">
            <a:avLst/>
          </a:prstGeom>
          <a:solidFill>
            <a:schemeClr val="accent1">
              <a:lumMod val="40000"/>
              <a:lumOff val="60000"/>
              <a:alpha val="5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u="none" strike="noStrike" cap="none" dirty="0">
              <a:solidFill>
                <a:schemeClr val="lt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2" name="Content Placeholder 1">
            <a:extLst>
              <a:ext uri="{FF2B5EF4-FFF2-40B4-BE49-F238E27FC236}">
                <a16:creationId xmlns:a16="http://schemas.microsoft.com/office/drawing/2014/main" id="{4ED579C9-BFAD-B24A-8135-4DD91F1D3C8A}"/>
              </a:ext>
            </a:extLst>
          </p:cNvPr>
          <p:cNvSpPr>
            <a:spLocks noGrp="1"/>
          </p:cNvSpPr>
          <p:nvPr>
            <p:ph idx="1"/>
          </p:nvPr>
        </p:nvSpPr>
        <p:spPr/>
        <p:txBody>
          <a:bodyPr>
            <a:normAutofit fontScale="77500" lnSpcReduction="20000"/>
          </a:bodyPr>
          <a:lstStyle/>
          <a:p>
            <a:r>
              <a:rPr lang="fi-FI" i="1"/>
              <a:t>Noren Suomen Asuntomessuille </a:t>
            </a:r>
          </a:p>
          <a:p>
            <a:r>
              <a:rPr lang="fi-FI" i="1"/>
              <a:t>5.5.2021</a:t>
            </a:r>
          </a:p>
        </p:txBody>
      </p:sp>
      <p:sp>
        <p:nvSpPr>
          <p:cNvPr id="3" name="Text Placeholder 2">
            <a:extLst>
              <a:ext uri="{FF2B5EF4-FFF2-40B4-BE49-F238E27FC236}">
                <a16:creationId xmlns:a16="http://schemas.microsoft.com/office/drawing/2014/main" id="{ACAD0BE7-3C98-5844-9A94-2EE03605AD7D}"/>
              </a:ext>
            </a:extLst>
          </p:cNvPr>
          <p:cNvSpPr>
            <a:spLocks noGrp="1"/>
          </p:cNvSpPr>
          <p:nvPr>
            <p:ph type="body" sz="quarter" idx="10"/>
          </p:nvPr>
        </p:nvSpPr>
        <p:spPr/>
        <p:txBody>
          <a:bodyPr anchor="ctr">
            <a:normAutofit/>
          </a:bodyPr>
          <a:lstStyle/>
          <a:p>
            <a:r>
              <a:rPr lang="fi-FI" sz="5400" dirty="0"/>
              <a:t>Asumisen ihanteet 2021 </a:t>
            </a:r>
            <a:br>
              <a:rPr lang="fi-FI" sz="5400" dirty="0"/>
            </a:br>
            <a:r>
              <a:rPr lang="fi-FI" sz="5400" dirty="0"/>
              <a:t>-kyselytutkimuksen tulokset </a:t>
            </a:r>
          </a:p>
        </p:txBody>
      </p:sp>
      <p:pic>
        <p:nvPicPr>
          <p:cNvPr id="8" name="Picture 4">
            <a:hlinkClick r:id="rId3"/>
            <a:extLst>
              <a:ext uri="{FF2B5EF4-FFF2-40B4-BE49-F238E27FC236}">
                <a16:creationId xmlns:a16="http://schemas.microsoft.com/office/drawing/2014/main" id="{3AD4EAF2-4C0F-DB46-B5BC-BE4D88E18F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0456" y="5782011"/>
            <a:ext cx="1748999" cy="701175"/>
          </a:xfrm>
          <a:prstGeom prst="rect">
            <a:avLst/>
          </a:prstGeom>
        </p:spPr>
      </p:pic>
      <p:sp>
        <p:nvSpPr>
          <p:cNvPr id="9" name="Tekstiruutu 8">
            <a:extLst>
              <a:ext uri="{FF2B5EF4-FFF2-40B4-BE49-F238E27FC236}">
                <a16:creationId xmlns:a16="http://schemas.microsoft.com/office/drawing/2014/main" id="{0CCD90F8-B089-E642-9C73-849D12024301}"/>
              </a:ext>
            </a:extLst>
          </p:cNvPr>
          <p:cNvSpPr txBox="1"/>
          <p:nvPr/>
        </p:nvSpPr>
        <p:spPr>
          <a:xfrm>
            <a:off x="10220324" y="6344598"/>
            <a:ext cx="1797287" cy="338554"/>
          </a:xfrm>
          <a:prstGeom prst="rect">
            <a:avLst/>
          </a:prstGeom>
          <a:noFill/>
        </p:spPr>
        <p:txBody>
          <a:bodyPr wrap="none" rtlCol="0">
            <a:spAutoFit/>
          </a:bodyPr>
          <a:lstStyle/>
          <a:p>
            <a:r>
              <a:rPr lang="fi-FI" sz="1600" dirty="0">
                <a:latin typeface="Arial" panose="020B0604020202020204" pitchFamily="34" charset="0"/>
                <a:cs typeface="Arial" panose="020B0604020202020204" pitchFamily="34" charset="0"/>
              </a:rPr>
              <a:t>© Noren Oy 2021</a:t>
            </a:r>
          </a:p>
        </p:txBody>
      </p:sp>
      <p:sp>
        <p:nvSpPr>
          <p:cNvPr id="10" name="Tekstiruutu 9">
            <a:extLst>
              <a:ext uri="{FF2B5EF4-FFF2-40B4-BE49-F238E27FC236}">
                <a16:creationId xmlns:a16="http://schemas.microsoft.com/office/drawing/2014/main" id="{6785D02E-9D13-174A-90F2-E093DC541C4B}"/>
              </a:ext>
            </a:extLst>
          </p:cNvPr>
          <p:cNvSpPr txBox="1"/>
          <p:nvPr/>
        </p:nvSpPr>
        <p:spPr>
          <a:xfrm>
            <a:off x="242545" y="5867544"/>
            <a:ext cx="1593128" cy="646331"/>
          </a:xfrm>
          <a:prstGeom prst="rect">
            <a:avLst/>
          </a:prstGeom>
          <a:noFill/>
        </p:spPr>
        <p:txBody>
          <a:bodyPr wrap="none" rtlCol="0">
            <a:spAutoFit/>
          </a:bodyPr>
          <a:lstStyle/>
          <a:p>
            <a:r>
              <a:rPr lang="fi-FI" dirty="0"/>
              <a:t>Matti Hassinen</a:t>
            </a:r>
          </a:p>
          <a:p>
            <a:r>
              <a:rPr lang="fi-FI" dirty="0"/>
              <a:t>Arno Aranko</a:t>
            </a:r>
          </a:p>
        </p:txBody>
      </p:sp>
    </p:spTree>
    <p:extLst>
      <p:ext uri="{BB962C8B-B14F-4D97-AF65-F5344CB8AC3E}">
        <p14:creationId xmlns:p14="http://schemas.microsoft.com/office/powerpoint/2010/main" val="3249545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a:extLst>
              <a:ext uri="{FF2B5EF4-FFF2-40B4-BE49-F238E27FC236}">
                <a16:creationId xmlns:a16="http://schemas.microsoft.com/office/drawing/2014/main" id="{22CFBE86-EFFD-FF4A-8C0B-EAF7CDD534B0}"/>
              </a:ext>
            </a:extLst>
          </p:cNvPr>
          <p:cNvGraphicFramePr>
            <a:graphicFrameLocks noGrp="1"/>
          </p:cNvGraphicFramePr>
          <p:nvPr>
            <p:ph sz="half" idx="1"/>
            <p:extLst>
              <p:ext uri="{D42A27DB-BD31-4B8C-83A1-F6EECF244321}">
                <p14:modId xmlns:p14="http://schemas.microsoft.com/office/powerpoint/2010/main" val="2493000624"/>
              </p:ext>
            </p:extLst>
          </p:nvPr>
        </p:nvGraphicFramePr>
        <p:xfrm>
          <a:off x="919162" y="1412776"/>
          <a:ext cx="10353675" cy="461496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n paikkamerkki 5">
            <a:extLst>
              <a:ext uri="{FF2B5EF4-FFF2-40B4-BE49-F238E27FC236}">
                <a16:creationId xmlns:a16="http://schemas.microsoft.com/office/drawing/2014/main" id="{BD1785F1-D0DB-C548-8BF4-062C958742F0}"/>
              </a:ext>
            </a:extLst>
          </p:cNvPr>
          <p:cNvSpPr>
            <a:spLocks noGrp="1"/>
          </p:cNvSpPr>
          <p:nvPr>
            <p:ph type="body" sz="quarter" idx="11"/>
          </p:nvPr>
        </p:nvSpPr>
        <p:spPr/>
        <p:txBody>
          <a:bodyPr>
            <a:normAutofit/>
          </a:bodyPr>
          <a:lstStyle/>
          <a:p>
            <a:r>
              <a:rPr lang="fi-FI"/>
              <a:t>Ajankohtaiset aiheet</a:t>
            </a:r>
          </a:p>
        </p:txBody>
      </p:sp>
      <p:sp>
        <p:nvSpPr>
          <p:cNvPr id="4" name="Tekstiruutu 3">
            <a:extLst>
              <a:ext uri="{FF2B5EF4-FFF2-40B4-BE49-F238E27FC236}">
                <a16:creationId xmlns:a16="http://schemas.microsoft.com/office/drawing/2014/main" id="{963B8A43-1306-8E46-9EEB-A96865ED397E}"/>
              </a:ext>
            </a:extLst>
          </p:cNvPr>
          <p:cNvSpPr txBox="1"/>
          <p:nvPr/>
        </p:nvSpPr>
        <p:spPr>
          <a:xfrm>
            <a:off x="5445019" y="6393020"/>
            <a:ext cx="1374094" cy="338554"/>
          </a:xfrm>
          <a:prstGeom prst="rect">
            <a:avLst/>
          </a:prstGeom>
          <a:noFill/>
        </p:spPr>
        <p:txBody>
          <a:bodyPr wrap="none" rtlCol="0">
            <a:spAutoFit/>
          </a:bodyPr>
          <a:lstStyle/>
          <a:p>
            <a:r>
              <a:rPr lang="fi-FI" sz="800" dirty="0">
                <a:latin typeface="Verdana" panose="020B0604030504040204" pitchFamily="34" charset="0"/>
              </a:rPr>
              <a:t>2020 - Kaikki: n=1387</a:t>
            </a:r>
          </a:p>
          <a:p>
            <a:r>
              <a:rPr lang="fi-FI" sz="800" dirty="0">
                <a:latin typeface="Verdana" panose="020B0604030504040204" pitchFamily="34" charset="0"/>
              </a:rPr>
              <a:t>2021 - Kaikki: n=1202</a:t>
            </a:r>
          </a:p>
        </p:txBody>
      </p:sp>
      <p:sp>
        <p:nvSpPr>
          <p:cNvPr id="5" name="Tekstiruutu 4">
            <a:extLst>
              <a:ext uri="{FF2B5EF4-FFF2-40B4-BE49-F238E27FC236}">
                <a16:creationId xmlns:a16="http://schemas.microsoft.com/office/drawing/2014/main" id="{48FA16B6-956B-0F4B-958C-119612D87BEB}"/>
              </a:ext>
            </a:extLst>
          </p:cNvPr>
          <p:cNvSpPr txBox="1"/>
          <p:nvPr/>
        </p:nvSpPr>
        <p:spPr>
          <a:xfrm>
            <a:off x="3743419" y="2246154"/>
            <a:ext cx="4705162" cy="246221"/>
          </a:xfrm>
          <a:prstGeom prst="rect">
            <a:avLst/>
          </a:prstGeom>
          <a:noFill/>
        </p:spPr>
        <p:txBody>
          <a:bodyPr wrap="square" rtlCol="0">
            <a:spAutoFit/>
          </a:bodyPr>
          <a:lstStyle/>
          <a:p>
            <a:r>
              <a:rPr lang="fi-FI" sz="1000" dirty="0">
                <a:solidFill>
                  <a:srgbClr val="000000">
                    <a:lumMod val="65000"/>
                    <a:lumOff val="35000"/>
                  </a:srgbClr>
                </a:solidFill>
                <a:latin typeface="Verdana" panose="020B0604030504040204" pitchFamily="34" charset="0"/>
              </a:rPr>
              <a:t>Vastausten </a:t>
            </a:r>
            <a:r>
              <a:rPr lang="fi-FI" sz="1000" i="1" dirty="0">
                <a:solidFill>
                  <a:srgbClr val="000000">
                    <a:lumMod val="65000"/>
                    <a:lumOff val="35000"/>
                  </a:srgbClr>
                </a:solidFill>
                <a:latin typeface="Verdana" panose="020B0604030504040204" pitchFamily="34" charset="0"/>
              </a:rPr>
              <a:t>Jokseenkin samaa mieltä ja Täysin samaa mieltä s</a:t>
            </a:r>
            <a:r>
              <a:rPr lang="fi-FI" sz="1000" dirty="0">
                <a:solidFill>
                  <a:srgbClr val="000000">
                    <a:lumMod val="65000"/>
                    <a:lumOff val="35000"/>
                  </a:srgbClr>
                </a:solidFill>
                <a:latin typeface="Verdana" panose="020B0604030504040204" pitchFamily="34" charset="0"/>
              </a:rPr>
              <a:t>umma</a:t>
            </a:r>
          </a:p>
        </p:txBody>
      </p:sp>
    </p:spTree>
    <p:extLst>
      <p:ext uri="{BB962C8B-B14F-4D97-AF65-F5344CB8AC3E}">
        <p14:creationId xmlns:p14="http://schemas.microsoft.com/office/powerpoint/2010/main" val="4052404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9FD1E409-0C60-6F4D-A790-D38DA919E58C}"/>
              </a:ext>
            </a:extLst>
          </p:cNvPr>
          <p:cNvSpPr>
            <a:spLocks noGrp="1"/>
          </p:cNvSpPr>
          <p:nvPr>
            <p:ph type="body" sz="quarter" idx="11"/>
          </p:nvPr>
        </p:nvSpPr>
        <p:spPr/>
        <p:txBody>
          <a:bodyPr>
            <a:normAutofit fontScale="62500" lnSpcReduction="20000"/>
          </a:bodyPr>
          <a:lstStyle/>
          <a:p>
            <a:r>
              <a:rPr lang="fi-FI" dirty="0"/>
              <a:t>Television ja Instagramin suosio inspiraation lähteenä on noussut, kun taas sisustus-/remontointilehtien ja -blogien suosio on laskenut</a:t>
            </a:r>
          </a:p>
        </p:txBody>
      </p:sp>
      <p:graphicFrame>
        <p:nvGraphicFramePr>
          <p:cNvPr id="10" name="Sisällön paikkamerkki 9">
            <a:extLst>
              <a:ext uri="{FF2B5EF4-FFF2-40B4-BE49-F238E27FC236}">
                <a16:creationId xmlns:a16="http://schemas.microsoft.com/office/drawing/2014/main" id="{9AB27B26-0C30-FC45-A77D-1694C52555A6}"/>
              </a:ext>
            </a:extLst>
          </p:cNvPr>
          <p:cNvGraphicFramePr>
            <a:graphicFrameLocks noGrp="1"/>
          </p:cNvGraphicFramePr>
          <p:nvPr>
            <p:ph sz="half" idx="1"/>
            <p:extLst>
              <p:ext uri="{D42A27DB-BD31-4B8C-83A1-F6EECF244321}">
                <p14:modId xmlns:p14="http://schemas.microsoft.com/office/powerpoint/2010/main" val="3044746826"/>
              </p:ext>
            </p:extLst>
          </p:nvPr>
        </p:nvGraphicFramePr>
        <p:xfrm>
          <a:off x="919162" y="1268760"/>
          <a:ext cx="10353675" cy="50209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iruutu 4">
            <a:extLst>
              <a:ext uri="{FF2B5EF4-FFF2-40B4-BE49-F238E27FC236}">
                <a16:creationId xmlns:a16="http://schemas.microsoft.com/office/drawing/2014/main" id="{1C39D75F-2DA0-3546-86BB-69884342C06F}"/>
              </a:ext>
            </a:extLst>
          </p:cNvPr>
          <p:cNvSpPr txBox="1"/>
          <p:nvPr/>
        </p:nvSpPr>
        <p:spPr>
          <a:xfrm>
            <a:off x="839416" y="6023831"/>
            <a:ext cx="3157154" cy="400110"/>
          </a:xfrm>
          <a:prstGeom prst="rect">
            <a:avLst/>
          </a:prstGeom>
          <a:noFill/>
        </p:spPr>
        <p:txBody>
          <a:bodyPr wrap="square" rtlCol="0">
            <a:spAutoFit/>
          </a:bodyPr>
          <a:lstStyle/>
          <a:p>
            <a:r>
              <a:rPr lang="fi-FI" sz="1000" dirty="0">
                <a:latin typeface="Verdana" panose="020B0604030504040204" pitchFamily="34" charset="0"/>
              </a:rPr>
              <a:t>Tulokset eivät tilastollisesti vertailukelpoiset.</a:t>
            </a:r>
          </a:p>
          <a:p>
            <a:endParaRPr lang="fi-FI" sz="1000" dirty="0">
              <a:latin typeface="Verdana" panose="020B0604030504040204" pitchFamily="34" charset="0"/>
            </a:endParaRPr>
          </a:p>
        </p:txBody>
      </p:sp>
      <p:sp>
        <p:nvSpPr>
          <p:cNvPr id="7" name="Tekstiruutu 6">
            <a:extLst>
              <a:ext uri="{FF2B5EF4-FFF2-40B4-BE49-F238E27FC236}">
                <a16:creationId xmlns:a16="http://schemas.microsoft.com/office/drawing/2014/main" id="{2A136DEF-B708-2A4A-9D51-2DE672C01645}"/>
              </a:ext>
            </a:extLst>
          </p:cNvPr>
          <p:cNvSpPr txBox="1"/>
          <p:nvPr/>
        </p:nvSpPr>
        <p:spPr>
          <a:xfrm>
            <a:off x="5345514" y="6423941"/>
            <a:ext cx="1500970" cy="461665"/>
          </a:xfrm>
          <a:prstGeom prst="rect">
            <a:avLst/>
          </a:prstGeom>
          <a:noFill/>
        </p:spPr>
        <p:txBody>
          <a:bodyPr wrap="square" rtlCol="0">
            <a:spAutoFit/>
          </a:bodyPr>
          <a:lstStyle/>
          <a:p>
            <a:r>
              <a:rPr lang="fi-FI" sz="800" dirty="0">
                <a:latin typeface="Verdana" panose="020B0604030504040204" pitchFamily="34" charset="0"/>
              </a:rPr>
              <a:t>2020 - Kaikki: n=1387</a:t>
            </a:r>
          </a:p>
          <a:p>
            <a:r>
              <a:rPr lang="fi-FI" sz="800" dirty="0">
                <a:latin typeface="Verdana" panose="020B0604030504040204" pitchFamily="34" charset="0"/>
              </a:rPr>
              <a:t>2021 - Kaikki: n=1202</a:t>
            </a:r>
          </a:p>
          <a:p>
            <a:endParaRPr lang="fi-FI" sz="800" dirty="0">
              <a:latin typeface="Verdana" panose="020B0604030504040204" pitchFamily="34" charset="0"/>
            </a:endParaRPr>
          </a:p>
        </p:txBody>
      </p:sp>
    </p:spTree>
    <p:extLst>
      <p:ext uri="{BB962C8B-B14F-4D97-AF65-F5344CB8AC3E}">
        <p14:creationId xmlns:p14="http://schemas.microsoft.com/office/powerpoint/2010/main" val="1644505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F34AAAFC-07F8-E44C-8005-007BAAD2EE5F}"/>
              </a:ext>
            </a:extLst>
          </p:cNvPr>
          <p:cNvSpPr>
            <a:spLocks noGrp="1"/>
          </p:cNvSpPr>
          <p:nvPr>
            <p:ph sz="quarter" idx="10"/>
          </p:nvPr>
        </p:nvSpPr>
        <p:spPr/>
        <p:txBody>
          <a:bodyPr>
            <a:normAutofit/>
          </a:bodyPr>
          <a:lstStyle/>
          <a:p>
            <a:r>
              <a:rPr lang="fi-FI" sz="5400" dirty="0"/>
              <a:t>Ihannealue</a:t>
            </a:r>
          </a:p>
        </p:txBody>
      </p:sp>
    </p:spTree>
    <p:extLst>
      <p:ext uri="{BB962C8B-B14F-4D97-AF65-F5344CB8AC3E}">
        <p14:creationId xmlns:p14="http://schemas.microsoft.com/office/powerpoint/2010/main" val="2281157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BD1785F1-D0DB-C548-8BF4-062C958742F0}"/>
              </a:ext>
            </a:extLst>
          </p:cNvPr>
          <p:cNvSpPr>
            <a:spLocks noGrp="1"/>
          </p:cNvSpPr>
          <p:nvPr>
            <p:ph type="body" sz="quarter" idx="11"/>
          </p:nvPr>
        </p:nvSpPr>
        <p:spPr/>
        <p:txBody>
          <a:bodyPr>
            <a:normAutofit fontScale="77500" lnSpcReduction="20000"/>
          </a:bodyPr>
          <a:lstStyle/>
          <a:p>
            <a:r>
              <a:rPr lang="fi-FI"/>
              <a:t>Kaupungin ydinkeskustan suosio on vähentynyt, kun taas pienempien kaupunkien keskustojen suosio on noussut</a:t>
            </a:r>
          </a:p>
        </p:txBody>
      </p:sp>
      <p:graphicFrame>
        <p:nvGraphicFramePr>
          <p:cNvPr id="4" name="Sisällön paikkamerkki 6">
            <a:extLst>
              <a:ext uri="{FF2B5EF4-FFF2-40B4-BE49-F238E27FC236}">
                <a16:creationId xmlns:a16="http://schemas.microsoft.com/office/drawing/2014/main" id="{A99D3444-A8FC-D645-85AE-AF25168B1C9C}"/>
              </a:ext>
            </a:extLst>
          </p:cNvPr>
          <p:cNvGraphicFramePr>
            <a:graphicFrameLocks/>
          </p:cNvGraphicFramePr>
          <p:nvPr>
            <p:extLst>
              <p:ext uri="{D42A27DB-BD31-4B8C-83A1-F6EECF244321}">
                <p14:modId xmlns:p14="http://schemas.microsoft.com/office/powerpoint/2010/main" val="1256477876"/>
              </p:ext>
            </p:extLst>
          </p:nvPr>
        </p:nvGraphicFramePr>
        <p:xfrm>
          <a:off x="1071562" y="1556792"/>
          <a:ext cx="10201278" cy="4904928"/>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uora nuoliyhdysviiva 7">
            <a:extLst>
              <a:ext uri="{FF2B5EF4-FFF2-40B4-BE49-F238E27FC236}">
                <a16:creationId xmlns:a16="http://schemas.microsoft.com/office/drawing/2014/main" id="{36D45C90-8FD3-1340-8AE2-83E37088C1A0}"/>
              </a:ext>
            </a:extLst>
          </p:cNvPr>
          <p:cNvCxnSpPr>
            <a:cxnSpLocks/>
          </p:cNvCxnSpPr>
          <p:nvPr/>
        </p:nvCxnSpPr>
        <p:spPr>
          <a:xfrm>
            <a:off x="7536160" y="2348880"/>
            <a:ext cx="0" cy="360000"/>
          </a:xfrm>
          <a:prstGeom prst="straightConnector1">
            <a:avLst/>
          </a:prstGeom>
          <a:ln w="57150">
            <a:headEnd type="none"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9" name="Suora nuoliyhdysviiva 8">
            <a:extLst>
              <a:ext uri="{FF2B5EF4-FFF2-40B4-BE49-F238E27FC236}">
                <a16:creationId xmlns:a16="http://schemas.microsoft.com/office/drawing/2014/main" id="{B6DC4826-C7CB-3445-BA5B-2CB7DC265D5E}"/>
              </a:ext>
            </a:extLst>
          </p:cNvPr>
          <p:cNvCxnSpPr>
            <a:cxnSpLocks/>
          </p:cNvCxnSpPr>
          <p:nvPr/>
        </p:nvCxnSpPr>
        <p:spPr>
          <a:xfrm flipV="1">
            <a:off x="8112224" y="4293096"/>
            <a:ext cx="0" cy="360000"/>
          </a:xfrm>
          <a:prstGeom prst="straightConnector1">
            <a:avLst/>
          </a:prstGeom>
          <a:ln w="57150">
            <a:headEnd type="none" w="med" len="med"/>
            <a:tailEnd type="arrow" w="med" len="med"/>
          </a:ln>
        </p:spPr>
        <p:style>
          <a:lnRef idx="1">
            <a:schemeClr val="accent5"/>
          </a:lnRef>
          <a:fillRef idx="0">
            <a:schemeClr val="accent5"/>
          </a:fillRef>
          <a:effectRef idx="0">
            <a:schemeClr val="accent5"/>
          </a:effectRef>
          <a:fontRef idx="minor">
            <a:schemeClr val="tx1"/>
          </a:fontRef>
        </p:style>
      </p:cxnSp>
      <p:sp>
        <p:nvSpPr>
          <p:cNvPr id="7" name="Tekstiruutu 6">
            <a:extLst>
              <a:ext uri="{FF2B5EF4-FFF2-40B4-BE49-F238E27FC236}">
                <a16:creationId xmlns:a16="http://schemas.microsoft.com/office/drawing/2014/main" id="{A6F4EDF1-169B-984C-AC27-DA09CA3B1BD3}"/>
              </a:ext>
            </a:extLst>
          </p:cNvPr>
          <p:cNvSpPr txBox="1"/>
          <p:nvPr/>
        </p:nvSpPr>
        <p:spPr>
          <a:xfrm>
            <a:off x="5345515" y="6461720"/>
            <a:ext cx="1500970" cy="461665"/>
          </a:xfrm>
          <a:prstGeom prst="rect">
            <a:avLst/>
          </a:prstGeom>
          <a:noFill/>
        </p:spPr>
        <p:txBody>
          <a:bodyPr wrap="square" rtlCol="0">
            <a:spAutoFit/>
          </a:bodyPr>
          <a:lstStyle/>
          <a:p>
            <a:r>
              <a:rPr lang="fi-FI" sz="800" dirty="0">
                <a:latin typeface="Verdana" panose="020B0604030504040204" pitchFamily="34" charset="0"/>
              </a:rPr>
              <a:t>2020 - Kaikki: n=1387</a:t>
            </a:r>
          </a:p>
          <a:p>
            <a:r>
              <a:rPr lang="fi-FI" sz="800" dirty="0">
                <a:latin typeface="Verdana" panose="020B0604030504040204" pitchFamily="34" charset="0"/>
              </a:rPr>
              <a:t>2021 - Kaikki: n=1202</a:t>
            </a:r>
          </a:p>
          <a:p>
            <a:endParaRPr lang="fi-FI" sz="800" dirty="0">
              <a:latin typeface="Verdana" panose="020B0604030504040204" pitchFamily="34" charset="0"/>
            </a:endParaRPr>
          </a:p>
        </p:txBody>
      </p:sp>
    </p:spTree>
    <p:extLst>
      <p:ext uri="{BB962C8B-B14F-4D97-AF65-F5344CB8AC3E}">
        <p14:creationId xmlns:p14="http://schemas.microsoft.com/office/powerpoint/2010/main" val="277592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BD1785F1-D0DB-C548-8BF4-062C958742F0}"/>
              </a:ext>
            </a:extLst>
          </p:cNvPr>
          <p:cNvSpPr>
            <a:spLocks noGrp="1"/>
          </p:cNvSpPr>
          <p:nvPr>
            <p:ph type="body" sz="quarter" idx="11"/>
          </p:nvPr>
        </p:nvSpPr>
        <p:spPr/>
        <p:txBody>
          <a:bodyPr>
            <a:normAutofit fontScale="77500" lnSpcReduction="20000"/>
          </a:bodyPr>
          <a:lstStyle/>
          <a:p>
            <a:r>
              <a:rPr lang="fi-FI"/>
              <a:t>Suomalaiset ovat valmiimpia matkustamaan töihin entistä kauempaa</a:t>
            </a:r>
          </a:p>
        </p:txBody>
      </p:sp>
      <p:graphicFrame>
        <p:nvGraphicFramePr>
          <p:cNvPr id="4" name="Sisällön paikkamerkki 6">
            <a:extLst>
              <a:ext uri="{FF2B5EF4-FFF2-40B4-BE49-F238E27FC236}">
                <a16:creationId xmlns:a16="http://schemas.microsoft.com/office/drawing/2014/main" id="{A99D3444-A8FC-D645-85AE-AF25168B1C9C}"/>
              </a:ext>
            </a:extLst>
          </p:cNvPr>
          <p:cNvGraphicFramePr>
            <a:graphicFrameLocks/>
          </p:cNvGraphicFramePr>
          <p:nvPr>
            <p:extLst>
              <p:ext uri="{D42A27DB-BD31-4B8C-83A1-F6EECF244321}">
                <p14:modId xmlns:p14="http://schemas.microsoft.com/office/powerpoint/2010/main" val="3777595958"/>
              </p:ext>
            </p:extLst>
          </p:nvPr>
        </p:nvGraphicFramePr>
        <p:xfrm>
          <a:off x="919165" y="1484784"/>
          <a:ext cx="10353675" cy="4976936"/>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uora nuoliyhdysviiva 4">
            <a:extLst>
              <a:ext uri="{FF2B5EF4-FFF2-40B4-BE49-F238E27FC236}">
                <a16:creationId xmlns:a16="http://schemas.microsoft.com/office/drawing/2014/main" id="{F4FD7FA5-E9D7-B34A-9357-B49D9EAD891F}"/>
              </a:ext>
            </a:extLst>
          </p:cNvPr>
          <p:cNvCxnSpPr>
            <a:cxnSpLocks/>
          </p:cNvCxnSpPr>
          <p:nvPr/>
        </p:nvCxnSpPr>
        <p:spPr>
          <a:xfrm flipV="1">
            <a:off x="5951984" y="2312375"/>
            <a:ext cx="0" cy="360000"/>
          </a:xfrm>
          <a:prstGeom prst="straightConnector1">
            <a:avLst/>
          </a:prstGeom>
          <a:ln w="57150">
            <a:headEnd type="none" w="med" len="med"/>
            <a:tailEnd type="arrow" w="med" len="med"/>
          </a:ln>
        </p:spPr>
        <p:style>
          <a:lnRef idx="1">
            <a:schemeClr val="accent5"/>
          </a:lnRef>
          <a:fillRef idx="0">
            <a:schemeClr val="accent5"/>
          </a:fillRef>
          <a:effectRef idx="0">
            <a:schemeClr val="accent5"/>
          </a:effectRef>
          <a:fontRef idx="minor">
            <a:schemeClr val="tx1"/>
          </a:fontRef>
        </p:style>
      </p:cxnSp>
      <p:sp>
        <p:nvSpPr>
          <p:cNvPr id="8" name="Tekstiruutu 7">
            <a:extLst>
              <a:ext uri="{FF2B5EF4-FFF2-40B4-BE49-F238E27FC236}">
                <a16:creationId xmlns:a16="http://schemas.microsoft.com/office/drawing/2014/main" id="{60B7A00F-7306-CE45-85C7-5946DC630AB3}"/>
              </a:ext>
            </a:extLst>
          </p:cNvPr>
          <p:cNvSpPr txBox="1"/>
          <p:nvPr/>
        </p:nvSpPr>
        <p:spPr>
          <a:xfrm>
            <a:off x="5005479" y="6461720"/>
            <a:ext cx="2181042" cy="461665"/>
          </a:xfrm>
          <a:prstGeom prst="rect">
            <a:avLst/>
          </a:prstGeom>
          <a:noFill/>
        </p:spPr>
        <p:txBody>
          <a:bodyPr wrap="square" rtlCol="0">
            <a:spAutoFit/>
          </a:bodyPr>
          <a:lstStyle/>
          <a:p>
            <a:r>
              <a:rPr lang="fi-FI" sz="800" dirty="0">
                <a:latin typeface="Verdana" panose="020B0604030504040204" pitchFamily="34" charset="0"/>
              </a:rPr>
              <a:t>2020 - Työmatkoja tekevät: n=1098</a:t>
            </a:r>
          </a:p>
          <a:p>
            <a:r>
              <a:rPr lang="fi-FI" sz="800" dirty="0">
                <a:latin typeface="Verdana" panose="020B0604030504040204" pitchFamily="34" charset="0"/>
              </a:rPr>
              <a:t>2021 - Työmatkoja tekevät : n=1015</a:t>
            </a:r>
          </a:p>
          <a:p>
            <a:endParaRPr lang="fi-FI" sz="800" dirty="0">
              <a:latin typeface="Verdana" panose="020B0604030504040204" pitchFamily="34" charset="0"/>
            </a:endParaRPr>
          </a:p>
        </p:txBody>
      </p:sp>
    </p:spTree>
    <p:extLst>
      <p:ext uri="{BB962C8B-B14F-4D97-AF65-F5344CB8AC3E}">
        <p14:creationId xmlns:p14="http://schemas.microsoft.com/office/powerpoint/2010/main" val="2329426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a:extLst>
              <a:ext uri="{FF2B5EF4-FFF2-40B4-BE49-F238E27FC236}">
                <a16:creationId xmlns:a16="http://schemas.microsoft.com/office/drawing/2014/main" id="{22CFBE86-EFFD-FF4A-8C0B-EAF7CDD534B0}"/>
              </a:ext>
            </a:extLst>
          </p:cNvPr>
          <p:cNvGraphicFramePr>
            <a:graphicFrameLocks noGrp="1"/>
          </p:cNvGraphicFramePr>
          <p:nvPr>
            <p:ph sz="half" idx="1"/>
            <p:extLst>
              <p:ext uri="{D42A27DB-BD31-4B8C-83A1-F6EECF244321}">
                <p14:modId xmlns:p14="http://schemas.microsoft.com/office/powerpoint/2010/main" val="1420157805"/>
              </p:ext>
            </p:extLst>
          </p:nvPr>
        </p:nvGraphicFramePr>
        <p:xfrm>
          <a:off x="919162" y="1340768"/>
          <a:ext cx="10353675" cy="5091251"/>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in paikkamerkki 5">
            <a:extLst>
              <a:ext uri="{FF2B5EF4-FFF2-40B4-BE49-F238E27FC236}">
                <a16:creationId xmlns:a16="http://schemas.microsoft.com/office/drawing/2014/main" id="{BD1785F1-D0DB-C548-8BF4-062C958742F0}"/>
              </a:ext>
            </a:extLst>
          </p:cNvPr>
          <p:cNvSpPr>
            <a:spLocks noGrp="1"/>
          </p:cNvSpPr>
          <p:nvPr>
            <p:ph type="body" sz="quarter" idx="11"/>
          </p:nvPr>
        </p:nvSpPr>
        <p:spPr/>
        <p:txBody>
          <a:bodyPr>
            <a:normAutofit fontScale="77500" lnSpcReduction="20000"/>
          </a:bodyPr>
          <a:lstStyle/>
          <a:p>
            <a:r>
              <a:rPr lang="fi-FI"/>
              <a:t>Hyvien ulkoilumahdollisuuksien arvostus on noussut ja kaupunkimaisen ympäristön taas puolestaan laskenut</a:t>
            </a:r>
          </a:p>
        </p:txBody>
      </p:sp>
      <p:cxnSp>
        <p:nvCxnSpPr>
          <p:cNvPr id="4" name="Suora nuoliyhdysviiva 3">
            <a:extLst>
              <a:ext uri="{FF2B5EF4-FFF2-40B4-BE49-F238E27FC236}">
                <a16:creationId xmlns:a16="http://schemas.microsoft.com/office/drawing/2014/main" id="{80DD2B62-9E69-A44E-9C86-91BD7656B7E4}"/>
              </a:ext>
            </a:extLst>
          </p:cNvPr>
          <p:cNvCxnSpPr>
            <a:cxnSpLocks/>
          </p:cNvCxnSpPr>
          <p:nvPr/>
        </p:nvCxnSpPr>
        <p:spPr>
          <a:xfrm flipV="1">
            <a:off x="6023992" y="2178228"/>
            <a:ext cx="0" cy="360040"/>
          </a:xfrm>
          <a:prstGeom prst="straightConnector1">
            <a:avLst/>
          </a:prstGeom>
          <a:ln w="57150">
            <a:headEnd type="none" w="med" len="med"/>
            <a:tailEnd type="arrow" w="med" len="med"/>
          </a:ln>
        </p:spPr>
        <p:style>
          <a:lnRef idx="1">
            <a:schemeClr val="accent5"/>
          </a:lnRef>
          <a:fillRef idx="0">
            <a:schemeClr val="accent5"/>
          </a:fillRef>
          <a:effectRef idx="0">
            <a:schemeClr val="accent5"/>
          </a:effectRef>
          <a:fontRef idx="minor">
            <a:schemeClr val="tx1"/>
          </a:fontRef>
        </p:style>
      </p:cxnSp>
      <p:sp>
        <p:nvSpPr>
          <p:cNvPr id="5" name="Tekstiruutu 4">
            <a:extLst>
              <a:ext uri="{FF2B5EF4-FFF2-40B4-BE49-F238E27FC236}">
                <a16:creationId xmlns:a16="http://schemas.microsoft.com/office/drawing/2014/main" id="{9B0FE0A1-89E1-7E4A-898A-6009724AA38A}"/>
              </a:ext>
            </a:extLst>
          </p:cNvPr>
          <p:cNvSpPr txBox="1"/>
          <p:nvPr/>
        </p:nvSpPr>
        <p:spPr>
          <a:xfrm>
            <a:off x="5345515" y="6407611"/>
            <a:ext cx="1500970" cy="461665"/>
          </a:xfrm>
          <a:prstGeom prst="rect">
            <a:avLst/>
          </a:prstGeom>
          <a:noFill/>
        </p:spPr>
        <p:txBody>
          <a:bodyPr wrap="square" rtlCol="0">
            <a:spAutoFit/>
          </a:bodyPr>
          <a:lstStyle/>
          <a:p>
            <a:r>
              <a:rPr lang="fi-FI" sz="800" dirty="0">
                <a:latin typeface="Verdana" panose="020B0604030504040204" pitchFamily="34" charset="0"/>
              </a:rPr>
              <a:t>2020 - Kaikki: n=1387</a:t>
            </a:r>
          </a:p>
          <a:p>
            <a:r>
              <a:rPr lang="fi-FI" sz="800" dirty="0">
                <a:latin typeface="Verdana" panose="020B0604030504040204" pitchFamily="34" charset="0"/>
              </a:rPr>
              <a:t>2021 - Kaikki: n=1202</a:t>
            </a:r>
          </a:p>
          <a:p>
            <a:endParaRPr lang="fi-FI" sz="800" dirty="0">
              <a:latin typeface="Verdana" panose="020B0604030504040204" pitchFamily="34" charset="0"/>
            </a:endParaRPr>
          </a:p>
        </p:txBody>
      </p:sp>
      <p:sp>
        <p:nvSpPr>
          <p:cNvPr id="8" name="Tekstiruutu 7">
            <a:extLst>
              <a:ext uri="{FF2B5EF4-FFF2-40B4-BE49-F238E27FC236}">
                <a16:creationId xmlns:a16="http://schemas.microsoft.com/office/drawing/2014/main" id="{8FD86301-8662-B74B-B189-1B2B29B0B91A}"/>
              </a:ext>
            </a:extLst>
          </p:cNvPr>
          <p:cNvSpPr txBox="1"/>
          <p:nvPr/>
        </p:nvSpPr>
        <p:spPr>
          <a:xfrm>
            <a:off x="3996706" y="1932007"/>
            <a:ext cx="4198585" cy="246221"/>
          </a:xfrm>
          <a:prstGeom prst="rect">
            <a:avLst/>
          </a:prstGeom>
          <a:noFill/>
        </p:spPr>
        <p:txBody>
          <a:bodyPr wrap="none" rtlCol="0">
            <a:spAutoFit/>
          </a:bodyPr>
          <a:lstStyle/>
          <a:p>
            <a:r>
              <a:rPr lang="fi-FI" sz="1000" dirty="0">
                <a:solidFill>
                  <a:srgbClr val="000000">
                    <a:lumMod val="65000"/>
                    <a:lumOff val="35000"/>
                  </a:srgbClr>
                </a:solidFill>
                <a:latin typeface="Verdana" panose="020B0604030504040204" pitchFamily="34" charset="0"/>
              </a:rPr>
              <a:t>Vastausten </a:t>
            </a:r>
            <a:r>
              <a:rPr lang="fi-FI" sz="1000" i="1" dirty="0">
                <a:solidFill>
                  <a:srgbClr val="000000">
                    <a:lumMod val="65000"/>
                    <a:lumOff val="35000"/>
                  </a:srgbClr>
                </a:solidFill>
                <a:latin typeface="Verdana" panose="020B0604030504040204" pitchFamily="34" charset="0"/>
              </a:rPr>
              <a:t>Melko tärkeää</a:t>
            </a:r>
            <a:r>
              <a:rPr lang="fi-FI" sz="1000" dirty="0">
                <a:solidFill>
                  <a:srgbClr val="000000">
                    <a:lumMod val="65000"/>
                    <a:lumOff val="35000"/>
                  </a:srgbClr>
                </a:solidFill>
                <a:latin typeface="Verdana" panose="020B0604030504040204" pitchFamily="34" charset="0"/>
              </a:rPr>
              <a:t>, </a:t>
            </a:r>
            <a:r>
              <a:rPr lang="fi-FI" sz="1000" i="1" dirty="0">
                <a:solidFill>
                  <a:srgbClr val="000000">
                    <a:lumMod val="65000"/>
                    <a:lumOff val="35000"/>
                  </a:srgbClr>
                </a:solidFill>
                <a:latin typeface="Verdana" panose="020B0604030504040204" pitchFamily="34" charset="0"/>
              </a:rPr>
              <a:t>Tärkeää </a:t>
            </a:r>
            <a:r>
              <a:rPr lang="fi-FI" sz="1000" dirty="0">
                <a:solidFill>
                  <a:srgbClr val="000000">
                    <a:lumMod val="65000"/>
                    <a:lumOff val="35000"/>
                  </a:srgbClr>
                </a:solidFill>
                <a:latin typeface="Verdana" panose="020B0604030504040204" pitchFamily="34" charset="0"/>
              </a:rPr>
              <a:t>ja </a:t>
            </a:r>
            <a:r>
              <a:rPr lang="fi-FI" sz="1000" i="1" dirty="0">
                <a:solidFill>
                  <a:srgbClr val="000000">
                    <a:lumMod val="65000"/>
                    <a:lumOff val="35000"/>
                  </a:srgbClr>
                </a:solidFill>
                <a:latin typeface="Verdana" panose="020B0604030504040204" pitchFamily="34" charset="0"/>
              </a:rPr>
              <a:t>Erittäin tärkeää </a:t>
            </a:r>
            <a:r>
              <a:rPr lang="fi-FI" sz="1000" dirty="0">
                <a:solidFill>
                  <a:srgbClr val="000000">
                    <a:lumMod val="65000"/>
                    <a:lumOff val="35000"/>
                  </a:srgbClr>
                </a:solidFill>
                <a:latin typeface="Verdana" panose="020B0604030504040204" pitchFamily="34" charset="0"/>
              </a:rPr>
              <a:t>summa</a:t>
            </a:r>
          </a:p>
        </p:txBody>
      </p:sp>
      <p:cxnSp>
        <p:nvCxnSpPr>
          <p:cNvPr id="9" name="Suora nuoliyhdysviiva 8">
            <a:extLst>
              <a:ext uri="{FF2B5EF4-FFF2-40B4-BE49-F238E27FC236}">
                <a16:creationId xmlns:a16="http://schemas.microsoft.com/office/drawing/2014/main" id="{B7DAE7B6-3819-CB41-B00B-F152A789DF85}"/>
              </a:ext>
            </a:extLst>
          </p:cNvPr>
          <p:cNvCxnSpPr>
            <a:cxnSpLocks/>
          </p:cNvCxnSpPr>
          <p:nvPr/>
        </p:nvCxnSpPr>
        <p:spPr>
          <a:xfrm>
            <a:off x="8472264" y="2924944"/>
            <a:ext cx="0" cy="378470"/>
          </a:xfrm>
          <a:prstGeom prst="straightConnector1">
            <a:avLst/>
          </a:prstGeom>
          <a:ln w="57150">
            <a:headEnd type="none"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10" name="Suora nuoliyhdysviiva 9">
            <a:extLst>
              <a:ext uri="{FF2B5EF4-FFF2-40B4-BE49-F238E27FC236}">
                <a16:creationId xmlns:a16="http://schemas.microsoft.com/office/drawing/2014/main" id="{D524FD3D-DC9D-6441-9C75-8FA6AE4EBE55}"/>
              </a:ext>
            </a:extLst>
          </p:cNvPr>
          <p:cNvCxnSpPr>
            <a:cxnSpLocks/>
          </p:cNvCxnSpPr>
          <p:nvPr/>
        </p:nvCxnSpPr>
        <p:spPr>
          <a:xfrm>
            <a:off x="10416480" y="4005064"/>
            <a:ext cx="0" cy="378470"/>
          </a:xfrm>
          <a:prstGeom prst="straightConnector1">
            <a:avLst/>
          </a:prstGeom>
          <a:ln w="57150">
            <a:headEnd type="none" w="med" len="med"/>
            <a:tailEnd type="arrow" w="med" len="med"/>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567261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a:extLst>
              <a:ext uri="{FF2B5EF4-FFF2-40B4-BE49-F238E27FC236}">
                <a16:creationId xmlns:a16="http://schemas.microsoft.com/office/drawing/2014/main" id="{22CFBE86-EFFD-FF4A-8C0B-EAF7CDD534B0}"/>
              </a:ext>
            </a:extLst>
          </p:cNvPr>
          <p:cNvGraphicFramePr>
            <a:graphicFrameLocks noGrp="1"/>
          </p:cNvGraphicFramePr>
          <p:nvPr>
            <p:ph sz="half" idx="1"/>
            <p:extLst>
              <p:ext uri="{D42A27DB-BD31-4B8C-83A1-F6EECF244321}">
                <p14:modId xmlns:p14="http://schemas.microsoft.com/office/powerpoint/2010/main" val="1713360980"/>
              </p:ext>
            </p:extLst>
          </p:nvPr>
        </p:nvGraphicFramePr>
        <p:xfrm>
          <a:off x="919162" y="1628800"/>
          <a:ext cx="10353675"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in paikkamerkki 5">
            <a:extLst>
              <a:ext uri="{FF2B5EF4-FFF2-40B4-BE49-F238E27FC236}">
                <a16:creationId xmlns:a16="http://schemas.microsoft.com/office/drawing/2014/main" id="{BD1785F1-D0DB-C548-8BF4-062C958742F0}"/>
              </a:ext>
            </a:extLst>
          </p:cNvPr>
          <p:cNvSpPr>
            <a:spLocks noGrp="1"/>
          </p:cNvSpPr>
          <p:nvPr>
            <p:ph type="body" sz="quarter" idx="11"/>
          </p:nvPr>
        </p:nvSpPr>
        <p:spPr/>
        <p:txBody>
          <a:bodyPr>
            <a:normAutofit fontScale="77500" lnSpcReduction="20000"/>
          </a:bodyPr>
          <a:lstStyle/>
          <a:p>
            <a:r>
              <a:rPr lang="fi-FI"/>
              <a:t>Pienten lasten itsenäinen liikkuminen on tärkeää ihanneasuinalueella</a:t>
            </a:r>
          </a:p>
        </p:txBody>
      </p:sp>
      <p:cxnSp>
        <p:nvCxnSpPr>
          <p:cNvPr id="5" name="Suora nuoliyhdysviiva 4">
            <a:extLst>
              <a:ext uri="{FF2B5EF4-FFF2-40B4-BE49-F238E27FC236}">
                <a16:creationId xmlns:a16="http://schemas.microsoft.com/office/drawing/2014/main" id="{C3414CF2-FB7A-8946-A0C6-A65FDAC8A8A5}"/>
              </a:ext>
            </a:extLst>
          </p:cNvPr>
          <p:cNvCxnSpPr>
            <a:cxnSpLocks/>
          </p:cNvCxnSpPr>
          <p:nvPr/>
        </p:nvCxnSpPr>
        <p:spPr>
          <a:xfrm flipV="1">
            <a:off x="2063552" y="2301845"/>
            <a:ext cx="0" cy="360040"/>
          </a:xfrm>
          <a:prstGeom prst="straightConnector1">
            <a:avLst/>
          </a:prstGeom>
          <a:ln w="57150">
            <a:headEnd type="none" w="med" len="med"/>
            <a:tailEnd type="arrow" w="med" len="med"/>
          </a:ln>
        </p:spPr>
        <p:style>
          <a:lnRef idx="1">
            <a:schemeClr val="accent5"/>
          </a:lnRef>
          <a:fillRef idx="0">
            <a:schemeClr val="accent5"/>
          </a:fillRef>
          <a:effectRef idx="0">
            <a:schemeClr val="accent5"/>
          </a:effectRef>
          <a:fontRef idx="minor">
            <a:schemeClr val="tx1"/>
          </a:fontRef>
        </p:style>
      </p:cxnSp>
      <p:sp>
        <p:nvSpPr>
          <p:cNvPr id="8" name="Tekstiruutu 7">
            <a:extLst>
              <a:ext uri="{FF2B5EF4-FFF2-40B4-BE49-F238E27FC236}">
                <a16:creationId xmlns:a16="http://schemas.microsoft.com/office/drawing/2014/main" id="{47BD237E-8722-174D-B854-B98869CDA6BE}"/>
              </a:ext>
            </a:extLst>
          </p:cNvPr>
          <p:cNvSpPr txBox="1"/>
          <p:nvPr/>
        </p:nvSpPr>
        <p:spPr>
          <a:xfrm>
            <a:off x="5345515" y="6453336"/>
            <a:ext cx="1500970" cy="461665"/>
          </a:xfrm>
          <a:prstGeom prst="rect">
            <a:avLst/>
          </a:prstGeom>
          <a:noFill/>
        </p:spPr>
        <p:txBody>
          <a:bodyPr wrap="square" rtlCol="0">
            <a:spAutoFit/>
          </a:bodyPr>
          <a:lstStyle/>
          <a:p>
            <a:r>
              <a:rPr lang="fi-FI" sz="800" dirty="0">
                <a:latin typeface="Verdana" panose="020B0604030504040204" pitchFamily="34" charset="0"/>
              </a:rPr>
              <a:t>2020 - Kaikki: n=1387</a:t>
            </a:r>
          </a:p>
          <a:p>
            <a:r>
              <a:rPr lang="fi-FI" sz="800" dirty="0">
                <a:latin typeface="Verdana" panose="020B0604030504040204" pitchFamily="34" charset="0"/>
              </a:rPr>
              <a:t>2021 - Kaikki: n=1202</a:t>
            </a:r>
          </a:p>
          <a:p>
            <a:endParaRPr lang="fi-FI" sz="800" dirty="0">
              <a:latin typeface="Verdana" panose="020B0604030504040204" pitchFamily="34" charset="0"/>
            </a:endParaRPr>
          </a:p>
        </p:txBody>
      </p:sp>
      <p:sp>
        <p:nvSpPr>
          <p:cNvPr id="9" name="Tekstiruutu 8">
            <a:extLst>
              <a:ext uri="{FF2B5EF4-FFF2-40B4-BE49-F238E27FC236}">
                <a16:creationId xmlns:a16="http://schemas.microsoft.com/office/drawing/2014/main" id="{0A5BA1AA-798C-8345-A93B-EF31E9FF3576}"/>
              </a:ext>
            </a:extLst>
          </p:cNvPr>
          <p:cNvSpPr txBox="1"/>
          <p:nvPr/>
        </p:nvSpPr>
        <p:spPr>
          <a:xfrm>
            <a:off x="3791744" y="2204864"/>
            <a:ext cx="4198585" cy="246221"/>
          </a:xfrm>
          <a:prstGeom prst="rect">
            <a:avLst/>
          </a:prstGeom>
          <a:noFill/>
        </p:spPr>
        <p:txBody>
          <a:bodyPr wrap="none" rtlCol="0">
            <a:spAutoFit/>
          </a:bodyPr>
          <a:lstStyle/>
          <a:p>
            <a:r>
              <a:rPr lang="fi-FI" sz="1000" dirty="0">
                <a:solidFill>
                  <a:srgbClr val="000000">
                    <a:lumMod val="65000"/>
                    <a:lumOff val="35000"/>
                  </a:srgbClr>
                </a:solidFill>
                <a:latin typeface="Verdana" panose="020B0604030504040204" pitchFamily="34" charset="0"/>
              </a:rPr>
              <a:t>Vastausten </a:t>
            </a:r>
            <a:r>
              <a:rPr lang="fi-FI" sz="1000" i="1" dirty="0">
                <a:solidFill>
                  <a:srgbClr val="000000">
                    <a:lumMod val="65000"/>
                    <a:lumOff val="35000"/>
                  </a:srgbClr>
                </a:solidFill>
                <a:latin typeface="Verdana" panose="020B0604030504040204" pitchFamily="34" charset="0"/>
              </a:rPr>
              <a:t>Melko tärkeää</a:t>
            </a:r>
            <a:r>
              <a:rPr lang="fi-FI" sz="1000" dirty="0">
                <a:solidFill>
                  <a:srgbClr val="000000">
                    <a:lumMod val="65000"/>
                    <a:lumOff val="35000"/>
                  </a:srgbClr>
                </a:solidFill>
                <a:latin typeface="Verdana" panose="020B0604030504040204" pitchFamily="34" charset="0"/>
              </a:rPr>
              <a:t>, </a:t>
            </a:r>
            <a:r>
              <a:rPr lang="fi-FI" sz="1000" i="1" dirty="0">
                <a:solidFill>
                  <a:srgbClr val="000000">
                    <a:lumMod val="65000"/>
                    <a:lumOff val="35000"/>
                  </a:srgbClr>
                </a:solidFill>
                <a:latin typeface="Verdana" panose="020B0604030504040204" pitchFamily="34" charset="0"/>
              </a:rPr>
              <a:t>Tärkeää </a:t>
            </a:r>
            <a:r>
              <a:rPr lang="fi-FI" sz="1000" dirty="0">
                <a:solidFill>
                  <a:srgbClr val="000000">
                    <a:lumMod val="65000"/>
                    <a:lumOff val="35000"/>
                  </a:srgbClr>
                </a:solidFill>
                <a:latin typeface="Verdana" panose="020B0604030504040204" pitchFamily="34" charset="0"/>
              </a:rPr>
              <a:t>ja </a:t>
            </a:r>
            <a:r>
              <a:rPr lang="fi-FI" sz="1000" i="1" dirty="0">
                <a:solidFill>
                  <a:srgbClr val="000000">
                    <a:lumMod val="65000"/>
                    <a:lumOff val="35000"/>
                  </a:srgbClr>
                </a:solidFill>
                <a:latin typeface="Verdana" panose="020B0604030504040204" pitchFamily="34" charset="0"/>
              </a:rPr>
              <a:t>Erittäin tärkeää </a:t>
            </a:r>
            <a:r>
              <a:rPr lang="fi-FI" sz="1000" dirty="0">
                <a:solidFill>
                  <a:srgbClr val="000000">
                    <a:lumMod val="65000"/>
                    <a:lumOff val="35000"/>
                  </a:srgbClr>
                </a:solidFill>
                <a:latin typeface="Verdana" panose="020B0604030504040204" pitchFamily="34" charset="0"/>
              </a:rPr>
              <a:t>summa</a:t>
            </a:r>
          </a:p>
        </p:txBody>
      </p:sp>
      <p:cxnSp>
        <p:nvCxnSpPr>
          <p:cNvPr id="10" name="Suora nuoliyhdysviiva 9">
            <a:extLst>
              <a:ext uri="{FF2B5EF4-FFF2-40B4-BE49-F238E27FC236}">
                <a16:creationId xmlns:a16="http://schemas.microsoft.com/office/drawing/2014/main" id="{0DCAA959-7089-684A-97DD-67A0168C93B8}"/>
              </a:ext>
            </a:extLst>
          </p:cNvPr>
          <p:cNvCxnSpPr>
            <a:cxnSpLocks/>
          </p:cNvCxnSpPr>
          <p:nvPr/>
        </p:nvCxnSpPr>
        <p:spPr>
          <a:xfrm>
            <a:off x="10488488" y="3239765"/>
            <a:ext cx="0" cy="378470"/>
          </a:xfrm>
          <a:prstGeom prst="straightConnector1">
            <a:avLst/>
          </a:prstGeom>
          <a:ln w="57150">
            <a:headEnd type="none" w="med" len="med"/>
            <a:tailEnd type="arrow" w="med" len="med"/>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425864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a:extLst>
              <a:ext uri="{FF2B5EF4-FFF2-40B4-BE49-F238E27FC236}">
                <a16:creationId xmlns:a16="http://schemas.microsoft.com/office/drawing/2014/main" id="{22CFBE86-EFFD-FF4A-8C0B-EAF7CDD534B0}"/>
              </a:ext>
            </a:extLst>
          </p:cNvPr>
          <p:cNvGraphicFramePr>
            <a:graphicFrameLocks noGrp="1"/>
          </p:cNvGraphicFramePr>
          <p:nvPr>
            <p:ph sz="half" idx="1"/>
            <p:extLst>
              <p:ext uri="{D42A27DB-BD31-4B8C-83A1-F6EECF244321}">
                <p14:modId xmlns:p14="http://schemas.microsoft.com/office/powerpoint/2010/main" val="813163860"/>
              </p:ext>
            </p:extLst>
          </p:nvPr>
        </p:nvGraphicFramePr>
        <p:xfrm>
          <a:off x="919163" y="1412776"/>
          <a:ext cx="3376637"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in paikkamerkki 5">
            <a:extLst>
              <a:ext uri="{FF2B5EF4-FFF2-40B4-BE49-F238E27FC236}">
                <a16:creationId xmlns:a16="http://schemas.microsoft.com/office/drawing/2014/main" id="{BD1785F1-D0DB-C548-8BF4-062C958742F0}"/>
              </a:ext>
            </a:extLst>
          </p:cNvPr>
          <p:cNvSpPr>
            <a:spLocks noGrp="1"/>
          </p:cNvSpPr>
          <p:nvPr>
            <p:ph type="body" sz="quarter" idx="11"/>
          </p:nvPr>
        </p:nvSpPr>
        <p:spPr/>
        <p:txBody>
          <a:bodyPr/>
          <a:lstStyle/>
          <a:p>
            <a:r>
              <a:rPr lang="fi-FI"/>
              <a:t>Vilkkaus ja elävyys</a:t>
            </a:r>
          </a:p>
        </p:txBody>
      </p:sp>
      <p:sp>
        <p:nvSpPr>
          <p:cNvPr id="4" name="Tekstiruutu 3">
            <a:extLst>
              <a:ext uri="{FF2B5EF4-FFF2-40B4-BE49-F238E27FC236}">
                <a16:creationId xmlns:a16="http://schemas.microsoft.com/office/drawing/2014/main" id="{C7E7CE61-3AD6-224E-AD11-B644C3573A94}"/>
              </a:ext>
            </a:extLst>
          </p:cNvPr>
          <p:cNvSpPr txBox="1"/>
          <p:nvPr/>
        </p:nvSpPr>
        <p:spPr>
          <a:xfrm>
            <a:off x="5345515" y="6453336"/>
            <a:ext cx="1500970" cy="461665"/>
          </a:xfrm>
          <a:prstGeom prst="rect">
            <a:avLst/>
          </a:prstGeom>
          <a:noFill/>
        </p:spPr>
        <p:txBody>
          <a:bodyPr wrap="square" rtlCol="0">
            <a:spAutoFit/>
          </a:bodyPr>
          <a:lstStyle/>
          <a:p>
            <a:r>
              <a:rPr lang="fi-FI" sz="800" dirty="0">
                <a:latin typeface="Verdana" panose="020B0604030504040204" pitchFamily="34" charset="0"/>
              </a:rPr>
              <a:t>2020 - Kaikki: n=1387</a:t>
            </a:r>
          </a:p>
          <a:p>
            <a:r>
              <a:rPr lang="fi-FI" sz="800" dirty="0">
                <a:latin typeface="Verdana" panose="020B0604030504040204" pitchFamily="34" charset="0"/>
              </a:rPr>
              <a:t>2021 - Kaikki: n=1202</a:t>
            </a:r>
          </a:p>
          <a:p>
            <a:endParaRPr lang="fi-FI" sz="800" dirty="0">
              <a:latin typeface="Verdana" panose="020B0604030504040204" pitchFamily="34" charset="0"/>
            </a:endParaRPr>
          </a:p>
        </p:txBody>
      </p:sp>
      <p:sp>
        <p:nvSpPr>
          <p:cNvPr id="2" name="Tekstiruutu 1">
            <a:extLst>
              <a:ext uri="{FF2B5EF4-FFF2-40B4-BE49-F238E27FC236}">
                <a16:creationId xmlns:a16="http://schemas.microsoft.com/office/drawing/2014/main" id="{BDCABAC5-10D8-0648-B48E-BFBB9FC5B129}"/>
              </a:ext>
            </a:extLst>
          </p:cNvPr>
          <p:cNvSpPr txBox="1"/>
          <p:nvPr/>
        </p:nvSpPr>
        <p:spPr>
          <a:xfrm>
            <a:off x="2944278" y="1654296"/>
            <a:ext cx="6568978" cy="378886"/>
          </a:xfrm>
          <a:prstGeom prst="rect">
            <a:avLst/>
          </a:prstGeom>
          <a:noFill/>
        </p:spPr>
        <p:txBody>
          <a:bodyPr wrap="none" rtlCol="0">
            <a:spAutoFit/>
          </a:bodyPr>
          <a:lstStyle/>
          <a:p>
            <a:r>
              <a:rPr lang="fi-FI" sz="1862">
                <a:solidFill>
                  <a:srgbClr val="000000">
                    <a:lumMod val="65000"/>
                    <a:lumOff val="35000"/>
                  </a:srgbClr>
                </a:solidFill>
                <a:latin typeface="Verdana" panose="020B0604030504040204" pitchFamily="34" charset="0"/>
              </a:rPr>
              <a:t>Valitse suhtautumistasi paremmin kuvaava väittämä.</a:t>
            </a:r>
          </a:p>
        </p:txBody>
      </p:sp>
      <p:graphicFrame>
        <p:nvGraphicFramePr>
          <p:cNvPr id="8" name="Sisällön paikkamerkki 6">
            <a:extLst>
              <a:ext uri="{FF2B5EF4-FFF2-40B4-BE49-F238E27FC236}">
                <a16:creationId xmlns:a16="http://schemas.microsoft.com/office/drawing/2014/main" id="{3878257B-B8C7-7145-9393-9009A46D1979}"/>
              </a:ext>
            </a:extLst>
          </p:cNvPr>
          <p:cNvGraphicFramePr>
            <a:graphicFrameLocks/>
          </p:cNvGraphicFramePr>
          <p:nvPr>
            <p:extLst>
              <p:ext uri="{D42A27DB-BD31-4B8C-83A1-F6EECF244321}">
                <p14:modId xmlns:p14="http://schemas.microsoft.com/office/powerpoint/2010/main" val="1541114343"/>
              </p:ext>
            </p:extLst>
          </p:nvPr>
        </p:nvGraphicFramePr>
        <p:xfrm>
          <a:off x="4452740" y="1441252"/>
          <a:ext cx="3376637" cy="48965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Sisällön paikkamerkki 6">
            <a:extLst>
              <a:ext uri="{FF2B5EF4-FFF2-40B4-BE49-F238E27FC236}">
                <a16:creationId xmlns:a16="http://schemas.microsoft.com/office/drawing/2014/main" id="{8521EE39-13D8-A442-A0F3-C65F46B67C39}"/>
              </a:ext>
            </a:extLst>
          </p:cNvPr>
          <p:cNvGraphicFramePr>
            <a:graphicFrameLocks/>
          </p:cNvGraphicFramePr>
          <p:nvPr>
            <p:extLst>
              <p:ext uri="{D42A27DB-BD31-4B8C-83A1-F6EECF244321}">
                <p14:modId xmlns:p14="http://schemas.microsoft.com/office/powerpoint/2010/main" val="1770824757"/>
              </p:ext>
            </p:extLst>
          </p:nvPr>
        </p:nvGraphicFramePr>
        <p:xfrm>
          <a:off x="7824937" y="1415852"/>
          <a:ext cx="3376637" cy="4896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06400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BD1785F1-D0DB-C548-8BF4-062C958742F0}"/>
              </a:ext>
            </a:extLst>
          </p:cNvPr>
          <p:cNvSpPr>
            <a:spLocks noGrp="1"/>
          </p:cNvSpPr>
          <p:nvPr>
            <p:ph type="body" sz="quarter" idx="11"/>
          </p:nvPr>
        </p:nvSpPr>
        <p:spPr/>
        <p:txBody>
          <a:bodyPr>
            <a:normAutofit fontScale="77500" lnSpcReduction="20000"/>
          </a:bodyPr>
          <a:lstStyle/>
          <a:p>
            <a:r>
              <a:rPr lang="fi-FI"/>
              <a:t>Yhteiskäyttöautot ja -pyörät ova suosittuja lähinnä kaupunkien keskusta-alueella</a:t>
            </a:r>
          </a:p>
        </p:txBody>
      </p:sp>
      <p:graphicFrame>
        <p:nvGraphicFramePr>
          <p:cNvPr id="4" name="Sisällön paikkamerkki 6">
            <a:extLst>
              <a:ext uri="{FF2B5EF4-FFF2-40B4-BE49-F238E27FC236}">
                <a16:creationId xmlns:a16="http://schemas.microsoft.com/office/drawing/2014/main" id="{DCD98530-7E4A-E34F-BEB2-6D8B22140656}"/>
              </a:ext>
            </a:extLst>
          </p:cNvPr>
          <p:cNvGraphicFramePr>
            <a:graphicFrameLocks/>
          </p:cNvGraphicFramePr>
          <p:nvPr>
            <p:extLst>
              <p:ext uri="{D42A27DB-BD31-4B8C-83A1-F6EECF244321}">
                <p14:modId xmlns:p14="http://schemas.microsoft.com/office/powerpoint/2010/main" val="304177918"/>
              </p:ext>
            </p:extLst>
          </p:nvPr>
        </p:nvGraphicFramePr>
        <p:xfrm>
          <a:off x="919165" y="1340767"/>
          <a:ext cx="3304627" cy="52523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isällön paikkamerkki 6">
            <a:extLst>
              <a:ext uri="{FF2B5EF4-FFF2-40B4-BE49-F238E27FC236}">
                <a16:creationId xmlns:a16="http://schemas.microsoft.com/office/drawing/2014/main" id="{4CBD297D-3032-5643-AA31-DA9A47DFC533}"/>
              </a:ext>
            </a:extLst>
          </p:cNvPr>
          <p:cNvGraphicFramePr>
            <a:graphicFrameLocks/>
          </p:cNvGraphicFramePr>
          <p:nvPr>
            <p:extLst>
              <p:ext uri="{D42A27DB-BD31-4B8C-83A1-F6EECF244321}">
                <p14:modId xmlns:p14="http://schemas.microsoft.com/office/powerpoint/2010/main" val="1866081330"/>
              </p:ext>
            </p:extLst>
          </p:nvPr>
        </p:nvGraphicFramePr>
        <p:xfrm>
          <a:off x="4511824" y="1484784"/>
          <a:ext cx="7200800" cy="48583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iruutu 4">
            <a:extLst>
              <a:ext uri="{FF2B5EF4-FFF2-40B4-BE49-F238E27FC236}">
                <a16:creationId xmlns:a16="http://schemas.microsoft.com/office/drawing/2014/main" id="{19945D21-4D3D-C74D-9DC6-82E2D95555BC}"/>
              </a:ext>
            </a:extLst>
          </p:cNvPr>
          <p:cNvSpPr txBox="1"/>
          <p:nvPr/>
        </p:nvSpPr>
        <p:spPr>
          <a:xfrm>
            <a:off x="5345515" y="6453336"/>
            <a:ext cx="1500970" cy="461665"/>
          </a:xfrm>
          <a:prstGeom prst="rect">
            <a:avLst/>
          </a:prstGeom>
          <a:noFill/>
        </p:spPr>
        <p:txBody>
          <a:bodyPr wrap="square" rtlCol="0">
            <a:spAutoFit/>
          </a:bodyPr>
          <a:lstStyle/>
          <a:p>
            <a:r>
              <a:rPr lang="fi-FI" sz="800" dirty="0">
                <a:latin typeface="Verdana" panose="020B0604030504040204" pitchFamily="34" charset="0"/>
              </a:rPr>
              <a:t>2020 - Kaikki: n=1387</a:t>
            </a:r>
          </a:p>
          <a:p>
            <a:r>
              <a:rPr lang="fi-FI" sz="800" dirty="0">
                <a:latin typeface="Verdana" panose="020B0604030504040204" pitchFamily="34" charset="0"/>
              </a:rPr>
              <a:t>2021 - Kaikki: n=1202</a:t>
            </a:r>
          </a:p>
          <a:p>
            <a:endParaRPr lang="fi-FI" sz="800" dirty="0">
              <a:latin typeface="Verdana" panose="020B0604030504040204" pitchFamily="34" charset="0"/>
            </a:endParaRPr>
          </a:p>
        </p:txBody>
      </p:sp>
      <p:sp>
        <p:nvSpPr>
          <p:cNvPr id="7" name="Tekstiruutu 6">
            <a:extLst>
              <a:ext uri="{FF2B5EF4-FFF2-40B4-BE49-F238E27FC236}">
                <a16:creationId xmlns:a16="http://schemas.microsoft.com/office/drawing/2014/main" id="{EAABF48C-377D-6C42-8EC9-4E963F1B39B6}"/>
              </a:ext>
            </a:extLst>
          </p:cNvPr>
          <p:cNvSpPr txBox="1"/>
          <p:nvPr/>
        </p:nvSpPr>
        <p:spPr>
          <a:xfrm>
            <a:off x="1287903" y="2492896"/>
            <a:ext cx="2567150" cy="400110"/>
          </a:xfrm>
          <a:prstGeom prst="rect">
            <a:avLst/>
          </a:prstGeom>
          <a:noFill/>
        </p:spPr>
        <p:txBody>
          <a:bodyPr wrap="square" rtlCol="0">
            <a:spAutoFit/>
          </a:bodyPr>
          <a:lstStyle/>
          <a:p>
            <a:pPr algn="ctr"/>
            <a:r>
              <a:rPr lang="fi-FI" sz="1000" dirty="0">
                <a:solidFill>
                  <a:srgbClr val="000000">
                    <a:lumMod val="65000"/>
                    <a:lumOff val="35000"/>
                  </a:srgbClr>
                </a:solidFill>
                <a:latin typeface="Verdana" panose="020B0604030504040204" pitchFamily="34" charset="0"/>
              </a:rPr>
              <a:t>Vastausten </a:t>
            </a:r>
            <a:r>
              <a:rPr lang="fi-FI" sz="1000" i="1" dirty="0">
                <a:solidFill>
                  <a:srgbClr val="000000">
                    <a:lumMod val="65000"/>
                    <a:lumOff val="35000"/>
                  </a:srgbClr>
                </a:solidFill>
                <a:latin typeface="Verdana" panose="020B0604030504040204" pitchFamily="34" charset="0"/>
              </a:rPr>
              <a:t>Melko tärkeää</a:t>
            </a:r>
            <a:r>
              <a:rPr lang="fi-FI" sz="1000" dirty="0">
                <a:solidFill>
                  <a:srgbClr val="000000">
                    <a:lumMod val="65000"/>
                    <a:lumOff val="35000"/>
                  </a:srgbClr>
                </a:solidFill>
                <a:latin typeface="Verdana" panose="020B0604030504040204" pitchFamily="34" charset="0"/>
              </a:rPr>
              <a:t>, </a:t>
            </a:r>
            <a:r>
              <a:rPr lang="fi-FI" sz="1000" i="1" dirty="0">
                <a:solidFill>
                  <a:srgbClr val="000000">
                    <a:lumMod val="65000"/>
                    <a:lumOff val="35000"/>
                  </a:srgbClr>
                </a:solidFill>
                <a:latin typeface="Verdana" panose="020B0604030504040204" pitchFamily="34" charset="0"/>
              </a:rPr>
              <a:t>Tärkeää </a:t>
            </a:r>
            <a:r>
              <a:rPr lang="fi-FI" sz="1000" dirty="0">
                <a:solidFill>
                  <a:srgbClr val="000000">
                    <a:lumMod val="65000"/>
                    <a:lumOff val="35000"/>
                  </a:srgbClr>
                </a:solidFill>
                <a:latin typeface="Verdana" panose="020B0604030504040204" pitchFamily="34" charset="0"/>
              </a:rPr>
              <a:t>ja </a:t>
            </a:r>
            <a:r>
              <a:rPr lang="fi-FI" sz="1000" i="1" dirty="0">
                <a:solidFill>
                  <a:srgbClr val="000000">
                    <a:lumMod val="65000"/>
                    <a:lumOff val="35000"/>
                  </a:srgbClr>
                </a:solidFill>
                <a:latin typeface="Verdana" panose="020B0604030504040204" pitchFamily="34" charset="0"/>
              </a:rPr>
              <a:t>Erittäin tärkeää </a:t>
            </a:r>
            <a:r>
              <a:rPr lang="fi-FI" sz="1000" dirty="0">
                <a:solidFill>
                  <a:srgbClr val="000000">
                    <a:lumMod val="65000"/>
                    <a:lumOff val="35000"/>
                  </a:srgbClr>
                </a:solidFill>
                <a:latin typeface="Verdana" panose="020B0604030504040204" pitchFamily="34" charset="0"/>
              </a:rPr>
              <a:t>summa</a:t>
            </a:r>
          </a:p>
        </p:txBody>
      </p:sp>
    </p:spTree>
    <p:extLst>
      <p:ext uri="{BB962C8B-B14F-4D97-AF65-F5344CB8AC3E}">
        <p14:creationId xmlns:p14="http://schemas.microsoft.com/office/powerpoint/2010/main" val="38283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F34AAAFC-07F8-E44C-8005-007BAAD2EE5F}"/>
              </a:ext>
            </a:extLst>
          </p:cNvPr>
          <p:cNvSpPr>
            <a:spLocks noGrp="1"/>
          </p:cNvSpPr>
          <p:nvPr>
            <p:ph sz="quarter" idx="10"/>
          </p:nvPr>
        </p:nvSpPr>
        <p:spPr/>
        <p:txBody>
          <a:bodyPr>
            <a:normAutofit/>
          </a:bodyPr>
          <a:lstStyle/>
          <a:p>
            <a:r>
              <a:rPr lang="fi-FI" sz="4400" dirty="0"/>
              <a:t>Ihannekoti</a:t>
            </a:r>
          </a:p>
        </p:txBody>
      </p:sp>
    </p:spTree>
    <p:extLst>
      <p:ext uri="{BB962C8B-B14F-4D97-AF65-F5344CB8AC3E}">
        <p14:creationId xmlns:p14="http://schemas.microsoft.com/office/powerpoint/2010/main" val="70778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6E6E52B6-8483-5546-9B43-D65816AD2202}"/>
              </a:ext>
            </a:extLst>
          </p:cNvPr>
          <p:cNvSpPr/>
          <p:nvPr/>
        </p:nvSpPr>
        <p:spPr>
          <a:xfrm>
            <a:off x="918518" y="1484784"/>
            <a:ext cx="345851" cy="46085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4" name="Sisällön paikkamerkki 3">
            <a:extLst>
              <a:ext uri="{FF2B5EF4-FFF2-40B4-BE49-F238E27FC236}">
                <a16:creationId xmlns:a16="http://schemas.microsoft.com/office/drawing/2014/main" id="{E4ED360F-19C8-354D-8042-4594EC4B7A1E}"/>
              </a:ext>
            </a:extLst>
          </p:cNvPr>
          <p:cNvSpPr>
            <a:spLocks noGrp="1"/>
          </p:cNvSpPr>
          <p:nvPr>
            <p:ph sz="half" idx="1"/>
          </p:nvPr>
        </p:nvSpPr>
        <p:spPr>
          <a:xfrm>
            <a:off x="918518" y="1484784"/>
            <a:ext cx="10353675" cy="4916163"/>
          </a:xfrm>
        </p:spPr>
        <p:txBody>
          <a:bodyPr numCol="2">
            <a:normAutofit fontScale="92500"/>
          </a:bodyPr>
          <a:lstStyle/>
          <a:p>
            <a:pPr marL="285750" indent="-285750">
              <a:buFont typeface="Arial" panose="020B0604020202020204" pitchFamily="34" charset="0"/>
              <a:buChar char="•"/>
            </a:pPr>
            <a:r>
              <a:rPr lang="fi-FI" dirty="0"/>
              <a:t>Noren toteutti vuoden 2020 keväällä laajan tutkimuksen suomalaisten asumisen ihanteista. Tutkimus koostui sekä laajasta laadullisesta kenttätyöstä sekä tarkasta tilastollisesta segmentoinnista. </a:t>
            </a:r>
          </a:p>
          <a:p>
            <a:pPr marL="285750" indent="-285750">
              <a:buFont typeface="Arial" panose="020B0604020202020204" pitchFamily="34" charset="0"/>
              <a:buChar char="•"/>
            </a:pPr>
            <a:r>
              <a:rPr lang="fi-FI" dirty="0"/>
              <a:t>Vuoden 2020 tutkimuksen jälkeen koronaviruspandemia on vaikuttanut monella tavalla suomalaisten arkeen ja myös asumiseen. Tämä tutkimus on jatkoa viime vuoden kyselytutkimukseen ja tarkoituksena on erityisesti havainnollistaa suomalaisten asumisen ihanteissa tapahtuneita muutoksia.</a:t>
            </a:r>
          </a:p>
          <a:p>
            <a:pPr marL="285750" indent="-285750">
              <a:buFont typeface="Arial" panose="020B0604020202020204" pitchFamily="34" charset="0"/>
              <a:buChar char="•"/>
            </a:pPr>
            <a:r>
              <a:rPr lang="fi-FI" dirty="0"/>
              <a:t>Tähän vuoden 2021 kyselytutkimukseen valittiin tärkeimmät muuttujat edellisen vuoden tutkimuksesta, jolloin muutoksen seuraaminen on mahdollista. Lisäksi lomakkeelle lisättiin uusia kysymyksiä tarkentamaan tapahtunutta muutosta. Osaa tuloksista on verrattu vuonna 2017 kerättyyn dataan. </a:t>
            </a:r>
          </a:p>
          <a:p>
            <a:pPr marL="285750" indent="-285750">
              <a:buFont typeface="Arial" panose="020B0604020202020204" pitchFamily="34" charset="0"/>
              <a:buChar char="•"/>
            </a:pPr>
            <a:r>
              <a:rPr lang="fi-FI" dirty="0"/>
              <a:t>Otos on kerätty </a:t>
            </a:r>
            <a:r>
              <a:rPr lang="fi-FI" dirty="0" err="1"/>
              <a:t>Norstatin</a:t>
            </a:r>
            <a:r>
              <a:rPr lang="fi-FI" dirty="0"/>
              <a:t> paneelista Suomen väestöä edustavasti huhtikuussa 2021 ja vastaajia on yhteensä 1202. Tulosten virhemarginaali on noin 3 prosenttiyksikköä suuntaansa.</a:t>
            </a:r>
          </a:p>
        </p:txBody>
      </p:sp>
      <p:sp>
        <p:nvSpPr>
          <p:cNvPr id="3" name="Tekstin paikkamerkki 2">
            <a:extLst>
              <a:ext uri="{FF2B5EF4-FFF2-40B4-BE49-F238E27FC236}">
                <a16:creationId xmlns:a16="http://schemas.microsoft.com/office/drawing/2014/main" id="{B1AD9FCA-A314-2248-96A1-A766020B3D08}"/>
              </a:ext>
            </a:extLst>
          </p:cNvPr>
          <p:cNvSpPr>
            <a:spLocks noGrp="1"/>
          </p:cNvSpPr>
          <p:nvPr>
            <p:ph type="body" sz="quarter" idx="11"/>
          </p:nvPr>
        </p:nvSpPr>
        <p:spPr/>
        <p:txBody>
          <a:bodyPr>
            <a:normAutofit/>
          </a:bodyPr>
          <a:lstStyle/>
          <a:p>
            <a:r>
              <a:rPr lang="fi-FI"/>
              <a:t>Johdanto</a:t>
            </a:r>
          </a:p>
        </p:txBody>
      </p:sp>
    </p:spTree>
    <p:extLst>
      <p:ext uri="{BB962C8B-B14F-4D97-AF65-F5344CB8AC3E}">
        <p14:creationId xmlns:p14="http://schemas.microsoft.com/office/powerpoint/2010/main" val="3878030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a:extLst>
              <a:ext uri="{FF2B5EF4-FFF2-40B4-BE49-F238E27FC236}">
                <a16:creationId xmlns:a16="http://schemas.microsoft.com/office/drawing/2014/main" id="{44B699BD-757C-A742-8ACD-3D0ECAC9539F}"/>
              </a:ext>
            </a:extLst>
          </p:cNvPr>
          <p:cNvGraphicFramePr>
            <a:graphicFrameLocks noGrp="1"/>
          </p:cNvGraphicFramePr>
          <p:nvPr>
            <p:ph sz="half" idx="1"/>
            <p:extLst>
              <p:ext uri="{D42A27DB-BD31-4B8C-83A1-F6EECF244321}">
                <p14:modId xmlns:p14="http://schemas.microsoft.com/office/powerpoint/2010/main" val="3625417143"/>
              </p:ext>
            </p:extLst>
          </p:nvPr>
        </p:nvGraphicFramePr>
        <p:xfrm>
          <a:off x="919163" y="1484783"/>
          <a:ext cx="10353674" cy="5108291"/>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in paikkamerkki 5">
            <a:extLst>
              <a:ext uri="{FF2B5EF4-FFF2-40B4-BE49-F238E27FC236}">
                <a16:creationId xmlns:a16="http://schemas.microsoft.com/office/drawing/2014/main" id="{8C42A8D8-9C89-1B43-9404-88BB2FF4CAD4}"/>
              </a:ext>
            </a:extLst>
          </p:cNvPr>
          <p:cNvSpPr>
            <a:spLocks noGrp="1"/>
          </p:cNvSpPr>
          <p:nvPr>
            <p:ph type="body" sz="quarter" idx="11"/>
          </p:nvPr>
        </p:nvSpPr>
        <p:spPr/>
        <p:txBody>
          <a:bodyPr>
            <a:normAutofit fontScale="92500"/>
          </a:bodyPr>
          <a:lstStyle/>
          <a:p>
            <a:r>
              <a:rPr lang="fi-FI"/>
              <a:t>Sauna kuuluu vahvasti suomalaisten ihanteeseen</a:t>
            </a:r>
          </a:p>
        </p:txBody>
      </p:sp>
      <p:sp>
        <p:nvSpPr>
          <p:cNvPr id="5" name="Tekstiruutu 4">
            <a:extLst>
              <a:ext uri="{FF2B5EF4-FFF2-40B4-BE49-F238E27FC236}">
                <a16:creationId xmlns:a16="http://schemas.microsoft.com/office/drawing/2014/main" id="{93B52D36-922D-C648-9B0C-EB482060C56B}"/>
              </a:ext>
            </a:extLst>
          </p:cNvPr>
          <p:cNvSpPr txBox="1"/>
          <p:nvPr/>
        </p:nvSpPr>
        <p:spPr>
          <a:xfrm>
            <a:off x="4671042" y="6414850"/>
            <a:ext cx="2849916" cy="584775"/>
          </a:xfrm>
          <a:prstGeom prst="rect">
            <a:avLst/>
          </a:prstGeom>
          <a:noFill/>
        </p:spPr>
        <p:txBody>
          <a:bodyPr wrap="square" rtlCol="0">
            <a:spAutoFit/>
          </a:bodyPr>
          <a:lstStyle/>
          <a:p>
            <a:r>
              <a:rPr lang="fi-FI" sz="800" dirty="0">
                <a:latin typeface="Verdana" panose="020B0604030504040204" pitchFamily="34" charset="0"/>
              </a:rPr>
              <a:t>Kaikki: n=1202</a:t>
            </a:r>
          </a:p>
          <a:p>
            <a:r>
              <a:rPr lang="en-US" sz="800" dirty="0">
                <a:latin typeface="Verdana" panose="020B0604030504040204" pitchFamily="34" charset="0"/>
              </a:rPr>
              <a:t>*</a:t>
            </a:r>
            <a:r>
              <a:rPr lang="fi-FI" sz="800" dirty="0">
                <a:latin typeface="Verdana" panose="020B0604030504040204" pitchFamily="34" charset="0"/>
              </a:rPr>
              <a:t>Taloudessa</a:t>
            </a:r>
            <a:r>
              <a:rPr lang="en-US" sz="800" dirty="0">
                <a:latin typeface="Verdana" panose="020B0604030504040204" pitchFamily="34" charset="0"/>
              </a:rPr>
              <a:t> alle 18-vuotiaita </a:t>
            </a:r>
            <a:r>
              <a:rPr lang="en-US" sz="800" dirty="0" err="1">
                <a:latin typeface="Verdana" panose="020B0604030504040204" pitchFamily="34" charset="0"/>
              </a:rPr>
              <a:t>lapsia</a:t>
            </a:r>
            <a:r>
              <a:rPr lang="en-US" sz="800" dirty="0">
                <a:latin typeface="Verdana" panose="020B0604030504040204" pitchFamily="34" charset="0"/>
              </a:rPr>
              <a:t>: 2021 - n=301</a:t>
            </a:r>
          </a:p>
          <a:p>
            <a:endParaRPr lang="fi-FI" sz="800" dirty="0">
              <a:latin typeface="Verdana" panose="020B0604030504040204" pitchFamily="34" charset="0"/>
            </a:endParaRPr>
          </a:p>
          <a:p>
            <a:endParaRPr lang="fi-FI" sz="800" dirty="0">
              <a:latin typeface="Verdana" panose="020B0604030504040204" pitchFamily="34" charset="0"/>
            </a:endParaRPr>
          </a:p>
        </p:txBody>
      </p:sp>
    </p:spTree>
    <p:extLst>
      <p:ext uri="{BB962C8B-B14F-4D97-AF65-F5344CB8AC3E}">
        <p14:creationId xmlns:p14="http://schemas.microsoft.com/office/powerpoint/2010/main" val="1588280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a:extLst>
              <a:ext uri="{FF2B5EF4-FFF2-40B4-BE49-F238E27FC236}">
                <a16:creationId xmlns:a16="http://schemas.microsoft.com/office/drawing/2014/main" id="{44B699BD-757C-A742-8ACD-3D0ECAC9539F}"/>
              </a:ext>
            </a:extLst>
          </p:cNvPr>
          <p:cNvGraphicFramePr>
            <a:graphicFrameLocks noGrp="1"/>
          </p:cNvGraphicFramePr>
          <p:nvPr>
            <p:ph sz="half" idx="1"/>
            <p:extLst>
              <p:ext uri="{D42A27DB-BD31-4B8C-83A1-F6EECF244321}">
                <p14:modId xmlns:p14="http://schemas.microsoft.com/office/powerpoint/2010/main" val="3332426912"/>
              </p:ext>
            </p:extLst>
          </p:nvPr>
        </p:nvGraphicFramePr>
        <p:xfrm>
          <a:off x="919163" y="1484783"/>
          <a:ext cx="10353674" cy="5108291"/>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in paikkamerkki 5">
            <a:extLst>
              <a:ext uri="{FF2B5EF4-FFF2-40B4-BE49-F238E27FC236}">
                <a16:creationId xmlns:a16="http://schemas.microsoft.com/office/drawing/2014/main" id="{8C42A8D8-9C89-1B43-9404-88BB2FF4CAD4}"/>
              </a:ext>
            </a:extLst>
          </p:cNvPr>
          <p:cNvSpPr>
            <a:spLocks noGrp="1"/>
          </p:cNvSpPr>
          <p:nvPr>
            <p:ph type="body" sz="quarter" idx="11"/>
          </p:nvPr>
        </p:nvSpPr>
        <p:spPr/>
        <p:txBody>
          <a:bodyPr/>
          <a:lstStyle/>
          <a:p>
            <a:r>
              <a:rPr lang="fi-FI"/>
              <a:t>Erillisten tilojen ihanne on voimistunut </a:t>
            </a:r>
          </a:p>
        </p:txBody>
      </p:sp>
      <p:sp>
        <p:nvSpPr>
          <p:cNvPr id="3" name="Tekstiruutu 2">
            <a:extLst>
              <a:ext uri="{FF2B5EF4-FFF2-40B4-BE49-F238E27FC236}">
                <a16:creationId xmlns:a16="http://schemas.microsoft.com/office/drawing/2014/main" id="{BCA5916F-FA2E-3E4D-9A3A-9C4A2EAEDF53}"/>
              </a:ext>
            </a:extLst>
          </p:cNvPr>
          <p:cNvSpPr txBox="1"/>
          <p:nvPr/>
        </p:nvSpPr>
        <p:spPr>
          <a:xfrm>
            <a:off x="191344" y="5937927"/>
            <a:ext cx="4892686" cy="246221"/>
          </a:xfrm>
          <a:prstGeom prst="rect">
            <a:avLst/>
          </a:prstGeom>
          <a:noFill/>
        </p:spPr>
        <p:txBody>
          <a:bodyPr wrap="none" rtlCol="0">
            <a:spAutoFit/>
          </a:bodyPr>
          <a:lstStyle/>
          <a:p>
            <a:r>
              <a:rPr lang="fi-FI" sz="1000" dirty="0">
                <a:latin typeface="Verdana" panose="020B0604030504040204" pitchFamily="34" charset="0"/>
              </a:rPr>
              <a:t>Tulokset eivät tilastollisesti vertailukelpoiset, kysymysmuoto hieman eri.</a:t>
            </a:r>
          </a:p>
        </p:txBody>
      </p:sp>
      <p:sp>
        <p:nvSpPr>
          <p:cNvPr id="9" name="Tekstiruutu 8">
            <a:extLst>
              <a:ext uri="{FF2B5EF4-FFF2-40B4-BE49-F238E27FC236}">
                <a16:creationId xmlns:a16="http://schemas.microsoft.com/office/drawing/2014/main" id="{628A13F2-133C-DC4E-B69A-E4EF21EC7ED0}"/>
              </a:ext>
            </a:extLst>
          </p:cNvPr>
          <p:cNvSpPr txBox="1"/>
          <p:nvPr/>
        </p:nvSpPr>
        <p:spPr>
          <a:xfrm>
            <a:off x="4223147" y="6209863"/>
            <a:ext cx="3745705" cy="707886"/>
          </a:xfrm>
          <a:prstGeom prst="rect">
            <a:avLst/>
          </a:prstGeom>
          <a:noFill/>
        </p:spPr>
        <p:txBody>
          <a:bodyPr wrap="square" rtlCol="0">
            <a:spAutoFit/>
          </a:bodyPr>
          <a:lstStyle/>
          <a:p>
            <a:r>
              <a:rPr lang="fi-FI" sz="800">
                <a:latin typeface="Verdana" panose="020B0604030504040204" pitchFamily="34" charset="0"/>
              </a:rPr>
              <a:t>2020 - Kaikki: n=1387</a:t>
            </a:r>
          </a:p>
          <a:p>
            <a:r>
              <a:rPr lang="fi-FI" sz="800">
                <a:latin typeface="Verdana" panose="020B0604030504040204" pitchFamily="34" charset="0"/>
              </a:rPr>
              <a:t>2021 - Kaikki: n=1202</a:t>
            </a:r>
          </a:p>
          <a:p>
            <a:r>
              <a:rPr lang="fi-FI" sz="800">
                <a:latin typeface="Verdana" panose="020B0604030504040204" pitchFamily="34" charset="0"/>
              </a:rPr>
              <a:t>*Taloudessa alle 18-vuotiaita lapsia: 2020 - n=290, 2021 - n=301</a:t>
            </a:r>
          </a:p>
          <a:p>
            <a:endParaRPr lang="fi-FI" sz="800">
              <a:latin typeface="Verdana" panose="020B0604030504040204" pitchFamily="34" charset="0"/>
            </a:endParaRPr>
          </a:p>
          <a:p>
            <a:endParaRPr lang="fi-FI" sz="800">
              <a:latin typeface="Verdana" panose="020B0604030504040204" pitchFamily="34" charset="0"/>
            </a:endParaRPr>
          </a:p>
        </p:txBody>
      </p:sp>
    </p:spTree>
    <p:extLst>
      <p:ext uri="{BB962C8B-B14F-4D97-AF65-F5344CB8AC3E}">
        <p14:creationId xmlns:p14="http://schemas.microsoft.com/office/powerpoint/2010/main" val="725917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BD1785F1-D0DB-C548-8BF4-062C958742F0}"/>
              </a:ext>
            </a:extLst>
          </p:cNvPr>
          <p:cNvSpPr>
            <a:spLocks noGrp="1"/>
          </p:cNvSpPr>
          <p:nvPr>
            <p:ph type="body" sz="quarter" idx="11"/>
          </p:nvPr>
        </p:nvSpPr>
        <p:spPr/>
        <p:txBody>
          <a:bodyPr/>
          <a:lstStyle/>
          <a:p>
            <a:r>
              <a:rPr lang="fi-FI"/>
              <a:t>Ihanneasunto on aiempaa suurempi</a:t>
            </a:r>
          </a:p>
        </p:txBody>
      </p:sp>
      <p:graphicFrame>
        <p:nvGraphicFramePr>
          <p:cNvPr id="4" name="Sisällön paikkamerkki 6">
            <a:extLst>
              <a:ext uri="{FF2B5EF4-FFF2-40B4-BE49-F238E27FC236}">
                <a16:creationId xmlns:a16="http://schemas.microsoft.com/office/drawing/2014/main" id="{A99D3444-A8FC-D645-85AE-AF25168B1C9C}"/>
              </a:ext>
            </a:extLst>
          </p:cNvPr>
          <p:cNvGraphicFramePr>
            <a:graphicFrameLocks/>
          </p:cNvGraphicFramePr>
          <p:nvPr>
            <p:extLst>
              <p:ext uri="{D42A27DB-BD31-4B8C-83A1-F6EECF244321}">
                <p14:modId xmlns:p14="http://schemas.microsoft.com/office/powerpoint/2010/main" val="1993938282"/>
              </p:ext>
            </p:extLst>
          </p:nvPr>
        </p:nvGraphicFramePr>
        <p:xfrm>
          <a:off x="1065737" y="1552054"/>
          <a:ext cx="10201278" cy="4904928"/>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uora nuoliyhdysviiva 4">
            <a:extLst>
              <a:ext uri="{FF2B5EF4-FFF2-40B4-BE49-F238E27FC236}">
                <a16:creationId xmlns:a16="http://schemas.microsoft.com/office/drawing/2014/main" id="{3818FADB-210C-9A4E-97BA-FD406455AFED}"/>
              </a:ext>
            </a:extLst>
          </p:cNvPr>
          <p:cNvCxnSpPr>
            <a:cxnSpLocks/>
          </p:cNvCxnSpPr>
          <p:nvPr/>
        </p:nvCxnSpPr>
        <p:spPr>
          <a:xfrm flipV="1">
            <a:off x="7248128" y="2768432"/>
            <a:ext cx="0" cy="360000"/>
          </a:xfrm>
          <a:prstGeom prst="straightConnector1">
            <a:avLst/>
          </a:prstGeom>
          <a:ln w="57150">
            <a:headEnd type="none"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7" name="Suora nuoliyhdysviiva 6">
            <a:extLst>
              <a:ext uri="{FF2B5EF4-FFF2-40B4-BE49-F238E27FC236}">
                <a16:creationId xmlns:a16="http://schemas.microsoft.com/office/drawing/2014/main" id="{0BA36BFE-4C86-184A-9245-6776197B02BE}"/>
              </a:ext>
            </a:extLst>
          </p:cNvPr>
          <p:cNvCxnSpPr>
            <a:cxnSpLocks/>
          </p:cNvCxnSpPr>
          <p:nvPr/>
        </p:nvCxnSpPr>
        <p:spPr>
          <a:xfrm>
            <a:off x="4367808" y="3429000"/>
            <a:ext cx="0" cy="351696"/>
          </a:xfrm>
          <a:prstGeom prst="straightConnector1">
            <a:avLst/>
          </a:prstGeom>
          <a:ln w="57150">
            <a:headEnd type="none"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8" name="Suora nuoliyhdysviiva 7">
            <a:extLst>
              <a:ext uri="{FF2B5EF4-FFF2-40B4-BE49-F238E27FC236}">
                <a16:creationId xmlns:a16="http://schemas.microsoft.com/office/drawing/2014/main" id="{ADECDAD1-B1ED-1542-9185-B76643BC3FDE}"/>
              </a:ext>
            </a:extLst>
          </p:cNvPr>
          <p:cNvCxnSpPr>
            <a:cxnSpLocks/>
          </p:cNvCxnSpPr>
          <p:nvPr/>
        </p:nvCxnSpPr>
        <p:spPr>
          <a:xfrm>
            <a:off x="5447928" y="2596736"/>
            <a:ext cx="0" cy="351696"/>
          </a:xfrm>
          <a:prstGeom prst="straightConnector1">
            <a:avLst/>
          </a:prstGeom>
          <a:ln w="57150">
            <a:headEnd type="none"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9" name="Suora nuoliyhdysviiva 8">
            <a:extLst>
              <a:ext uri="{FF2B5EF4-FFF2-40B4-BE49-F238E27FC236}">
                <a16:creationId xmlns:a16="http://schemas.microsoft.com/office/drawing/2014/main" id="{288225D7-7DE9-394F-A4AD-9075C287BF29}"/>
              </a:ext>
            </a:extLst>
          </p:cNvPr>
          <p:cNvCxnSpPr>
            <a:cxnSpLocks/>
          </p:cNvCxnSpPr>
          <p:nvPr/>
        </p:nvCxnSpPr>
        <p:spPr>
          <a:xfrm flipV="1">
            <a:off x="8328248" y="3604848"/>
            <a:ext cx="0" cy="360000"/>
          </a:xfrm>
          <a:prstGeom prst="straightConnector1">
            <a:avLst/>
          </a:prstGeom>
          <a:ln w="57150">
            <a:headEnd type="none" w="med" len="med"/>
            <a:tailEnd type="arrow" w="med" len="med"/>
          </a:ln>
        </p:spPr>
        <p:style>
          <a:lnRef idx="1">
            <a:schemeClr val="accent5"/>
          </a:lnRef>
          <a:fillRef idx="0">
            <a:schemeClr val="accent5"/>
          </a:fillRef>
          <a:effectRef idx="0">
            <a:schemeClr val="accent5"/>
          </a:effectRef>
          <a:fontRef idx="minor">
            <a:schemeClr val="tx1"/>
          </a:fontRef>
        </p:style>
      </p:cxnSp>
      <p:sp>
        <p:nvSpPr>
          <p:cNvPr id="10" name="Tekstiruutu 9">
            <a:extLst>
              <a:ext uri="{FF2B5EF4-FFF2-40B4-BE49-F238E27FC236}">
                <a16:creationId xmlns:a16="http://schemas.microsoft.com/office/drawing/2014/main" id="{26EBBF73-31BC-A440-A897-A38ABDB182D2}"/>
              </a:ext>
            </a:extLst>
          </p:cNvPr>
          <p:cNvSpPr txBox="1"/>
          <p:nvPr/>
        </p:nvSpPr>
        <p:spPr>
          <a:xfrm>
            <a:off x="5345515" y="6453343"/>
            <a:ext cx="1500970" cy="461665"/>
          </a:xfrm>
          <a:prstGeom prst="rect">
            <a:avLst/>
          </a:prstGeom>
          <a:noFill/>
        </p:spPr>
        <p:txBody>
          <a:bodyPr wrap="square" rtlCol="0">
            <a:spAutoFit/>
          </a:bodyPr>
          <a:lstStyle/>
          <a:p>
            <a:r>
              <a:rPr lang="fi-FI" sz="800" dirty="0">
                <a:latin typeface="Verdana" panose="020B0604030504040204" pitchFamily="34" charset="0"/>
              </a:rPr>
              <a:t>2020 - Kaikki: n=1387</a:t>
            </a:r>
          </a:p>
          <a:p>
            <a:r>
              <a:rPr lang="fi-FI" sz="800" dirty="0">
                <a:latin typeface="Verdana" panose="020B0604030504040204" pitchFamily="34" charset="0"/>
              </a:rPr>
              <a:t>2021 - Kaikki: n=1202</a:t>
            </a:r>
          </a:p>
          <a:p>
            <a:endParaRPr lang="fi-FI" sz="800" dirty="0">
              <a:latin typeface="Verdana" panose="020B0604030504040204" pitchFamily="34" charset="0"/>
            </a:endParaRPr>
          </a:p>
        </p:txBody>
      </p:sp>
    </p:spTree>
    <p:extLst>
      <p:ext uri="{BB962C8B-B14F-4D97-AF65-F5344CB8AC3E}">
        <p14:creationId xmlns:p14="http://schemas.microsoft.com/office/powerpoint/2010/main" val="1999865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BD1785F1-D0DB-C548-8BF4-062C958742F0}"/>
              </a:ext>
            </a:extLst>
          </p:cNvPr>
          <p:cNvSpPr>
            <a:spLocks noGrp="1"/>
          </p:cNvSpPr>
          <p:nvPr>
            <p:ph type="body" sz="quarter" idx="11"/>
          </p:nvPr>
        </p:nvSpPr>
        <p:spPr/>
        <p:txBody>
          <a:bodyPr/>
          <a:lstStyle/>
          <a:p>
            <a:r>
              <a:rPr lang="fi-FI"/>
              <a:t>Omakotitalon suosio on kasvanut</a:t>
            </a:r>
          </a:p>
        </p:txBody>
      </p:sp>
      <p:graphicFrame>
        <p:nvGraphicFramePr>
          <p:cNvPr id="4" name="Sisällön paikkamerkki 6">
            <a:extLst>
              <a:ext uri="{FF2B5EF4-FFF2-40B4-BE49-F238E27FC236}">
                <a16:creationId xmlns:a16="http://schemas.microsoft.com/office/drawing/2014/main" id="{A99D3444-A8FC-D645-85AE-AF25168B1C9C}"/>
              </a:ext>
            </a:extLst>
          </p:cNvPr>
          <p:cNvGraphicFramePr>
            <a:graphicFrameLocks/>
          </p:cNvGraphicFramePr>
          <p:nvPr>
            <p:extLst>
              <p:ext uri="{D42A27DB-BD31-4B8C-83A1-F6EECF244321}">
                <p14:modId xmlns:p14="http://schemas.microsoft.com/office/powerpoint/2010/main" val="1135551906"/>
              </p:ext>
            </p:extLst>
          </p:nvPr>
        </p:nvGraphicFramePr>
        <p:xfrm>
          <a:off x="919162" y="1781200"/>
          <a:ext cx="10353675" cy="468052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uora nuoliyhdysviiva 4">
            <a:extLst>
              <a:ext uri="{FF2B5EF4-FFF2-40B4-BE49-F238E27FC236}">
                <a16:creationId xmlns:a16="http://schemas.microsoft.com/office/drawing/2014/main" id="{86CCFE49-EDA5-F548-AD7E-C1088C6912F6}"/>
              </a:ext>
            </a:extLst>
          </p:cNvPr>
          <p:cNvCxnSpPr>
            <a:cxnSpLocks/>
          </p:cNvCxnSpPr>
          <p:nvPr/>
        </p:nvCxnSpPr>
        <p:spPr>
          <a:xfrm flipV="1">
            <a:off x="1919536" y="2492375"/>
            <a:ext cx="0" cy="360000"/>
          </a:xfrm>
          <a:prstGeom prst="straightConnector1">
            <a:avLst/>
          </a:prstGeom>
          <a:ln w="57150">
            <a:headEnd type="none" w="med" len="med"/>
            <a:tailEnd type="arrow" w="med" len="med"/>
          </a:ln>
        </p:spPr>
        <p:style>
          <a:lnRef idx="1">
            <a:schemeClr val="accent5"/>
          </a:lnRef>
          <a:fillRef idx="0">
            <a:schemeClr val="accent5"/>
          </a:fillRef>
          <a:effectRef idx="0">
            <a:schemeClr val="accent5"/>
          </a:effectRef>
          <a:fontRef idx="minor">
            <a:schemeClr val="tx1"/>
          </a:fontRef>
        </p:style>
      </p:cxnSp>
      <p:sp>
        <p:nvSpPr>
          <p:cNvPr id="8" name="Tekstiruutu 7">
            <a:extLst>
              <a:ext uri="{FF2B5EF4-FFF2-40B4-BE49-F238E27FC236}">
                <a16:creationId xmlns:a16="http://schemas.microsoft.com/office/drawing/2014/main" id="{096B3D77-BB80-4D44-8889-FE150D68FDEA}"/>
              </a:ext>
            </a:extLst>
          </p:cNvPr>
          <p:cNvSpPr txBox="1"/>
          <p:nvPr/>
        </p:nvSpPr>
        <p:spPr>
          <a:xfrm>
            <a:off x="5345515" y="6461720"/>
            <a:ext cx="1500970" cy="461665"/>
          </a:xfrm>
          <a:prstGeom prst="rect">
            <a:avLst/>
          </a:prstGeom>
          <a:noFill/>
        </p:spPr>
        <p:txBody>
          <a:bodyPr wrap="square" rtlCol="0">
            <a:spAutoFit/>
          </a:bodyPr>
          <a:lstStyle/>
          <a:p>
            <a:r>
              <a:rPr lang="fi-FI" sz="800" dirty="0">
                <a:latin typeface="Verdana" panose="020B0604030504040204" pitchFamily="34" charset="0"/>
              </a:rPr>
              <a:t>2020 - Kaikki: n=1387</a:t>
            </a:r>
          </a:p>
          <a:p>
            <a:r>
              <a:rPr lang="fi-FI" sz="800" dirty="0">
                <a:latin typeface="Verdana" panose="020B0604030504040204" pitchFamily="34" charset="0"/>
              </a:rPr>
              <a:t>2021 - Kaikki: n=1202</a:t>
            </a:r>
          </a:p>
          <a:p>
            <a:endParaRPr lang="fi-FI" sz="800" dirty="0">
              <a:latin typeface="Verdana" panose="020B0604030504040204" pitchFamily="34" charset="0"/>
            </a:endParaRPr>
          </a:p>
        </p:txBody>
      </p:sp>
    </p:spTree>
    <p:extLst>
      <p:ext uri="{BB962C8B-B14F-4D97-AF65-F5344CB8AC3E}">
        <p14:creationId xmlns:p14="http://schemas.microsoft.com/office/powerpoint/2010/main" val="2665025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BD1785F1-D0DB-C548-8BF4-062C958742F0}"/>
              </a:ext>
            </a:extLst>
          </p:cNvPr>
          <p:cNvSpPr>
            <a:spLocks noGrp="1"/>
          </p:cNvSpPr>
          <p:nvPr>
            <p:ph type="body" sz="quarter" idx="11"/>
          </p:nvPr>
        </p:nvSpPr>
        <p:spPr/>
        <p:txBody>
          <a:bodyPr>
            <a:normAutofit fontScale="70000" lnSpcReduction="20000"/>
          </a:bodyPr>
          <a:lstStyle/>
          <a:p>
            <a:r>
              <a:rPr lang="fi-FI"/>
              <a:t>Omakotitalo on kaikissa ikäryhmissä suosituin, mutta yli 65-vuotiaiden joukossa merkittävä osa haluaa asua kerrostalossa</a:t>
            </a:r>
          </a:p>
        </p:txBody>
      </p:sp>
      <p:graphicFrame>
        <p:nvGraphicFramePr>
          <p:cNvPr id="4" name="Sisällön paikkamerkki 6">
            <a:extLst>
              <a:ext uri="{FF2B5EF4-FFF2-40B4-BE49-F238E27FC236}">
                <a16:creationId xmlns:a16="http://schemas.microsoft.com/office/drawing/2014/main" id="{A99D3444-A8FC-D645-85AE-AF25168B1C9C}"/>
              </a:ext>
            </a:extLst>
          </p:cNvPr>
          <p:cNvGraphicFramePr>
            <a:graphicFrameLocks/>
          </p:cNvGraphicFramePr>
          <p:nvPr>
            <p:extLst>
              <p:ext uri="{D42A27DB-BD31-4B8C-83A1-F6EECF244321}">
                <p14:modId xmlns:p14="http://schemas.microsoft.com/office/powerpoint/2010/main" val="3336038226"/>
              </p:ext>
            </p:extLst>
          </p:nvPr>
        </p:nvGraphicFramePr>
        <p:xfrm>
          <a:off x="1071562" y="1781200"/>
          <a:ext cx="10201278"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a:extLst>
              <a:ext uri="{FF2B5EF4-FFF2-40B4-BE49-F238E27FC236}">
                <a16:creationId xmlns:a16="http://schemas.microsoft.com/office/drawing/2014/main" id="{096B3D77-BB80-4D44-8889-FE150D68FDEA}"/>
              </a:ext>
            </a:extLst>
          </p:cNvPr>
          <p:cNvSpPr txBox="1"/>
          <p:nvPr/>
        </p:nvSpPr>
        <p:spPr>
          <a:xfrm>
            <a:off x="5540737" y="6519446"/>
            <a:ext cx="1110525" cy="338554"/>
          </a:xfrm>
          <a:prstGeom prst="rect">
            <a:avLst/>
          </a:prstGeom>
          <a:noFill/>
        </p:spPr>
        <p:txBody>
          <a:bodyPr wrap="square" rtlCol="0">
            <a:spAutoFit/>
          </a:bodyPr>
          <a:lstStyle/>
          <a:p>
            <a:r>
              <a:rPr lang="fi-FI" sz="800" dirty="0">
                <a:latin typeface="Verdana" panose="020B0604030504040204" pitchFamily="34" charset="0"/>
              </a:rPr>
              <a:t>Kaikki: n=1202</a:t>
            </a:r>
          </a:p>
          <a:p>
            <a:endParaRPr lang="fi-FI" sz="800" dirty="0">
              <a:latin typeface="Verdana" panose="020B0604030504040204" pitchFamily="34" charset="0"/>
            </a:endParaRPr>
          </a:p>
        </p:txBody>
      </p:sp>
    </p:spTree>
    <p:extLst>
      <p:ext uri="{BB962C8B-B14F-4D97-AF65-F5344CB8AC3E}">
        <p14:creationId xmlns:p14="http://schemas.microsoft.com/office/powerpoint/2010/main" val="1862511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BD1785F1-D0DB-C548-8BF4-062C958742F0}"/>
              </a:ext>
            </a:extLst>
          </p:cNvPr>
          <p:cNvSpPr>
            <a:spLocks noGrp="1"/>
          </p:cNvSpPr>
          <p:nvPr>
            <p:ph type="body" sz="quarter" idx="11"/>
          </p:nvPr>
        </p:nvSpPr>
        <p:spPr/>
        <p:txBody>
          <a:bodyPr>
            <a:normAutofit fontScale="77500" lnSpcReduction="20000"/>
          </a:bodyPr>
          <a:lstStyle/>
          <a:p>
            <a:r>
              <a:rPr lang="fi-FI"/>
              <a:t>Itse rakennetun tai rakennutetun kodin suosio on lisääntynyt</a:t>
            </a:r>
          </a:p>
        </p:txBody>
      </p:sp>
      <p:graphicFrame>
        <p:nvGraphicFramePr>
          <p:cNvPr id="4" name="Sisällön paikkamerkki 6">
            <a:extLst>
              <a:ext uri="{FF2B5EF4-FFF2-40B4-BE49-F238E27FC236}">
                <a16:creationId xmlns:a16="http://schemas.microsoft.com/office/drawing/2014/main" id="{A99D3444-A8FC-D645-85AE-AF25168B1C9C}"/>
              </a:ext>
            </a:extLst>
          </p:cNvPr>
          <p:cNvGraphicFramePr>
            <a:graphicFrameLocks/>
          </p:cNvGraphicFramePr>
          <p:nvPr>
            <p:extLst>
              <p:ext uri="{D42A27DB-BD31-4B8C-83A1-F6EECF244321}">
                <p14:modId xmlns:p14="http://schemas.microsoft.com/office/powerpoint/2010/main" val="2233068421"/>
              </p:ext>
            </p:extLst>
          </p:nvPr>
        </p:nvGraphicFramePr>
        <p:xfrm>
          <a:off x="1071562" y="1781200"/>
          <a:ext cx="10201278" cy="468052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nuoliyhdysviiva 4">
            <a:extLst>
              <a:ext uri="{FF2B5EF4-FFF2-40B4-BE49-F238E27FC236}">
                <a16:creationId xmlns:a16="http://schemas.microsoft.com/office/drawing/2014/main" id="{86CCFE49-EDA5-F548-AD7E-C1088C6912F6}"/>
              </a:ext>
            </a:extLst>
          </p:cNvPr>
          <p:cNvCxnSpPr>
            <a:cxnSpLocks/>
          </p:cNvCxnSpPr>
          <p:nvPr/>
        </p:nvCxnSpPr>
        <p:spPr>
          <a:xfrm flipV="1">
            <a:off x="2135560" y="2708920"/>
            <a:ext cx="0" cy="360000"/>
          </a:xfrm>
          <a:prstGeom prst="straightConnector1">
            <a:avLst/>
          </a:prstGeom>
          <a:ln w="57150">
            <a:headEnd type="none" w="med" len="med"/>
            <a:tailEnd type="arrow" w="med" len="med"/>
          </a:ln>
        </p:spPr>
        <p:style>
          <a:lnRef idx="1">
            <a:schemeClr val="accent5"/>
          </a:lnRef>
          <a:fillRef idx="0">
            <a:schemeClr val="accent5"/>
          </a:fillRef>
          <a:effectRef idx="0">
            <a:schemeClr val="accent5"/>
          </a:effectRef>
          <a:fontRef idx="minor">
            <a:schemeClr val="tx1"/>
          </a:fontRef>
        </p:style>
      </p:cxnSp>
      <p:sp>
        <p:nvSpPr>
          <p:cNvPr id="7" name="Tekstiruutu 6">
            <a:extLst>
              <a:ext uri="{FF2B5EF4-FFF2-40B4-BE49-F238E27FC236}">
                <a16:creationId xmlns:a16="http://schemas.microsoft.com/office/drawing/2014/main" id="{A08F372E-FDA4-0145-9A68-F9E7E3EC2E42}"/>
              </a:ext>
            </a:extLst>
          </p:cNvPr>
          <p:cNvSpPr txBox="1"/>
          <p:nvPr/>
        </p:nvSpPr>
        <p:spPr>
          <a:xfrm>
            <a:off x="5345515" y="6461720"/>
            <a:ext cx="1500970" cy="461665"/>
          </a:xfrm>
          <a:prstGeom prst="rect">
            <a:avLst/>
          </a:prstGeom>
          <a:noFill/>
        </p:spPr>
        <p:txBody>
          <a:bodyPr wrap="square" rtlCol="0">
            <a:spAutoFit/>
          </a:bodyPr>
          <a:lstStyle/>
          <a:p>
            <a:r>
              <a:rPr lang="fi-FI" sz="800" dirty="0">
                <a:latin typeface="Verdana" panose="020B0604030504040204" pitchFamily="34" charset="0"/>
              </a:rPr>
              <a:t>2020 - Kaikki: n=1387</a:t>
            </a:r>
          </a:p>
          <a:p>
            <a:r>
              <a:rPr lang="fi-FI" sz="800" dirty="0">
                <a:latin typeface="Verdana" panose="020B0604030504040204" pitchFamily="34" charset="0"/>
              </a:rPr>
              <a:t>2021 - Kaikki: n=1202</a:t>
            </a:r>
          </a:p>
          <a:p>
            <a:endParaRPr lang="fi-FI" sz="800" dirty="0">
              <a:latin typeface="Verdana" panose="020B0604030504040204" pitchFamily="34" charset="0"/>
            </a:endParaRPr>
          </a:p>
        </p:txBody>
      </p:sp>
      <p:sp>
        <p:nvSpPr>
          <p:cNvPr id="2" name="Tekstiruutu 1">
            <a:extLst>
              <a:ext uri="{FF2B5EF4-FFF2-40B4-BE49-F238E27FC236}">
                <a16:creationId xmlns:a16="http://schemas.microsoft.com/office/drawing/2014/main" id="{D60EB702-4CFA-431C-A64A-AED7ADD32A98}"/>
              </a:ext>
            </a:extLst>
          </p:cNvPr>
          <p:cNvSpPr txBox="1"/>
          <p:nvPr/>
        </p:nvSpPr>
        <p:spPr>
          <a:xfrm>
            <a:off x="839416" y="5961331"/>
            <a:ext cx="2976200" cy="738664"/>
          </a:xfrm>
          <a:prstGeom prst="rect">
            <a:avLst/>
          </a:prstGeom>
          <a:solidFill>
            <a:schemeClr val="bg1"/>
          </a:solidFill>
        </p:spPr>
        <p:txBody>
          <a:bodyPr wrap="square" rtlCol="0">
            <a:spAutoFit/>
          </a:bodyPr>
          <a:lstStyle/>
          <a:p>
            <a:r>
              <a:rPr lang="fi-FI" sz="1400" dirty="0"/>
              <a:t>Alle 25-vuotiaista 36% ilmoittaa ihanneasunnon olevan itselle tai itse rakennettu</a:t>
            </a:r>
          </a:p>
        </p:txBody>
      </p:sp>
    </p:spTree>
    <p:extLst>
      <p:ext uri="{BB962C8B-B14F-4D97-AF65-F5344CB8AC3E}">
        <p14:creationId xmlns:p14="http://schemas.microsoft.com/office/powerpoint/2010/main" val="2337259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EC248F10-DA08-4B22-BE17-EB3DA9C1B26C}"/>
              </a:ext>
            </a:extLst>
          </p:cNvPr>
          <p:cNvSpPr>
            <a:spLocks noGrp="1"/>
          </p:cNvSpPr>
          <p:nvPr>
            <p:ph type="body" sz="quarter" idx="11"/>
          </p:nvPr>
        </p:nvSpPr>
        <p:spPr/>
        <p:txBody>
          <a:bodyPr>
            <a:normAutofit fontScale="70000" lnSpcReduction="20000"/>
          </a:bodyPr>
          <a:lstStyle/>
          <a:p>
            <a:r>
              <a:rPr lang="fi-FI" dirty="0"/>
              <a:t>Millaisia ominaisuuksia suomalaiset ihannekotiin eniten liittävät? TOP 5 väitettä, joissa suurimmat samaa mieltä -osuudet</a:t>
            </a:r>
          </a:p>
        </p:txBody>
      </p:sp>
      <p:pic>
        <p:nvPicPr>
          <p:cNvPr id="8" name="Kuva 7">
            <a:extLst>
              <a:ext uri="{FF2B5EF4-FFF2-40B4-BE49-F238E27FC236}">
                <a16:creationId xmlns:a16="http://schemas.microsoft.com/office/drawing/2014/main" id="{7FE80F63-3AA0-4B24-A876-57402B109B49}"/>
              </a:ext>
            </a:extLst>
          </p:cNvPr>
          <p:cNvPicPr>
            <a:picLocks noChangeAspect="1"/>
          </p:cNvPicPr>
          <p:nvPr/>
        </p:nvPicPr>
        <p:blipFill>
          <a:blip r:embed="rId2"/>
          <a:stretch>
            <a:fillRect/>
          </a:stretch>
        </p:blipFill>
        <p:spPr>
          <a:xfrm>
            <a:off x="119336" y="2075134"/>
            <a:ext cx="11590101" cy="732412"/>
          </a:xfrm>
          <a:prstGeom prst="rect">
            <a:avLst/>
          </a:prstGeom>
        </p:spPr>
      </p:pic>
      <p:pic>
        <p:nvPicPr>
          <p:cNvPr id="10" name="Kuva 9">
            <a:extLst>
              <a:ext uri="{FF2B5EF4-FFF2-40B4-BE49-F238E27FC236}">
                <a16:creationId xmlns:a16="http://schemas.microsoft.com/office/drawing/2014/main" id="{7B25DCF2-99E9-4519-94B0-7B0E103D9BE2}"/>
              </a:ext>
            </a:extLst>
          </p:cNvPr>
          <p:cNvPicPr>
            <a:picLocks noChangeAspect="1"/>
          </p:cNvPicPr>
          <p:nvPr/>
        </p:nvPicPr>
        <p:blipFill>
          <a:blip r:embed="rId3"/>
          <a:stretch>
            <a:fillRect/>
          </a:stretch>
        </p:blipFill>
        <p:spPr>
          <a:xfrm>
            <a:off x="119336" y="3910518"/>
            <a:ext cx="11590101" cy="633642"/>
          </a:xfrm>
          <a:prstGeom prst="rect">
            <a:avLst/>
          </a:prstGeom>
        </p:spPr>
      </p:pic>
      <p:pic>
        <p:nvPicPr>
          <p:cNvPr id="12" name="Kuva 11">
            <a:extLst>
              <a:ext uri="{FF2B5EF4-FFF2-40B4-BE49-F238E27FC236}">
                <a16:creationId xmlns:a16="http://schemas.microsoft.com/office/drawing/2014/main" id="{FB02AFA0-DDF0-4307-B55F-619E64F04E91}"/>
              </a:ext>
            </a:extLst>
          </p:cNvPr>
          <p:cNvPicPr>
            <a:picLocks noChangeAspect="1"/>
          </p:cNvPicPr>
          <p:nvPr/>
        </p:nvPicPr>
        <p:blipFill>
          <a:blip r:embed="rId4"/>
          <a:stretch>
            <a:fillRect/>
          </a:stretch>
        </p:blipFill>
        <p:spPr>
          <a:xfrm>
            <a:off x="188016" y="2862136"/>
            <a:ext cx="11469312" cy="705107"/>
          </a:xfrm>
          <a:prstGeom prst="rect">
            <a:avLst/>
          </a:prstGeom>
        </p:spPr>
      </p:pic>
      <p:pic>
        <p:nvPicPr>
          <p:cNvPr id="14" name="Kuva 13">
            <a:extLst>
              <a:ext uri="{FF2B5EF4-FFF2-40B4-BE49-F238E27FC236}">
                <a16:creationId xmlns:a16="http://schemas.microsoft.com/office/drawing/2014/main" id="{F708D0A8-77E5-4BB8-BA11-E26AD76EA6E9}"/>
              </a:ext>
            </a:extLst>
          </p:cNvPr>
          <p:cNvPicPr>
            <a:picLocks noChangeAspect="1"/>
          </p:cNvPicPr>
          <p:nvPr/>
        </p:nvPicPr>
        <p:blipFill>
          <a:blip r:embed="rId5"/>
          <a:stretch>
            <a:fillRect/>
          </a:stretch>
        </p:blipFill>
        <p:spPr>
          <a:xfrm>
            <a:off x="572533" y="1310399"/>
            <a:ext cx="11046934" cy="799112"/>
          </a:xfrm>
          <a:prstGeom prst="rect">
            <a:avLst/>
          </a:prstGeom>
        </p:spPr>
      </p:pic>
      <p:sp>
        <p:nvSpPr>
          <p:cNvPr id="15" name="Tekstiruutu 14">
            <a:extLst>
              <a:ext uri="{FF2B5EF4-FFF2-40B4-BE49-F238E27FC236}">
                <a16:creationId xmlns:a16="http://schemas.microsoft.com/office/drawing/2014/main" id="{B5FF2D22-C3DF-4BC5-A2BF-D4592A01EE59}"/>
              </a:ext>
            </a:extLst>
          </p:cNvPr>
          <p:cNvSpPr txBox="1"/>
          <p:nvPr/>
        </p:nvSpPr>
        <p:spPr>
          <a:xfrm>
            <a:off x="3947902" y="2641648"/>
            <a:ext cx="5770298" cy="307777"/>
          </a:xfrm>
          <a:prstGeom prst="rect">
            <a:avLst/>
          </a:prstGeom>
          <a:noFill/>
        </p:spPr>
        <p:txBody>
          <a:bodyPr wrap="non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00000"/>
                </a:solidFill>
                <a:effectLst/>
                <a:uLnTx/>
                <a:uFillTx/>
                <a:latin typeface="Calibri" panose="020F0502020204030204"/>
                <a:ea typeface="+mn-ea"/>
                <a:cs typeface="+mn-cs"/>
              </a:rPr>
              <a:t>Huom. Alle 25-vuotiassa 80% osittain tai täysin samaa mieltä väitteen kanssa</a:t>
            </a:r>
          </a:p>
        </p:txBody>
      </p:sp>
      <p:sp>
        <p:nvSpPr>
          <p:cNvPr id="16" name="Tekstiruutu 15">
            <a:extLst>
              <a:ext uri="{FF2B5EF4-FFF2-40B4-BE49-F238E27FC236}">
                <a16:creationId xmlns:a16="http://schemas.microsoft.com/office/drawing/2014/main" id="{0A7D0331-D05A-446F-9630-28DB83763F80}"/>
              </a:ext>
            </a:extLst>
          </p:cNvPr>
          <p:cNvSpPr txBox="1"/>
          <p:nvPr/>
        </p:nvSpPr>
        <p:spPr>
          <a:xfrm>
            <a:off x="3968528" y="3489362"/>
            <a:ext cx="5770298" cy="307777"/>
          </a:xfrm>
          <a:prstGeom prst="rect">
            <a:avLst/>
          </a:prstGeom>
          <a:noFill/>
        </p:spPr>
        <p:txBody>
          <a:bodyPr wrap="non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00000"/>
                </a:solidFill>
                <a:effectLst/>
                <a:uLnTx/>
                <a:uFillTx/>
                <a:latin typeface="Calibri" panose="020F0502020204030204"/>
                <a:ea typeface="+mn-ea"/>
                <a:cs typeface="+mn-cs"/>
              </a:rPr>
              <a:t>Huom. Alle 25-vuotiassa 69% osittain tai täysin samaa mieltä väitteen kanssa</a:t>
            </a:r>
          </a:p>
        </p:txBody>
      </p:sp>
      <p:sp>
        <p:nvSpPr>
          <p:cNvPr id="17" name="Tekstiruutu 16">
            <a:extLst>
              <a:ext uri="{FF2B5EF4-FFF2-40B4-BE49-F238E27FC236}">
                <a16:creationId xmlns:a16="http://schemas.microsoft.com/office/drawing/2014/main" id="{53F8F137-9943-4DCC-975C-88A37C1AF65E}"/>
              </a:ext>
            </a:extLst>
          </p:cNvPr>
          <p:cNvSpPr txBox="1"/>
          <p:nvPr/>
        </p:nvSpPr>
        <p:spPr>
          <a:xfrm>
            <a:off x="3947902" y="4424365"/>
            <a:ext cx="5770298" cy="307777"/>
          </a:xfrm>
          <a:prstGeom prst="rect">
            <a:avLst/>
          </a:prstGeom>
          <a:noFill/>
        </p:spPr>
        <p:txBody>
          <a:bodyPr wrap="non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00000"/>
                </a:solidFill>
                <a:effectLst/>
                <a:uLnTx/>
                <a:uFillTx/>
                <a:latin typeface="Calibri" panose="020F0502020204030204"/>
                <a:ea typeface="+mn-ea"/>
                <a:cs typeface="+mn-cs"/>
              </a:rPr>
              <a:t>Huom. Alle 25-vuotiassa 68% osittain tai täysin samaa mieltä väitteen kanssa</a:t>
            </a:r>
          </a:p>
        </p:txBody>
      </p:sp>
      <p:pic>
        <p:nvPicPr>
          <p:cNvPr id="19" name="Kuva 18">
            <a:extLst>
              <a:ext uri="{FF2B5EF4-FFF2-40B4-BE49-F238E27FC236}">
                <a16:creationId xmlns:a16="http://schemas.microsoft.com/office/drawing/2014/main" id="{43A74896-F241-4FF8-980B-F9E1A7545C18}"/>
              </a:ext>
            </a:extLst>
          </p:cNvPr>
          <p:cNvPicPr>
            <a:picLocks noChangeAspect="1"/>
          </p:cNvPicPr>
          <p:nvPr/>
        </p:nvPicPr>
        <p:blipFill>
          <a:blip r:embed="rId6"/>
          <a:stretch>
            <a:fillRect/>
          </a:stretch>
        </p:blipFill>
        <p:spPr>
          <a:xfrm>
            <a:off x="78700" y="4837711"/>
            <a:ext cx="11687944" cy="667176"/>
          </a:xfrm>
          <a:prstGeom prst="rect">
            <a:avLst/>
          </a:prstGeom>
        </p:spPr>
      </p:pic>
    </p:spTree>
    <p:extLst>
      <p:ext uri="{BB962C8B-B14F-4D97-AF65-F5344CB8AC3E}">
        <p14:creationId xmlns:p14="http://schemas.microsoft.com/office/powerpoint/2010/main" val="4224500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a:extLst>
              <a:ext uri="{FF2B5EF4-FFF2-40B4-BE49-F238E27FC236}">
                <a16:creationId xmlns:a16="http://schemas.microsoft.com/office/drawing/2014/main" id="{22CFBE86-EFFD-FF4A-8C0B-EAF7CDD534B0}"/>
              </a:ext>
            </a:extLst>
          </p:cNvPr>
          <p:cNvGraphicFramePr>
            <a:graphicFrameLocks noGrp="1"/>
          </p:cNvGraphicFramePr>
          <p:nvPr>
            <p:ph sz="half" idx="1"/>
            <p:extLst>
              <p:ext uri="{D42A27DB-BD31-4B8C-83A1-F6EECF244321}">
                <p14:modId xmlns:p14="http://schemas.microsoft.com/office/powerpoint/2010/main" val="2711988232"/>
              </p:ext>
            </p:extLst>
          </p:nvPr>
        </p:nvGraphicFramePr>
        <p:xfrm>
          <a:off x="919162" y="1628800"/>
          <a:ext cx="10353675"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n paikkamerkki 5">
            <a:extLst>
              <a:ext uri="{FF2B5EF4-FFF2-40B4-BE49-F238E27FC236}">
                <a16:creationId xmlns:a16="http://schemas.microsoft.com/office/drawing/2014/main" id="{BD1785F1-D0DB-C548-8BF4-062C958742F0}"/>
              </a:ext>
            </a:extLst>
          </p:cNvPr>
          <p:cNvSpPr>
            <a:spLocks noGrp="1"/>
          </p:cNvSpPr>
          <p:nvPr>
            <p:ph type="body" sz="quarter" idx="11"/>
          </p:nvPr>
        </p:nvSpPr>
        <p:spPr/>
        <p:txBody>
          <a:bodyPr>
            <a:normAutofit fontScale="77500" lnSpcReduction="20000"/>
          </a:bodyPr>
          <a:lstStyle/>
          <a:p>
            <a:r>
              <a:rPr lang="fi-FI"/>
              <a:t>Energiatehokkuus on noussut suomalaisten ihanteissa jonkin verran</a:t>
            </a:r>
          </a:p>
        </p:txBody>
      </p:sp>
      <p:sp>
        <p:nvSpPr>
          <p:cNvPr id="4" name="Tekstiruutu 3">
            <a:extLst>
              <a:ext uri="{FF2B5EF4-FFF2-40B4-BE49-F238E27FC236}">
                <a16:creationId xmlns:a16="http://schemas.microsoft.com/office/drawing/2014/main" id="{8D433B1D-4DFD-F642-98DA-770802FAF0DC}"/>
              </a:ext>
            </a:extLst>
          </p:cNvPr>
          <p:cNvSpPr txBox="1"/>
          <p:nvPr/>
        </p:nvSpPr>
        <p:spPr>
          <a:xfrm>
            <a:off x="5345515" y="6461720"/>
            <a:ext cx="1500970" cy="461665"/>
          </a:xfrm>
          <a:prstGeom prst="rect">
            <a:avLst/>
          </a:prstGeom>
          <a:noFill/>
        </p:spPr>
        <p:txBody>
          <a:bodyPr wrap="square" rtlCol="0">
            <a:spAutoFit/>
          </a:bodyPr>
          <a:lstStyle/>
          <a:p>
            <a:r>
              <a:rPr lang="fi-FI" sz="800" dirty="0">
                <a:latin typeface="Verdana" panose="020B0604030504040204" pitchFamily="34" charset="0"/>
              </a:rPr>
              <a:t>2020 - Kaikki: n=1387</a:t>
            </a:r>
          </a:p>
          <a:p>
            <a:r>
              <a:rPr lang="fi-FI" sz="800" dirty="0">
                <a:latin typeface="Verdana" panose="020B0604030504040204" pitchFamily="34" charset="0"/>
              </a:rPr>
              <a:t>2021 - Kaikki: n=1202</a:t>
            </a:r>
          </a:p>
          <a:p>
            <a:endParaRPr lang="fi-FI" sz="800" dirty="0">
              <a:latin typeface="Verdana" panose="020B0604030504040204" pitchFamily="34" charset="0"/>
            </a:endParaRPr>
          </a:p>
        </p:txBody>
      </p:sp>
      <p:sp>
        <p:nvSpPr>
          <p:cNvPr id="5" name="Tekstiruutu 4">
            <a:extLst>
              <a:ext uri="{FF2B5EF4-FFF2-40B4-BE49-F238E27FC236}">
                <a16:creationId xmlns:a16="http://schemas.microsoft.com/office/drawing/2014/main" id="{DC93C7DD-FE30-D04D-9772-A1674D321062}"/>
              </a:ext>
            </a:extLst>
          </p:cNvPr>
          <p:cNvSpPr txBox="1"/>
          <p:nvPr/>
        </p:nvSpPr>
        <p:spPr>
          <a:xfrm>
            <a:off x="3791744" y="2204864"/>
            <a:ext cx="4198585" cy="246221"/>
          </a:xfrm>
          <a:prstGeom prst="rect">
            <a:avLst/>
          </a:prstGeom>
          <a:noFill/>
        </p:spPr>
        <p:txBody>
          <a:bodyPr wrap="none" rtlCol="0">
            <a:spAutoFit/>
          </a:bodyPr>
          <a:lstStyle/>
          <a:p>
            <a:r>
              <a:rPr lang="fi-FI" sz="1000" dirty="0">
                <a:solidFill>
                  <a:srgbClr val="000000">
                    <a:lumMod val="65000"/>
                    <a:lumOff val="35000"/>
                  </a:srgbClr>
                </a:solidFill>
                <a:latin typeface="Verdana" panose="020B0604030504040204" pitchFamily="34" charset="0"/>
              </a:rPr>
              <a:t>Vastausten </a:t>
            </a:r>
            <a:r>
              <a:rPr lang="fi-FI" sz="1000" i="1" dirty="0">
                <a:solidFill>
                  <a:srgbClr val="000000">
                    <a:lumMod val="65000"/>
                    <a:lumOff val="35000"/>
                  </a:srgbClr>
                </a:solidFill>
                <a:latin typeface="Verdana" panose="020B0604030504040204" pitchFamily="34" charset="0"/>
              </a:rPr>
              <a:t>Melko tärkeää</a:t>
            </a:r>
            <a:r>
              <a:rPr lang="fi-FI" sz="1000" dirty="0">
                <a:solidFill>
                  <a:srgbClr val="000000">
                    <a:lumMod val="65000"/>
                    <a:lumOff val="35000"/>
                  </a:srgbClr>
                </a:solidFill>
                <a:latin typeface="Verdana" panose="020B0604030504040204" pitchFamily="34" charset="0"/>
              </a:rPr>
              <a:t>, </a:t>
            </a:r>
            <a:r>
              <a:rPr lang="fi-FI" sz="1000" i="1" dirty="0">
                <a:solidFill>
                  <a:srgbClr val="000000">
                    <a:lumMod val="65000"/>
                    <a:lumOff val="35000"/>
                  </a:srgbClr>
                </a:solidFill>
                <a:latin typeface="Verdana" panose="020B0604030504040204" pitchFamily="34" charset="0"/>
              </a:rPr>
              <a:t>Tärkeää </a:t>
            </a:r>
            <a:r>
              <a:rPr lang="fi-FI" sz="1000" dirty="0">
                <a:solidFill>
                  <a:srgbClr val="000000">
                    <a:lumMod val="65000"/>
                    <a:lumOff val="35000"/>
                  </a:srgbClr>
                </a:solidFill>
                <a:latin typeface="Verdana" panose="020B0604030504040204" pitchFamily="34" charset="0"/>
              </a:rPr>
              <a:t>ja </a:t>
            </a:r>
            <a:r>
              <a:rPr lang="fi-FI" sz="1000" i="1" dirty="0">
                <a:solidFill>
                  <a:srgbClr val="000000">
                    <a:lumMod val="65000"/>
                    <a:lumOff val="35000"/>
                  </a:srgbClr>
                </a:solidFill>
                <a:latin typeface="Verdana" panose="020B0604030504040204" pitchFamily="34" charset="0"/>
              </a:rPr>
              <a:t>Erittäin tärkeää </a:t>
            </a:r>
            <a:r>
              <a:rPr lang="fi-FI" sz="1000" dirty="0">
                <a:solidFill>
                  <a:srgbClr val="000000">
                    <a:lumMod val="65000"/>
                    <a:lumOff val="35000"/>
                  </a:srgbClr>
                </a:solidFill>
                <a:latin typeface="Verdana" panose="020B0604030504040204" pitchFamily="34" charset="0"/>
              </a:rPr>
              <a:t>summa</a:t>
            </a:r>
          </a:p>
        </p:txBody>
      </p:sp>
      <p:cxnSp>
        <p:nvCxnSpPr>
          <p:cNvPr id="9" name="Suora nuoliyhdysviiva 8">
            <a:extLst>
              <a:ext uri="{FF2B5EF4-FFF2-40B4-BE49-F238E27FC236}">
                <a16:creationId xmlns:a16="http://schemas.microsoft.com/office/drawing/2014/main" id="{30B4A723-5E7E-DD40-B1D3-B16F2E10ED0B}"/>
              </a:ext>
            </a:extLst>
          </p:cNvPr>
          <p:cNvCxnSpPr>
            <a:cxnSpLocks/>
          </p:cNvCxnSpPr>
          <p:nvPr/>
        </p:nvCxnSpPr>
        <p:spPr>
          <a:xfrm flipV="1">
            <a:off x="7990329" y="2564904"/>
            <a:ext cx="0" cy="360000"/>
          </a:xfrm>
          <a:prstGeom prst="straightConnector1">
            <a:avLst/>
          </a:prstGeom>
          <a:ln w="57150">
            <a:headEnd type="none" w="med" len="med"/>
            <a:tailEnd type="arrow" w="med" len="med"/>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848027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a:extLst>
              <a:ext uri="{FF2B5EF4-FFF2-40B4-BE49-F238E27FC236}">
                <a16:creationId xmlns:a16="http://schemas.microsoft.com/office/drawing/2014/main" id="{22CFBE86-EFFD-FF4A-8C0B-EAF7CDD534B0}"/>
              </a:ext>
            </a:extLst>
          </p:cNvPr>
          <p:cNvGraphicFramePr>
            <a:graphicFrameLocks noGrp="1"/>
          </p:cNvGraphicFramePr>
          <p:nvPr>
            <p:ph sz="half" idx="1"/>
            <p:extLst>
              <p:ext uri="{D42A27DB-BD31-4B8C-83A1-F6EECF244321}">
                <p14:modId xmlns:p14="http://schemas.microsoft.com/office/powerpoint/2010/main" val="584577347"/>
              </p:ext>
            </p:extLst>
          </p:nvPr>
        </p:nvGraphicFramePr>
        <p:xfrm>
          <a:off x="919162" y="1628800"/>
          <a:ext cx="10353675"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in paikkamerkki 5">
            <a:extLst>
              <a:ext uri="{FF2B5EF4-FFF2-40B4-BE49-F238E27FC236}">
                <a16:creationId xmlns:a16="http://schemas.microsoft.com/office/drawing/2014/main" id="{BD1785F1-D0DB-C548-8BF4-062C958742F0}"/>
              </a:ext>
            </a:extLst>
          </p:cNvPr>
          <p:cNvSpPr>
            <a:spLocks noGrp="1"/>
          </p:cNvSpPr>
          <p:nvPr>
            <p:ph type="body" sz="quarter" idx="11"/>
          </p:nvPr>
        </p:nvSpPr>
        <p:spPr/>
        <p:txBody>
          <a:bodyPr/>
          <a:lstStyle/>
          <a:p>
            <a:r>
              <a:rPr lang="fi-FI"/>
              <a:t>Luonnonmateriaalit ja kasvit</a:t>
            </a:r>
          </a:p>
        </p:txBody>
      </p:sp>
      <p:sp>
        <p:nvSpPr>
          <p:cNvPr id="4" name="Tekstiruutu 3">
            <a:extLst>
              <a:ext uri="{FF2B5EF4-FFF2-40B4-BE49-F238E27FC236}">
                <a16:creationId xmlns:a16="http://schemas.microsoft.com/office/drawing/2014/main" id="{19614DFF-9105-934B-9527-1350D26DD688}"/>
              </a:ext>
            </a:extLst>
          </p:cNvPr>
          <p:cNvSpPr txBox="1"/>
          <p:nvPr/>
        </p:nvSpPr>
        <p:spPr>
          <a:xfrm>
            <a:off x="9984432" y="1484784"/>
            <a:ext cx="1500970" cy="461665"/>
          </a:xfrm>
          <a:prstGeom prst="rect">
            <a:avLst/>
          </a:prstGeom>
          <a:noFill/>
        </p:spPr>
        <p:txBody>
          <a:bodyPr wrap="square" rtlCol="0">
            <a:spAutoFit/>
          </a:bodyPr>
          <a:lstStyle/>
          <a:p>
            <a:r>
              <a:rPr lang="fi-FI" sz="800" dirty="0">
                <a:latin typeface="Verdana" panose="020B0604030504040204" pitchFamily="34" charset="0"/>
              </a:rPr>
              <a:t>2020 - Kaikki: n=1387</a:t>
            </a:r>
          </a:p>
          <a:p>
            <a:r>
              <a:rPr lang="fi-FI" sz="800" dirty="0">
                <a:latin typeface="Verdana" panose="020B0604030504040204" pitchFamily="34" charset="0"/>
              </a:rPr>
              <a:t>2021 - Kaikki: n=1202</a:t>
            </a:r>
          </a:p>
          <a:p>
            <a:endParaRPr lang="fi-FI" sz="800" dirty="0">
              <a:latin typeface="Verdana" panose="020B0604030504040204" pitchFamily="34" charset="0"/>
            </a:endParaRPr>
          </a:p>
        </p:txBody>
      </p:sp>
      <p:sp>
        <p:nvSpPr>
          <p:cNvPr id="5" name="Tekstiruutu 4">
            <a:extLst>
              <a:ext uri="{FF2B5EF4-FFF2-40B4-BE49-F238E27FC236}">
                <a16:creationId xmlns:a16="http://schemas.microsoft.com/office/drawing/2014/main" id="{C2A0E783-F271-0D4C-B355-CB9530B510A0}"/>
              </a:ext>
            </a:extLst>
          </p:cNvPr>
          <p:cNvSpPr txBox="1"/>
          <p:nvPr/>
        </p:nvSpPr>
        <p:spPr>
          <a:xfrm>
            <a:off x="3791744" y="2204864"/>
            <a:ext cx="4198585" cy="246221"/>
          </a:xfrm>
          <a:prstGeom prst="rect">
            <a:avLst/>
          </a:prstGeom>
          <a:noFill/>
        </p:spPr>
        <p:txBody>
          <a:bodyPr wrap="none" rtlCol="0">
            <a:spAutoFit/>
          </a:bodyPr>
          <a:lstStyle/>
          <a:p>
            <a:r>
              <a:rPr lang="fi-FI" sz="1000" dirty="0">
                <a:solidFill>
                  <a:srgbClr val="000000">
                    <a:lumMod val="65000"/>
                    <a:lumOff val="35000"/>
                  </a:srgbClr>
                </a:solidFill>
                <a:latin typeface="Verdana" panose="020B0604030504040204" pitchFamily="34" charset="0"/>
              </a:rPr>
              <a:t>Vastausten </a:t>
            </a:r>
            <a:r>
              <a:rPr lang="fi-FI" sz="1000" i="1" dirty="0">
                <a:solidFill>
                  <a:srgbClr val="000000">
                    <a:lumMod val="65000"/>
                    <a:lumOff val="35000"/>
                  </a:srgbClr>
                </a:solidFill>
                <a:latin typeface="Verdana" panose="020B0604030504040204" pitchFamily="34" charset="0"/>
              </a:rPr>
              <a:t>Melko tärkeää</a:t>
            </a:r>
            <a:r>
              <a:rPr lang="fi-FI" sz="1000" dirty="0">
                <a:solidFill>
                  <a:srgbClr val="000000">
                    <a:lumMod val="65000"/>
                    <a:lumOff val="35000"/>
                  </a:srgbClr>
                </a:solidFill>
                <a:latin typeface="Verdana" panose="020B0604030504040204" pitchFamily="34" charset="0"/>
              </a:rPr>
              <a:t>, </a:t>
            </a:r>
            <a:r>
              <a:rPr lang="fi-FI" sz="1000" i="1" dirty="0">
                <a:solidFill>
                  <a:srgbClr val="000000">
                    <a:lumMod val="65000"/>
                    <a:lumOff val="35000"/>
                  </a:srgbClr>
                </a:solidFill>
                <a:latin typeface="Verdana" panose="020B0604030504040204" pitchFamily="34" charset="0"/>
              </a:rPr>
              <a:t>Tärkeää </a:t>
            </a:r>
            <a:r>
              <a:rPr lang="fi-FI" sz="1000" dirty="0">
                <a:solidFill>
                  <a:srgbClr val="000000">
                    <a:lumMod val="65000"/>
                    <a:lumOff val="35000"/>
                  </a:srgbClr>
                </a:solidFill>
                <a:latin typeface="Verdana" panose="020B0604030504040204" pitchFamily="34" charset="0"/>
              </a:rPr>
              <a:t>ja </a:t>
            </a:r>
            <a:r>
              <a:rPr lang="fi-FI" sz="1000" i="1" dirty="0">
                <a:solidFill>
                  <a:srgbClr val="000000">
                    <a:lumMod val="65000"/>
                    <a:lumOff val="35000"/>
                  </a:srgbClr>
                </a:solidFill>
                <a:latin typeface="Verdana" panose="020B0604030504040204" pitchFamily="34" charset="0"/>
              </a:rPr>
              <a:t>Erittäin tärkeää </a:t>
            </a:r>
            <a:r>
              <a:rPr lang="fi-FI" sz="1000" dirty="0">
                <a:solidFill>
                  <a:srgbClr val="000000">
                    <a:lumMod val="65000"/>
                    <a:lumOff val="35000"/>
                  </a:srgbClr>
                </a:solidFill>
                <a:latin typeface="Verdana" panose="020B0604030504040204" pitchFamily="34" charset="0"/>
              </a:rPr>
              <a:t>summa</a:t>
            </a:r>
          </a:p>
        </p:txBody>
      </p:sp>
      <p:sp>
        <p:nvSpPr>
          <p:cNvPr id="2" name="Tekstiruutu 1">
            <a:extLst>
              <a:ext uri="{FF2B5EF4-FFF2-40B4-BE49-F238E27FC236}">
                <a16:creationId xmlns:a16="http://schemas.microsoft.com/office/drawing/2014/main" id="{E748C031-4265-4C38-A48C-F80B337690F4}"/>
              </a:ext>
            </a:extLst>
          </p:cNvPr>
          <p:cNvSpPr txBox="1"/>
          <p:nvPr/>
        </p:nvSpPr>
        <p:spPr>
          <a:xfrm>
            <a:off x="5447928" y="2638017"/>
            <a:ext cx="2016224" cy="738664"/>
          </a:xfrm>
          <a:prstGeom prst="rect">
            <a:avLst/>
          </a:prstGeom>
          <a:noFill/>
        </p:spPr>
        <p:txBody>
          <a:bodyPr wrap="square" rtlCol="0">
            <a:spAutoFit/>
          </a:bodyPr>
          <a:lstStyle/>
          <a:p>
            <a:r>
              <a:rPr lang="fi-FI" sz="1400" dirty="0"/>
              <a:t>Huonekasvit erityisen tärkeitä alle 25-vuotialle, 73%</a:t>
            </a:r>
          </a:p>
        </p:txBody>
      </p:sp>
    </p:spTree>
    <p:extLst>
      <p:ext uri="{BB962C8B-B14F-4D97-AF65-F5344CB8AC3E}">
        <p14:creationId xmlns:p14="http://schemas.microsoft.com/office/powerpoint/2010/main" val="4161343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a:extLst>
              <a:ext uri="{FF2B5EF4-FFF2-40B4-BE49-F238E27FC236}">
                <a16:creationId xmlns:a16="http://schemas.microsoft.com/office/drawing/2014/main" id="{22CFBE86-EFFD-FF4A-8C0B-EAF7CDD534B0}"/>
              </a:ext>
            </a:extLst>
          </p:cNvPr>
          <p:cNvGraphicFramePr>
            <a:graphicFrameLocks noGrp="1"/>
          </p:cNvGraphicFramePr>
          <p:nvPr>
            <p:ph sz="half" idx="1"/>
            <p:extLst>
              <p:ext uri="{D42A27DB-BD31-4B8C-83A1-F6EECF244321}">
                <p14:modId xmlns:p14="http://schemas.microsoft.com/office/powerpoint/2010/main" val="2692908558"/>
              </p:ext>
            </p:extLst>
          </p:nvPr>
        </p:nvGraphicFramePr>
        <p:xfrm>
          <a:off x="919162" y="1628800"/>
          <a:ext cx="10353675"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n paikkamerkki 5">
            <a:extLst>
              <a:ext uri="{FF2B5EF4-FFF2-40B4-BE49-F238E27FC236}">
                <a16:creationId xmlns:a16="http://schemas.microsoft.com/office/drawing/2014/main" id="{BD1785F1-D0DB-C548-8BF4-062C958742F0}"/>
              </a:ext>
            </a:extLst>
          </p:cNvPr>
          <p:cNvSpPr>
            <a:spLocks noGrp="1"/>
          </p:cNvSpPr>
          <p:nvPr>
            <p:ph type="body" sz="quarter" idx="11"/>
          </p:nvPr>
        </p:nvSpPr>
        <p:spPr/>
        <p:txBody>
          <a:bodyPr>
            <a:normAutofit fontScale="85000" lnSpcReduction="10000"/>
          </a:bodyPr>
          <a:lstStyle/>
          <a:p>
            <a:r>
              <a:rPr lang="fi-FI"/>
              <a:t>Elektroniikka hyväksytään osaksi kotia yhä useammin</a:t>
            </a:r>
          </a:p>
        </p:txBody>
      </p:sp>
      <p:cxnSp>
        <p:nvCxnSpPr>
          <p:cNvPr id="4" name="Suora nuoliyhdysviiva 3">
            <a:extLst>
              <a:ext uri="{FF2B5EF4-FFF2-40B4-BE49-F238E27FC236}">
                <a16:creationId xmlns:a16="http://schemas.microsoft.com/office/drawing/2014/main" id="{96F5A89A-6ED0-324E-891D-4E93CEBD1EAD}"/>
              </a:ext>
            </a:extLst>
          </p:cNvPr>
          <p:cNvCxnSpPr>
            <a:cxnSpLocks/>
          </p:cNvCxnSpPr>
          <p:nvPr/>
        </p:nvCxnSpPr>
        <p:spPr>
          <a:xfrm>
            <a:off x="7824192" y="4077072"/>
            <a:ext cx="0" cy="324036"/>
          </a:xfrm>
          <a:prstGeom prst="straightConnector1">
            <a:avLst/>
          </a:prstGeom>
          <a:ln w="57150">
            <a:headEnd type="none" w="med" len="med"/>
            <a:tailEnd type="arrow" w="med" len="med"/>
          </a:ln>
        </p:spPr>
        <p:style>
          <a:lnRef idx="1">
            <a:schemeClr val="accent5"/>
          </a:lnRef>
          <a:fillRef idx="0">
            <a:schemeClr val="accent5"/>
          </a:fillRef>
          <a:effectRef idx="0">
            <a:schemeClr val="accent5"/>
          </a:effectRef>
          <a:fontRef idx="minor">
            <a:schemeClr val="tx1"/>
          </a:fontRef>
        </p:style>
      </p:cxnSp>
      <p:sp>
        <p:nvSpPr>
          <p:cNvPr id="5" name="Tekstiruutu 4">
            <a:extLst>
              <a:ext uri="{FF2B5EF4-FFF2-40B4-BE49-F238E27FC236}">
                <a16:creationId xmlns:a16="http://schemas.microsoft.com/office/drawing/2014/main" id="{627E713C-95AA-1B4D-BF6D-682389AEFB0B}"/>
              </a:ext>
            </a:extLst>
          </p:cNvPr>
          <p:cNvSpPr txBox="1"/>
          <p:nvPr/>
        </p:nvSpPr>
        <p:spPr>
          <a:xfrm>
            <a:off x="5345515" y="6461720"/>
            <a:ext cx="1500970" cy="461665"/>
          </a:xfrm>
          <a:prstGeom prst="rect">
            <a:avLst/>
          </a:prstGeom>
          <a:noFill/>
        </p:spPr>
        <p:txBody>
          <a:bodyPr wrap="square" rtlCol="0">
            <a:spAutoFit/>
          </a:bodyPr>
          <a:lstStyle/>
          <a:p>
            <a:r>
              <a:rPr lang="fi-FI" sz="800" dirty="0">
                <a:latin typeface="Verdana" panose="020B0604030504040204" pitchFamily="34" charset="0"/>
              </a:rPr>
              <a:t>2020 - Kaikki: n=1387</a:t>
            </a:r>
          </a:p>
          <a:p>
            <a:r>
              <a:rPr lang="fi-FI" sz="800" dirty="0">
                <a:latin typeface="Verdana" panose="020B0604030504040204" pitchFamily="34" charset="0"/>
              </a:rPr>
              <a:t>2021 - Kaikki: n=1202</a:t>
            </a:r>
          </a:p>
          <a:p>
            <a:endParaRPr lang="fi-FI" sz="800" dirty="0">
              <a:latin typeface="Verdana" panose="020B0604030504040204" pitchFamily="34" charset="0"/>
            </a:endParaRPr>
          </a:p>
        </p:txBody>
      </p:sp>
      <p:sp>
        <p:nvSpPr>
          <p:cNvPr id="8" name="Tekstiruutu 7">
            <a:extLst>
              <a:ext uri="{FF2B5EF4-FFF2-40B4-BE49-F238E27FC236}">
                <a16:creationId xmlns:a16="http://schemas.microsoft.com/office/drawing/2014/main" id="{314BE221-DD3A-C046-A150-A3A0257CD14E}"/>
              </a:ext>
            </a:extLst>
          </p:cNvPr>
          <p:cNvSpPr txBox="1"/>
          <p:nvPr/>
        </p:nvSpPr>
        <p:spPr>
          <a:xfrm>
            <a:off x="3791744" y="2204864"/>
            <a:ext cx="4198585" cy="246221"/>
          </a:xfrm>
          <a:prstGeom prst="rect">
            <a:avLst/>
          </a:prstGeom>
          <a:noFill/>
        </p:spPr>
        <p:txBody>
          <a:bodyPr wrap="none" rtlCol="0">
            <a:spAutoFit/>
          </a:bodyPr>
          <a:lstStyle/>
          <a:p>
            <a:r>
              <a:rPr lang="fi-FI" sz="1000" dirty="0">
                <a:solidFill>
                  <a:srgbClr val="000000">
                    <a:lumMod val="65000"/>
                    <a:lumOff val="35000"/>
                  </a:srgbClr>
                </a:solidFill>
                <a:latin typeface="Verdana" panose="020B0604030504040204" pitchFamily="34" charset="0"/>
              </a:rPr>
              <a:t>Vastausten </a:t>
            </a:r>
            <a:r>
              <a:rPr lang="fi-FI" sz="1000" i="1" dirty="0">
                <a:solidFill>
                  <a:srgbClr val="000000">
                    <a:lumMod val="65000"/>
                    <a:lumOff val="35000"/>
                  </a:srgbClr>
                </a:solidFill>
                <a:latin typeface="Verdana" panose="020B0604030504040204" pitchFamily="34" charset="0"/>
              </a:rPr>
              <a:t>Melko tärkeää</a:t>
            </a:r>
            <a:r>
              <a:rPr lang="fi-FI" sz="1000" dirty="0">
                <a:solidFill>
                  <a:srgbClr val="000000">
                    <a:lumMod val="65000"/>
                    <a:lumOff val="35000"/>
                  </a:srgbClr>
                </a:solidFill>
                <a:latin typeface="Verdana" panose="020B0604030504040204" pitchFamily="34" charset="0"/>
              </a:rPr>
              <a:t>, </a:t>
            </a:r>
            <a:r>
              <a:rPr lang="fi-FI" sz="1000" i="1" dirty="0">
                <a:solidFill>
                  <a:srgbClr val="000000">
                    <a:lumMod val="65000"/>
                    <a:lumOff val="35000"/>
                  </a:srgbClr>
                </a:solidFill>
                <a:latin typeface="Verdana" panose="020B0604030504040204" pitchFamily="34" charset="0"/>
              </a:rPr>
              <a:t>Tärkeää </a:t>
            </a:r>
            <a:r>
              <a:rPr lang="fi-FI" sz="1000" dirty="0">
                <a:solidFill>
                  <a:srgbClr val="000000">
                    <a:lumMod val="65000"/>
                    <a:lumOff val="35000"/>
                  </a:srgbClr>
                </a:solidFill>
                <a:latin typeface="Verdana" panose="020B0604030504040204" pitchFamily="34" charset="0"/>
              </a:rPr>
              <a:t>ja </a:t>
            </a:r>
            <a:r>
              <a:rPr lang="fi-FI" sz="1000" i="1" dirty="0">
                <a:solidFill>
                  <a:srgbClr val="000000">
                    <a:lumMod val="65000"/>
                    <a:lumOff val="35000"/>
                  </a:srgbClr>
                </a:solidFill>
                <a:latin typeface="Verdana" panose="020B0604030504040204" pitchFamily="34" charset="0"/>
              </a:rPr>
              <a:t>Erittäin tärkeää </a:t>
            </a:r>
            <a:r>
              <a:rPr lang="fi-FI" sz="1000" dirty="0">
                <a:solidFill>
                  <a:srgbClr val="000000">
                    <a:lumMod val="65000"/>
                    <a:lumOff val="35000"/>
                  </a:srgbClr>
                </a:solidFill>
                <a:latin typeface="Verdana" panose="020B0604030504040204" pitchFamily="34" charset="0"/>
              </a:rPr>
              <a:t>summa</a:t>
            </a:r>
          </a:p>
        </p:txBody>
      </p:sp>
    </p:spTree>
    <p:extLst>
      <p:ext uri="{BB962C8B-B14F-4D97-AF65-F5344CB8AC3E}">
        <p14:creationId xmlns:p14="http://schemas.microsoft.com/office/powerpoint/2010/main" val="1087133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232CB881-DAC2-9C45-B123-7456553A2815}"/>
              </a:ext>
            </a:extLst>
          </p:cNvPr>
          <p:cNvSpPr/>
          <p:nvPr/>
        </p:nvSpPr>
        <p:spPr>
          <a:xfrm>
            <a:off x="919163" y="5647921"/>
            <a:ext cx="345851" cy="56801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9" name="Suorakulmio 8">
            <a:extLst>
              <a:ext uri="{FF2B5EF4-FFF2-40B4-BE49-F238E27FC236}">
                <a16:creationId xmlns:a16="http://schemas.microsoft.com/office/drawing/2014/main" id="{4F37585C-C2BF-AB41-805C-F17B5B019B4B}"/>
              </a:ext>
            </a:extLst>
          </p:cNvPr>
          <p:cNvSpPr/>
          <p:nvPr/>
        </p:nvSpPr>
        <p:spPr>
          <a:xfrm>
            <a:off x="6398221" y="1412776"/>
            <a:ext cx="345851" cy="7700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6" name="Suorakulmio 5">
            <a:extLst>
              <a:ext uri="{FF2B5EF4-FFF2-40B4-BE49-F238E27FC236}">
                <a16:creationId xmlns:a16="http://schemas.microsoft.com/office/drawing/2014/main" id="{FF9B50DC-B77D-394F-906F-30B352E1C0D3}"/>
              </a:ext>
            </a:extLst>
          </p:cNvPr>
          <p:cNvSpPr/>
          <p:nvPr/>
        </p:nvSpPr>
        <p:spPr>
          <a:xfrm>
            <a:off x="919165" y="1470885"/>
            <a:ext cx="345851" cy="7700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3" name="Sisällön paikkamerkki 2">
            <a:extLst>
              <a:ext uri="{FF2B5EF4-FFF2-40B4-BE49-F238E27FC236}">
                <a16:creationId xmlns:a16="http://schemas.microsoft.com/office/drawing/2014/main" id="{2F85D5B9-031E-0E48-BE2B-5C2D7BE3C009}"/>
              </a:ext>
            </a:extLst>
          </p:cNvPr>
          <p:cNvSpPr>
            <a:spLocks noGrp="1"/>
          </p:cNvSpPr>
          <p:nvPr>
            <p:ph sz="half" idx="2"/>
          </p:nvPr>
        </p:nvSpPr>
        <p:spPr>
          <a:xfrm>
            <a:off x="6434897" y="1412776"/>
            <a:ext cx="4813224" cy="4824536"/>
          </a:xfrm>
        </p:spPr>
        <p:txBody>
          <a:bodyPr>
            <a:normAutofit/>
          </a:bodyPr>
          <a:lstStyle/>
          <a:p>
            <a:r>
              <a:rPr lang="fi-FI" sz="1400" b="1" dirty="0"/>
              <a:t>Luonnon ja luonnossa liikkumisen arvostaminen ovat nousseet viimeisen vuoden aikana.</a:t>
            </a:r>
          </a:p>
          <a:p>
            <a:pPr marL="285750" indent="-285750">
              <a:buFont typeface="Arial" panose="020B0604020202020204" pitchFamily="34" charset="0"/>
              <a:buChar char="•"/>
            </a:pPr>
            <a:r>
              <a:rPr lang="fi-FI" sz="1400" dirty="0"/>
              <a:t>Yhä useampi pitää luontoa hyvinvoinnin kannalta tärkeänä (81 % </a:t>
            </a:r>
            <a:r>
              <a:rPr lang="fi-FI" sz="1400" dirty="0">
                <a:sym typeface="Wingdings" pitchFamily="2" charset="2"/>
              </a:rPr>
              <a:t> 88 %).</a:t>
            </a:r>
          </a:p>
          <a:p>
            <a:pPr marL="285750" indent="-285750">
              <a:buFont typeface="Arial" panose="020B0604020202020204" pitchFamily="34" charset="0"/>
              <a:buChar char="•"/>
            </a:pPr>
            <a:r>
              <a:rPr lang="fi-FI" sz="1400" dirty="0">
                <a:sym typeface="Wingdings" pitchFamily="2" charset="2"/>
              </a:rPr>
              <a:t>Yhä harvempi pitää kaupunkiympäristön luontoa riittävänä (40 %  33 %).</a:t>
            </a:r>
          </a:p>
          <a:p>
            <a:pPr marL="285750" indent="-285750">
              <a:buFont typeface="Arial" panose="020B0604020202020204" pitchFamily="34" charset="0"/>
              <a:buChar char="•"/>
            </a:pPr>
            <a:r>
              <a:rPr lang="fi-FI" sz="1400" dirty="0">
                <a:sym typeface="Wingdings" pitchFamily="2" charset="2"/>
              </a:rPr>
              <a:t>Asuinalueen ihanteessa hyvien ulkoilumahdollisuuksien arvostus on noussut entisestään (89 %  93 %), samoin pienten lasten mahdollisuus liikkua vapaasti omalla asuinalueellaan (81 %  88 %).</a:t>
            </a:r>
          </a:p>
          <a:p>
            <a:pPr marL="285750" indent="-285750">
              <a:buFont typeface="Arial" panose="020B0604020202020204" pitchFamily="34" charset="0"/>
              <a:buChar char="•"/>
            </a:pPr>
            <a:endParaRPr lang="fi-FI" sz="1600" dirty="0"/>
          </a:p>
        </p:txBody>
      </p:sp>
      <p:sp>
        <p:nvSpPr>
          <p:cNvPr id="4" name="Tekstin paikkamerkki 3">
            <a:extLst>
              <a:ext uri="{FF2B5EF4-FFF2-40B4-BE49-F238E27FC236}">
                <a16:creationId xmlns:a16="http://schemas.microsoft.com/office/drawing/2014/main" id="{DEB854DB-4E84-444C-A0E7-D14A8C4841E7}"/>
              </a:ext>
            </a:extLst>
          </p:cNvPr>
          <p:cNvSpPr>
            <a:spLocks noGrp="1"/>
          </p:cNvSpPr>
          <p:nvPr>
            <p:ph type="body" sz="quarter" idx="11"/>
          </p:nvPr>
        </p:nvSpPr>
        <p:spPr/>
        <p:txBody>
          <a:bodyPr/>
          <a:lstStyle/>
          <a:p>
            <a:r>
              <a:rPr lang="en-US" dirty="0" err="1"/>
              <a:t>Päätulokset</a:t>
            </a:r>
            <a:endParaRPr lang="en-US" dirty="0"/>
          </a:p>
        </p:txBody>
      </p:sp>
      <p:sp>
        <p:nvSpPr>
          <p:cNvPr id="5" name="Sisällön paikkamerkki 1">
            <a:extLst>
              <a:ext uri="{FF2B5EF4-FFF2-40B4-BE49-F238E27FC236}">
                <a16:creationId xmlns:a16="http://schemas.microsoft.com/office/drawing/2014/main" id="{64861650-E7BA-AA49-9051-D17A2A79D0C3}"/>
              </a:ext>
            </a:extLst>
          </p:cNvPr>
          <p:cNvSpPr txBox="1">
            <a:spLocks/>
          </p:cNvSpPr>
          <p:nvPr/>
        </p:nvSpPr>
        <p:spPr>
          <a:xfrm>
            <a:off x="919164" y="1470885"/>
            <a:ext cx="5032819" cy="4352400"/>
          </a:xfrm>
          <a:prstGeom prst="rect">
            <a:avLst/>
          </a:prstGeom>
        </p:spPr>
        <p:txBody>
          <a:bodyPr vert="horz" lIns="0" tIns="0" rIns="0" bIns="0" rtlCol="0">
            <a:noAutofit/>
          </a:bodyPr>
          <a:lstStyle>
            <a:lvl1pPr marL="0" indent="0" algn="l" defTabSz="914354" rtl="0" eaLnBrk="1" latinLnBrk="0" hangingPunct="1">
              <a:lnSpc>
                <a:spcPct val="130000"/>
              </a:lnSpc>
              <a:spcBef>
                <a:spcPts val="500"/>
              </a:spcBef>
              <a:spcAft>
                <a:spcPts val="1000"/>
              </a:spcAft>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13" indent="-285737" algn="l" defTabSz="914354" rtl="0" eaLnBrk="1" latinLnBrk="0" hangingPunct="1">
              <a:lnSpc>
                <a:spcPct val="130000"/>
              </a:lnSpc>
              <a:spcBef>
                <a:spcPts val="500"/>
              </a:spcBef>
              <a:spcAft>
                <a:spcPts val="1000"/>
              </a:spcAft>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00091" indent="-285737" algn="l" defTabSz="914354" rtl="0" eaLnBrk="1" latinLnBrk="0" hangingPunct="1">
              <a:lnSpc>
                <a:spcPct val="130000"/>
              </a:lnSpc>
              <a:spcBef>
                <a:spcPts val="500"/>
              </a:spcBef>
              <a:spcAft>
                <a:spcPts val="1000"/>
              </a:spcAft>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57268" indent="-285737" algn="l" defTabSz="914354" rtl="0" eaLnBrk="1" latinLnBrk="0" hangingPunct="1">
              <a:lnSpc>
                <a:spcPct val="130000"/>
              </a:lnSpc>
              <a:spcBef>
                <a:spcPts val="500"/>
              </a:spcBef>
              <a:spcAft>
                <a:spcPts val="1000"/>
              </a:spcAft>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14446" indent="-285737" algn="l" defTabSz="914354" rtl="0" eaLnBrk="1" latinLnBrk="0" hangingPunct="1">
              <a:lnSpc>
                <a:spcPct val="130000"/>
              </a:lnSpc>
              <a:spcBef>
                <a:spcPts val="500"/>
              </a:spcBef>
              <a:spcAft>
                <a:spcPts val="1000"/>
              </a:spcAft>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400" b="1" dirty="0"/>
              <a:t>Ihmisten asumisen ihanteissa korostuu väljemmät asunnot kauempana kaupungin keskustasta.</a:t>
            </a:r>
          </a:p>
          <a:p>
            <a:pPr marL="285750" indent="-285750">
              <a:buFont typeface="Arial" panose="020B0604020202020204" pitchFamily="34" charset="0"/>
              <a:buChar char="•"/>
            </a:pPr>
            <a:r>
              <a:rPr lang="fi-FI" sz="1400" dirty="0"/>
              <a:t>Omakotitalon suosio on noussut (46 % </a:t>
            </a:r>
            <a:r>
              <a:rPr lang="fi-FI" sz="1400" dirty="0">
                <a:sym typeface="Wingdings" pitchFamily="2" charset="2"/>
              </a:rPr>
              <a:t> 56 %) ja y</a:t>
            </a:r>
            <a:r>
              <a:rPr lang="fi-FI" sz="1400" dirty="0"/>
              <a:t>hä useampi on valmis asumaan paikassa, jossa työmatkaan kuluu enemmän aikaa.</a:t>
            </a:r>
          </a:p>
          <a:p>
            <a:pPr marL="285750" indent="-285750">
              <a:buFont typeface="Arial" panose="020B0604020202020204" pitchFamily="34" charset="0"/>
              <a:buChar char="•"/>
            </a:pPr>
            <a:r>
              <a:rPr lang="fi-FI" sz="1400" dirty="0"/>
              <a:t>Vuonna 2020 43 % vastaajista piti ihanneasunnon kokona alle 80 m², kun vuonna 2021 vastaava luku on 31 %. Eniten on lisääntynyt kiinnostus 120-140 m² kokoisiin asuntoihin. </a:t>
            </a:r>
          </a:p>
          <a:p>
            <a:pPr marL="285750" indent="-285750">
              <a:buFont typeface="Arial" panose="020B0604020202020204" pitchFamily="34" charset="0"/>
              <a:buChar char="•"/>
            </a:pPr>
            <a:r>
              <a:rPr lang="fi-FI" sz="1400" dirty="0"/>
              <a:t>Kiinnostus itse rakennettuun / itselle rakennutettuun kotiin on lisääntynyt hieman (16 % </a:t>
            </a:r>
            <a:r>
              <a:rPr lang="fi-FI" sz="1400" dirty="0">
                <a:sym typeface="Wingdings" pitchFamily="2" charset="2"/>
              </a:rPr>
              <a:t> 23 %).</a:t>
            </a:r>
            <a:endParaRPr lang="fi-FI" sz="1400" dirty="0"/>
          </a:p>
          <a:p>
            <a:endParaRPr lang="fi-FI" sz="1400" dirty="0"/>
          </a:p>
        </p:txBody>
      </p:sp>
      <p:sp>
        <p:nvSpPr>
          <p:cNvPr id="2" name="Tekstiruutu 1">
            <a:extLst>
              <a:ext uri="{FF2B5EF4-FFF2-40B4-BE49-F238E27FC236}">
                <a16:creationId xmlns:a16="http://schemas.microsoft.com/office/drawing/2014/main" id="{E988E2B9-D3AD-B844-933C-8595CB2AB39B}"/>
              </a:ext>
            </a:extLst>
          </p:cNvPr>
          <p:cNvSpPr txBox="1"/>
          <p:nvPr/>
        </p:nvSpPr>
        <p:spPr>
          <a:xfrm>
            <a:off x="996912" y="5642084"/>
            <a:ext cx="10353674" cy="523220"/>
          </a:xfrm>
          <a:prstGeom prst="rect">
            <a:avLst/>
          </a:prstGeom>
          <a:noFill/>
        </p:spPr>
        <p:txBody>
          <a:bodyPr wrap="square" rtlCol="0">
            <a:spAutoFit/>
          </a:bodyPr>
          <a:lstStyle/>
          <a:p>
            <a:r>
              <a:rPr lang="fi-FI" sz="1400" b="1" dirty="0">
                <a:latin typeface="Verdana" panose="020B0604030504040204" pitchFamily="34" charset="0"/>
              </a:rPr>
              <a:t>Yleisesti ottaen suomalaisten asumisen ihanteissa ei ole tapahtunut merkittäviä muutoksia koronaviruspandemian aikana.</a:t>
            </a:r>
          </a:p>
        </p:txBody>
      </p:sp>
    </p:spTree>
    <p:extLst>
      <p:ext uri="{BB962C8B-B14F-4D97-AF65-F5344CB8AC3E}">
        <p14:creationId xmlns:p14="http://schemas.microsoft.com/office/powerpoint/2010/main" val="1255023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a:extLst>
              <a:ext uri="{FF2B5EF4-FFF2-40B4-BE49-F238E27FC236}">
                <a16:creationId xmlns:a16="http://schemas.microsoft.com/office/drawing/2014/main" id="{22CFBE86-EFFD-FF4A-8C0B-EAF7CDD534B0}"/>
              </a:ext>
            </a:extLst>
          </p:cNvPr>
          <p:cNvGraphicFramePr>
            <a:graphicFrameLocks noGrp="1"/>
          </p:cNvGraphicFramePr>
          <p:nvPr>
            <p:ph sz="half" idx="1"/>
            <p:extLst>
              <p:ext uri="{D42A27DB-BD31-4B8C-83A1-F6EECF244321}">
                <p14:modId xmlns:p14="http://schemas.microsoft.com/office/powerpoint/2010/main" val="3703426625"/>
              </p:ext>
            </p:extLst>
          </p:nvPr>
        </p:nvGraphicFramePr>
        <p:xfrm>
          <a:off x="919164" y="1484784"/>
          <a:ext cx="10353675" cy="49769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n paikkamerkki 5">
            <a:extLst>
              <a:ext uri="{FF2B5EF4-FFF2-40B4-BE49-F238E27FC236}">
                <a16:creationId xmlns:a16="http://schemas.microsoft.com/office/drawing/2014/main" id="{BD1785F1-D0DB-C548-8BF4-062C958742F0}"/>
              </a:ext>
            </a:extLst>
          </p:cNvPr>
          <p:cNvSpPr>
            <a:spLocks noGrp="1"/>
          </p:cNvSpPr>
          <p:nvPr>
            <p:ph type="body" sz="quarter" idx="11"/>
          </p:nvPr>
        </p:nvSpPr>
        <p:spPr/>
        <p:txBody>
          <a:bodyPr>
            <a:normAutofit fontScale="92500"/>
          </a:bodyPr>
          <a:lstStyle/>
          <a:p>
            <a:r>
              <a:rPr lang="fi-FI"/>
              <a:t>Tyytyväisyys omaan asuntoon on noussut hieman</a:t>
            </a:r>
          </a:p>
        </p:txBody>
      </p:sp>
      <p:sp>
        <p:nvSpPr>
          <p:cNvPr id="4" name="Tekstiruutu 3">
            <a:extLst>
              <a:ext uri="{FF2B5EF4-FFF2-40B4-BE49-F238E27FC236}">
                <a16:creationId xmlns:a16="http://schemas.microsoft.com/office/drawing/2014/main" id="{73135D73-693A-9C47-B154-DB97234B2AEC}"/>
              </a:ext>
            </a:extLst>
          </p:cNvPr>
          <p:cNvSpPr txBox="1"/>
          <p:nvPr/>
        </p:nvSpPr>
        <p:spPr>
          <a:xfrm>
            <a:off x="5345515" y="6461720"/>
            <a:ext cx="1500970" cy="461665"/>
          </a:xfrm>
          <a:prstGeom prst="rect">
            <a:avLst/>
          </a:prstGeom>
          <a:noFill/>
        </p:spPr>
        <p:txBody>
          <a:bodyPr wrap="square" rtlCol="0">
            <a:spAutoFit/>
          </a:bodyPr>
          <a:lstStyle/>
          <a:p>
            <a:r>
              <a:rPr lang="fi-FI" sz="800" dirty="0">
                <a:latin typeface="Verdana" panose="020B0604030504040204" pitchFamily="34" charset="0"/>
              </a:rPr>
              <a:t>2020 - Kaikki: n=1387</a:t>
            </a:r>
          </a:p>
          <a:p>
            <a:r>
              <a:rPr lang="fi-FI" sz="800" dirty="0">
                <a:latin typeface="Verdana" panose="020B0604030504040204" pitchFamily="34" charset="0"/>
              </a:rPr>
              <a:t>2021 - Kaikki: n=1202</a:t>
            </a:r>
          </a:p>
          <a:p>
            <a:endParaRPr lang="fi-FI" sz="800" dirty="0">
              <a:latin typeface="Verdana" panose="020B0604030504040204" pitchFamily="34" charset="0"/>
            </a:endParaRPr>
          </a:p>
        </p:txBody>
      </p:sp>
    </p:spTree>
    <p:extLst>
      <p:ext uri="{BB962C8B-B14F-4D97-AF65-F5344CB8AC3E}">
        <p14:creationId xmlns:p14="http://schemas.microsoft.com/office/powerpoint/2010/main" val="3612728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BD1785F1-D0DB-C548-8BF4-062C958742F0}"/>
              </a:ext>
            </a:extLst>
          </p:cNvPr>
          <p:cNvSpPr>
            <a:spLocks noGrp="1"/>
          </p:cNvSpPr>
          <p:nvPr>
            <p:ph type="body" sz="quarter" idx="11"/>
          </p:nvPr>
        </p:nvSpPr>
        <p:spPr/>
        <p:txBody>
          <a:bodyPr>
            <a:normAutofit fontScale="85000" lnSpcReduction="10000"/>
          </a:bodyPr>
          <a:lstStyle/>
          <a:p>
            <a:r>
              <a:rPr lang="fi-FI"/>
              <a:t>Asuinalueen rauhallisuuden merkitys noussut hieman</a:t>
            </a:r>
          </a:p>
        </p:txBody>
      </p:sp>
      <p:graphicFrame>
        <p:nvGraphicFramePr>
          <p:cNvPr id="4" name="Sisällön paikkamerkki 6">
            <a:extLst>
              <a:ext uri="{FF2B5EF4-FFF2-40B4-BE49-F238E27FC236}">
                <a16:creationId xmlns:a16="http://schemas.microsoft.com/office/drawing/2014/main" id="{A99D3444-A8FC-D645-85AE-AF25168B1C9C}"/>
              </a:ext>
            </a:extLst>
          </p:cNvPr>
          <p:cNvGraphicFramePr>
            <a:graphicFrameLocks/>
          </p:cNvGraphicFramePr>
          <p:nvPr>
            <p:extLst>
              <p:ext uri="{D42A27DB-BD31-4B8C-83A1-F6EECF244321}">
                <p14:modId xmlns:p14="http://schemas.microsoft.com/office/powerpoint/2010/main" val="733515898"/>
              </p:ext>
            </p:extLst>
          </p:nvPr>
        </p:nvGraphicFramePr>
        <p:xfrm>
          <a:off x="919165" y="1589684"/>
          <a:ext cx="10353675"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iruutu 4">
            <a:extLst>
              <a:ext uri="{FF2B5EF4-FFF2-40B4-BE49-F238E27FC236}">
                <a16:creationId xmlns:a16="http://schemas.microsoft.com/office/drawing/2014/main" id="{0BDA1332-52EF-2048-BF9E-18B704A5743D}"/>
              </a:ext>
            </a:extLst>
          </p:cNvPr>
          <p:cNvSpPr txBox="1"/>
          <p:nvPr/>
        </p:nvSpPr>
        <p:spPr>
          <a:xfrm>
            <a:off x="5345515" y="6461720"/>
            <a:ext cx="1500970" cy="461665"/>
          </a:xfrm>
          <a:prstGeom prst="rect">
            <a:avLst/>
          </a:prstGeom>
          <a:noFill/>
        </p:spPr>
        <p:txBody>
          <a:bodyPr wrap="square" rtlCol="0">
            <a:spAutoFit/>
          </a:bodyPr>
          <a:lstStyle/>
          <a:p>
            <a:r>
              <a:rPr lang="fi-FI" sz="800" dirty="0">
                <a:latin typeface="Verdana" panose="020B0604030504040204" pitchFamily="34" charset="0"/>
              </a:rPr>
              <a:t>2020 - Kaikki: n=1387</a:t>
            </a:r>
          </a:p>
          <a:p>
            <a:r>
              <a:rPr lang="fi-FI" sz="800" dirty="0">
                <a:latin typeface="Verdana" panose="020B0604030504040204" pitchFamily="34" charset="0"/>
              </a:rPr>
              <a:t>2021 - Kaikki: n=1202</a:t>
            </a:r>
          </a:p>
          <a:p>
            <a:endParaRPr lang="fi-FI" sz="800" dirty="0">
              <a:latin typeface="Verdana" panose="020B0604030504040204" pitchFamily="34" charset="0"/>
            </a:endParaRPr>
          </a:p>
        </p:txBody>
      </p:sp>
    </p:spTree>
    <p:extLst>
      <p:ext uri="{BB962C8B-B14F-4D97-AF65-F5344CB8AC3E}">
        <p14:creationId xmlns:p14="http://schemas.microsoft.com/office/powerpoint/2010/main" val="2159092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B1593EE-3CFA-416E-B93C-5C551035A973}"/>
              </a:ext>
            </a:extLst>
          </p:cNvPr>
          <p:cNvPicPr>
            <a:picLocks noChangeAspect="1"/>
          </p:cNvPicPr>
          <p:nvPr/>
        </p:nvPicPr>
        <p:blipFill>
          <a:blip r:embed="rId2"/>
          <a:stretch>
            <a:fillRect/>
          </a:stretch>
        </p:blipFill>
        <p:spPr>
          <a:xfrm>
            <a:off x="119336" y="237942"/>
            <a:ext cx="12072664" cy="6620058"/>
          </a:xfrm>
          <a:prstGeom prst="rect">
            <a:avLst/>
          </a:prstGeom>
        </p:spPr>
      </p:pic>
    </p:spTree>
    <p:extLst>
      <p:ext uri="{BB962C8B-B14F-4D97-AF65-F5344CB8AC3E}">
        <p14:creationId xmlns:p14="http://schemas.microsoft.com/office/powerpoint/2010/main" val="588199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a:extLst>
              <a:ext uri="{FF2B5EF4-FFF2-40B4-BE49-F238E27FC236}">
                <a16:creationId xmlns:a16="http://schemas.microsoft.com/office/drawing/2014/main" id="{52DDCACF-2285-E647-8E50-AC269E4E91B4}"/>
              </a:ext>
            </a:extLst>
          </p:cNvPr>
          <p:cNvGraphicFramePr>
            <a:graphicFrameLocks noGrp="1"/>
          </p:cNvGraphicFramePr>
          <p:nvPr>
            <p:ph sz="half" idx="1"/>
            <p:extLst>
              <p:ext uri="{D42A27DB-BD31-4B8C-83A1-F6EECF244321}">
                <p14:modId xmlns:p14="http://schemas.microsoft.com/office/powerpoint/2010/main" val="134445234"/>
              </p:ext>
            </p:extLst>
          </p:nvPr>
        </p:nvGraphicFramePr>
        <p:xfrm>
          <a:off x="919163" y="1628800"/>
          <a:ext cx="5040312" cy="43989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n paikkamerkki 5">
            <a:extLst>
              <a:ext uri="{FF2B5EF4-FFF2-40B4-BE49-F238E27FC236}">
                <a16:creationId xmlns:a16="http://schemas.microsoft.com/office/drawing/2014/main" id="{19CCC87C-FA9B-4A4F-A2D8-0AB740CB94F0}"/>
              </a:ext>
            </a:extLst>
          </p:cNvPr>
          <p:cNvSpPr>
            <a:spLocks noGrp="1"/>
          </p:cNvSpPr>
          <p:nvPr>
            <p:ph type="body" sz="quarter" idx="11"/>
          </p:nvPr>
        </p:nvSpPr>
        <p:spPr/>
        <p:txBody>
          <a:bodyPr>
            <a:normAutofit fontScale="77500" lnSpcReduction="20000"/>
          </a:bodyPr>
          <a:lstStyle/>
          <a:p>
            <a:r>
              <a:rPr lang="fi-FI" dirty="0"/>
              <a:t>Noin puolet tekee etätöitä, mutta vain joka viidennellä heistä on työhuone käytössä</a:t>
            </a:r>
          </a:p>
        </p:txBody>
      </p:sp>
      <p:graphicFrame>
        <p:nvGraphicFramePr>
          <p:cNvPr id="8" name="Sisällön paikkamerkki 6">
            <a:extLst>
              <a:ext uri="{FF2B5EF4-FFF2-40B4-BE49-F238E27FC236}">
                <a16:creationId xmlns:a16="http://schemas.microsoft.com/office/drawing/2014/main" id="{E1F3156C-409E-1344-A250-3F8FFE712FA2}"/>
              </a:ext>
            </a:extLst>
          </p:cNvPr>
          <p:cNvGraphicFramePr>
            <a:graphicFrameLocks/>
          </p:cNvGraphicFramePr>
          <p:nvPr>
            <p:extLst>
              <p:ext uri="{D42A27DB-BD31-4B8C-83A1-F6EECF244321}">
                <p14:modId xmlns:p14="http://schemas.microsoft.com/office/powerpoint/2010/main" val="1619122448"/>
              </p:ext>
            </p:extLst>
          </p:nvPr>
        </p:nvGraphicFramePr>
        <p:xfrm>
          <a:off x="6238951" y="1628800"/>
          <a:ext cx="5040312" cy="43989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iruutu 2">
            <a:extLst>
              <a:ext uri="{FF2B5EF4-FFF2-40B4-BE49-F238E27FC236}">
                <a16:creationId xmlns:a16="http://schemas.microsoft.com/office/drawing/2014/main" id="{42A1101D-EE03-F643-9030-62472D1BB637}"/>
              </a:ext>
            </a:extLst>
          </p:cNvPr>
          <p:cNvSpPr txBox="1"/>
          <p:nvPr/>
        </p:nvSpPr>
        <p:spPr>
          <a:xfrm>
            <a:off x="2999656" y="6455195"/>
            <a:ext cx="1348446" cy="215444"/>
          </a:xfrm>
          <a:prstGeom prst="rect">
            <a:avLst/>
          </a:prstGeom>
          <a:noFill/>
        </p:spPr>
        <p:txBody>
          <a:bodyPr wrap="none" rtlCol="0">
            <a:spAutoFit/>
          </a:bodyPr>
          <a:lstStyle/>
          <a:p>
            <a:r>
              <a:rPr lang="fi-FI" sz="800" dirty="0">
                <a:latin typeface="Verdana" panose="020B0604030504040204" pitchFamily="34" charset="0"/>
              </a:rPr>
              <a:t>Työssä käyvät: n=590</a:t>
            </a:r>
          </a:p>
        </p:txBody>
      </p:sp>
      <p:sp>
        <p:nvSpPr>
          <p:cNvPr id="9" name="Tekstiruutu 8">
            <a:extLst>
              <a:ext uri="{FF2B5EF4-FFF2-40B4-BE49-F238E27FC236}">
                <a16:creationId xmlns:a16="http://schemas.microsoft.com/office/drawing/2014/main" id="{6B20671A-770E-CE4A-9A01-755289EECE28}"/>
              </a:ext>
            </a:extLst>
          </p:cNvPr>
          <p:cNvSpPr txBox="1"/>
          <p:nvPr/>
        </p:nvSpPr>
        <p:spPr>
          <a:xfrm>
            <a:off x="8072861" y="6455194"/>
            <a:ext cx="1351652" cy="215444"/>
          </a:xfrm>
          <a:prstGeom prst="rect">
            <a:avLst/>
          </a:prstGeom>
          <a:noFill/>
        </p:spPr>
        <p:txBody>
          <a:bodyPr wrap="none" rtlCol="0">
            <a:spAutoFit/>
          </a:bodyPr>
          <a:lstStyle/>
          <a:p>
            <a:r>
              <a:rPr lang="fi-FI" sz="800" dirty="0">
                <a:latin typeface="Verdana" panose="020B0604030504040204" pitchFamily="34" charset="0"/>
              </a:rPr>
              <a:t>Tekee etätöitä: n=257</a:t>
            </a:r>
          </a:p>
        </p:txBody>
      </p:sp>
    </p:spTree>
    <p:extLst>
      <p:ext uri="{BB962C8B-B14F-4D97-AF65-F5344CB8AC3E}">
        <p14:creationId xmlns:p14="http://schemas.microsoft.com/office/powerpoint/2010/main" val="995003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a:extLst>
              <a:ext uri="{FF2B5EF4-FFF2-40B4-BE49-F238E27FC236}">
                <a16:creationId xmlns:a16="http://schemas.microsoft.com/office/drawing/2014/main" id="{E3AE1022-88EA-1447-A846-E0939F5097A9}"/>
              </a:ext>
            </a:extLst>
          </p:cNvPr>
          <p:cNvGraphicFramePr>
            <a:graphicFrameLocks noGrp="1"/>
          </p:cNvGraphicFramePr>
          <p:nvPr>
            <p:ph sz="half" idx="1"/>
            <p:extLst>
              <p:ext uri="{D42A27DB-BD31-4B8C-83A1-F6EECF244321}">
                <p14:modId xmlns:p14="http://schemas.microsoft.com/office/powerpoint/2010/main" val="1705178044"/>
              </p:ext>
            </p:extLst>
          </p:nvPr>
        </p:nvGraphicFramePr>
        <p:xfrm>
          <a:off x="919163" y="1484784"/>
          <a:ext cx="5176837" cy="4542954"/>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in paikkamerkki 5">
            <a:extLst>
              <a:ext uri="{FF2B5EF4-FFF2-40B4-BE49-F238E27FC236}">
                <a16:creationId xmlns:a16="http://schemas.microsoft.com/office/drawing/2014/main" id="{33A6608B-3CE2-084B-B9FA-D0EF6FF0F745}"/>
              </a:ext>
            </a:extLst>
          </p:cNvPr>
          <p:cNvSpPr>
            <a:spLocks noGrp="1"/>
          </p:cNvSpPr>
          <p:nvPr>
            <p:ph type="body" sz="quarter" idx="11"/>
          </p:nvPr>
        </p:nvSpPr>
        <p:spPr/>
        <p:txBody>
          <a:bodyPr>
            <a:normAutofit fontScale="77500" lnSpcReduction="20000"/>
          </a:bodyPr>
          <a:lstStyle/>
          <a:p>
            <a:r>
              <a:rPr lang="fi-FI" dirty="0"/>
              <a:t>Yli puolet suunnittelee muuttoa ja joka viides 1–2 vuoden sisään</a:t>
            </a:r>
          </a:p>
        </p:txBody>
      </p:sp>
      <p:graphicFrame>
        <p:nvGraphicFramePr>
          <p:cNvPr id="9" name="Sisällön paikkamerkki 7">
            <a:extLst>
              <a:ext uri="{FF2B5EF4-FFF2-40B4-BE49-F238E27FC236}">
                <a16:creationId xmlns:a16="http://schemas.microsoft.com/office/drawing/2014/main" id="{6CD66D40-9D45-AF4C-88FA-9EB5DA631D50}"/>
              </a:ext>
            </a:extLst>
          </p:cNvPr>
          <p:cNvGraphicFramePr>
            <a:graphicFrameLocks/>
          </p:cNvGraphicFramePr>
          <p:nvPr>
            <p:extLst>
              <p:ext uri="{D42A27DB-BD31-4B8C-83A1-F6EECF244321}">
                <p14:modId xmlns:p14="http://schemas.microsoft.com/office/powerpoint/2010/main" val="3505588645"/>
              </p:ext>
            </p:extLst>
          </p:nvPr>
        </p:nvGraphicFramePr>
        <p:xfrm>
          <a:off x="6096000" y="1484784"/>
          <a:ext cx="5176837" cy="4757195"/>
        </p:xfrm>
        <a:graphic>
          <a:graphicData uri="http://schemas.openxmlformats.org/drawingml/2006/chart">
            <c:chart xmlns:c="http://schemas.openxmlformats.org/drawingml/2006/chart" xmlns:r="http://schemas.openxmlformats.org/officeDocument/2006/relationships" r:id="rId4"/>
          </a:graphicData>
        </a:graphic>
      </p:graphicFrame>
      <p:sp>
        <p:nvSpPr>
          <p:cNvPr id="5" name="Tekstiruutu 4">
            <a:extLst>
              <a:ext uri="{FF2B5EF4-FFF2-40B4-BE49-F238E27FC236}">
                <a16:creationId xmlns:a16="http://schemas.microsoft.com/office/drawing/2014/main" id="{5F7B2011-C57D-B341-AD26-19C67DE4A653}"/>
              </a:ext>
            </a:extLst>
          </p:cNvPr>
          <p:cNvSpPr txBox="1"/>
          <p:nvPr/>
        </p:nvSpPr>
        <p:spPr>
          <a:xfrm>
            <a:off x="4727848" y="5458951"/>
            <a:ext cx="990977" cy="215444"/>
          </a:xfrm>
          <a:prstGeom prst="rect">
            <a:avLst/>
          </a:prstGeom>
          <a:noFill/>
        </p:spPr>
        <p:txBody>
          <a:bodyPr wrap="none" rtlCol="0">
            <a:spAutoFit/>
          </a:bodyPr>
          <a:lstStyle/>
          <a:p>
            <a:r>
              <a:rPr lang="fi-FI" sz="800" dirty="0">
                <a:latin typeface="Verdana" panose="020B0604030504040204" pitchFamily="34" charset="0"/>
              </a:rPr>
              <a:t>Kaikki: n=1202</a:t>
            </a:r>
          </a:p>
        </p:txBody>
      </p:sp>
      <p:sp>
        <p:nvSpPr>
          <p:cNvPr id="8" name="Tekstiruutu 7">
            <a:extLst>
              <a:ext uri="{FF2B5EF4-FFF2-40B4-BE49-F238E27FC236}">
                <a16:creationId xmlns:a16="http://schemas.microsoft.com/office/drawing/2014/main" id="{8E2D19A8-19F6-4D4E-A89D-A8310C9F85F8}"/>
              </a:ext>
            </a:extLst>
          </p:cNvPr>
          <p:cNvSpPr txBox="1"/>
          <p:nvPr/>
        </p:nvSpPr>
        <p:spPr>
          <a:xfrm>
            <a:off x="4151784" y="6121125"/>
            <a:ext cx="5472608" cy="646331"/>
          </a:xfrm>
          <a:prstGeom prst="rect">
            <a:avLst/>
          </a:prstGeom>
          <a:noFill/>
        </p:spPr>
        <p:txBody>
          <a:bodyPr wrap="square" rtlCol="0">
            <a:spAutoFit/>
          </a:bodyPr>
          <a:lstStyle/>
          <a:p>
            <a:r>
              <a:rPr lang="fi-FI" dirty="0"/>
              <a:t>Muuton suunnittelu vähenee iän myötä. Yli 65-vuotiaista 70% ei suunnittele muuttoa</a:t>
            </a:r>
          </a:p>
        </p:txBody>
      </p:sp>
    </p:spTree>
    <p:extLst>
      <p:ext uri="{BB962C8B-B14F-4D97-AF65-F5344CB8AC3E}">
        <p14:creationId xmlns:p14="http://schemas.microsoft.com/office/powerpoint/2010/main" val="4232571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9F16969-EB45-B944-9D61-13FBBD21DD1E}"/>
              </a:ext>
            </a:extLst>
          </p:cNvPr>
          <p:cNvSpPr>
            <a:spLocks noGrp="1"/>
          </p:cNvSpPr>
          <p:nvPr>
            <p:ph sz="quarter" idx="10"/>
          </p:nvPr>
        </p:nvSpPr>
        <p:spPr/>
        <p:txBody>
          <a:bodyPr>
            <a:normAutofit/>
          </a:bodyPr>
          <a:lstStyle/>
          <a:p>
            <a:r>
              <a:rPr lang="fi-FI" sz="5400"/>
              <a:t>Nykyinen asunto ja asuinalue</a:t>
            </a:r>
          </a:p>
        </p:txBody>
      </p:sp>
    </p:spTree>
    <p:extLst>
      <p:ext uri="{BB962C8B-B14F-4D97-AF65-F5344CB8AC3E}">
        <p14:creationId xmlns:p14="http://schemas.microsoft.com/office/powerpoint/2010/main" val="624902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BD1785F1-D0DB-C548-8BF4-062C958742F0}"/>
              </a:ext>
            </a:extLst>
          </p:cNvPr>
          <p:cNvSpPr>
            <a:spLocks noGrp="1"/>
          </p:cNvSpPr>
          <p:nvPr>
            <p:ph type="body" sz="quarter" idx="11"/>
          </p:nvPr>
        </p:nvSpPr>
        <p:spPr/>
        <p:txBody>
          <a:bodyPr>
            <a:normAutofit fontScale="77500" lnSpcReduction="20000"/>
          </a:bodyPr>
          <a:lstStyle/>
          <a:p>
            <a:r>
              <a:rPr lang="fi-FI"/>
              <a:t>Neljässä vuodessa ei ole tapahtunut merkittäviä muutoksia tyytyväisyydessä omaan asuinalueeseen</a:t>
            </a:r>
          </a:p>
        </p:txBody>
      </p:sp>
      <p:graphicFrame>
        <p:nvGraphicFramePr>
          <p:cNvPr id="4" name="Sisällön paikkamerkki 6">
            <a:extLst>
              <a:ext uri="{FF2B5EF4-FFF2-40B4-BE49-F238E27FC236}">
                <a16:creationId xmlns:a16="http://schemas.microsoft.com/office/drawing/2014/main" id="{A99D3444-A8FC-D645-85AE-AF25168B1C9C}"/>
              </a:ext>
            </a:extLst>
          </p:cNvPr>
          <p:cNvGraphicFramePr>
            <a:graphicFrameLocks/>
          </p:cNvGraphicFramePr>
          <p:nvPr>
            <p:extLst>
              <p:ext uri="{D42A27DB-BD31-4B8C-83A1-F6EECF244321}">
                <p14:modId xmlns:p14="http://schemas.microsoft.com/office/powerpoint/2010/main" val="1149672680"/>
              </p:ext>
            </p:extLst>
          </p:nvPr>
        </p:nvGraphicFramePr>
        <p:xfrm>
          <a:off x="919166" y="1700808"/>
          <a:ext cx="10353674"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iruutu 4">
            <a:extLst>
              <a:ext uri="{FF2B5EF4-FFF2-40B4-BE49-F238E27FC236}">
                <a16:creationId xmlns:a16="http://schemas.microsoft.com/office/drawing/2014/main" id="{E4220742-0736-5B41-AA2D-A1D8DC858A68}"/>
              </a:ext>
            </a:extLst>
          </p:cNvPr>
          <p:cNvSpPr txBox="1"/>
          <p:nvPr/>
        </p:nvSpPr>
        <p:spPr>
          <a:xfrm>
            <a:off x="5445020" y="6393020"/>
            <a:ext cx="1374094" cy="338554"/>
          </a:xfrm>
          <a:prstGeom prst="rect">
            <a:avLst/>
          </a:prstGeom>
          <a:noFill/>
        </p:spPr>
        <p:txBody>
          <a:bodyPr wrap="none" rtlCol="0">
            <a:spAutoFit/>
          </a:bodyPr>
          <a:lstStyle/>
          <a:p>
            <a:r>
              <a:rPr lang="fi-FI" sz="800" dirty="0">
                <a:latin typeface="Verdana" panose="020B0604030504040204" pitchFamily="34" charset="0"/>
              </a:rPr>
              <a:t>2017 - Kaikki: n=1525</a:t>
            </a:r>
          </a:p>
          <a:p>
            <a:r>
              <a:rPr lang="fi-FI" sz="800" dirty="0">
                <a:latin typeface="Verdana" panose="020B0604030504040204" pitchFamily="34" charset="0"/>
              </a:rPr>
              <a:t>2021 - Kaikki: n=1202</a:t>
            </a:r>
          </a:p>
        </p:txBody>
      </p:sp>
      <p:sp>
        <p:nvSpPr>
          <p:cNvPr id="7" name="Tekstiruutu 6">
            <a:extLst>
              <a:ext uri="{FF2B5EF4-FFF2-40B4-BE49-F238E27FC236}">
                <a16:creationId xmlns:a16="http://schemas.microsoft.com/office/drawing/2014/main" id="{BC3DDC63-A2AB-42C1-8CC3-AA9AD11376A1}"/>
              </a:ext>
            </a:extLst>
          </p:cNvPr>
          <p:cNvSpPr txBox="1"/>
          <p:nvPr/>
        </p:nvSpPr>
        <p:spPr>
          <a:xfrm>
            <a:off x="7104112" y="6300687"/>
            <a:ext cx="3816424" cy="523220"/>
          </a:xfrm>
          <a:prstGeom prst="rect">
            <a:avLst/>
          </a:prstGeom>
          <a:noFill/>
        </p:spPr>
        <p:txBody>
          <a:bodyPr wrap="square" rtlCol="0">
            <a:spAutoFit/>
          </a:bodyPr>
          <a:lstStyle/>
          <a:p>
            <a:r>
              <a:rPr lang="fi-FI" sz="1400" dirty="0"/>
              <a:t>Vuoden 2017 lähde: Suomen Asuntomessujen asukasbarometri</a:t>
            </a:r>
          </a:p>
        </p:txBody>
      </p:sp>
    </p:spTree>
    <p:extLst>
      <p:ext uri="{BB962C8B-B14F-4D97-AF65-F5344CB8AC3E}">
        <p14:creationId xmlns:p14="http://schemas.microsoft.com/office/powerpoint/2010/main" val="2620724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BD1785F1-D0DB-C548-8BF4-062C958742F0}"/>
              </a:ext>
            </a:extLst>
          </p:cNvPr>
          <p:cNvSpPr>
            <a:spLocks noGrp="1"/>
          </p:cNvSpPr>
          <p:nvPr>
            <p:ph type="body" sz="quarter" idx="11"/>
          </p:nvPr>
        </p:nvSpPr>
        <p:spPr/>
        <p:txBody>
          <a:bodyPr>
            <a:normAutofit fontScale="77500" lnSpcReduction="20000"/>
          </a:bodyPr>
          <a:lstStyle/>
          <a:p>
            <a:r>
              <a:rPr lang="fi-FI" dirty="0"/>
              <a:t>Yhä useampi kokee saavansa erinomaisen vastineen asumiseen käyttämälleen rahalle</a:t>
            </a:r>
          </a:p>
        </p:txBody>
      </p:sp>
      <p:graphicFrame>
        <p:nvGraphicFramePr>
          <p:cNvPr id="4" name="Sisällön paikkamerkki 6">
            <a:extLst>
              <a:ext uri="{FF2B5EF4-FFF2-40B4-BE49-F238E27FC236}">
                <a16:creationId xmlns:a16="http://schemas.microsoft.com/office/drawing/2014/main" id="{A99D3444-A8FC-D645-85AE-AF25168B1C9C}"/>
              </a:ext>
            </a:extLst>
          </p:cNvPr>
          <p:cNvGraphicFramePr>
            <a:graphicFrameLocks/>
          </p:cNvGraphicFramePr>
          <p:nvPr>
            <p:extLst>
              <p:ext uri="{D42A27DB-BD31-4B8C-83A1-F6EECF244321}">
                <p14:modId xmlns:p14="http://schemas.microsoft.com/office/powerpoint/2010/main" val="3971350029"/>
              </p:ext>
            </p:extLst>
          </p:nvPr>
        </p:nvGraphicFramePr>
        <p:xfrm>
          <a:off x="919166" y="1700808"/>
          <a:ext cx="10353674"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ruutu 6">
            <a:extLst>
              <a:ext uri="{FF2B5EF4-FFF2-40B4-BE49-F238E27FC236}">
                <a16:creationId xmlns:a16="http://schemas.microsoft.com/office/drawing/2014/main" id="{7FF09699-F0F0-9840-8A42-6E34D0074992}"/>
              </a:ext>
            </a:extLst>
          </p:cNvPr>
          <p:cNvSpPr txBox="1"/>
          <p:nvPr/>
        </p:nvSpPr>
        <p:spPr>
          <a:xfrm>
            <a:off x="5445020" y="6381328"/>
            <a:ext cx="1374094" cy="338554"/>
          </a:xfrm>
          <a:prstGeom prst="rect">
            <a:avLst/>
          </a:prstGeom>
          <a:noFill/>
        </p:spPr>
        <p:txBody>
          <a:bodyPr wrap="none" rtlCol="0">
            <a:spAutoFit/>
          </a:bodyPr>
          <a:lstStyle/>
          <a:p>
            <a:r>
              <a:rPr lang="fi-FI" sz="800" dirty="0">
                <a:latin typeface="Verdana" panose="020B0604030504040204" pitchFamily="34" charset="0"/>
              </a:rPr>
              <a:t>2017 - Kaikki: n=1525</a:t>
            </a:r>
          </a:p>
          <a:p>
            <a:r>
              <a:rPr lang="fi-FI" sz="800" dirty="0">
                <a:latin typeface="Verdana" panose="020B0604030504040204" pitchFamily="34" charset="0"/>
              </a:rPr>
              <a:t>2021 - Kaikki: n=1202</a:t>
            </a:r>
          </a:p>
        </p:txBody>
      </p:sp>
      <p:sp>
        <p:nvSpPr>
          <p:cNvPr id="5" name="Tekstiruutu 4">
            <a:extLst>
              <a:ext uri="{FF2B5EF4-FFF2-40B4-BE49-F238E27FC236}">
                <a16:creationId xmlns:a16="http://schemas.microsoft.com/office/drawing/2014/main" id="{77B6F584-FCF4-4690-8DAA-214AECBF560A}"/>
              </a:ext>
            </a:extLst>
          </p:cNvPr>
          <p:cNvSpPr txBox="1"/>
          <p:nvPr/>
        </p:nvSpPr>
        <p:spPr>
          <a:xfrm>
            <a:off x="7104112" y="6300687"/>
            <a:ext cx="3816424" cy="523220"/>
          </a:xfrm>
          <a:prstGeom prst="rect">
            <a:avLst/>
          </a:prstGeom>
          <a:noFill/>
        </p:spPr>
        <p:txBody>
          <a:bodyPr wrap="square" rtlCol="0">
            <a:spAutoFit/>
          </a:bodyPr>
          <a:lstStyle/>
          <a:p>
            <a:r>
              <a:rPr lang="fi-FI" sz="1400" dirty="0"/>
              <a:t>Vuoden 2017 lähde: Suomen Asuntomessujen asukasbarometri</a:t>
            </a:r>
          </a:p>
        </p:txBody>
      </p:sp>
    </p:spTree>
    <p:extLst>
      <p:ext uri="{BB962C8B-B14F-4D97-AF65-F5344CB8AC3E}">
        <p14:creationId xmlns:p14="http://schemas.microsoft.com/office/powerpoint/2010/main" val="1102097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a:extLst>
              <a:ext uri="{FF2B5EF4-FFF2-40B4-BE49-F238E27FC236}">
                <a16:creationId xmlns:a16="http://schemas.microsoft.com/office/drawing/2014/main" id="{22CFBE86-EFFD-FF4A-8C0B-EAF7CDD534B0}"/>
              </a:ext>
            </a:extLst>
          </p:cNvPr>
          <p:cNvGraphicFramePr>
            <a:graphicFrameLocks noGrp="1"/>
          </p:cNvGraphicFramePr>
          <p:nvPr>
            <p:ph sz="half" idx="1"/>
            <p:extLst>
              <p:ext uri="{D42A27DB-BD31-4B8C-83A1-F6EECF244321}">
                <p14:modId xmlns:p14="http://schemas.microsoft.com/office/powerpoint/2010/main" val="1096662819"/>
              </p:ext>
            </p:extLst>
          </p:nvPr>
        </p:nvGraphicFramePr>
        <p:xfrm>
          <a:off x="919162" y="1355231"/>
          <a:ext cx="10353675" cy="4672507"/>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in paikkamerkki 5">
            <a:extLst>
              <a:ext uri="{FF2B5EF4-FFF2-40B4-BE49-F238E27FC236}">
                <a16:creationId xmlns:a16="http://schemas.microsoft.com/office/drawing/2014/main" id="{BD1785F1-D0DB-C548-8BF4-062C958742F0}"/>
              </a:ext>
            </a:extLst>
          </p:cNvPr>
          <p:cNvSpPr>
            <a:spLocks noGrp="1"/>
          </p:cNvSpPr>
          <p:nvPr>
            <p:ph type="body" sz="quarter" idx="11"/>
          </p:nvPr>
        </p:nvSpPr>
        <p:spPr/>
        <p:txBody>
          <a:bodyPr>
            <a:normAutofit fontScale="77500" lnSpcReduction="20000"/>
          </a:bodyPr>
          <a:lstStyle/>
          <a:p>
            <a:r>
              <a:rPr lang="fi-FI" dirty="0"/>
              <a:t>Vapaa-ajan viettäminen luonnossa lisääntynyt ja luontoa pidetään entistä tärkeämpänä hyvinvoinnin kannalta</a:t>
            </a:r>
          </a:p>
        </p:txBody>
      </p:sp>
      <p:cxnSp>
        <p:nvCxnSpPr>
          <p:cNvPr id="4" name="Suora nuoliyhdysviiva 3">
            <a:extLst>
              <a:ext uri="{FF2B5EF4-FFF2-40B4-BE49-F238E27FC236}">
                <a16:creationId xmlns:a16="http://schemas.microsoft.com/office/drawing/2014/main" id="{A88053DC-5883-FE40-BFE9-150CA65EBD58}"/>
              </a:ext>
            </a:extLst>
          </p:cNvPr>
          <p:cNvCxnSpPr>
            <a:cxnSpLocks/>
          </p:cNvCxnSpPr>
          <p:nvPr/>
        </p:nvCxnSpPr>
        <p:spPr>
          <a:xfrm flipV="1">
            <a:off x="7104112" y="2852936"/>
            <a:ext cx="0" cy="360000"/>
          </a:xfrm>
          <a:prstGeom prst="straightConnector1">
            <a:avLst/>
          </a:prstGeom>
          <a:ln w="57150">
            <a:headEnd type="none"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5" name="Suora nuoliyhdysviiva 4">
            <a:extLst>
              <a:ext uri="{FF2B5EF4-FFF2-40B4-BE49-F238E27FC236}">
                <a16:creationId xmlns:a16="http://schemas.microsoft.com/office/drawing/2014/main" id="{4D589C84-1CD7-EA44-906F-03EF65203675}"/>
              </a:ext>
            </a:extLst>
          </p:cNvPr>
          <p:cNvCxnSpPr>
            <a:cxnSpLocks/>
          </p:cNvCxnSpPr>
          <p:nvPr/>
        </p:nvCxnSpPr>
        <p:spPr>
          <a:xfrm flipV="1">
            <a:off x="4727848" y="2348880"/>
            <a:ext cx="0" cy="360000"/>
          </a:xfrm>
          <a:prstGeom prst="straightConnector1">
            <a:avLst/>
          </a:prstGeom>
          <a:ln w="57150">
            <a:headEnd type="none" w="med" len="med"/>
            <a:tailEnd type="arrow" w="med" len="med"/>
          </a:ln>
        </p:spPr>
        <p:style>
          <a:lnRef idx="1">
            <a:schemeClr val="accent5"/>
          </a:lnRef>
          <a:fillRef idx="0">
            <a:schemeClr val="accent5"/>
          </a:fillRef>
          <a:effectRef idx="0">
            <a:schemeClr val="accent5"/>
          </a:effectRef>
          <a:fontRef idx="minor">
            <a:schemeClr val="tx1"/>
          </a:fontRef>
        </p:style>
      </p:cxnSp>
      <p:sp>
        <p:nvSpPr>
          <p:cNvPr id="8" name="Tekstiruutu 7">
            <a:extLst>
              <a:ext uri="{FF2B5EF4-FFF2-40B4-BE49-F238E27FC236}">
                <a16:creationId xmlns:a16="http://schemas.microsoft.com/office/drawing/2014/main" id="{B517B3BA-2663-814C-9A23-F04DAB6E699E}"/>
              </a:ext>
            </a:extLst>
          </p:cNvPr>
          <p:cNvSpPr txBox="1"/>
          <p:nvPr/>
        </p:nvSpPr>
        <p:spPr>
          <a:xfrm>
            <a:off x="5445019" y="6378251"/>
            <a:ext cx="1374094" cy="338554"/>
          </a:xfrm>
          <a:prstGeom prst="rect">
            <a:avLst/>
          </a:prstGeom>
          <a:noFill/>
        </p:spPr>
        <p:txBody>
          <a:bodyPr wrap="none" rtlCol="0">
            <a:spAutoFit/>
          </a:bodyPr>
          <a:lstStyle/>
          <a:p>
            <a:r>
              <a:rPr lang="fi-FI" sz="800" dirty="0">
                <a:latin typeface="Verdana" panose="020B0604030504040204" pitchFamily="34" charset="0"/>
              </a:rPr>
              <a:t>2020 - Kaikki: n=1387</a:t>
            </a:r>
          </a:p>
          <a:p>
            <a:r>
              <a:rPr lang="fi-FI" sz="800" dirty="0">
                <a:latin typeface="Verdana" panose="020B0604030504040204" pitchFamily="34" charset="0"/>
              </a:rPr>
              <a:t>2021 - Kaikki: n=1202</a:t>
            </a:r>
          </a:p>
        </p:txBody>
      </p:sp>
      <p:cxnSp>
        <p:nvCxnSpPr>
          <p:cNvPr id="9" name="Suora nuoliyhdysviiva 8">
            <a:extLst>
              <a:ext uri="{FF2B5EF4-FFF2-40B4-BE49-F238E27FC236}">
                <a16:creationId xmlns:a16="http://schemas.microsoft.com/office/drawing/2014/main" id="{B325BF6B-514F-6247-A722-B4E95F3C0121}"/>
              </a:ext>
            </a:extLst>
          </p:cNvPr>
          <p:cNvCxnSpPr>
            <a:cxnSpLocks/>
          </p:cNvCxnSpPr>
          <p:nvPr/>
        </p:nvCxnSpPr>
        <p:spPr>
          <a:xfrm>
            <a:off x="10128448" y="3645024"/>
            <a:ext cx="0" cy="313580"/>
          </a:xfrm>
          <a:prstGeom prst="straightConnector1">
            <a:avLst/>
          </a:prstGeom>
          <a:ln w="57150">
            <a:headEnd type="none" w="med" len="med"/>
            <a:tailEnd type="arrow" w="med" len="med"/>
          </a:ln>
        </p:spPr>
        <p:style>
          <a:lnRef idx="1">
            <a:schemeClr val="accent5"/>
          </a:lnRef>
          <a:fillRef idx="0">
            <a:schemeClr val="accent5"/>
          </a:fillRef>
          <a:effectRef idx="0">
            <a:schemeClr val="accent5"/>
          </a:effectRef>
          <a:fontRef idx="minor">
            <a:schemeClr val="tx1"/>
          </a:fontRef>
        </p:style>
      </p:cxnSp>
      <p:sp>
        <p:nvSpPr>
          <p:cNvPr id="10" name="Tekstiruutu 9">
            <a:extLst>
              <a:ext uri="{FF2B5EF4-FFF2-40B4-BE49-F238E27FC236}">
                <a16:creationId xmlns:a16="http://schemas.microsoft.com/office/drawing/2014/main" id="{FD20AFBB-6FE2-4606-94D5-6B2D974B0B80}"/>
              </a:ext>
            </a:extLst>
          </p:cNvPr>
          <p:cNvSpPr txBox="1"/>
          <p:nvPr/>
        </p:nvSpPr>
        <p:spPr>
          <a:xfrm>
            <a:off x="7087091" y="5691496"/>
            <a:ext cx="5089168" cy="1015663"/>
          </a:xfrm>
          <a:prstGeom prst="rect">
            <a:avLst/>
          </a:prstGeom>
          <a:solidFill>
            <a:schemeClr val="bg1"/>
          </a:solidFill>
        </p:spPr>
        <p:txBody>
          <a:bodyPr wrap="square">
            <a:spAutoFit/>
          </a:bodyPr>
          <a:lstStyle/>
          <a:p>
            <a:r>
              <a:rPr lang="fi-FI" sz="1200" dirty="0"/>
              <a:t>Erityisesti nuorilla aikuisilla on korostunut luonnon merkitys osana hyvinvointia (2020 vain 67 % alle 25v. aikuisista piti luontoa merkittävänä hyvinvoinnin kannalta, 2021 93 % oli tätä mieltä), samoin yhä harvemmalle nuorelle kaupunkiympäristön luonto riittää (2020: 59 % koki sen riittävän, kun 2021 vain 24 % koki näin). </a:t>
            </a:r>
          </a:p>
        </p:txBody>
      </p:sp>
    </p:spTree>
    <p:extLst>
      <p:ext uri="{BB962C8B-B14F-4D97-AF65-F5344CB8AC3E}">
        <p14:creationId xmlns:p14="http://schemas.microsoft.com/office/powerpoint/2010/main" val="2781831753"/>
      </p:ext>
    </p:extLst>
  </p:cSld>
  <p:clrMapOvr>
    <a:masterClrMapping/>
  </p:clrMapOvr>
</p:sld>
</file>

<file path=ppt/theme/theme1.xml><?xml version="1.0" encoding="utf-8"?>
<a:theme xmlns:a="http://schemas.openxmlformats.org/drawingml/2006/main" name="Asuntomessut">
  <a:themeElements>
    <a:clrScheme name="Custom 1">
      <a:dk1>
        <a:srgbClr val="000000"/>
      </a:dk1>
      <a:lt1>
        <a:srgbClr val="FFFFFF"/>
      </a:lt1>
      <a:dk2>
        <a:srgbClr val="000000"/>
      </a:dk2>
      <a:lt2>
        <a:srgbClr val="ECEAE8"/>
      </a:lt2>
      <a:accent1>
        <a:srgbClr val="69D2FA"/>
      </a:accent1>
      <a:accent2>
        <a:srgbClr val="55DC73"/>
      </a:accent2>
      <a:accent3>
        <a:srgbClr val="FAE600"/>
      </a:accent3>
      <a:accent4>
        <a:srgbClr val="FF8241"/>
      </a:accent4>
      <a:accent5>
        <a:srgbClr val="FF91D2"/>
      </a:accent5>
      <a:accent6>
        <a:srgbClr val="ECEAE8"/>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17702</TotalTime>
  <Words>1277</Words>
  <Application>Microsoft Office PowerPoint</Application>
  <PresentationFormat>Laajakuva</PresentationFormat>
  <Paragraphs>160</Paragraphs>
  <Slides>32</Slides>
  <Notes>19</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32</vt:i4>
      </vt:variant>
    </vt:vector>
  </HeadingPairs>
  <TitlesOfParts>
    <vt:vector size="37" baseType="lpstr">
      <vt:lpstr>Arial</vt:lpstr>
      <vt:lpstr>Calibri</vt:lpstr>
      <vt:lpstr>Georgia</vt:lpstr>
      <vt:lpstr>Verdana</vt:lpstr>
      <vt:lpstr>Asuntomessut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Kanerva Karpo</dc:creator>
  <cp:lastModifiedBy>Anne Pallaste</cp:lastModifiedBy>
  <cp:revision>363</cp:revision>
  <cp:lastPrinted>2020-03-05T09:44:16Z</cp:lastPrinted>
  <dcterms:created xsi:type="dcterms:W3CDTF">2020-03-04T09:15:55Z</dcterms:created>
  <dcterms:modified xsi:type="dcterms:W3CDTF">2021-07-06T08:46:17Z</dcterms:modified>
</cp:coreProperties>
</file>