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20.xml" ContentType="application/vnd.openxmlformats-officedocument.drawingml.chart+xml"/>
  <Override PartName="/ppt/notesSlides/notesSlide20.xml" ContentType="application/vnd.openxmlformats-officedocument.presentationml.notesSlide+xml"/>
  <Override PartName="/ppt/charts/chart21.xml" ContentType="application/vnd.openxmlformats-officedocument.drawingml.chart+xml"/>
  <Override PartName="/ppt/notesSlides/notesSlide21.xml" ContentType="application/vnd.openxmlformats-officedocument.presentationml.notesSlide+xml"/>
  <Override PartName="/ppt/charts/chart22.xml" ContentType="application/vnd.openxmlformats-officedocument.drawingml.chart+xml"/>
  <Override PartName="/ppt/notesSlides/notesSlide22.xml" ContentType="application/vnd.openxmlformats-officedocument.presentationml.notesSlide+xml"/>
  <Override PartName="/ppt/charts/chart23.xml" ContentType="application/vnd.openxmlformats-officedocument.drawingml.chart+xml"/>
  <Override PartName="/ppt/notesSlides/notesSlide23.xml" ContentType="application/vnd.openxmlformats-officedocument.presentationml.notesSlide+xml"/>
  <Override PartName="/ppt/charts/chart24.xml" ContentType="application/vnd.openxmlformats-officedocument.drawingml.chart+xml"/>
  <Override PartName="/ppt/notesSlides/notesSlide24.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2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2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2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71"/>
  </p:notesMasterIdLst>
  <p:sldIdLst>
    <p:sldId id="275" r:id="rId4"/>
    <p:sldId id="297" r:id="rId5"/>
    <p:sldId id="268" r:id="rId6"/>
    <p:sldId id="298" r:id="rId7"/>
    <p:sldId id="485" r:id="rId8"/>
    <p:sldId id="486" r:id="rId9"/>
    <p:sldId id="516" r:id="rId10"/>
    <p:sldId id="488" r:id="rId11"/>
    <p:sldId id="489" r:id="rId12"/>
    <p:sldId id="490" r:id="rId13"/>
    <p:sldId id="491" r:id="rId14"/>
    <p:sldId id="514" r:id="rId15"/>
    <p:sldId id="492" r:id="rId16"/>
    <p:sldId id="515"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415" r:id="rId38"/>
    <p:sldId id="416" r:id="rId39"/>
    <p:sldId id="417" r:id="rId40"/>
    <p:sldId id="418" r:id="rId41"/>
    <p:sldId id="422" r:id="rId42"/>
    <p:sldId id="462" r:id="rId43"/>
    <p:sldId id="460" r:id="rId44"/>
    <p:sldId id="463" r:id="rId45"/>
    <p:sldId id="464" r:id="rId46"/>
    <p:sldId id="465" r:id="rId47"/>
    <p:sldId id="466" r:id="rId48"/>
    <p:sldId id="461" r:id="rId49"/>
    <p:sldId id="424" r:id="rId50"/>
    <p:sldId id="423" r:id="rId51"/>
    <p:sldId id="468" r:id="rId52"/>
    <p:sldId id="320" r:id="rId53"/>
    <p:sldId id="483" r:id="rId54"/>
    <p:sldId id="469" r:id="rId55"/>
    <p:sldId id="470" r:id="rId56"/>
    <p:sldId id="471" r:id="rId57"/>
    <p:sldId id="472" r:id="rId58"/>
    <p:sldId id="473" r:id="rId59"/>
    <p:sldId id="474" r:id="rId60"/>
    <p:sldId id="475" r:id="rId61"/>
    <p:sldId id="476" r:id="rId62"/>
    <p:sldId id="477" r:id="rId63"/>
    <p:sldId id="478" r:id="rId64"/>
    <p:sldId id="479" r:id="rId65"/>
    <p:sldId id="387" r:id="rId66"/>
    <p:sldId id="513" r:id="rId67"/>
    <p:sldId id="300" r:id="rId68"/>
    <p:sldId id="301" r:id="rId69"/>
    <p:sldId id="28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en Savir" initials="OS" lastIdx="13" clrIdx="0">
    <p:extLst>
      <p:ext uri="{19B8F6BF-5375-455C-9EA6-DF929625EA0E}">
        <p15:presenceInfo xmlns:p15="http://schemas.microsoft.com/office/powerpoint/2012/main" userId="a31c76cf-8cb5-4874-8f48-a89ddf99dfec" providerId="Windows Live"/>
      </p:ext>
    </p:extLst>
  </p:cmAuthor>
  <p:cmAuthor id="2" name="Brian Stryker" initials="BS" lastIdx="46" clrIdx="1">
    <p:extLst>
      <p:ext uri="{19B8F6BF-5375-455C-9EA6-DF929625EA0E}">
        <p15:presenceInfo xmlns:p15="http://schemas.microsoft.com/office/powerpoint/2012/main" userId="33540952-3655-4a45-b761-626d5450c350" providerId="Windows Live"/>
      </p:ext>
    </p:extLst>
  </p:cmAuthor>
  <p:cmAuthor id="3" name="Paul Oshinski" initials="PO" lastIdx="16" clrIdx="2">
    <p:extLst>
      <p:ext uri="{19B8F6BF-5375-455C-9EA6-DF929625EA0E}">
        <p15:presenceInfo xmlns:p15="http://schemas.microsoft.com/office/powerpoint/2012/main" userId="S-1-5-21-2168412723-1981063327-3694197320-2629" providerId="AD"/>
      </p:ext>
    </p:extLst>
  </p:cmAuthor>
  <p:cmAuthor id="4" name="Catherine Pape" initials="CP" lastIdx="32" clrIdx="3">
    <p:extLst>
      <p:ext uri="{19B8F6BF-5375-455C-9EA6-DF929625EA0E}">
        <p15:presenceInfo xmlns:p15="http://schemas.microsoft.com/office/powerpoint/2012/main" userId="S-1-5-21-2168412723-1981063327-3694197320-22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04" autoAdjust="0"/>
    <p:restoredTop sz="94660"/>
  </p:normalViewPr>
  <p:slideViewPr>
    <p:cSldViewPr snapToGrid="0">
      <p:cViewPr varScale="1">
        <p:scale>
          <a:sx n="39" d="100"/>
          <a:sy n="39" d="100"/>
        </p:scale>
        <p:origin x="72"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7.xml"/><Relationship Id="rId1" Type="http://schemas.microsoft.com/office/2011/relationships/chartStyle" Target="style1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8.xml"/><Relationship Id="rId1" Type="http://schemas.microsoft.com/office/2011/relationships/chartStyle" Target="style1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9.xml"/><Relationship Id="rId1" Type="http://schemas.microsoft.com/office/2011/relationships/chartStyle" Target="styl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0.xml"/><Relationship Id="rId1" Type="http://schemas.microsoft.com/office/2011/relationships/chartStyle" Target="style2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1.xml"/><Relationship Id="rId1" Type="http://schemas.microsoft.com/office/2011/relationships/chartStyle" Target="style2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Solar Power/Panels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DD0-426F-9C17-609956A4E49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34</c:v>
                </c:pt>
              </c:numCache>
            </c:numRef>
          </c:val>
          <c:extLst>
            <c:ext xmlns:c16="http://schemas.microsoft.com/office/drawing/2014/chart" uri="{C3380CC4-5D6E-409C-BE32-E72D297353CC}">
              <c16:uniqueId val="{00000002-BDD0-426F-9C17-609956A4E492}"/>
            </c:ext>
          </c:extLst>
        </c:ser>
        <c:ser>
          <c:idx val="1"/>
          <c:order val="1"/>
          <c:tx>
            <c:strRef>
              <c:f>Sheet1!$C$1</c:f>
              <c:strCache>
                <c:ptCount val="1"/>
                <c:pt idx="0">
                  <c:v>Insulation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24</c:v>
                </c:pt>
              </c:numCache>
            </c:numRef>
          </c:val>
          <c:extLst>
            <c:ext xmlns:c16="http://schemas.microsoft.com/office/drawing/2014/chart" uri="{C3380CC4-5D6E-409C-BE32-E72D297353CC}">
              <c16:uniqueId val="{00000003-BDD0-426F-9C17-609956A4E492}"/>
            </c:ext>
          </c:extLst>
        </c:ser>
        <c:ser>
          <c:idx val="2"/>
          <c:order val="2"/>
          <c:tx>
            <c:strRef>
              <c:f>Sheet1!$D$1</c:f>
              <c:strCache>
                <c:ptCount val="1"/>
                <c:pt idx="0">
                  <c:v>Windows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16</c:v>
                </c:pt>
              </c:numCache>
            </c:numRef>
          </c:val>
          <c:extLst>
            <c:ext xmlns:c16="http://schemas.microsoft.com/office/drawing/2014/chart" uri="{C3380CC4-5D6E-409C-BE32-E72D297353CC}">
              <c16:uniqueId val="{00000004-BDD0-426F-9C17-609956A4E492}"/>
            </c:ext>
          </c:extLst>
        </c:ser>
        <c:ser>
          <c:idx val="3"/>
          <c:order val="3"/>
          <c:tx>
            <c:strRef>
              <c:f>Sheet1!$E$1</c:f>
              <c:strCache>
                <c:ptCount val="1"/>
                <c:pt idx="0">
                  <c:v>Energy-saving Appliances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8</c:v>
                </c:pt>
              </c:numCache>
            </c:numRef>
          </c:val>
          <c:extLst>
            <c:ext xmlns:c16="http://schemas.microsoft.com/office/drawing/2014/chart" uri="{C3380CC4-5D6E-409C-BE32-E72D297353CC}">
              <c16:uniqueId val="{00000005-BDD0-426F-9C17-609956A4E492}"/>
            </c:ext>
          </c:extLst>
        </c:ser>
        <c:ser>
          <c:idx val="4"/>
          <c:order val="4"/>
          <c:tx>
            <c:strRef>
              <c:f>Sheet1!$F$1</c:f>
              <c:strCache>
                <c:ptCount val="1"/>
                <c:pt idx="0">
                  <c:v>Recycling/Reducing Usage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6</c:v>
                </c:pt>
              </c:numCache>
            </c:numRef>
          </c:val>
          <c:extLst>
            <c:ext xmlns:c16="http://schemas.microsoft.com/office/drawing/2014/chart" uri="{C3380CC4-5D6E-409C-BE32-E72D297353CC}">
              <c16:uniqueId val="{00000006-BDD0-426F-9C17-609956A4E492}"/>
            </c:ext>
          </c:extLst>
        </c:ser>
        <c:dLbls>
          <c:showLegendKey val="0"/>
          <c:showVal val="0"/>
          <c:showCatName val="0"/>
          <c:showSerName val="0"/>
          <c:showPercent val="0"/>
          <c:showBubbleSize val="0"/>
        </c:dLbls>
        <c:gapWidth val="125"/>
        <c:axId val="404326208"/>
        <c:axId val="404326600"/>
      </c:barChart>
      <c:catAx>
        <c:axId val="404326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6600"/>
        <c:crosses val="autoZero"/>
        <c:auto val="1"/>
        <c:lblAlgn val="ctr"/>
        <c:lblOffset val="100"/>
        <c:noMultiLvlLbl val="0"/>
      </c:catAx>
      <c:valAx>
        <c:axId val="404326600"/>
        <c:scaling>
          <c:orientation val="minMax"/>
          <c:max val="8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6208"/>
        <c:crosses val="autoZero"/>
        <c:crossBetween val="between"/>
        <c:majorUnit val="20"/>
      </c:valAx>
      <c:spPr>
        <a:noFill/>
        <a:ln w="25400">
          <a:noFill/>
        </a:ln>
        <a:effectLst/>
      </c:spPr>
    </c:plotArea>
    <c:legend>
      <c:legendPos val="b"/>
      <c:layout>
        <c:manualLayout>
          <c:xMode val="edge"/>
          <c:yMode val="edge"/>
          <c:x val="0.16909182070035311"/>
          <c:y val="0.14831429260808351"/>
          <c:w val="0.66046770971813551"/>
          <c:h val="0.152097284369186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43700729230958"/>
          <c:y val="0.112086614173228"/>
          <c:w val="0.74643039401944677"/>
          <c:h val="0.78717847769028904"/>
        </c:manualLayout>
      </c:layout>
      <c:barChart>
        <c:barDir val="bar"/>
        <c:grouping val="stacked"/>
        <c:varyColors val="0"/>
        <c:ser>
          <c:idx val="0"/>
          <c:order val="0"/>
          <c:tx>
            <c:strRef>
              <c:f>Sheet1!$B$1</c:f>
              <c:strCache>
                <c:ptCount val="1"/>
                <c:pt idx="0">
                  <c:v>Top Priority</c:v>
                </c:pt>
              </c:strCache>
            </c:strRef>
          </c:tx>
          <c:spPr>
            <a:solidFill>
              <a:schemeClr val="tx2"/>
            </a:solidFill>
            <a:ln>
              <a:solidFill>
                <a:schemeClr val="tx2"/>
              </a:solidFill>
            </a:ln>
          </c:spPr>
          <c:invertIfNegative val="0"/>
          <c:dLbls>
            <c:spPr>
              <a:noFill/>
              <a:ln>
                <a:noFill/>
              </a:ln>
              <a:effectLst/>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Utility Costs</c:v>
                </c:pt>
                <c:pt idx="1">
                  <c:v>Water Usage</c:v>
                </c:pt>
                <c:pt idx="2">
                  <c:v>Efficient Homes</c:v>
                </c:pt>
                <c:pt idx="3">
                  <c:v>Health</c:v>
                </c:pt>
                <c:pt idx="4">
                  <c:v>Climate Change</c:v>
                </c:pt>
              </c:strCache>
            </c:strRef>
          </c:cat>
          <c:val>
            <c:numRef>
              <c:f>Sheet1!$B$2:$B$6</c:f>
              <c:numCache>
                <c:formatCode>General</c:formatCode>
                <c:ptCount val="5"/>
                <c:pt idx="0">
                  <c:v>26</c:v>
                </c:pt>
                <c:pt idx="1">
                  <c:v>27</c:v>
                </c:pt>
                <c:pt idx="2">
                  <c:v>28</c:v>
                </c:pt>
                <c:pt idx="3">
                  <c:v>32</c:v>
                </c:pt>
                <c:pt idx="4">
                  <c:v>35</c:v>
                </c:pt>
              </c:numCache>
            </c:numRef>
          </c:val>
          <c:extLst>
            <c:ext xmlns:c16="http://schemas.microsoft.com/office/drawing/2014/chart" uri="{C3380CC4-5D6E-409C-BE32-E72D297353CC}">
              <c16:uniqueId val="{00000000-9DA5-458B-A0D2-1E3C56A10A2F}"/>
            </c:ext>
          </c:extLst>
        </c:ser>
        <c:ser>
          <c:idx val="1"/>
          <c:order val="1"/>
          <c:tx>
            <c:strRef>
              <c:f>Sheet1!$C$1</c:f>
              <c:strCache>
                <c:ptCount val="1"/>
                <c:pt idx="0">
                  <c:v>Very Important</c:v>
                </c:pt>
              </c:strCache>
            </c:strRef>
          </c:tx>
          <c:spPr>
            <a:solidFill>
              <a:schemeClr val="tx2">
                <a:lumMod val="50000"/>
                <a:lumOff val="50000"/>
              </a:schemeClr>
            </a:solidFill>
            <a:ln>
              <a:solidFill>
                <a:schemeClr val="tx2">
                  <a:lumMod val="50000"/>
                  <a:lumOff val="50000"/>
                </a:schemeClr>
              </a:solidFill>
            </a:ln>
          </c:spPr>
          <c:invertIfNegative val="0"/>
          <c:cat>
            <c:strRef>
              <c:f>Sheet1!$A$2:$A$6</c:f>
              <c:strCache>
                <c:ptCount val="5"/>
                <c:pt idx="0">
                  <c:v>Utility Costs</c:v>
                </c:pt>
                <c:pt idx="1">
                  <c:v>Water Usage</c:v>
                </c:pt>
                <c:pt idx="2">
                  <c:v>Efficient Homes</c:v>
                </c:pt>
                <c:pt idx="3">
                  <c:v>Health</c:v>
                </c:pt>
                <c:pt idx="4">
                  <c:v>Climate Change</c:v>
                </c:pt>
              </c:strCache>
            </c:strRef>
          </c:cat>
          <c:val>
            <c:numRef>
              <c:f>Sheet1!$C$2:$C$6</c:f>
              <c:numCache>
                <c:formatCode>General</c:formatCode>
                <c:ptCount val="5"/>
                <c:pt idx="0">
                  <c:v>42</c:v>
                </c:pt>
                <c:pt idx="1">
                  <c:v>44</c:v>
                </c:pt>
                <c:pt idx="2">
                  <c:v>46</c:v>
                </c:pt>
                <c:pt idx="3">
                  <c:v>43</c:v>
                </c:pt>
                <c:pt idx="4">
                  <c:v>34</c:v>
                </c:pt>
              </c:numCache>
            </c:numRef>
          </c:val>
          <c:extLst>
            <c:ext xmlns:c16="http://schemas.microsoft.com/office/drawing/2014/chart" uri="{C3380CC4-5D6E-409C-BE32-E72D297353CC}">
              <c16:uniqueId val="{00000001-9DA5-458B-A0D2-1E3C56A10A2F}"/>
            </c:ext>
          </c:extLst>
        </c:ser>
        <c:dLbls>
          <c:showLegendKey val="0"/>
          <c:showVal val="0"/>
          <c:showCatName val="0"/>
          <c:showSerName val="0"/>
          <c:showPercent val="0"/>
          <c:showBubbleSize val="0"/>
        </c:dLbls>
        <c:gapWidth val="150"/>
        <c:overlap val="100"/>
        <c:axId val="404334832"/>
        <c:axId val="404335224"/>
      </c:barChart>
      <c:catAx>
        <c:axId val="404334832"/>
        <c:scaling>
          <c:orientation val="minMax"/>
        </c:scaling>
        <c:delete val="0"/>
        <c:axPos val="l"/>
        <c:numFmt formatCode="General" sourceLinked="1"/>
        <c:majorTickMark val="out"/>
        <c:minorTickMark val="none"/>
        <c:tickLblPos val="nextTo"/>
        <c:crossAx val="404335224"/>
        <c:crosses val="autoZero"/>
        <c:auto val="1"/>
        <c:lblAlgn val="ctr"/>
        <c:lblOffset val="100"/>
        <c:noMultiLvlLbl val="0"/>
      </c:catAx>
      <c:valAx>
        <c:axId val="404335224"/>
        <c:scaling>
          <c:orientation val="minMax"/>
          <c:max val="100"/>
          <c:min val="0"/>
        </c:scaling>
        <c:delete val="0"/>
        <c:axPos val="b"/>
        <c:numFmt formatCode="General" sourceLinked="1"/>
        <c:majorTickMark val="out"/>
        <c:minorTickMark val="none"/>
        <c:tickLblPos val="nextTo"/>
        <c:crossAx val="404334832"/>
        <c:crosses val="autoZero"/>
        <c:crossBetween val="between"/>
        <c:majorUnit val="20"/>
      </c:valAx>
    </c:plotArea>
    <c:legend>
      <c:legendPos val="t"/>
      <c:layout>
        <c:manualLayout>
          <c:xMode val="edge"/>
          <c:yMode val="edge"/>
          <c:x val="0.48023743559832799"/>
          <c:y val="4.7379138091609499E-2"/>
          <c:w val="0.43606109506590307"/>
          <c:h val="5.4238845144356958E-2"/>
        </c:manualLayout>
      </c:layout>
      <c:overlay val="0"/>
      <c:txPr>
        <a:bodyPr/>
        <a:lstStyle/>
        <a:p>
          <a:pPr>
            <a:defRPr sz="1400"/>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94833862997017"/>
          <c:y val="0.112086614173228"/>
          <c:w val="0.66391901920160945"/>
          <c:h val="0.78717847769028904"/>
        </c:manualLayout>
      </c:layout>
      <c:barChart>
        <c:barDir val="bar"/>
        <c:grouping val="stacked"/>
        <c:varyColors val="0"/>
        <c:ser>
          <c:idx val="0"/>
          <c:order val="0"/>
          <c:tx>
            <c:strRef>
              <c:f>Sheet1!$B$1</c:f>
              <c:strCache>
                <c:ptCount val="1"/>
                <c:pt idx="0">
                  <c:v>Top Priority</c:v>
                </c:pt>
              </c:strCache>
            </c:strRef>
          </c:tx>
          <c:spPr>
            <a:solidFill>
              <a:schemeClr val="tx2"/>
            </a:solidFill>
            <a:ln>
              <a:solidFill>
                <a:schemeClr val="tx2"/>
              </a:solidFill>
            </a:ln>
          </c:spPr>
          <c:invertIfNegative val="0"/>
          <c:dLbls>
            <c:spPr>
              <a:noFill/>
              <a:ln>
                <a:noFill/>
              </a:ln>
              <a:effectLst/>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Water Usage</c:v>
                </c:pt>
                <c:pt idx="1">
                  <c:v>Utility Costs</c:v>
                </c:pt>
                <c:pt idx="2">
                  <c:v>Efficient Homes</c:v>
                </c:pt>
                <c:pt idx="3">
                  <c:v>Climate Change</c:v>
                </c:pt>
                <c:pt idx="4">
                  <c:v>Health</c:v>
                </c:pt>
              </c:strCache>
            </c:strRef>
          </c:cat>
          <c:val>
            <c:numRef>
              <c:f>Sheet1!$B$2:$B$6</c:f>
              <c:numCache>
                <c:formatCode>General</c:formatCode>
                <c:ptCount val="5"/>
                <c:pt idx="0">
                  <c:v>18</c:v>
                </c:pt>
                <c:pt idx="1">
                  <c:v>29</c:v>
                </c:pt>
                <c:pt idx="2">
                  <c:v>29</c:v>
                </c:pt>
                <c:pt idx="3">
                  <c:v>36</c:v>
                </c:pt>
                <c:pt idx="4">
                  <c:v>41</c:v>
                </c:pt>
              </c:numCache>
            </c:numRef>
          </c:val>
          <c:extLst>
            <c:ext xmlns:c16="http://schemas.microsoft.com/office/drawing/2014/chart" uri="{C3380CC4-5D6E-409C-BE32-E72D297353CC}">
              <c16:uniqueId val="{00000000-9DA5-458B-A0D2-1E3C56A10A2F}"/>
            </c:ext>
          </c:extLst>
        </c:ser>
        <c:ser>
          <c:idx val="1"/>
          <c:order val="1"/>
          <c:tx>
            <c:strRef>
              <c:f>Sheet1!$C$1</c:f>
              <c:strCache>
                <c:ptCount val="1"/>
                <c:pt idx="0">
                  <c:v>Very Important</c:v>
                </c:pt>
              </c:strCache>
            </c:strRef>
          </c:tx>
          <c:spPr>
            <a:solidFill>
              <a:schemeClr val="tx2">
                <a:lumMod val="50000"/>
                <a:lumOff val="50000"/>
              </a:schemeClr>
            </a:solidFill>
            <a:ln>
              <a:solidFill>
                <a:schemeClr val="tx2">
                  <a:lumMod val="50000"/>
                  <a:lumOff val="50000"/>
                </a:schemeClr>
              </a:solidFill>
            </a:ln>
          </c:spPr>
          <c:invertIfNegative val="0"/>
          <c:cat>
            <c:strRef>
              <c:f>Sheet1!$A$2:$A$6</c:f>
              <c:strCache>
                <c:ptCount val="5"/>
                <c:pt idx="0">
                  <c:v>Water Usage</c:v>
                </c:pt>
                <c:pt idx="1">
                  <c:v>Utility Costs</c:v>
                </c:pt>
                <c:pt idx="2">
                  <c:v>Efficient Homes</c:v>
                </c:pt>
                <c:pt idx="3">
                  <c:v>Climate Change</c:v>
                </c:pt>
                <c:pt idx="4">
                  <c:v>Health</c:v>
                </c:pt>
              </c:strCache>
            </c:strRef>
          </c:cat>
          <c:val>
            <c:numRef>
              <c:f>Sheet1!$C$2:$C$6</c:f>
              <c:numCache>
                <c:formatCode>General</c:formatCode>
                <c:ptCount val="5"/>
                <c:pt idx="0">
                  <c:v>43</c:v>
                </c:pt>
                <c:pt idx="1">
                  <c:v>47</c:v>
                </c:pt>
                <c:pt idx="2">
                  <c:v>47</c:v>
                </c:pt>
                <c:pt idx="3">
                  <c:v>33</c:v>
                </c:pt>
                <c:pt idx="4">
                  <c:v>43</c:v>
                </c:pt>
              </c:numCache>
            </c:numRef>
          </c:val>
          <c:extLst>
            <c:ext xmlns:c16="http://schemas.microsoft.com/office/drawing/2014/chart" uri="{C3380CC4-5D6E-409C-BE32-E72D297353CC}">
              <c16:uniqueId val="{00000001-9DA5-458B-A0D2-1E3C56A10A2F}"/>
            </c:ext>
          </c:extLst>
        </c:ser>
        <c:dLbls>
          <c:showLegendKey val="0"/>
          <c:showVal val="0"/>
          <c:showCatName val="0"/>
          <c:showSerName val="0"/>
          <c:showPercent val="0"/>
          <c:showBubbleSize val="0"/>
        </c:dLbls>
        <c:gapWidth val="150"/>
        <c:overlap val="100"/>
        <c:axId val="404335616"/>
        <c:axId val="404336400"/>
      </c:barChart>
      <c:catAx>
        <c:axId val="404335616"/>
        <c:scaling>
          <c:orientation val="minMax"/>
        </c:scaling>
        <c:delete val="0"/>
        <c:axPos val="l"/>
        <c:numFmt formatCode="General" sourceLinked="1"/>
        <c:majorTickMark val="out"/>
        <c:minorTickMark val="none"/>
        <c:tickLblPos val="nextTo"/>
        <c:crossAx val="404336400"/>
        <c:crosses val="autoZero"/>
        <c:auto val="1"/>
        <c:lblAlgn val="ctr"/>
        <c:lblOffset val="100"/>
        <c:noMultiLvlLbl val="0"/>
      </c:catAx>
      <c:valAx>
        <c:axId val="404336400"/>
        <c:scaling>
          <c:orientation val="minMax"/>
          <c:max val="100"/>
          <c:min val="0"/>
        </c:scaling>
        <c:delete val="0"/>
        <c:axPos val="b"/>
        <c:numFmt formatCode="General" sourceLinked="1"/>
        <c:majorTickMark val="out"/>
        <c:minorTickMark val="none"/>
        <c:tickLblPos val="nextTo"/>
        <c:crossAx val="404335616"/>
        <c:crosses val="autoZero"/>
        <c:crossBetween val="between"/>
        <c:majorUnit val="20"/>
      </c:valAx>
    </c:plotArea>
    <c:legend>
      <c:legendPos val="t"/>
      <c:layout>
        <c:manualLayout>
          <c:xMode val="edge"/>
          <c:yMode val="edge"/>
          <c:x val="0.48023743559832799"/>
          <c:y val="4.7379138091609499E-2"/>
          <c:w val="0.43606109506590307"/>
          <c:h val="5.4238845144356958E-2"/>
        </c:manualLayout>
      </c:layout>
      <c:overlay val="0"/>
      <c:txPr>
        <a:bodyPr/>
        <a:lstStyle/>
        <a:p>
          <a:pPr>
            <a:defRPr sz="1400"/>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94833862997017"/>
          <c:y val="0.112086614173228"/>
          <c:w val="0.66391901920160945"/>
          <c:h val="0.78717847769028904"/>
        </c:manualLayout>
      </c:layout>
      <c:barChart>
        <c:barDir val="bar"/>
        <c:grouping val="stacked"/>
        <c:varyColors val="0"/>
        <c:ser>
          <c:idx val="0"/>
          <c:order val="0"/>
          <c:tx>
            <c:strRef>
              <c:f>Sheet1!$B$1</c:f>
              <c:strCache>
                <c:ptCount val="1"/>
                <c:pt idx="0">
                  <c:v>Top Priority</c:v>
                </c:pt>
              </c:strCache>
            </c:strRef>
          </c:tx>
          <c:spPr>
            <a:solidFill>
              <a:schemeClr val="tx2"/>
            </a:solidFill>
            <a:ln>
              <a:solidFill>
                <a:schemeClr val="tx2"/>
              </a:solidFill>
            </a:ln>
          </c:spPr>
          <c:invertIfNegative val="0"/>
          <c:dLbls>
            <c:spPr>
              <a:noFill/>
              <a:ln>
                <a:noFill/>
              </a:ln>
              <a:effectLst/>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Water Usage</c:v>
                </c:pt>
                <c:pt idx="1">
                  <c:v>Climate Change</c:v>
                </c:pt>
                <c:pt idx="2">
                  <c:v>Utility Costs</c:v>
                </c:pt>
                <c:pt idx="3">
                  <c:v>Efficient Homes</c:v>
                </c:pt>
                <c:pt idx="4">
                  <c:v>Health</c:v>
                </c:pt>
              </c:strCache>
            </c:strRef>
          </c:cat>
          <c:val>
            <c:numRef>
              <c:f>Sheet1!$B$2:$B$6</c:f>
              <c:numCache>
                <c:formatCode>General</c:formatCode>
                <c:ptCount val="5"/>
                <c:pt idx="0">
                  <c:v>16</c:v>
                </c:pt>
                <c:pt idx="1">
                  <c:v>25</c:v>
                </c:pt>
                <c:pt idx="2">
                  <c:v>26</c:v>
                </c:pt>
                <c:pt idx="3">
                  <c:v>26</c:v>
                </c:pt>
                <c:pt idx="4">
                  <c:v>29</c:v>
                </c:pt>
              </c:numCache>
            </c:numRef>
          </c:val>
          <c:extLst>
            <c:ext xmlns:c16="http://schemas.microsoft.com/office/drawing/2014/chart" uri="{C3380CC4-5D6E-409C-BE32-E72D297353CC}">
              <c16:uniqueId val="{00000000-9DA5-458B-A0D2-1E3C56A10A2F}"/>
            </c:ext>
          </c:extLst>
        </c:ser>
        <c:ser>
          <c:idx val="1"/>
          <c:order val="1"/>
          <c:tx>
            <c:strRef>
              <c:f>Sheet1!$C$1</c:f>
              <c:strCache>
                <c:ptCount val="1"/>
                <c:pt idx="0">
                  <c:v>Very Important</c:v>
                </c:pt>
              </c:strCache>
            </c:strRef>
          </c:tx>
          <c:spPr>
            <a:solidFill>
              <a:schemeClr val="tx2">
                <a:lumMod val="50000"/>
                <a:lumOff val="50000"/>
              </a:schemeClr>
            </a:solidFill>
            <a:ln>
              <a:solidFill>
                <a:schemeClr val="tx2">
                  <a:lumMod val="50000"/>
                  <a:lumOff val="50000"/>
                </a:schemeClr>
              </a:solidFill>
            </a:ln>
          </c:spPr>
          <c:invertIfNegative val="0"/>
          <c:cat>
            <c:strRef>
              <c:f>Sheet1!$A$2:$A$6</c:f>
              <c:strCache>
                <c:ptCount val="5"/>
                <c:pt idx="0">
                  <c:v>Water Usage</c:v>
                </c:pt>
                <c:pt idx="1">
                  <c:v>Climate Change</c:v>
                </c:pt>
                <c:pt idx="2">
                  <c:v>Utility Costs</c:v>
                </c:pt>
                <c:pt idx="3">
                  <c:v>Efficient Homes</c:v>
                </c:pt>
                <c:pt idx="4">
                  <c:v>Health</c:v>
                </c:pt>
              </c:strCache>
            </c:strRef>
          </c:cat>
          <c:val>
            <c:numRef>
              <c:f>Sheet1!$C$2:$C$6</c:f>
              <c:numCache>
                <c:formatCode>General</c:formatCode>
                <c:ptCount val="5"/>
                <c:pt idx="0">
                  <c:v>47</c:v>
                </c:pt>
                <c:pt idx="1">
                  <c:v>37</c:v>
                </c:pt>
                <c:pt idx="2">
                  <c:v>47</c:v>
                </c:pt>
                <c:pt idx="3">
                  <c:v>51</c:v>
                </c:pt>
                <c:pt idx="4">
                  <c:v>46</c:v>
                </c:pt>
              </c:numCache>
            </c:numRef>
          </c:val>
          <c:extLst>
            <c:ext xmlns:c16="http://schemas.microsoft.com/office/drawing/2014/chart" uri="{C3380CC4-5D6E-409C-BE32-E72D297353CC}">
              <c16:uniqueId val="{00000001-9DA5-458B-A0D2-1E3C56A10A2F}"/>
            </c:ext>
          </c:extLst>
        </c:ser>
        <c:dLbls>
          <c:showLegendKey val="0"/>
          <c:showVal val="0"/>
          <c:showCatName val="0"/>
          <c:showSerName val="0"/>
          <c:showPercent val="0"/>
          <c:showBubbleSize val="0"/>
        </c:dLbls>
        <c:gapWidth val="150"/>
        <c:overlap val="100"/>
        <c:axId val="404336792"/>
        <c:axId val="404337576"/>
      </c:barChart>
      <c:catAx>
        <c:axId val="404336792"/>
        <c:scaling>
          <c:orientation val="minMax"/>
        </c:scaling>
        <c:delete val="0"/>
        <c:axPos val="l"/>
        <c:numFmt formatCode="General" sourceLinked="1"/>
        <c:majorTickMark val="out"/>
        <c:minorTickMark val="none"/>
        <c:tickLblPos val="nextTo"/>
        <c:crossAx val="404337576"/>
        <c:crosses val="autoZero"/>
        <c:auto val="1"/>
        <c:lblAlgn val="ctr"/>
        <c:lblOffset val="100"/>
        <c:noMultiLvlLbl val="0"/>
      </c:catAx>
      <c:valAx>
        <c:axId val="404337576"/>
        <c:scaling>
          <c:orientation val="minMax"/>
          <c:max val="100"/>
          <c:min val="0"/>
        </c:scaling>
        <c:delete val="0"/>
        <c:axPos val="b"/>
        <c:numFmt formatCode="General" sourceLinked="1"/>
        <c:majorTickMark val="out"/>
        <c:minorTickMark val="none"/>
        <c:tickLblPos val="nextTo"/>
        <c:crossAx val="404336792"/>
        <c:crosses val="autoZero"/>
        <c:crossBetween val="between"/>
        <c:majorUnit val="20"/>
      </c:valAx>
    </c:plotArea>
    <c:legend>
      <c:legendPos val="t"/>
      <c:layout>
        <c:manualLayout>
          <c:xMode val="edge"/>
          <c:yMode val="edge"/>
          <c:x val="0.48023743559832799"/>
          <c:y val="4.7379138091609499E-2"/>
          <c:w val="0.43606109506590307"/>
          <c:h val="5.4238845144356958E-2"/>
        </c:manualLayout>
      </c:layout>
      <c:overlay val="0"/>
      <c:txPr>
        <a:bodyPr/>
        <a:lstStyle/>
        <a:p>
          <a:pPr>
            <a:defRPr sz="1400"/>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94833862997017"/>
          <c:y val="0.112086614173228"/>
          <c:w val="0.66391901920160945"/>
          <c:h val="0.78717847769028904"/>
        </c:manualLayout>
      </c:layout>
      <c:barChart>
        <c:barDir val="bar"/>
        <c:grouping val="stacked"/>
        <c:varyColors val="0"/>
        <c:ser>
          <c:idx val="0"/>
          <c:order val="0"/>
          <c:tx>
            <c:strRef>
              <c:f>Sheet1!$B$1</c:f>
              <c:strCache>
                <c:ptCount val="1"/>
                <c:pt idx="0">
                  <c:v>Top Priority</c:v>
                </c:pt>
              </c:strCache>
            </c:strRef>
          </c:tx>
          <c:spPr>
            <a:solidFill>
              <a:schemeClr val="tx2"/>
            </a:solidFill>
            <a:ln>
              <a:solidFill>
                <a:schemeClr val="tx2"/>
              </a:solidFill>
            </a:ln>
          </c:spPr>
          <c:invertIfNegative val="0"/>
          <c:dLbls>
            <c:spPr>
              <a:noFill/>
              <a:ln>
                <a:noFill/>
              </a:ln>
              <a:effectLst/>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Water Usage</c:v>
                </c:pt>
                <c:pt idx="1">
                  <c:v>Utility Costs</c:v>
                </c:pt>
                <c:pt idx="2">
                  <c:v>Efficient Homes</c:v>
                </c:pt>
                <c:pt idx="3">
                  <c:v>Climate Change</c:v>
                </c:pt>
                <c:pt idx="4">
                  <c:v>Health</c:v>
                </c:pt>
              </c:strCache>
            </c:strRef>
          </c:cat>
          <c:val>
            <c:numRef>
              <c:f>Sheet1!$B$2:$B$6</c:f>
              <c:numCache>
                <c:formatCode>General</c:formatCode>
                <c:ptCount val="5"/>
                <c:pt idx="0">
                  <c:v>17</c:v>
                </c:pt>
                <c:pt idx="1">
                  <c:v>23</c:v>
                </c:pt>
                <c:pt idx="2">
                  <c:v>25</c:v>
                </c:pt>
                <c:pt idx="3">
                  <c:v>27</c:v>
                </c:pt>
                <c:pt idx="4">
                  <c:v>27</c:v>
                </c:pt>
              </c:numCache>
            </c:numRef>
          </c:val>
          <c:extLst>
            <c:ext xmlns:c16="http://schemas.microsoft.com/office/drawing/2014/chart" uri="{C3380CC4-5D6E-409C-BE32-E72D297353CC}">
              <c16:uniqueId val="{00000000-9DA5-458B-A0D2-1E3C56A10A2F}"/>
            </c:ext>
          </c:extLst>
        </c:ser>
        <c:ser>
          <c:idx val="1"/>
          <c:order val="1"/>
          <c:tx>
            <c:strRef>
              <c:f>Sheet1!$C$1</c:f>
              <c:strCache>
                <c:ptCount val="1"/>
                <c:pt idx="0">
                  <c:v>Very Important</c:v>
                </c:pt>
              </c:strCache>
            </c:strRef>
          </c:tx>
          <c:spPr>
            <a:solidFill>
              <a:schemeClr val="tx2">
                <a:lumMod val="50000"/>
                <a:lumOff val="50000"/>
              </a:schemeClr>
            </a:solidFill>
            <a:ln>
              <a:solidFill>
                <a:schemeClr val="tx2">
                  <a:lumMod val="50000"/>
                  <a:lumOff val="50000"/>
                </a:schemeClr>
              </a:solidFill>
            </a:ln>
          </c:spPr>
          <c:invertIfNegative val="0"/>
          <c:cat>
            <c:strRef>
              <c:f>Sheet1!$A$2:$A$6</c:f>
              <c:strCache>
                <c:ptCount val="5"/>
                <c:pt idx="0">
                  <c:v>Water Usage</c:v>
                </c:pt>
                <c:pt idx="1">
                  <c:v>Utility Costs</c:v>
                </c:pt>
                <c:pt idx="2">
                  <c:v>Efficient Homes</c:v>
                </c:pt>
                <c:pt idx="3">
                  <c:v>Climate Change</c:v>
                </c:pt>
                <c:pt idx="4">
                  <c:v>Health</c:v>
                </c:pt>
              </c:strCache>
            </c:strRef>
          </c:cat>
          <c:val>
            <c:numRef>
              <c:f>Sheet1!$C$2:$C$6</c:f>
              <c:numCache>
                <c:formatCode>General</c:formatCode>
                <c:ptCount val="5"/>
                <c:pt idx="0">
                  <c:v>41</c:v>
                </c:pt>
                <c:pt idx="1">
                  <c:v>43</c:v>
                </c:pt>
                <c:pt idx="2">
                  <c:v>45</c:v>
                </c:pt>
                <c:pt idx="3">
                  <c:v>35</c:v>
                </c:pt>
                <c:pt idx="4">
                  <c:v>45</c:v>
                </c:pt>
              </c:numCache>
            </c:numRef>
          </c:val>
          <c:extLst>
            <c:ext xmlns:c16="http://schemas.microsoft.com/office/drawing/2014/chart" uri="{C3380CC4-5D6E-409C-BE32-E72D297353CC}">
              <c16:uniqueId val="{00000001-9DA5-458B-A0D2-1E3C56A10A2F}"/>
            </c:ext>
          </c:extLst>
        </c:ser>
        <c:dLbls>
          <c:showLegendKey val="0"/>
          <c:showVal val="0"/>
          <c:showCatName val="0"/>
          <c:showSerName val="0"/>
          <c:showPercent val="0"/>
          <c:showBubbleSize val="0"/>
        </c:dLbls>
        <c:gapWidth val="150"/>
        <c:overlap val="100"/>
        <c:axId val="404337968"/>
        <c:axId val="404338752"/>
      </c:barChart>
      <c:catAx>
        <c:axId val="404337968"/>
        <c:scaling>
          <c:orientation val="minMax"/>
        </c:scaling>
        <c:delete val="0"/>
        <c:axPos val="l"/>
        <c:numFmt formatCode="General" sourceLinked="1"/>
        <c:majorTickMark val="out"/>
        <c:minorTickMark val="none"/>
        <c:tickLblPos val="nextTo"/>
        <c:crossAx val="404338752"/>
        <c:crosses val="autoZero"/>
        <c:auto val="1"/>
        <c:lblAlgn val="ctr"/>
        <c:lblOffset val="100"/>
        <c:noMultiLvlLbl val="0"/>
      </c:catAx>
      <c:valAx>
        <c:axId val="404338752"/>
        <c:scaling>
          <c:orientation val="minMax"/>
          <c:max val="100"/>
          <c:min val="0"/>
        </c:scaling>
        <c:delete val="0"/>
        <c:axPos val="b"/>
        <c:numFmt formatCode="General" sourceLinked="1"/>
        <c:majorTickMark val="out"/>
        <c:minorTickMark val="none"/>
        <c:tickLblPos val="nextTo"/>
        <c:crossAx val="404337968"/>
        <c:crosses val="autoZero"/>
        <c:crossBetween val="between"/>
        <c:majorUnit val="20"/>
      </c:valAx>
    </c:plotArea>
    <c:legend>
      <c:legendPos val="t"/>
      <c:layout>
        <c:manualLayout>
          <c:xMode val="edge"/>
          <c:yMode val="edge"/>
          <c:x val="0.48023743559832799"/>
          <c:y val="4.7379138091609499E-2"/>
          <c:w val="0.43606109506590307"/>
          <c:h val="5.4238845144356958E-2"/>
        </c:manualLayout>
      </c:layout>
      <c:overlay val="0"/>
      <c:txPr>
        <a:bodyPr/>
        <a:lstStyle/>
        <a:p>
          <a:pPr>
            <a:defRPr sz="1400"/>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stacked"/>
        <c:varyColors val="0"/>
        <c:ser>
          <c:idx val="0"/>
          <c:order val="0"/>
          <c:tx>
            <c:strRef>
              <c:f>Sheet1!$A$1</c:f>
              <c:strCache>
                <c:ptCount val="1"/>
                <c:pt idx="0">
                  <c:v>Strong 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D68-C943-9AE8-E4DAB1547E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Sheet1!$A$2:$A$5</c:f>
              <c:numCache>
                <c:formatCode>General</c:formatCode>
                <c:ptCount val="4"/>
                <c:pt idx="0">
                  <c:v>50</c:v>
                </c:pt>
                <c:pt idx="2">
                  <c:v>47</c:v>
                </c:pt>
              </c:numCache>
            </c:numRef>
          </c:val>
          <c:extLst>
            <c:ext xmlns:c16="http://schemas.microsoft.com/office/drawing/2014/chart" uri="{C3380CC4-5D6E-409C-BE32-E72D297353CC}">
              <c16:uniqueId val="{00000002-5D68-C943-9AE8-E4DAB1547E8B}"/>
            </c:ext>
          </c:extLst>
        </c:ser>
        <c:ser>
          <c:idx val="1"/>
          <c:order val="1"/>
          <c:tx>
            <c:strRef>
              <c:f>Sheet1!$B$1</c:f>
              <c:strCache>
                <c:ptCount val="1"/>
                <c:pt idx="0">
                  <c:v>S'what favor</c:v>
                </c:pt>
              </c:strCache>
            </c:strRef>
          </c:tx>
          <c:spPr>
            <a:solidFill>
              <a:schemeClr val="tx2">
                <a:lumMod val="50000"/>
                <a:lumOff val="50000"/>
              </a:schemeClr>
            </a:solidFill>
            <a:ln>
              <a:noFill/>
            </a:ln>
            <a:effectLst/>
          </c:spPr>
          <c:invertIfNegative val="0"/>
          <c:val>
            <c:numRef>
              <c:f>Sheet1!$B$2:$B$5</c:f>
              <c:numCache>
                <c:formatCode>General</c:formatCode>
                <c:ptCount val="4"/>
                <c:pt idx="0">
                  <c:v>32</c:v>
                </c:pt>
                <c:pt idx="2">
                  <c:v>32</c:v>
                </c:pt>
              </c:numCache>
            </c:numRef>
          </c:val>
          <c:extLst>
            <c:ext xmlns:c16="http://schemas.microsoft.com/office/drawing/2014/chart" uri="{C3380CC4-5D6E-409C-BE32-E72D297353CC}">
              <c16:uniqueId val="{00000003-5D68-C943-9AE8-E4DAB1547E8B}"/>
            </c:ext>
          </c:extLst>
        </c:ser>
        <c:ser>
          <c:idx val="2"/>
          <c:order val="2"/>
          <c:tx>
            <c:strRef>
              <c:f>Sheet1!$C$1</c:f>
              <c:strCache>
                <c:ptCount val="1"/>
                <c:pt idx="0">
                  <c:v>Strong oppose</c:v>
                </c:pt>
              </c:strCache>
            </c:strRef>
          </c:tx>
          <c:spPr>
            <a:solidFill>
              <a:schemeClr val="accent2"/>
            </a:solidFill>
            <a:ln>
              <a:noFill/>
            </a:ln>
            <a:effectLst/>
          </c:spPr>
          <c:invertIfNegative val="0"/>
          <c:dLbls>
            <c:dLbl>
              <c:idx val="1"/>
              <c:layout>
                <c:manualLayout>
                  <c:x val="0"/>
                  <c:y val="5.81486090604096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8-C943-9AE8-E4DAB1547E8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Sheet1!$C$2:$C$5</c:f>
              <c:numCache>
                <c:formatCode>General</c:formatCode>
                <c:ptCount val="4"/>
                <c:pt idx="1">
                  <c:v>8</c:v>
                </c:pt>
                <c:pt idx="3">
                  <c:v>9</c:v>
                </c:pt>
              </c:numCache>
            </c:numRef>
          </c:val>
          <c:extLst>
            <c:ext xmlns:c16="http://schemas.microsoft.com/office/drawing/2014/chart" uri="{C3380CC4-5D6E-409C-BE32-E72D297353CC}">
              <c16:uniqueId val="{00000005-5D68-C943-9AE8-E4DAB1547E8B}"/>
            </c:ext>
          </c:extLst>
        </c:ser>
        <c:ser>
          <c:idx val="3"/>
          <c:order val="3"/>
          <c:tx>
            <c:strRef>
              <c:f>Sheet1!$D$1</c:f>
              <c:strCache>
                <c:ptCount val="1"/>
                <c:pt idx="0">
                  <c:v>S'what oppose</c:v>
                </c:pt>
              </c:strCache>
            </c:strRef>
          </c:tx>
          <c:spPr>
            <a:solidFill>
              <a:schemeClr val="accent2">
                <a:lumMod val="60000"/>
                <a:lumOff val="40000"/>
              </a:schemeClr>
            </a:solidFill>
            <a:ln>
              <a:noFill/>
            </a:ln>
            <a:effectLst/>
          </c:spPr>
          <c:invertIfNegative val="0"/>
          <c:val>
            <c:numRef>
              <c:f>Sheet1!$D$2:$D$5</c:f>
              <c:numCache>
                <c:formatCode>General</c:formatCode>
                <c:ptCount val="4"/>
                <c:pt idx="1">
                  <c:v>8</c:v>
                </c:pt>
                <c:pt idx="3">
                  <c:v>11</c:v>
                </c:pt>
              </c:numCache>
            </c:numRef>
          </c:val>
          <c:extLst>
            <c:ext xmlns:c16="http://schemas.microsoft.com/office/drawing/2014/chart" uri="{C3380CC4-5D6E-409C-BE32-E72D297353CC}">
              <c16:uniqueId val="{00000006-5D68-C943-9AE8-E4DAB1547E8B}"/>
            </c:ext>
          </c:extLst>
        </c:ser>
        <c:dLbls>
          <c:showLegendKey val="0"/>
          <c:showVal val="0"/>
          <c:showCatName val="0"/>
          <c:showSerName val="0"/>
          <c:showPercent val="0"/>
          <c:showBubbleSize val="0"/>
        </c:dLbls>
        <c:gapWidth val="125"/>
        <c:overlap val="100"/>
        <c:axId val="445884168"/>
        <c:axId val="445884560"/>
      </c:barChart>
      <c:catAx>
        <c:axId val="445884168"/>
        <c:scaling>
          <c:orientation val="minMax"/>
        </c:scaling>
        <c:delete val="0"/>
        <c:axPos val="b"/>
        <c:numFmt formatCode="@"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4560"/>
        <c:crosses val="autoZero"/>
        <c:auto val="1"/>
        <c:lblAlgn val="ctr"/>
        <c:lblOffset val="100"/>
        <c:noMultiLvlLbl val="0"/>
      </c:catAx>
      <c:valAx>
        <c:axId val="445884560"/>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4168"/>
        <c:crosses val="autoZero"/>
        <c:crossBetween val="between"/>
        <c:majorUnit val="20"/>
      </c:valAx>
      <c:spPr>
        <a:noFill/>
        <a:ln w="25400">
          <a:noFill/>
        </a:ln>
        <a:effectLst/>
      </c:spPr>
    </c:plotArea>
    <c:legend>
      <c:legendPos val="b"/>
      <c:layout>
        <c:manualLayout>
          <c:xMode val="edge"/>
          <c:yMode val="edge"/>
          <c:x val="9.7329349891820502E-2"/>
          <c:y val="1.8316923455135199E-2"/>
          <c:w val="0.89999995097235708"/>
          <c:h val="5.654590268262296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stacked"/>
        <c:varyColors val="0"/>
        <c:ser>
          <c:idx val="0"/>
          <c:order val="0"/>
          <c:tx>
            <c:strRef>
              <c:f>Sheet1!$B$1</c:f>
              <c:strCache>
                <c:ptCount val="1"/>
                <c:pt idx="0">
                  <c:v>Strong 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D68-C943-9AE8-E4DAB1547E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48</c:v>
                </c:pt>
                <c:pt idx="2">
                  <c:v>42</c:v>
                </c:pt>
              </c:numCache>
            </c:numRef>
          </c:val>
          <c:extLst>
            <c:ext xmlns:c16="http://schemas.microsoft.com/office/drawing/2014/chart" uri="{C3380CC4-5D6E-409C-BE32-E72D297353CC}">
              <c16:uniqueId val="{00000002-5D68-C943-9AE8-E4DAB1547E8B}"/>
            </c:ext>
          </c:extLst>
        </c:ser>
        <c:ser>
          <c:idx val="1"/>
          <c:order val="1"/>
          <c:tx>
            <c:strRef>
              <c:f>Sheet1!$C$1</c:f>
              <c:strCache>
                <c:ptCount val="1"/>
                <c:pt idx="0">
                  <c:v>S'what favor</c:v>
                </c:pt>
              </c:strCache>
            </c:strRef>
          </c:tx>
          <c:spPr>
            <a:solidFill>
              <a:schemeClr val="tx2">
                <a:lumMod val="50000"/>
                <a:lumOff val="50000"/>
              </a:schemeClr>
            </a:solidFill>
            <a:ln>
              <a:noFill/>
            </a:ln>
            <a:effectLst/>
          </c:spPr>
          <c:invertIfNegative val="0"/>
          <c:cat>
            <c:numRef>
              <c:f>Sheet1!$A$2:$A$5</c:f>
              <c:numCache>
                <c:formatCode>General</c:formatCode>
                <c:ptCount val="4"/>
              </c:numCache>
            </c:numRef>
          </c:cat>
          <c:val>
            <c:numRef>
              <c:f>Sheet1!$C$2:$C$5</c:f>
              <c:numCache>
                <c:formatCode>General</c:formatCode>
                <c:ptCount val="4"/>
                <c:pt idx="0">
                  <c:v>26</c:v>
                </c:pt>
                <c:pt idx="2">
                  <c:v>33</c:v>
                </c:pt>
              </c:numCache>
            </c:numRef>
          </c:val>
          <c:extLst>
            <c:ext xmlns:c16="http://schemas.microsoft.com/office/drawing/2014/chart" uri="{C3380CC4-5D6E-409C-BE32-E72D297353CC}">
              <c16:uniqueId val="{00000003-5D68-C943-9AE8-E4DAB1547E8B}"/>
            </c:ext>
          </c:extLst>
        </c:ser>
        <c:ser>
          <c:idx val="2"/>
          <c:order val="2"/>
          <c:tx>
            <c:strRef>
              <c:f>Sheet1!$D$1</c:f>
              <c:strCache>
                <c:ptCount val="1"/>
                <c:pt idx="0">
                  <c:v>Strong oppose</c:v>
                </c:pt>
              </c:strCache>
            </c:strRef>
          </c:tx>
          <c:spPr>
            <a:solidFill>
              <a:schemeClr val="accent2"/>
            </a:solidFill>
            <a:ln>
              <a:noFill/>
            </a:ln>
            <a:effectLst/>
          </c:spPr>
          <c:invertIfNegative val="0"/>
          <c:dLbls>
            <c:dLbl>
              <c:idx val="1"/>
              <c:layout>
                <c:manualLayout>
                  <c:x val="0"/>
                  <c:y val="5.81486090604096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8-C943-9AE8-E4DAB1547E8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1">
                  <c:v>12</c:v>
                </c:pt>
                <c:pt idx="3">
                  <c:v>10</c:v>
                </c:pt>
              </c:numCache>
            </c:numRef>
          </c:val>
          <c:extLst>
            <c:ext xmlns:c16="http://schemas.microsoft.com/office/drawing/2014/chart" uri="{C3380CC4-5D6E-409C-BE32-E72D297353CC}">
              <c16:uniqueId val="{00000005-5D68-C943-9AE8-E4DAB1547E8B}"/>
            </c:ext>
          </c:extLst>
        </c:ser>
        <c:ser>
          <c:idx val="3"/>
          <c:order val="3"/>
          <c:tx>
            <c:strRef>
              <c:f>Sheet1!$E$1</c:f>
              <c:strCache>
                <c:ptCount val="1"/>
                <c:pt idx="0">
                  <c:v>S'what oppose</c:v>
                </c:pt>
              </c:strCache>
            </c:strRef>
          </c:tx>
          <c:spPr>
            <a:solidFill>
              <a:schemeClr val="accent2">
                <a:lumMod val="60000"/>
                <a:lumOff val="40000"/>
              </a:schemeClr>
            </a:solidFill>
            <a:ln>
              <a:noFill/>
            </a:ln>
            <a:effectLst/>
          </c:spPr>
          <c:invertIfNegative val="0"/>
          <c:cat>
            <c:numRef>
              <c:f>Sheet1!$A$2:$A$5</c:f>
              <c:numCache>
                <c:formatCode>General</c:formatCode>
                <c:ptCount val="4"/>
              </c:numCache>
            </c:numRef>
          </c:cat>
          <c:val>
            <c:numRef>
              <c:f>Sheet1!$E$2:$E$5</c:f>
              <c:numCache>
                <c:formatCode>General</c:formatCode>
                <c:ptCount val="4"/>
                <c:pt idx="1">
                  <c:v>10</c:v>
                </c:pt>
                <c:pt idx="3">
                  <c:v>11</c:v>
                </c:pt>
              </c:numCache>
            </c:numRef>
          </c:val>
          <c:extLst>
            <c:ext xmlns:c16="http://schemas.microsoft.com/office/drawing/2014/chart" uri="{C3380CC4-5D6E-409C-BE32-E72D297353CC}">
              <c16:uniqueId val="{00000006-5D68-C943-9AE8-E4DAB1547E8B}"/>
            </c:ext>
          </c:extLst>
        </c:ser>
        <c:dLbls>
          <c:showLegendKey val="0"/>
          <c:showVal val="0"/>
          <c:showCatName val="0"/>
          <c:showSerName val="0"/>
          <c:showPercent val="0"/>
          <c:showBubbleSize val="0"/>
        </c:dLbls>
        <c:gapWidth val="125"/>
        <c:overlap val="100"/>
        <c:axId val="445885344"/>
        <c:axId val="445885736"/>
      </c:barChart>
      <c:catAx>
        <c:axId val="445885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5736"/>
        <c:crosses val="autoZero"/>
        <c:auto val="1"/>
        <c:lblAlgn val="ctr"/>
        <c:lblOffset val="100"/>
        <c:noMultiLvlLbl val="0"/>
      </c:catAx>
      <c:valAx>
        <c:axId val="44588573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5344"/>
        <c:crosses val="autoZero"/>
        <c:crossBetween val="between"/>
        <c:majorUnit val="20"/>
      </c:valAx>
      <c:spPr>
        <a:noFill/>
        <a:ln w="25400">
          <a:noFill/>
        </a:ln>
        <a:effectLst/>
      </c:spPr>
    </c:plotArea>
    <c:legend>
      <c:legendPos val="b"/>
      <c:layout>
        <c:manualLayout>
          <c:xMode val="edge"/>
          <c:yMode val="edge"/>
          <c:x val="9.7329349891820502E-2"/>
          <c:y val="1.8316923455135199E-2"/>
          <c:w val="0.87965854534656573"/>
          <c:h val="0.1039536121296380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stacked"/>
        <c:varyColors val="0"/>
        <c:ser>
          <c:idx val="0"/>
          <c:order val="0"/>
          <c:tx>
            <c:strRef>
              <c:f>Sheet1!$B$1</c:f>
              <c:strCache>
                <c:ptCount val="1"/>
                <c:pt idx="0">
                  <c:v>Strong 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D68-C943-9AE8-E4DAB1547E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54</c:v>
                </c:pt>
                <c:pt idx="2">
                  <c:v>60</c:v>
                </c:pt>
              </c:numCache>
            </c:numRef>
          </c:val>
          <c:extLst>
            <c:ext xmlns:c16="http://schemas.microsoft.com/office/drawing/2014/chart" uri="{C3380CC4-5D6E-409C-BE32-E72D297353CC}">
              <c16:uniqueId val="{00000002-5D68-C943-9AE8-E4DAB1547E8B}"/>
            </c:ext>
          </c:extLst>
        </c:ser>
        <c:ser>
          <c:idx val="1"/>
          <c:order val="1"/>
          <c:tx>
            <c:strRef>
              <c:f>Sheet1!$C$1</c:f>
              <c:strCache>
                <c:ptCount val="1"/>
                <c:pt idx="0">
                  <c:v>S'what favor</c:v>
                </c:pt>
              </c:strCache>
            </c:strRef>
          </c:tx>
          <c:spPr>
            <a:solidFill>
              <a:schemeClr val="tx2">
                <a:lumMod val="50000"/>
                <a:lumOff val="50000"/>
              </a:schemeClr>
            </a:solidFill>
            <a:ln>
              <a:noFill/>
            </a:ln>
            <a:effectLst/>
          </c:spPr>
          <c:invertIfNegative val="0"/>
          <c:cat>
            <c:numRef>
              <c:f>Sheet1!$A$2:$A$5</c:f>
              <c:numCache>
                <c:formatCode>General</c:formatCode>
                <c:ptCount val="4"/>
              </c:numCache>
            </c:numRef>
          </c:cat>
          <c:val>
            <c:numRef>
              <c:f>Sheet1!$C$2:$C$5</c:f>
              <c:numCache>
                <c:formatCode>General</c:formatCode>
                <c:ptCount val="4"/>
                <c:pt idx="0">
                  <c:v>30</c:v>
                </c:pt>
                <c:pt idx="2">
                  <c:v>27</c:v>
                </c:pt>
              </c:numCache>
            </c:numRef>
          </c:val>
          <c:extLst>
            <c:ext xmlns:c16="http://schemas.microsoft.com/office/drawing/2014/chart" uri="{C3380CC4-5D6E-409C-BE32-E72D297353CC}">
              <c16:uniqueId val="{00000003-5D68-C943-9AE8-E4DAB1547E8B}"/>
            </c:ext>
          </c:extLst>
        </c:ser>
        <c:ser>
          <c:idx val="2"/>
          <c:order val="2"/>
          <c:tx>
            <c:strRef>
              <c:f>Sheet1!$D$1</c:f>
              <c:strCache>
                <c:ptCount val="1"/>
                <c:pt idx="0">
                  <c:v>Strong oppose</c:v>
                </c:pt>
              </c:strCache>
            </c:strRef>
          </c:tx>
          <c:spPr>
            <a:solidFill>
              <a:schemeClr val="accent2"/>
            </a:solidFill>
            <a:ln>
              <a:noFill/>
            </a:ln>
            <a:effectLst/>
          </c:spPr>
          <c:invertIfNegative val="0"/>
          <c:dLbls>
            <c:dLbl>
              <c:idx val="1"/>
              <c:layout>
                <c:manualLayout>
                  <c:x val="0"/>
                  <c:y val="5.81486090604096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8-C943-9AE8-E4DAB1547E8B}"/>
                </c:ext>
              </c:extLst>
            </c:dLbl>
            <c:dLbl>
              <c:idx val="3"/>
              <c:layout>
                <c:manualLayout>
                  <c:x val="0"/>
                  <c:y val="-3.2763199081263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8-8947-A6A5-4D05645C171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1">
                  <c:v>6</c:v>
                </c:pt>
                <c:pt idx="3">
                  <c:v>5</c:v>
                </c:pt>
              </c:numCache>
            </c:numRef>
          </c:val>
          <c:extLst>
            <c:ext xmlns:c16="http://schemas.microsoft.com/office/drawing/2014/chart" uri="{C3380CC4-5D6E-409C-BE32-E72D297353CC}">
              <c16:uniqueId val="{00000005-5D68-C943-9AE8-E4DAB1547E8B}"/>
            </c:ext>
          </c:extLst>
        </c:ser>
        <c:ser>
          <c:idx val="3"/>
          <c:order val="3"/>
          <c:tx>
            <c:strRef>
              <c:f>Sheet1!$E$1</c:f>
              <c:strCache>
                <c:ptCount val="1"/>
                <c:pt idx="0">
                  <c:v>S'what oppose</c:v>
                </c:pt>
              </c:strCache>
            </c:strRef>
          </c:tx>
          <c:spPr>
            <a:solidFill>
              <a:schemeClr val="accent2">
                <a:lumMod val="60000"/>
                <a:lumOff val="40000"/>
              </a:schemeClr>
            </a:solidFill>
            <a:ln>
              <a:noFill/>
            </a:ln>
            <a:effectLst/>
          </c:spPr>
          <c:invertIfNegative val="0"/>
          <c:cat>
            <c:numRef>
              <c:f>Sheet1!$A$2:$A$5</c:f>
              <c:numCache>
                <c:formatCode>General</c:formatCode>
                <c:ptCount val="4"/>
              </c:numCache>
            </c:numRef>
          </c:cat>
          <c:val>
            <c:numRef>
              <c:f>Sheet1!$E$2:$E$5</c:f>
              <c:numCache>
                <c:formatCode>General</c:formatCode>
                <c:ptCount val="4"/>
                <c:pt idx="1">
                  <c:v>6</c:v>
                </c:pt>
                <c:pt idx="3">
                  <c:v>5</c:v>
                </c:pt>
              </c:numCache>
            </c:numRef>
          </c:val>
          <c:extLst>
            <c:ext xmlns:c16="http://schemas.microsoft.com/office/drawing/2014/chart" uri="{C3380CC4-5D6E-409C-BE32-E72D297353CC}">
              <c16:uniqueId val="{00000006-5D68-C943-9AE8-E4DAB1547E8B}"/>
            </c:ext>
          </c:extLst>
        </c:ser>
        <c:dLbls>
          <c:showLegendKey val="0"/>
          <c:showVal val="0"/>
          <c:showCatName val="0"/>
          <c:showSerName val="0"/>
          <c:showPercent val="0"/>
          <c:showBubbleSize val="0"/>
        </c:dLbls>
        <c:gapWidth val="125"/>
        <c:overlap val="100"/>
        <c:axId val="445886520"/>
        <c:axId val="445886912"/>
      </c:barChart>
      <c:catAx>
        <c:axId val="4458865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6912"/>
        <c:crosses val="autoZero"/>
        <c:auto val="1"/>
        <c:lblAlgn val="ctr"/>
        <c:lblOffset val="100"/>
        <c:noMultiLvlLbl val="0"/>
      </c:catAx>
      <c:valAx>
        <c:axId val="44588691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6520"/>
        <c:crosses val="autoZero"/>
        <c:crossBetween val="between"/>
        <c:majorUnit val="20"/>
      </c:valAx>
      <c:spPr>
        <a:noFill/>
        <a:ln w="25400">
          <a:noFill/>
        </a:ln>
        <a:effectLst/>
      </c:spPr>
    </c:plotArea>
    <c:legend>
      <c:legendPos val="b"/>
      <c:layout>
        <c:manualLayout>
          <c:xMode val="edge"/>
          <c:yMode val="edge"/>
          <c:x val="9.7329349891820502E-2"/>
          <c:y val="1.8316923455135199E-2"/>
          <c:w val="0.87965854534656573"/>
          <c:h val="0.1039536121296380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stacked"/>
        <c:varyColors val="0"/>
        <c:ser>
          <c:idx val="0"/>
          <c:order val="0"/>
          <c:tx>
            <c:strRef>
              <c:f>Sheet1!$B$1</c:f>
              <c:strCache>
                <c:ptCount val="1"/>
                <c:pt idx="0">
                  <c:v>Strong 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D68-C943-9AE8-E4DAB1547E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41</c:v>
                </c:pt>
              </c:numCache>
            </c:numRef>
          </c:val>
          <c:extLst>
            <c:ext xmlns:c16="http://schemas.microsoft.com/office/drawing/2014/chart" uri="{C3380CC4-5D6E-409C-BE32-E72D297353CC}">
              <c16:uniqueId val="{00000002-5D68-C943-9AE8-E4DAB1547E8B}"/>
            </c:ext>
          </c:extLst>
        </c:ser>
        <c:ser>
          <c:idx val="1"/>
          <c:order val="1"/>
          <c:tx>
            <c:strRef>
              <c:f>Sheet1!$C$1</c:f>
              <c:strCache>
                <c:ptCount val="1"/>
                <c:pt idx="0">
                  <c:v>S'what favor</c:v>
                </c:pt>
              </c:strCache>
            </c:strRef>
          </c:tx>
          <c:spPr>
            <a:solidFill>
              <a:schemeClr val="tx2">
                <a:lumMod val="50000"/>
                <a:lumOff val="50000"/>
              </a:schemeClr>
            </a:solidFill>
            <a:ln>
              <a:noFill/>
            </a:ln>
            <a:effectLst/>
          </c:spPr>
          <c:invertIfNegative val="0"/>
          <c:cat>
            <c:numRef>
              <c:f>Sheet1!$A$2:$A$3</c:f>
              <c:numCache>
                <c:formatCode>General</c:formatCode>
                <c:ptCount val="2"/>
              </c:numCache>
            </c:numRef>
          </c:cat>
          <c:val>
            <c:numRef>
              <c:f>Sheet1!$C$2:$C$3</c:f>
              <c:numCache>
                <c:formatCode>General</c:formatCode>
                <c:ptCount val="2"/>
                <c:pt idx="0">
                  <c:v>38</c:v>
                </c:pt>
              </c:numCache>
            </c:numRef>
          </c:val>
          <c:extLst>
            <c:ext xmlns:c16="http://schemas.microsoft.com/office/drawing/2014/chart" uri="{C3380CC4-5D6E-409C-BE32-E72D297353CC}">
              <c16:uniqueId val="{00000003-5D68-C943-9AE8-E4DAB1547E8B}"/>
            </c:ext>
          </c:extLst>
        </c:ser>
        <c:ser>
          <c:idx val="2"/>
          <c:order val="2"/>
          <c:tx>
            <c:strRef>
              <c:f>Sheet1!$D$1</c:f>
              <c:strCache>
                <c:ptCount val="1"/>
                <c:pt idx="0">
                  <c:v>Strong oppose</c:v>
                </c:pt>
              </c:strCache>
            </c:strRef>
          </c:tx>
          <c:spPr>
            <a:solidFill>
              <a:schemeClr val="accent2"/>
            </a:solidFill>
            <a:ln>
              <a:noFill/>
            </a:ln>
            <a:effectLst/>
          </c:spPr>
          <c:invertIfNegative val="0"/>
          <c:dLbls>
            <c:dLbl>
              <c:idx val="1"/>
              <c:layout>
                <c:manualLayout>
                  <c:x val="0"/>
                  <c:y val="5.81486090604096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8-C943-9AE8-E4DAB1547E8B}"/>
                </c:ext>
              </c:extLst>
            </c:dLbl>
            <c:dLbl>
              <c:idx val="3"/>
              <c:layout>
                <c:manualLayout>
                  <c:x val="0"/>
                  <c:y val="-3.2763199081263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8-8947-A6A5-4D05645C171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1">
                  <c:v>9</c:v>
                </c:pt>
              </c:numCache>
            </c:numRef>
          </c:val>
          <c:extLst>
            <c:ext xmlns:c16="http://schemas.microsoft.com/office/drawing/2014/chart" uri="{C3380CC4-5D6E-409C-BE32-E72D297353CC}">
              <c16:uniqueId val="{00000005-5D68-C943-9AE8-E4DAB1547E8B}"/>
            </c:ext>
          </c:extLst>
        </c:ser>
        <c:ser>
          <c:idx val="3"/>
          <c:order val="3"/>
          <c:tx>
            <c:strRef>
              <c:f>Sheet1!$E$1</c:f>
              <c:strCache>
                <c:ptCount val="1"/>
                <c:pt idx="0">
                  <c:v>S'what oppose</c:v>
                </c:pt>
              </c:strCache>
            </c:strRef>
          </c:tx>
          <c:spPr>
            <a:solidFill>
              <a:schemeClr val="accent2">
                <a:lumMod val="60000"/>
                <a:lumOff val="40000"/>
              </a:schemeClr>
            </a:solidFill>
            <a:ln>
              <a:noFill/>
            </a:ln>
            <a:effectLst/>
          </c:spPr>
          <c:invertIfNegative val="0"/>
          <c:cat>
            <c:numRef>
              <c:f>Sheet1!$A$2:$A$3</c:f>
              <c:numCache>
                <c:formatCode>General</c:formatCode>
                <c:ptCount val="2"/>
              </c:numCache>
            </c:numRef>
          </c:cat>
          <c:val>
            <c:numRef>
              <c:f>Sheet1!$E$2:$E$3</c:f>
              <c:numCache>
                <c:formatCode>General</c:formatCode>
                <c:ptCount val="2"/>
                <c:pt idx="1">
                  <c:v>9</c:v>
                </c:pt>
              </c:numCache>
            </c:numRef>
          </c:val>
          <c:extLst>
            <c:ext xmlns:c16="http://schemas.microsoft.com/office/drawing/2014/chart" uri="{C3380CC4-5D6E-409C-BE32-E72D297353CC}">
              <c16:uniqueId val="{00000006-5D68-C943-9AE8-E4DAB1547E8B}"/>
            </c:ext>
          </c:extLst>
        </c:ser>
        <c:dLbls>
          <c:showLegendKey val="0"/>
          <c:showVal val="0"/>
          <c:showCatName val="0"/>
          <c:showSerName val="0"/>
          <c:showPercent val="0"/>
          <c:showBubbleSize val="0"/>
        </c:dLbls>
        <c:gapWidth val="125"/>
        <c:overlap val="100"/>
        <c:axId val="445887696"/>
        <c:axId val="445888088"/>
      </c:barChart>
      <c:catAx>
        <c:axId val="445887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8088"/>
        <c:crosses val="autoZero"/>
        <c:auto val="1"/>
        <c:lblAlgn val="ctr"/>
        <c:lblOffset val="100"/>
        <c:noMultiLvlLbl val="0"/>
      </c:catAx>
      <c:valAx>
        <c:axId val="445888088"/>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7696"/>
        <c:crosses val="autoZero"/>
        <c:crossBetween val="between"/>
        <c:majorUnit val="20"/>
      </c:valAx>
      <c:spPr>
        <a:noFill/>
        <a:ln w="25400">
          <a:noFill/>
        </a:ln>
        <a:effectLst/>
      </c:spPr>
    </c:plotArea>
    <c:legend>
      <c:legendPos val="b"/>
      <c:layout>
        <c:manualLayout>
          <c:xMode val="edge"/>
          <c:yMode val="edge"/>
          <c:x val="9.7329349891820502E-2"/>
          <c:y val="1.8316923455135199E-2"/>
          <c:w val="0.87965854534656573"/>
          <c:h val="0.1039536121296380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stacked"/>
        <c:varyColors val="0"/>
        <c:ser>
          <c:idx val="0"/>
          <c:order val="0"/>
          <c:tx>
            <c:strRef>
              <c:f>Sheet1!$B$1</c:f>
              <c:strCache>
                <c:ptCount val="1"/>
                <c:pt idx="0">
                  <c:v>Strong 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D68-C943-9AE8-E4DAB1547E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57</c:v>
                </c:pt>
                <c:pt idx="2">
                  <c:v>54</c:v>
                </c:pt>
              </c:numCache>
            </c:numRef>
          </c:val>
          <c:extLst>
            <c:ext xmlns:c16="http://schemas.microsoft.com/office/drawing/2014/chart" uri="{C3380CC4-5D6E-409C-BE32-E72D297353CC}">
              <c16:uniqueId val="{00000002-5D68-C943-9AE8-E4DAB1547E8B}"/>
            </c:ext>
          </c:extLst>
        </c:ser>
        <c:ser>
          <c:idx val="1"/>
          <c:order val="1"/>
          <c:tx>
            <c:strRef>
              <c:f>Sheet1!$C$1</c:f>
              <c:strCache>
                <c:ptCount val="1"/>
                <c:pt idx="0">
                  <c:v>S'what favor</c:v>
                </c:pt>
              </c:strCache>
            </c:strRef>
          </c:tx>
          <c:spPr>
            <a:solidFill>
              <a:schemeClr val="tx2">
                <a:lumMod val="50000"/>
                <a:lumOff val="50000"/>
              </a:schemeClr>
            </a:solidFill>
            <a:ln>
              <a:noFill/>
            </a:ln>
            <a:effectLst/>
          </c:spPr>
          <c:invertIfNegative val="0"/>
          <c:cat>
            <c:numRef>
              <c:f>Sheet1!$A$2:$A$5</c:f>
              <c:numCache>
                <c:formatCode>General</c:formatCode>
                <c:ptCount val="4"/>
              </c:numCache>
            </c:numRef>
          </c:cat>
          <c:val>
            <c:numRef>
              <c:f>Sheet1!$C$2:$C$5</c:f>
              <c:numCache>
                <c:formatCode>General</c:formatCode>
                <c:ptCount val="4"/>
                <c:pt idx="0">
                  <c:v>29</c:v>
                </c:pt>
                <c:pt idx="2">
                  <c:v>30</c:v>
                </c:pt>
              </c:numCache>
            </c:numRef>
          </c:val>
          <c:extLst>
            <c:ext xmlns:c16="http://schemas.microsoft.com/office/drawing/2014/chart" uri="{C3380CC4-5D6E-409C-BE32-E72D297353CC}">
              <c16:uniqueId val="{00000003-5D68-C943-9AE8-E4DAB1547E8B}"/>
            </c:ext>
          </c:extLst>
        </c:ser>
        <c:ser>
          <c:idx val="2"/>
          <c:order val="2"/>
          <c:tx>
            <c:strRef>
              <c:f>Sheet1!$D$1</c:f>
              <c:strCache>
                <c:ptCount val="1"/>
                <c:pt idx="0">
                  <c:v>Strong oppose</c:v>
                </c:pt>
              </c:strCache>
            </c:strRef>
          </c:tx>
          <c:spPr>
            <a:solidFill>
              <a:schemeClr val="accent2"/>
            </a:solidFill>
            <a:ln>
              <a:noFill/>
            </a:ln>
            <a:effectLst/>
          </c:spPr>
          <c:invertIfNegative val="0"/>
          <c:dLbls>
            <c:dLbl>
              <c:idx val="1"/>
              <c:layout>
                <c:manualLayout>
                  <c:x val="0"/>
                  <c:y val="5.81486090604096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8-C943-9AE8-E4DAB1547E8B}"/>
                </c:ext>
              </c:extLst>
            </c:dLbl>
            <c:dLbl>
              <c:idx val="3"/>
              <c:layout>
                <c:manualLayout>
                  <c:x val="0"/>
                  <c:y val="-3.2763199081263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8-8947-A6A5-4D05645C171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1">
                  <c:v>7</c:v>
                </c:pt>
                <c:pt idx="3">
                  <c:v>7</c:v>
                </c:pt>
              </c:numCache>
            </c:numRef>
          </c:val>
          <c:extLst>
            <c:ext xmlns:c16="http://schemas.microsoft.com/office/drawing/2014/chart" uri="{C3380CC4-5D6E-409C-BE32-E72D297353CC}">
              <c16:uniqueId val="{00000005-5D68-C943-9AE8-E4DAB1547E8B}"/>
            </c:ext>
          </c:extLst>
        </c:ser>
        <c:ser>
          <c:idx val="3"/>
          <c:order val="3"/>
          <c:tx>
            <c:strRef>
              <c:f>Sheet1!$E$1</c:f>
              <c:strCache>
                <c:ptCount val="1"/>
                <c:pt idx="0">
                  <c:v>S'what oppose</c:v>
                </c:pt>
              </c:strCache>
            </c:strRef>
          </c:tx>
          <c:spPr>
            <a:solidFill>
              <a:schemeClr val="accent2">
                <a:lumMod val="60000"/>
                <a:lumOff val="40000"/>
              </a:schemeClr>
            </a:solidFill>
            <a:ln>
              <a:noFill/>
            </a:ln>
            <a:effectLst/>
          </c:spPr>
          <c:invertIfNegative val="0"/>
          <c:cat>
            <c:numRef>
              <c:f>Sheet1!$A$2:$A$5</c:f>
              <c:numCache>
                <c:formatCode>General</c:formatCode>
                <c:ptCount val="4"/>
              </c:numCache>
            </c:numRef>
          </c:cat>
          <c:val>
            <c:numRef>
              <c:f>Sheet1!$E$2:$E$5</c:f>
              <c:numCache>
                <c:formatCode>General</c:formatCode>
                <c:ptCount val="4"/>
                <c:pt idx="1">
                  <c:v>5</c:v>
                </c:pt>
                <c:pt idx="3">
                  <c:v>7</c:v>
                </c:pt>
              </c:numCache>
            </c:numRef>
          </c:val>
          <c:extLst>
            <c:ext xmlns:c16="http://schemas.microsoft.com/office/drawing/2014/chart" uri="{C3380CC4-5D6E-409C-BE32-E72D297353CC}">
              <c16:uniqueId val="{00000006-5D68-C943-9AE8-E4DAB1547E8B}"/>
            </c:ext>
          </c:extLst>
        </c:ser>
        <c:dLbls>
          <c:showLegendKey val="0"/>
          <c:showVal val="0"/>
          <c:showCatName val="0"/>
          <c:showSerName val="0"/>
          <c:showPercent val="0"/>
          <c:showBubbleSize val="0"/>
        </c:dLbls>
        <c:gapWidth val="125"/>
        <c:overlap val="100"/>
        <c:axId val="445888872"/>
        <c:axId val="445889264"/>
      </c:barChart>
      <c:catAx>
        <c:axId val="4458888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9264"/>
        <c:crosses val="autoZero"/>
        <c:auto val="1"/>
        <c:lblAlgn val="ctr"/>
        <c:lblOffset val="100"/>
        <c:noMultiLvlLbl val="0"/>
      </c:catAx>
      <c:valAx>
        <c:axId val="44588926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88872"/>
        <c:crosses val="autoZero"/>
        <c:crossBetween val="between"/>
        <c:majorUnit val="20"/>
      </c:valAx>
      <c:spPr>
        <a:noFill/>
        <a:ln w="25400">
          <a:noFill/>
        </a:ln>
        <a:effectLst/>
      </c:spPr>
    </c:plotArea>
    <c:legend>
      <c:legendPos val="b"/>
      <c:layout>
        <c:manualLayout>
          <c:xMode val="edge"/>
          <c:yMode val="edge"/>
          <c:x val="9.7329349891820502E-2"/>
          <c:y val="1.8316923455135199E-2"/>
          <c:w val="0.87965854534656573"/>
          <c:h val="0.1039536121296380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stacked"/>
        <c:varyColors val="0"/>
        <c:ser>
          <c:idx val="0"/>
          <c:order val="0"/>
          <c:tx>
            <c:strRef>
              <c:f>Sheet1!$B$1</c:f>
              <c:strCache>
                <c:ptCount val="1"/>
                <c:pt idx="0">
                  <c:v>Strong 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D68-C943-9AE8-E4DAB1547E8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28</c:v>
                </c:pt>
                <c:pt idx="2">
                  <c:v>25</c:v>
                </c:pt>
              </c:numCache>
            </c:numRef>
          </c:val>
          <c:extLst>
            <c:ext xmlns:c16="http://schemas.microsoft.com/office/drawing/2014/chart" uri="{C3380CC4-5D6E-409C-BE32-E72D297353CC}">
              <c16:uniqueId val="{00000002-5D68-C943-9AE8-E4DAB1547E8B}"/>
            </c:ext>
          </c:extLst>
        </c:ser>
        <c:ser>
          <c:idx val="1"/>
          <c:order val="1"/>
          <c:tx>
            <c:strRef>
              <c:f>Sheet1!$C$1</c:f>
              <c:strCache>
                <c:ptCount val="1"/>
                <c:pt idx="0">
                  <c:v>S'what favor</c:v>
                </c:pt>
              </c:strCache>
            </c:strRef>
          </c:tx>
          <c:spPr>
            <a:solidFill>
              <a:schemeClr val="tx2">
                <a:lumMod val="50000"/>
                <a:lumOff val="50000"/>
              </a:schemeClr>
            </a:solidFill>
            <a:ln>
              <a:noFill/>
            </a:ln>
            <a:effectLst/>
          </c:spPr>
          <c:invertIfNegative val="0"/>
          <c:cat>
            <c:numRef>
              <c:f>Sheet1!$A$2:$A$5</c:f>
              <c:numCache>
                <c:formatCode>General</c:formatCode>
                <c:ptCount val="4"/>
              </c:numCache>
            </c:numRef>
          </c:cat>
          <c:val>
            <c:numRef>
              <c:f>Sheet1!$C$2:$C$5</c:f>
              <c:numCache>
                <c:formatCode>General</c:formatCode>
                <c:ptCount val="4"/>
                <c:pt idx="0">
                  <c:v>29</c:v>
                </c:pt>
                <c:pt idx="2">
                  <c:v>26</c:v>
                </c:pt>
              </c:numCache>
            </c:numRef>
          </c:val>
          <c:extLst>
            <c:ext xmlns:c16="http://schemas.microsoft.com/office/drawing/2014/chart" uri="{C3380CC4-5D6E-409C-BE32-E72D297353CC}">
              <c16:uniqueId val="{00000003-5D68-C943-9AE8-E4DAB1547E8B}"/>
            </c:ext>
          </c:extLst>
        </c:ser>
        <c:ser>
          <c:idx val="2"/>
          <c:order val="2"/>
          <c:tx>
            <c:strRef>
              <c:f>Sheet1!$D$1</c:f>
              <c:strCache>
                <c:ptCount val="1"/>
                <c:pt idx="0">
                  <c:v>Strong oppose</c:v>
                </c:pt>
              </c:strCache>
            </c:strRef>
          </c:tx>
          <c:spPr>
            <a:solidFill>
              <a:schemeClr val="accent2"/>
            </a:solidFill>
            <a:ln>
              <a:noFill/>
            </a:ln>
            <a:effectLst/>
          </c:spPr>
          <c:invertIfNegative val="0"/>
          <c:dLbls>
            <c:dLbl>
              <c:idx val="1"/>
              <c:layout>
                <c:manualLayout>
                  <c:x val="0"/>
                  <c:y val="5.8148609060409636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68-C943-9AE8-E4DAB1547E8B}"/>
                </c:ext>
              </c:extLst>
            </c:dLbl>
            <c:dLbl>
              <c:idx val="3"/>
              <c:layout>
                <c:manualLayout>
                  <c:x val="0"/>
                  <c:y val="-3.27631990812632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8-8947-A6A5-4D05645C171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1">
                  <c:v>26</c:v>
                </c:pt>
                <c:pt idx="3">
                  <c:v>27</c:v>
                </c:pt>
              </c:numCache>
            </c:numRef>
          </c:val>
          <c:extLst>
            <c:ext xmlns:c16="http://schemas.microsoft.com/office/drawing/2014/chart" uri="{C3380CC4-5D6E-409C-BE32-E72D297353CC}">
              <c16:uniqueId val="{00000005-5D68-C943-9AE8-E4DAB1547E8B}"/>
            </c:ext>
          </c:extLst>
        </c:ser>
        <c:ser>
          <c:idx val="3"/>
          <c:order val="3"/>
          <c:tx>
            <c:strRef>
              <c:f>Sheet1!$E$1</c:f>
              <c:strCache>
                <c:ptCount val="1"/>
                <c:pt idx="0">
                  <c:v>S'what oppose</c:v>
                </c:pt>
              </c:strCache>
            </c:strRef>
          </c:tx>
          <c:spPr>
            <a:solidFill>
              <a:schemeClr val="accent2">
                <a:lumMod val="60000"/>
                <a:lumOff val="40000"/>
              </a:schemeClr>
            </a:solidFill>
            <a:ln>
              <a:noFill/>
            </a:ln>
            <a:effectLst/>
          </c:spPr>
          <c:invertIfNegative val="0"/>
          <c:cat>
            <c:numRef>
              <c:f>Sheet1!$A$2:$A$5</c:f>
              <c:numCache>
                <c:formatCode>General</c:formatCode>
                <c:ptCount val="4"/>
              </c:numCache>
            </c:numRef>
          </c:cat>
          <c:val>
            <c:numRef>
              <c:f>Sheet1!$E$2:$E$5</c:f>
              <c:numCache>
                <c:formatCode>General</c:formatCode>
                <c:ptCount val="4"/>
                <c:pt idx="1">
                  <c:v>14</c:v>
                </c:pt>
                <c:pt idx="3">
                  <c:v>18</c:v>
                </c:pt>
              </c:numCache>
            </c:numRef>
          </c:val>
          <c:extLst>
            <c:ext xmlns:c16="http://schemas.microsoft.com/office/drawing/2014/chart" uri="{C3380CC4-5D6E-409C-BE32-E72D297353CC}">
              <c16:uniqueId val="{00000006-5D68-C943-9AE8-E4DAB1547E8B}"/>
            </c:ext>
          </c:extLst>
        </c:ser>
        <c:dLbls>
          <c:showLegendKey val="0"/>
          <c:showVal val="0"/>
          <c:showCatName val="0"/>
          <c:showSerName val="0"/>
          <c:showPercent val="0"/>
          <c:showBubbleSize val="0"/>
        </c:dLbls>
        <c:gapWidth val="125"/>
        <c:overlap val="100"/>
        <c:axId val="445890048"/>
        <c:axId val="445890440"/>
      </c:barChart>
      <c:catAx>
        <c:axId val="445890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90440"/>
        <c:crosses val="autoZero"/>
        <c:auto val="1"/>
        <c:lblAlgn val="ctr"/>
        <c:lblOffset val="100"/>
        <c:noMultiLvlLbl val="0"/>
      </c:catAx>
      <c:valAx>
        <c:axId val="445890440"/>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90048"/>
        <c:crosses val="autoZero"/>
        <c:crossBetween val="between"/>
        <c:majorUnit val="20"/>
      </c:valAx>
      <c:spPr>
        <a:noFill/>
        <a:ln w="25400">
          <a:noFill/>
        </a:ln>
        <a:effectLst/>
      </c:spPr>
    </c:plotArea>
    <c:legend>
      <c:legendPos val="b"/>
      <c:layout>
        <c:manualLayout>
          <c:xMode val="edge"/>
          <c:yMode val="edge"/>
          <c:x val="9.7329349891820502E-2"/>
          <c:y val="1.8316923455135199E-2"/>
          <c:w val="0.87965854534656573"/>
          <c:h val="0.1039536121296380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Solar Power/Panels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c:v>
                </c:pt>
                <c:pt idx="1">
                  <c:v>California</c:v>
                </c:pt>
                <c:pt idx="2">
                  <c:v>Northeast</c:v>
                </c:pt>
                <c:pt idx="3">
                  <c:v>South</c:v>
                </c:pt>
                <c:pt idx="4">
                  <c:v>Midwest</c:v>
                </c:pt>
                <c:pt idx="5">
                  <c:v>Dem</c:v>
                </c:pt>
                <c:pt idx="6">
                  <c:v>GOP</c:v>
                </c:pt>
                <c:pt idx="7">
                  <c:v>Ind</c:v>
                </c:pt>
              </c:strCache>
            </c:strRef>
          </c:cat>
          <c:val>
            <c:numRef>
              <c:f>Sheet1!$B$2:$B$9</c:f>
              <c:numCache>
                <c:formatCode>General</c:formatCode>
                <c:ptCount val="8"/>
                <c:pt idx="0">
                  <c:v>34</c:v>
                </c:pt>
                <c:pt idx="1">
                  <c:v>50</c:v>
                </c:pt>
                <c:pt idx="2">
                  <c:v>36</c:v>
                </c:pt>
                <c:pt idx="3">
                  <c:v>26</c:v>
                </c:pt>
                <c:pt idx="4">
                  <c:v>24</c:v>
                </c:pt>
                <c:pt idx="5">
                  <c:v>38</c:v>
                </c:pt>
                <c:pt idx="6">
                  <c:v>29</c:v>
                </c:pt>
                <c:pt idx="7">
                  <c:v>36</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Insulation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c:v>
                </c:pt>
                <c:pt idx="1">
                  <c:v>California</c:v>
                </c:pt>
                <c:pt idx="2">
                  <c:v>Northeast</c:v>
                </c:pt>
                <c:pt idx="3">
                  <c:v>South</c:v>
                </c:pt>
                <c:pt idx="4">
                  <c:v>Midwest</c:v>
                </c:pt>
                <c:pt idx="5">
                  <c:v>Dem</c:v>
                </c:pt>
                <c:pt idx="6">
                  <c:v>GOP</c:v>
                </c:pt>
                <c:pt idx="7">
                  <c:v>Ind</c:v>
                </c:pt>
              </c:strCache>
            </c:strRef>
          </c:cat>
          <c:val>
            <c:numRef>
              <c:f>Sheet1!$C$2:$C$9</c:f>
              <c:numCache>
                <c:formatCode>General</c:formatCode>
                <c:ptCount val="8"/>
                <c:pt idx="0">
                  <c:v>24</c:v>
                </c:pt>
                <c:pt idx="1">
                  <c:v>16</c:v>
                </c:pt>
                <c:pt idx="2">
                  <c:v>23</c:v>
                </c:pt>
                <c:pt idx="3">
                  <c:v>32</c:v>
                </c:pt>
                <c:pt idx="4">
                  <c:v>27</c:v>
                </c:pt>
                <c:pt idx="5">
                  <c:v>19</c:v>
                </c:pt>
                <c:pt idx="6">
                  <c:v>35</c:v>
                </c:pt>
                <c:pt idx="7">
                  <c:v>21</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Windows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c:v>
                </c:pt>
                <c:pt idx="1">
                  <c:v>California</c:v>
                </c:pt>
                <c:pt idx="2">
                  <c:v>Northeast</c:v>
                </c:pt>
                <c:pt idx="3">
                  <c:v>South</c:v>
                </c:pt>
                <c:pt idx="4">
                  <c:v>Midwest</c:v>
                </c:pt>
                <c:pt idx="5">
                  <c:v>Dem</c:v>
                </c:pt>
                <c:pt idx="6">
                  <c:v>GOP</c:v>
                </c:pt>
                <c:pt idx="7">
                  <c:v>Ind</c:v>
                </c:pt>
              </c:strCache>
            </c:strRef>
          </c:cat>
          <c:val>
            <c:numRef>
              <c:f>Sheet1!$D$2:$D$9</c:f>
              <c:numCache>
                <c:formatCode>General</c:formatCode>
                <c:ptCount val="8"/>
                <c:pt idx="0">
                  <c:v>16</c:v>
                </c:pt>
                <c:pt idx="1">
                  <c:v>9</c:v>
                </c:pt>
                <c:pt idx="2">
                  <c:v>20</c:v>
                </c:pt>
                <c:pt idx="3">
                  <c:v>19</c:v>
                </c:pt>
                <c:pt idx="4">
                  <c:v>16</c:v>
                </c:pt>
                <c:pt idx="5">
                  <c:v>13</c:v>
                </c:pt>
                <c:pt idx="6">
                  <c:v>20</c:v>
                </c:pt>
                <c:pt idx="7">
                  <c:v>16</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404327384"/>
        <c:axId val="404327776"/>
      </c:barChart>
      <c:catAx>
        <c:axId val="404327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7776"/>
        <c:crosses val="autoZero"/>
        <c:auto val="1"/>
        <c:lblAlgn val="ctr"/>
        <c:lblOffset val="100"/>
        <c:noMultiLvlLbl val="0"/>
      </c:catAx>
      <c:valAx>
        <c:axId val="404327776"/>
        <c:scaling>
          <c:orientation val="minMax"/>
          <c:max val="8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7384"/>
        <c:crosses val="autoZero"/>
        <c:crossBetween val="between"/>
        <c:majorUnit val="20"/>
      </c:valAx>
      <c:spPr>
        <a:noFill/>
        <a:ln w="25400">
          <a:noFill/>
        </a:ln>
        <a:effectLst/>
      </c:spPr>
    </c:plotArea>
    <c:legend>
      <c:legendPos val="b"/>
      <c:layout>
        <c:manualLayout>
          <c:xMode val="edge"/>
          <c:yMode val="edge"/>
          <c:x val="0.18791513338287785"/>
          <c:y val="7.8834620458565846E-2"/>
          <c:w val="0.62378084301050285"/>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947792489409"/>
          <c:y val="0.130744143251071"/>
          <c:w val="0.50027401237254998"/>
          <c:h val="0.79709348890450704"/>
        </c:manualLayout>
      </c:layout>
      <c:barChart>
        <c:barDir val="bar"/>
        <c:grouping val="clustered"/>
        <c:varyColors val="0"/>
        <c:ser>
          <c:idx val="0"/>
          <c:order val="0"/>
          <c:tx>
            <c:strRef>
              <c:f>Sheet1!$B$1</c:f>
              <c:strCache>
                <c:ptCount val="1"/>
                <c:pt idx="0">
                  <c:v>Oppose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Surcharge</c:v>
                </c:pt>
                <c:pt idx="1">
                  <c:v>Require Standard</c:v>
                </c:pt>
                <c:pt idx="2">
                  <c:v>Tech tools</c:v>
                </c:pt>
                <c:pt idx="3">
                  <c:v>Utility Incentives</c:v>
                </c:pt>
                <c:pt idx="4">
                  <c:v>Landlord Incentives</c:v>
                </c:pt>
                <c:pt idx="5">
                  <c:v>Benefits for all</c:v>
                </c:pt>
              </c:strCache>
            </c:strRef>
          </c:cat>
          <c:val>
            <c:numRef>
              <c:f>Sheet1!$B$2:$B$7</c:f>
              <c:numCache>
                <c:formatCode>General</c:formatCode>
                <c:ptCount val="6"/>
                <c:pt idx="0">
                  <c:v>42</c:v>
                </c:pt>
                <c:pt idx="1">
                  <c:v>22</c:v>
                </c:pt>
                <c:pt idx="2">
                  <c:v>18</c:v>
                </c:pt>
                <c:pt idx="3">
                  <c:v>17</c:v>
                </c:pt>
                <c:pt idx="4">
                  <c:v>13</c:v>
                </c:pt>
                <c:pt idx="5">
                  <c:v>11</c:v>
                </c:pt>
              </c:numCache>
            </c:numRef>
          </c:val>
          <c:extLst>
            <c:ext xmlns:c16="http://schemas.microsoft.com/office/drawing/2014/chart" uri="{C3380CC4-5D6E-409C-BE32-E72D297353CC}">
              <c16:uniqueId val="{00000000-0AD8-416E-86E1-8E4A7F39BC8A}"/>
            </c:ext>
          </c:extLst>
        </c:ser>
        <c:ser>
          <c:idx val="1"/>
          <c:order val="1"/>
          <c:tx>
            <c:strRef>
              <c:f>Sheet1!$C$1</c:f>
              <c:strCache>
                <c:ptCount val="1"/>
                <c:pt idx="0">
                  <c:v>Favor</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Surcharge</c:v>
                </c:pt>
                <c:pt idx="1">
                  <c:v>Require Standard</c:v>
                </c:pt>
                <c:pt idx="2">
                  <c:v>Tech tools</c:v>
                </c:pt>
                <c:pt idx="3">
                  <c:v>Utility Incentives</c:v>
                </c:pt>
                <c:pt idx="4">
                  <c:v>Landlord Incentives</c:v>
                </c:pt>
                <c:pt idx="5">
                  <c:v>Benefits for all</c:v>
                </c:pt>
              </c:strCache>
            </c:strRef>
          </c:cat>
          <c:val>
            <c:numRef>
              <c:f>Sheet1!$C$2:$C$7</c:f>
              <c:numCache>
                <c:formatCode>General</c:formatCode>
                <c:ptCount val="6"/>
                <c:pt idx="0">
                  <c:v>55</c:v>
                </c:pt>
                <c:pt idx="1">
                  <c:v>75</c:v>
                </c:pt>
                <c:pt idx="2">
                  <c:v>79</c:v>
                </c:pt>
                <c:pt idx="3">
                  <c:v>80</c:v>
                </c:pt>
                <c:pt idx="4">
                  <c:v>85</c:v>
                </c:pt>
                <c:pt idx="5">
                  <c:v>85</c:v>
                </c:pt>
              </c:numCache>
            </c:numRef>
          </c:val>
          <c:extLst>
            <c:ext xmlns:c16="http://schemas.microsoft.com/office/drawing/2014/chart" uri="{C3380CC4-5D6E-409C-BE32-E72D297353CC}">
              <c16:uniqueId val="{00000000-BCF8-45CE-8F03-1D33DDDC26C9}"/>
            </c:ext>
          </c:extLst>
        </c:ser>
        <c:dLbls>
          <c:showLegendKey val="0"/>
          <c:showVal val="0"/>
          <c:showCatName val="0"/>
          <c:showSerName val="0"/>
          <c:showPercent val="0"/>
          <c:showBubbleSize val="0"/>
        </c:dLbls>
        <c:gapWidth val="75"/>
        <c:axId val="445891224"/>
        <c:axId val="445891616"/>
      </c:barChart>
      <c:catAx>
        <c:axId val="44589122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91616"/>
        <c:crosses val="autoZero"/>
        <c:auto val="1"/>
        <c:lblAlgn val="ctr"/>
        <c:lblOffset val="100"/>
        <c:noMultiLvlLbl val="0"/>
      </c:catAx>
      <c:valAx>
        <c:axId val="445891616"/>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45891224"/>
        <c:crosses val="autoZero"/>
        <c:crossBetween val="between"/>
        <c:majorUnit val="20"/>
      </c:valAx>
      <c:spPr>
        <a:noFill/>
        <a:ln w="25400">
          <a:noFill/>
        </a:ln>
        <a:effectLst/>
      </c:spPr>
    </c:plotArea>
    <c:legend>
      <c:legendPos val="r"/>
      <c:layout>
        <c:manualLayout>
          <c:xMode val="edge"/>
          <c:yMode val="edge"/>
          <c:x val="0.46168372533804197"/>
          <c:y val="3.7673832977922997E-2"/>
          <c:w val="0.22819983587985401"/>
          <c:h val="7.6340982930473603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947792489409"/>
          <c:y val="0.130744143251071"/>
          <c:w val="0.50027401237254998"/>
          <c:h val="0.79709348890450704"/>
        </c:manualLayout>
      </c:layout>
      <c:barChart>
        <c:barDir val="bar"/>
        <c:grouping val="clustered"/>
        <c:varyColors val="0"/>
        <c:ser>
          <c:idx val="0"/>
          <c:order val="0"/>
          <c:tx>
            <c:strRef>
              <c:f>Sheet1!$B$1</c:f>
              <c:strCache>
                <c:ptCount val="1"/>
                <c:pt idx="0">
                  <c:v>Oppose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Surcharge</c:v>
                </c:pt>
                <c:pt idx="1">
                  <c:v>Require Standard</c:v>
                </c:pt>
                <c:pt idx="2">
                  <c:v>Tech tools</c:v>
                </c:pt>
                <c:pt idx="3">
                  <c:v>Landlord Incentives</c:v>
                </c:pt>
                <c:pt idx="4">
                  <c:v>Benefits for all</c:v>
                </c:pt>
                <c:pt idx="5">
                  <c:v>Utility Incentives</c:v>
                </c:pt>
              </c:strCache>
            </c:strRef>
          </c:cat>
          <c:val>
            <c:numRef>
              <c:f>Sheet1!$B$2:$B$7</c:f>
              <c:numCache>
                <c:formatCode>General</c:formatCode>
                <c:ptCount val="6"/>
                <c:pt idx="0">
                  <c:v>39</c:v>
                </c:pt>
                <c:pt idx="1">
                  <c:v>23</c:v>
                </c:pt>
                <c:pt idx="2">
                  <c:v>21</c:v>
                </c:pt>
                <c:pt idx="3">
                  <c:v>14</c:v>
                </c:pt>
                <c:pt idx="4">
                  <c:v>12</c:v>
                </c:pt>
                <c:pt idx="5">
                  <c:v>15</c:v>
                </c:pt>
              </c:numCache>
            </c:numRef>
          </c:val>
          <c:extLst>
            <c:ext xmlns:c16="http://schemas.microsoft.com/office/drawing/2014/chart" uri="{C3380CC4-5D6E-409C-BE32-E72D297353CC}">
              <c16:uniqueId val="{00000000-0AD8-416E-86E1-8E4A7F39BC8A}"/>
            </c:ext>
          </c:extLst>
        </c:ser>
        <c:ser>
          <c:idx val="1"/>
          <c:order val="1"/>
          <c:tx>
            <c:strRef>
              <c:f>Sheet1!$C$1</c:f>
              <c:strCache>
                <c:ptCount val="1"/>
                <c:pt idx="0">
                  <c:v>Favor</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Surcharge</c:v>
                </c:pt>
                <c:pt idx="1">
                  <c:v>Require Standard</c:v>
                </c:pt>
                <c:pt idx="2">
                  <c:v>Tech tools</c:v>
                </c:pt>
                <c:pt idx="3">
                  <c:v>Landlord Incentives</c:v>
                </c:pt>
                <c:pt idx="4">
                  <c:v>Benefits for all</c:v>
                </c:pt>
                <c:pt idx="5">
                  <c:v>Utility Incentives</c:v>
                </c:pt>
              </c:strCache>
            </c:strRef>
          </c:cat>
          <c:val>
            <c:numRef>
              <c:f>Sheet1!$C$2:$C$7</c:f>
              <c:numCache>
                <c:formatCode>General</c:formatCode>
                <c:ptCount val="6"/>
                <c:pt idx="0">
                  <c:v>58</c:v>
                </c:pt>
                <c:pt idx="1">
                  <c:v>73</c:v>
                </c:pt>
                <c:pt idx="2">
                  <c:v>75</c:v>
                </c:pt>
                <c:pt idx="3">
                  <c:v>82</c:v>
                </c:pt>
                <c:pt idx="4">
                  <c:v>82</c:v>
                </c:pt>
                <c:pt idx="5">
                  <c:v>83</c:v>
                </c:pt>
              </c:numCache>
            </c:numRef>
          </c:val>
          <c:extLst>
            <c:ext xmlns:c16="http://schemas.microsoft.com/office/drawing/2014/chart" uri="{C3380CC4-5D6E-409C-BE32-E72D297353CC}">
              <c16:uniqueId val="{00000000-BCF8-45CE-8F03-1D33DDDC26C9}"/>
            </c:ext>
          </c:extLst>
        </c:ser>
        <c:dLbls>
          <c:showLegendKey val="0"/>
          <c:showVal val="0"/>
          <c:showCatName val="0"/>
          <c:showSerName val="0"/>
          <c:showPercent val="0"/>
          <c:showBubbleSize val="0"/>
        </c:dLbls>
        <c:gapWidth val="75"/>
        <c:axId val="248847680"/>
        <c:axId val="248848072"/>
      </c:barChart>
      <c:catAx>
        <c:axId val="24884768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848072"/>
        <c:crosses val="autoZero"/>
        <c:auto val="1"/>
        <c:lblAlgn val="ctr"/>
        <c:lblOffset val="100"/>
        <c:noMultiLvlLbl val="0"/>
      </c:catAx>
      <c:valAx>
        <c:axId val="248848072"/>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847680"/>
        <c:crosses val="autoZero"/>
        <c:crossBetween val="between"/>
        <c:majorUnit val="20"/>
      </c:valAx>
      <c:spPr>
        <a:noFill/>
        <a:ln w="25400">
          <a:noFill/>
        </a:ln>
        <a:effectLst/>
      </c:spPr>
    </c:plotArea>
    <c:legend>
      <c:legendPos val="r"/>
      <c:layout>
        <c:manualLayout>
          <c:xMode val="edge"/>
          <c:yMode val="edge"/>
          <c:x val="0.46168372533804197"/>
          <c:y val="3.7673832977922997E-2"/>
          <c:w val="0.22819983587985401"/>
          <c:h val="7.6340982930473603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947792489409"/>
          <c:y val="0.130744143251071"/>
          <c:w val="0.50027401237254998"/>
          <c:h val="0.79709348890450704"/>
        </c:manualLayout>
      </c:layout>
      <c:barChart>
        <c:barDir val="bar"/>
        <c:grouping val="clustered"/>
        <c:varyColors val="0"/>
        <c:ser>
          <c:idx val="0"/>
          <c:order val="0"/>
          <c:tx>
            <c:strRef>
              <c:f>Sheet1!$B$1</c:f>
              <c:strCache>
                <c:ptCount val="1"/>
                <c:pt idx="0">
                  <c:v>Oppose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Surcharge</c:v>
                </c:pt>
                <c:pt idx="1">
                  <c:v>Require Standard</c:v>
                </c:pt>
                <c:pt idx="2">
                  <c:v>Utility Incentives</c:v>
                </c:pt>
                <c:pt idx="3">
                  <c:v>Tech tools</c:v>
                </c:pt>
                <c:pt idx="4">
                  <c:v>Landlord Incentives</c:v>
                </c:pt>
                <c:pt idx="5">
                  <c:v>Benefits for all</c:v>
                </c:pt>
              </c:strCache>
            </c:strRef>
          </c:cat>
          <c:val>
            <c:numRef>
              <c:f>Sheet1!$B$2:$B$7</c:f>
              <c:numCache>
                <c:formatCode>General</c:formatCode>
                <c:ptCount val="6"/>
                <c:pt idx="0">
                  <c:v>44</c:v>
                </c:pt>
                <c:pt idx="1">
                  <c:v>18</c:v>
                </c:pt>
                <c:pt idx="2">
                  <c:v>18</c:v>
                </c:pt>
                <c:pt idx="3">
                  <c:v>17</c:v>
                </c:pt>
                <c:pt idx="4">
                  <c:v>14</c:v>
                </c:pt>
                <c:pt idx="5">
                  <c:v>9</c:v>
                </c:pt>
              </c:numCache>
            </c:numRef>
          </c:val>
          <c:extLst>
            <c:ext xmlns:c16="http://schemas.microsoft.com/office/drawing/2014/chart" uri="{C3380CC4-5D6E-409C-BE32-E72D297353CC}">
              <c16:uniqueId val="{00000000-0AD8-416E-86E1-8E4A7F39BC8A}"/>
            </c:ext>
          </c:extLst>
        </c:ser>
        <c:ser>
          <c:idx val="1"/>
          <c:order val="1"/>
          <c:tx>
            <c:strRef>
              <c:f>Sheet1!$C$1</c:f>
              <c:strCache>
                <c:ptCount val="1"/>
                <c:pt idx="0">
                  <c:v>Favor</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Surcharge</c:v>
                </c:pt>
                <c:pt idx="1">
                  <c:v>Require Standard</c:v>
                </c:pt>
                <c:pt idx="2">
                  <c:v>Utility Incentives</c:v>
                </c:pt>
                <c:pt idx="3">
                  <c:v>Tech tools</c:v>
                </c:pt>
                <c:pt idx="4">
                  <c:v>Landlord Incentives</c:v>
                </c:pt>
                <c:pt idx="5">
                  <c:v>Benefits for all</c:v>
                </c:pt>
              </c:strCache>
            </c:strRef>
          </c:cat>
          <c:val>
            <c:numRef>
              <c:f>Sheet1!$C$2:$C$7</c:f>
              <c:numCache>
                <c:formatCode>General</c:formatCode>
                <c:ptCount val="6"/>
                <c:pt idx="0">
                  <c:v>53</c:v>
                </c:pt>
                <c:pt idx="1">
                  <c:v>78</c:v>
                </c:pt>
                <c:pt idx="2">
                  <c:v>79</c:v>
                </c:pt>
                <c:pt idx="3">
                  <c:v>80</c:v>
                </c:pt>
                <c:pt idx="4">
                  <c:v>83</c:v>
                </c:pt>
                <c:pt idx="5">
                  <c:v>88</c:v>
                </c:pt>
              </c:numCache>
            </c:numRef>
          </c:val>
          <c:extLst>
            <c:ext xmlns:c16="http://schemas.microsoft.com/office/drawing/2014/chart" uri="{C3380CC4-5D6E-409C-BE32-E72D297353CC}">
              <c16:uniqueId val="{00000000-BCF8-45CE-8F03-1D33DDDC26C9}"/>
            </c:ext>
          </c:extLst>
        </c:ser>
        <c:dLbls>
          <c:showLegendKey val="0"/>
          <c:showVal val="0"/>
          <c:showCatName val="0"/>
          <c:showSerName val="0"/>
          <c:showPercent val="0"/>
          <c:showBubbleSize val="0"/>
        </c:dLbls>
        <c:gapWidth val="75"/>
        <c:axId val="248848856"/>
        <c:axId val="280322048"/>
      </c:barChart>
      <c:catAx>
        <c:axId val="2488488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322048"/>
        <c:crosses val="autoZero"/>
        <c:auto val="1"/>
        <c:lblAlgn val="ctr"/>
        <c:lblOffset val="100"/>
        <c:noMultiLvlLbl val="0"/>
      </c:catAx>
      <c:valAx>
        <c:axId val="280322048"/>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848856"/>
        <c:crosses val="autoZero"/>
        <c:crossBetween val="between"/>
        <c:majorUnit val="20"/>
      </c:valAx>
      <c:spPr>
        <a:noFill/>
        <a:ln w="25400">
          <a:noFill/>
        </a:ln>
        <a:effectLst/>
      </c:spPr>
    </c:plotArea>
    <c:legend>
      <c:legendPos val="r"/>
      <c:layout>
        <c:manualLayout>
          <c:xMode val="edge"/>
          <c:yMode val="edge"/>
          <c:x val="0.46168372533804197"/>
          <c:y val="3.7673832977922997E-2"/>
          <c:w val="0.22819983587985401"/>
          <c:h val="7.6340982930473603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947792489409"/>
          <c:y val="0.130744143251071"/>
          <c:w val="0.50027401237254998"/>
          <c:h val="0.79709348890450704"/>
        </c:manualLayout>
      </c:layout>
      <c:barChart>
        <c:barDir val="bar"/>
        <c:grouping val="clustered"/>
        <c:varyColors val="0"/>
        <c:ser>
          <c:idx val="0"/>
          <c:order val="0"/>
          <c:tx>
            <c:strRef>
              <c:f>Sheet1!$B$1</c:f>
              <c:strCache>
                <c:ptCount val="1"/>
                <c:pt idx="0">
                  <c:v>Oppose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Surcharge</c:v>
                </c:pt>
                <c:pt idx="1">
                  <c:v>Require Standard</c:v>
                </c:pt>
                <c:pt idx="2">
                  <c:v>Tech tools</c:v>
                </c:pt>
                <c:pt idx="3">
                  <c:v>Utility Incentives</c:v>
                </c:pt>
                <c:pt idx="4">
                  <c:v>Benefits for all</c:v>
                </c:pt>
                <c:pt idx="5">
                  <c:v>Landlord Incentives</c:v>
                </c:pt>
              </c:strCache>
            </c:strRef>
          </c:cat>
          <c:val>
            <c:numRef>
              <c:f>Sheet1!$B$2:$B$7</c:f>
              <c:numCache>
                <c:formatCode>General</c:formatCode>
                <c:ptCount val="6"/>
                <c:pt idx="0">
                  <c:v>43</c:v>
                </c:pt>
                <c:pt idx="1">
                  <c:v>24</c:v>
                </c:pt>
                <c:pt idx="2">
                  <c:v>18</c:v>
                </c:pt>
                <c:pt idx="3">
                  <c:v>16</c:v>
                </c:pt>
                <c:pt idx="4">
                  <c:v>12</c:v>
                </c:pt>
                <c:pt idx="5">
                  <c:v>11</c:v>
                </c:pt>
              </c:numCache>
            </c:numRef>
          </c:val>
          <c:extLst>
            <c:ext xmlns:c16="http://schemas.microsoft.com/office/drawing/2014/chart" uri="{C3380CC4-5D6E-409C-BE32-E72D297353CC}">
              <c16:uniqueId val="{00000000-0AD8-416E-86E1-8E4A7F39BC8A}"/>
            </c:ext>
          </c:extLst>
        </c:ser>
        <c:ser>
          <c:idx val="1"/>
          <c:order val="1"/>
          <c:tx>
            <c:strRef>
              <c:f>Sheet1!$C$1</c:f>
              <c:strCache>
                <c:ptCount val="1"/>
                <c:pt idx="0">
                  <c:v>Favor</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Surcharge</c:v>
                </c:pt>
                <c:pt idx="1">
                  <c:v>Require Standard</c:v>
                </c:pt>
                <c:pt idx="2">
                  <c:v>Tech tools</c:v>
                </c:pt>
                <c:pt idx="3">
                  <c:v>Utility Incentives</c:v>
                </c:pt>
                <c:pt idx="4">
                  <c:v>Benefits for all</c:v>
                </c:pt>
                <c:pt idx="5">
                  <c:v>Landlord Incentives</c:v>
                </c:pt>
              </c:strCache>
            </c:strRef>
          </c:cat>
          <c:val>
            <c:numRef>
              <c:f>Sheet1!$C$2:$C$7</c:f>
              <c:numCache>
                <c:formatCode>General</c:formatCode>
                <c:ptCount val="6"/>
                <c:pt idx="0">
                  <c:v>54</c:v>
                </c:pt>
                <c:pt idx="1">
                  <c:v>74</c:v>
                </c:pt>
                <c:pt idx="2">
                  <c:v>78</c:v>
                </c:pt>
                <c:pt idx="3">
                  <c:v>81</c:v>
                </c:pt>
                <c:pt idx="4">
                  <c:v>85</c:v>
                </c:pt>
                <c:pt idx="5">
                  <c:v>88</c:v>
                </c:pt>
              </c:numCache>
            </c:numRef>
          </c:val>
          <c:extLst>
            <c:ext xmlns:c16="http://schemas.microsoft.com/office/drawing/2014/chart" uri="{C3380CC4-5D6E-409C-BE32-E72D297353CC}">
              <c16:uniqueId val="{00000000-BCF8-45CE-8F03-1D33DDDC26C9}"/>
            </c:ext>
          </c:extLst>
        </c:ser>
        <c:dLbls>
          <c:showLegendKey val="0"/>
          <c:showVal val="0"/>
          <c:showCatName val="0"/>
          <c:showSerName val="0"/>
          <c:showPercent val="0"/>
          <c:showBubbleSize val="0"/>
        </c:dLbls>
        <c:gapWidth val="75"/>
        <c:axId val="280323224"/>
        <c:axId val="280323616"/>
      </c:barChart>
      <c:catAx>
        <c:axId val="28032322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323616"/>
        <c:crosses val="autoZero"/>
        <c:auto val="1"/>
        <c:lblAlgn val="ctr"/>
        <c:lblOffset val="100"/>
        <c:noMultiLvlLbl val="0"/>
      </c:catAx>
      <c:valAx>
        <c:axId val="280323616"/>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323224"/>
        <c:crosses val="autoZero"/>
        <c:crossBetween val="between"/>
        <c:majorUnit val="20"/>
      </c:valAx>
      <c:spPr>
        <a:noFill/>
        <a:ln w="25400">
          <a:noFill/>
        </a:ln>
        <a:effectLst/>
      </c:spPr>
    </c:plotArea>
    <c:legend>
      <c:legendPos val="r"/>
      <c:layout>
        <c:manualLayout>
          <c:xMode val="edge"/>
          <c:yMode val="edge"/>
          <c:x val="0.46168372533804197"/>
          <c:y val="3.7673832977922997E-2"/>
          <c:w val="0.22819983587985401"/>
          <c:h val="7.6340982930473603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33947792489409"/>
          <c:y val="0.130744143251071"/>
          <c:w val="0.50027401237254998"/>
          <c:h val="0.79709348890450704"/>
        </c:manualLayout>
      </c:layout>
      <c:barChart>
        <c:barDir val="bar"/>
        <c:grouping val="clustered"/>
        <c:varyColors val="0"/>
        <c:ser>
          <c:idx val="0"/>
          <c:order val="0"/>
          <c:tx>
            <c:strRef>
              <c:f>Sheet1!$B$1</c:f>
              <c:strCache>
                <c:ptCount val="1"/>
                <c:pt idx="0">
                  <c:v>Oppose</c:v>
                </c:pt>
              </c:strCache>
            </c:strRef>
          </c:tx>
          <c:spPr>
            <a:solidFill>
              <a:schemeClr val="accent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Surcharge</c:v>
                </c:pt>
                <c:pt idx="1">
                  <c:v>Require Standard</c:v>
                </c:pt>
                <c:pt idx="2">
                  <c:v>Utility Incentives</c:v>
                </c:pt>
                <c:pt idx="3">
                  <c:v>Tech tools</c:v>
                </c:pt>
                <c:pt idx="4">
                  <c:v>Benefits for all</c:v>
                </c:pt>
                <c:pt idx="5">
                  <c:v>Landlord Incentives</c:v>
                </c:pt>
              </c:strCache>
            </c:strRef>
          </c:cat>
          <c:val>
            <c:numRef>
              <c:f>Sheet1!$B$2:$B$7</c:f>
              <c:numCache>
                <c:formatCode>General</c:formatCode>
                <c:ptCount val="6"/>
                <c:pt idx="0">
                  <c:v>43</c:v>
                </c:pt>
                <c:pt idx="1">
                  <c:v>23</c:v>
                </c:pt>
                <c:pt idx="2">
                  <c:v>21</c:v>
                </c:pt>
                <c:pt idx="3">
                  <c:v>16</c:v>
                </c:pt>
                <c:pt idx="4">
                  <c:v>11</c:v>
                </c:pt>
                <c:pt idx="5">
                  <c:v>11</c:v>
                </c:pt>
              </c:numCache>
            </c:numRef>
          </c:val>
          <c:extLst>
            <c:ext xmlns:c16="http://schemas.microsoft.com/office/drawing/2014/chart" uri="{C3380CC4-5D6E-409C-BE32-E72D297353CC}">
              <c16:uniqueId val="{00000000-0AD8-416E-86E1-8E4A7F39BC8A}"/>
            </c:ext>
          </c:extLst>
        </c:ser>
        <c:ser>
          <c:idx val="1"/>
          <c:order val="1"/>
          <c:tx>
            <c:strRef>
              <c:f>Sheet1!$C$1</c:f>
              <c:strCache>
                <c:ptCount val="1"/>
                <c:pt idx="0">
                  <c:v>Favor</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Surcharge</c:v>
                </c:pt>
                <c:pt idx="1">
                  <c:v>Require Standard</c:v>
                </c:pt>
                <c:pt idx="2">
                  <c:v>Utility Incentives</c:v>
                </c:pt>
                <c:pt idx="3">
                  <c:v>Tech tools</c:v>
                </c:pt>
                <c:pt idx="4">
                  <c:v>Benefits for all</c:v>
                </c:pt>
                <c:pt idx="5">
                  <c:v>Landlord Incentives</c:v>
                </c:pt>
              </c:strCache>
            </c:strRef>
          </c:cat>
          <c:val>
            <c:numRef>
              <c:f>Sheet1!$C$2:$C$7</c:f>
              <c:numCache>
                <c:formatCode>General</c:formatCode>
                <c:ptCount val="6"/>
                <c:pt idx="0">
                  <c:v>54</c:v>
                </c:pt>
                <c:pt idx="1">
                  <c:v>74</c:v>
                </c:pt>
                <c:pt idx="2">
                  <c:v>76</c:v>
                </c:pt>
                <c:pt idx="3">
                  <c:v>82</c:v>
                </c:pt>
                <c:pt idx="4">
                  <c:v>87</c:v>
                </c:pt>
                <c:pt idx="5">
                  <c:v>88</c:v>
                </c:pt>
              </c:numCache>
            </c:numRef>
          </c:val>
          <c:extLst>
            <c:ext xmlns:c16="http://schemas.microsoft.com/office/drawing/2014/chart" uri="{C3380CC4-5D6E-409C-BE32-E72D297353CC}">
              <c16:uniqueId val="{00000000-BCF8-45CE-8F03-1D33DDDC26C9}"/>
            </c:ext>
          </c:extLst>
        </c:ser>
        <c:dLbls>
          <c:showLegendKey val="0"/>
          <c:showVal val="0"/>
          <c:showCatName val="0"/>
          <c:showSerName val="0"/>
          <c:showPercent val="0"/>
          <c:showBubbleSize val="0"/>
        </c:dLbls>
        <c:gapWidth val="75"/>
        <c:axId val="280324792"/>
        <c:axId val="280325184"/>
      </c:barChart>
      <c:catAx>
        <c:axId val="280324792"/>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325184"/>
        <c:crosses val="autoZero"/>
        <c:auto val="1"/>
        <c:lblAlgn val="ctr"/>
        <c:lblOffset val="100"/>
        <c:noMultiLvlLbl val="0"/>
      </c:catAx>
      <c:valAx>
        <c:axId val="280325184"/>
        <c:scaling>
          <c:orientation val="minMax"/>
          <c:max val="100"/>
        </c:scaling>
        <c:delete val="0"/>
        <c:axPos val="b"/>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324792"/>
        <c:crosses val="autoZero"/>
        <c:crossBetween val="between"/>
        <c:majorUnit val="20"/>
      </c:valAx>
      <c:spPr>
        <a:noFill/>
        <a:ln w="25400">
          <a:noFill/>
        </a:ln>
        <a:effectLst/>
      </c:spPr>
    </c:plotArea>
    <c:legend>
      <c:legendPos val="r"/>
      <c:layout>
        <c:manualLayout>
          <c:xMode val="edge"/>
          <c:yMode val="edge"/>
          <c:x val="0.46168372533804197"/>
          <c:y val="3.7673832977922997E-2"/>
          <c:w val="0.22819983587985401"/>
          <c:h val="7.6340982930473603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0"/>
              <c:tx>
                <c:rich>
                  <a:bodyPr/>
                  <a:lstStyle/>
                  <a:p>
                    <a:r>
                      <a:rPr lang="en-US"/>
                      <a:t>55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B7-4913-A823-359394DD7558}"/>
                </c:ext>
              </c:extLst>
            </c:dLbl>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1.0669907726574132E-3"/>
                  <c:y val="6.0520510840658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834819360533072E-2"/>
                      <c:h val="4.8851397073402268E-2"/>
                    </c:manualLayout>
                  </c15:layout>
                </c:ext>
                <c:ext xmlns:c16="http://schemas.microsoft.com/office/drawing/2014/chart" uri="{C3380CC4-5D6E-409C-BE32-E72D297353CC}">
                  <c16:uniqueId val="{00000000-94CE-A247-B399-B8533559D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Overall</c:v>
                </c:pt>
                <c:pt idx="1">
                  <c:v>Dem</c:v>
                </c:pt>
                <c:pt idx="2">
                  <c:v>Rep</c:v>
                </c:pt>
                <c:pt idx="3">
                  <c:v>Ind</c:v>
                </c:pt>
                <c:pt idx="4">
                  <c:v>Rep Men</c:v>
                </c:pt>
                <c:pt idx="5">
                  <c:v>Rep Women</c:v>
                </c:pt>
                <c:pt idx="6">
                  <c:v>Dem &lt;50</c:v>
                </c:pt>
                <c:pt idx="7">
                  <c:v>Dem 50+</c:v>
                </c:pt>
              </c:strCache>
            </c:strRef>
          </c:cat>
          <c:val>
            <c:numRef>
              <c:f>Sheet1!$B$2:$B$9</c:f>
              <c:numCache>
                <c:formatCode>General</c:formatCode>
                <c:ptCount val="8"/>
                <c:pt idx="0">
                  <c:v>55</c:v>
                </c:pt>
                <c:pt idx="1">
                  <c:v>70</c:v>
                </c:pt>
                <c:pt idx="2">
                  <c:v>36</c:v>
                </c:pt>
                <c:pt idx="3">
                  <c:v>54</c:v>
                </c:pt>
                <c:pt idx="4">
                  <c:v>32</c:v>
                </c:pt>
                <c:pt idx="5">
                  <c:v>41</c:v>
                </c:pt>
                <c:pt idx="6">
                  <c:v>76</c:v>
                </c:pt>
                <c:pt idx="7">
                  <c:v>63</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Oppose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c:v>
                </c:pt>
                <c:pt idx="1">
                  <c:v>Dem</c:v>
                </c:pt>
                <c:pt idx="2">
                  <c:v>Rep</c:v>
                </c:pt>
                <c:pt idx="3">
                  <c:v>Ind</c:v>
                </c:pt>
                <c:pt idx="4">
                  <c:v>Rep Men</c:v>
                </c:pt>
                <c:pt idx="5">
                  <c:v>Rep Women</c:v>
                </c:pt>
                <c:pt idx="6">
                  <c:v>Dem &lt;50</c:v>
                </c:pt>
                <c:pt idx="7">
                  <c:v>Dem 50+</c:v>
                </c:pt>
              </c:strCache>
            </c:strRef>
          </c:cat>
          <c:val>
            <c:numRef>
              <c:f>Sheet1!$C$2:$C$9</c:f>
              <c:numCache>
                <c:formatCode>General</c:formatCode>
                <c:ptCount val="8"/>
                <c:pt idx="0">
                  <c:v>42</c:v>
                </c:pt>
                <c:pt idx="1">
                  <c:v>27</c:v>
                </c:pt>
                <c:pt idx="2">
                  <c:v>63</c:v>
                </c:pt>
                <c:pt idx="3">
                  <c:v>42</c:v>
                </c:pt>
                <c:pt idx="4">
                  <c:v>68</c:v>
                </c:pt>
                <c:pt idx="5">
                  <c:v>57</c:v>
                </c:pt>
                <c:pt idx="6">
                  <c:v>20</c:v>
                </c:pt>
                <c:pt idx="7">
                  <c:v>34</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Don't Know</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Overall</c:v>
                </c:pt>
                <c:pt idx="1">
                  <c:v>Dem</c:v>
                </c:pt>
                <c:pt idx="2">
                  <c:v>Rep</c:v>
                </c:pt>
                <c:pt idx="3">
                  <c:v>Ind</c:v>
                </c:pt>
                <c:pt idx="4">
                  <c:v>Rep Men</c:v>
                </c:pt>
                <c:pt idx="5">
                  <c:v>Rep Women</c:v>
                </c:pt>
                <c:pt idx="6">
                  <c:v>Dem &lt;50</c:v>
                </c:pt>
                <c:pt idx="7">
                  <c:v>Dem 50+</c:v>
                </c:pt>
              </c:strCache>
            </c:strRef>
          </c:cat>
          <c:val>
            <c:numRef>
              <c:f>Sheet1!$D$2:$D$9</c:f>
              <c:numCache>
                <c:formatCode>General</c:formatCode>
                <c:ptCount val="8"/>
                <c:pt idx="0">
                  <c:v>3</c:v>
                </c:pt>
                <c:pt idx="1">
                  <c:v>3</c:v>
                </c:pt>
                <c:pt idx="2">
                  <c:v>1</c:v>
                </c:pt>
                <c:pt idx="3">
                  <c:v>4</c:v>
                </c:pt>
                <c:pt idx="4">
                  <c:v>1</c:v>
                </c:pt>
                <c:pt idx="5">
                  <c:v>2</c:v>
                </c:pt>
                <c:pt idx="6">
                  <c:v>3</c:v>
                </c:pt>
                <c:pt idx="7">
                  <c:v>3</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280678840"/>
        <c:axId val="280679232"/>
      </c:barChart>
      <c:catAx>
        <c:axId val="280678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679232"/>
        <c:crosses val="autoZero"/>
        <c:auto val="1"/>
        <c:lblAlgn val="ctr"/>
        <c:lblOffset val="100"/>
        <c:noMultiLvlLbl val="0"/>
      </c:catAx>
      <c:valAx>
        <c:axId val="28067923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678840"/>
        <c:crosses val="autoZero"/>
        <c:crossBetween val="between"/>
        <c:majorUnit val="20"/>
      </c:valAx>
      <c:spPr>
        <a:noFill/>
        <a:ln w="25400">
          <a:noFill/>
        </a:ln>
        <a:effectLst/>
      </c:spPr>
    </c:plotArea>
    <c:legend>
      <c:legendPos val="b"/>
      <c:layout>
        <c:manualLayout>
          <c:xMode val="edge"/>
          <c:yMode val="edge"/>
          <c:x val="0.34048880703534257"/>
          <c:y val="6.2063665112130531E-2"/>
          <c:w val="0.30796400803756868"/>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1.0669907726574132E-3"/>
                  <c:y val="6.0520510840658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834819360533072E-2"/>
                      <c:h val="4.8851397073402268E-2"/>
                    </c:manualLayout>
                  </c15:layout>
                </c:ext>
                <c:ext xmlns:c16="http://schemas.microsoft.com/office/drawing/2014/chart" uri="{C3380CC4-5D6E-409C-BE32-E72D297353CC}">
                  <c16:uniqueId val="{00000000-94CE-A247-B399-B8533559D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White</c:v>
                </c:pt>
                <c:pt idx="2">
                  <c:v>Black</c:v>
                </c:pt>
                <c:pt idx="3">
                  <c:v>Hispanic</c:v>
                </c:pt>
                <c:pt idx="4">
                  <c:v>Asian</c:v>
                </c:pt>
                <c:pt idx="5">
                  <c:v>Total Non-White</c:v>
                </c:pt>
              </c:strCache>
            </c:strRef>
          </c:cat>
          <c:val>
            <c:numRef>
              <c:f>Sheet1!$B$2:$B$7</c:f>
              <c:numCache>
                <c:formatCode>General</c:formatCode>
                <c:ptCount val="6"/>
                <c:pt idx="0">
                  <c:v>55</c:v>
                </c:pt>
                <c:pt idx="1">
                  <c:v>52</c:v>
                </c:pt>
                <c:pt idx="2">
                  <c:v>63</c:v>
                </c:pt>
                <c:pt idx="3">
                  <c:v>58</c:v>
                </c:pt>
                <c:pt idx="4">
                  <c:v>76</c:v>
                </c:pt>
                <c:pt idx="5">
                  <c:v>61</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Oppose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White</c:v>
                </c:pt>
                <c:pt idx="2">
                  <c:v>Black</c:v>
                </c:pt>
                <c:pt idx="3">
                  <c:v>Hispanic</c:v>
                </c:pt>
                <c:pt idx="4">
                  <c:v>Asian</c:v>
                </c:pt>
                <c:pt idx="5">
                  <c:v>Total Non-White</c:v>
                </c:pt>
              </c:strCache>
            </c:strRef>
          </c:cat>
          <c:val>
            <c:numRef>
              <c:f>Sheet1!$C$2:$C$7</c:f>
              <c:numCache>
                <c:formatCode>General</c:formatCode>
                <c:ptCount val="6"/>
                <c:pt idx="0">
                  <c:v>42</c:v>
                </c:pt>
                <c:pt idx="1">
                  <c:v>45</c:v>
                </c:pt>
                <c:pt idx="2">
                  <c:v>36</c:v>
                </c:pt>
                <c:pt idx="3">
                  <c:v>39</c:v>
                </c:pt>
                <c:pt idx="4">
                  <c:v>17</c:v>
                </c:pt>
                <c:pt idx="5">
                  <c:v>36</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Don't Know</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White</c:v>
                </c:pt>
                <c:pt idx="2">
                  <c:v>Black</c:v>
                </c:pt>
                <c:pt idx="3">
                  <c:v>Hispanic</c:v>
                </c:pt>
                <c:pt idx="4">
                  <c:v>Asian</c:v>
                </c:pt>
                <c:pt idx="5">
                  <c:v>Total Non-White</c:v>
                </c:pt>
              </c:strCache>
            </c:strRef>
          </c:cat>
          <c:val>
            <c:numRef>
              <c:f>Sheet1!$D$2:$D$7</c:f>
              <c:numCache>
                <c:formatCode>General</c:formatCode>
                <c:ptCount val="6"/>
                <c:pt idx="0">
                  <c:v>3</c:v>
                </c:pt>
                <c:pt idx="1">
                  <c:v>3</c:v>
                </c:pt>
                <c:pt idx="2">
                  <c:v>1</c:v>
                </c:pt>
                <c:pt idx="3">
                  <c:v>4</c:v>
                </c:pt>
                <c:pt idx="4">
                  <c:v>7</c:v>
                </c:pt>
                <c:pt idx="5">
                  <c:v>3</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279374720"/>
        <c:axId val="279373152"/>
      </c:barChart>
      <c:catAx>
        <c:axId val="2793747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9373152"/>
        <c:crosses val="autoZero"/>
        <c:auto val="1"/>
        <c:lblAlgn val="ctr"/>
        <c:lblOffset val="100"/>
        <c:noMultiLvlLbl val="0"/>
      </c:catAx>
      <c:valAx>
        <c:axId val="27937315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79374720"/>
        <c:crosses val="autoZero"/>
        <c:crossBetween val="between"/>
        <c:majorUnit val="20"/>
      </c:valAx>
      <c:spPr>
        <a:noFill/>
        <a:ln w="25400">
          <a:noFill/>
        </a:ln>
        <a:effectLst/>
      </c:spPr>
    </c:plotArea>
    <c:legend>
      <c:legendPos val="b"/>
      <c:layout>
        <c:manualLayout>
          <c:xMode val="edge"/>
          <c:yMode val="edge"/>
          <c:x val="0.3458235508693448"/>
          <c:y val="0.19383545711983649"/>
          <c:w val="0.30796400803756868"/>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1.0669907726574132E-3"/>
                  <c:y val="6.0520510840658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834819360533072E-2"/>
                      <c:h val="4.8851397073402268E-2"/>
                    </c:manualLayout>
                  </c15:layout>
                </c:ext>
                <c:ext xmlns:c16="http://schemas.microsoft.com/office/drawing/2014/chart" uri="{C3380CC4-5D6E-409C-BE32-E72D297353CC}">
                  <c16:uniqueId val="{00000000-94CE-A247-B399-B8533559D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Male non-college</c:v>
                </c:pt>
                <c:pt idx="2">
                  <c:v>Male college grad</c:v>
                </c:pt>
                <c:pt idx="3">
                  <c:v>Female non-college</c:v>
                </c:pt>
                <c:pt idx="4">
                  <c:v>Female college grad</c:v>
                </c:pt>
              </c:strCache>
            </c:strRef>
          </c:cat>
          <c:val>
            <c:numRef>
              <c:f>Sheet1!$B$2:$B$6</c:f>
              <c:numCache>
                <c:formatCode>General</c:formatCode>
                <c:ptCount val="5"/>
                <c:pt idx="0">
                  <c:v>55</c:v>
                </c:pt>
                <c:pt idx="1">
                  <c:v>49</c:v>
                </c:pt>
                <c:pt idx="2">
                  <c:v>56</c:v>
                </c:pt>
                <c:pt idx="3">
                  <c:v>56</c:v>
                </c:pt>
                <c:pt idx="4">
                  <c:v>59</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Oppose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Male non-college</c:v>
                </c:pt>
                <c:pt idx="2">
                  <c:v>Male college grad</c:v>
                </c:pt>
                <c:pt idx="3">
                  <c:v>Female non-college</c:v>
                </c:pt>
                <c:pt idx="4">
                  <c:v>Female college grad</c:v>
                </c:pt>
              </c:strCache>
            </c:strRef>
          </c:cat>
          <c:val>
            <c:numRef>
              <c:f>Sheet1!$C$2:$C$6</c:f>
              <c:numCache>
                <c:formatCode>General</c:formatCode>
                <c:ptCount val="5"/>
                <c:pt idx="0">
                  <c:v>42</c:v>
                </c:pt>
                <c:pt idx="1">
                  <c:v>48</c:v>
                </c:pt>
                <c:pt idx="2">
                  <c:v>41</c:v>
                </c:pt>
                <c:pt idx="3">
                  <c:v>42</c:v>
                </c:pt>
                <c:pt idx="4">
                  <c:v>39</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Don't Know</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Male non-college</c:v>
                </c:pt>
                <c:pt idx="2">
                  <c:v>Male college grad</c:v>
                </c:pt>
                <c:pt idx="3">
                  <c:v>Female non-college</c:v>
                </c:pt>
                <c:pt idx="4">
                  <c:v>Female college grad</c:v>
                </c:pt>
              </c:strCache>
            </c:strRef>
          </c:cat>
          <c:val>
            <c:numRef>
              <c:f>Sheet1!$D$2:$D$6</c:f>
              <c:numCache>
                <c:formatCode>General</c:formatCode>
                <c:ptCount val="5"/>
                <c:pt idx="0">
                  <c:v>3</c:v>
                </c:pt>
                <c:pt idx="1">
                  <c:v>3</c:v>
                </c:pt>
                <c:pt idx="2">
                  <c:v>3</c:v>
                </c:pt>
                <c:pt idx="3">
                  <c:v>3</c:v>
                </c:pt>
                <c:pt idx="4">
                  <c:v>3</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280680016"/>
        <c:axId val="280680408"/>
      </c:barChart>
      <c:catAx>
        <c:axId val="2806800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680408"/>
        <c:crosses val="autoZero"/>
        <c:auto val="1"/>
        <c:lblAlgn val="ctr"/>
        <c:lblOffset val="100"/>
        <c:noMultiLvlLbl val="0"/>
      </c:catAx>
      <c:valAx>
        <c:axId val="280680408"/>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680016"/>
        <c:crosses val="autoZero"/>
        <c:crossBetween val="between"/>
        <c:majorUnit val="20"/>
      </c:valAx>
      <c:spPr>
        <a:noFill/>
        <a:ln w="25400">
          <a:noFill/>
        </a:ln>
        <a:effectLst/>
      </c:spPr>
    </c:plotArea>
    <c:legend>
      <c:legendPos val="b"/>
      <c:layout>
        <c:manualLayout>
          <c:xMode val="edge"/>
          <c:yMode val="edge"/>
          <c:x val="0.34048880703534257"/>
          <c:y val="6.2063665112130531E-2"/>
          <c:w val="0.30796400803756868"/>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1.0669907726574132E-3"/>
                  <c:y val="6.0520510840658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834819360533072E-2"/>
                      <c:h val="4.8851397073402268E-2"/>
                    </c:manualLayout>
                  </c15:layout>
                </c:ext>
                <c:ext xmlns:c16="http://schemas.microsoft.com/office/drawing/2014/chart" uri="{C3380CC4-5D6E-409C-BE32-E72D297353CC}">
                  <c16:uniqueId val="{00000000-94CE-A247-B399-B8533559D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c:v>
                </c:pt>
                <c:pt idx="1">
                  <c:v>18-34</c:v>
                </c:pt>
                <c:pt idx="2">
                  <c:v>35-49</c:v>
                </c:pt>
                <c:pt idx="3">
                  <c:v>50-64</c:v>
                </c:pt>
                <c:pt idx="4">
                  <c:v>65+</c:v>
                </c:pt>
                <c:pt idx="5">
                  <c:v>&lt;50</c:v>
                </c:pt>
                <c:pt idx="6">
                  <c:v>50+</c:v>
                </c:pt>
              </c:strCache>
            </c:strRef>
          </c:cat>
          <c:val>
            <c:numRef>
              <c:f>Sheet1!$B$2:$B$8</c:f>
              <c:numCache>
                <c:formatCode>General</c:formatCode>
                <c:ptCount val="7"/>
                <c:pt idx="0">
                  <c:v>55</c:v>
                </c:pt>
                <c:pt idx="1">
                  <c:v>64</c:v>
                </c:pt>
                <c:pt idx="2">
                  <c:v>54</c:v>
                </c:pt>
                <c:pt idx="3">
                  <c:v>53</c:v>
                </c:pt>
                <c:pt idx="4">
                  <c:v>49</c:v>
                </c:pt>
                <c:pt idx="5">
                  <c:v>59</c:v>
                </c:pt>
                <c:pt idx="6">
                  <c:v>51</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Oppose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18-34</c:v>
                </c:pt>
                <c:pt idx="2">
                  <c:v>35-49</c:v>
                </c:pt>
                <c:pt idx="3">
                  <c:v>50-64</c:v>
                </c:pt>
                <c:pt idx="4">
                  <c:v>65+</c:v>
                </c:pt>
                <c:pt idx="5">
                  <c:v>&lt;50</c:v>
                </c:pt>
                <c:pt idx="6">
                  <c:v>50+</c:v>
                </c:pt>
              </c:strCache>
            </c:strRef>
          </c:cat>
          <c:val>
            <c:numRef>
              <c:f>Sheet1!$C$2:$C$8</c:f>
              <c:numCache>
                <c:formatCode>General</c:formatCode>
                <c:ptCount val="7"/>
                <c:pt idx="0">
                  <c:v>42</c:v>
                </c:pt>
                <c:pt idx="1">
                  <c:v>33</c:v>
                </c:pt>
                <c:pt idx="2">
                  <c:v>44</c:v>
                </c:pt>
                <c:pt idx="3">
                  <c:v>44</c:v>
                </c:pt>
                <c:pt idx="4">
                  <c:v>48</c:v>
                </c:pt>
                <c:pt idx="5">
                  <c:v>39</c:v>
                </c:pt>
                <c:pt idx="6">
                  <c:v>46</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Don't Know</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18-34</c:v>
                </c:pt>
                <c:pt idx="2">
                  <c:v>35-49</c:v>
                </c:pt>
                <c:pt idx="3">
                  <c:v>50-64</c:v>
                </c:pt>
                <c:pt idx="4">
                  <c:v>65+</c:v>
                </c:pt>
                <c:pt idx="5">
                  <c:v>&lt;50</c:v>
                </c:pt>
                <c:pt idx="6">
                  <c:v>50+</c:v>
                </c:pt>
              </c:strCache>
            </c:strRef>
          </c:cat>
          <c:val>
            <c:numRef>
              <c:f>Sheet1!$D$2:$D$8</c:f>
              <c:numCache>
                <c:formatCode>General</c:formatCode>
                <c:ptCount val="7"/>
                <c:pt idx="0">
                  <c:v>3</c:v>
                </c:pt>
                <c:pt idx="1">
                  <c:v>3</c:v>
                </c:pt>
                <c:pt idx="2">
                  <c:v>2</c:v>
                </c:pt>
                <c:pt idx="3">
                  <c:v>3</c:v>
                </c:pt>
                <c:pt idx="4">
                  <c:v>3</c:v>
                </c:pt>
                <c:pt idx="5">
                  <c:v>2</c:v>
                </c:pt>
                <c:pt idx="6">
                  <c:v>3</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280681192"/>
        <c:axId val="280681584"/>
      </c:barChart>
      <c:catAx>
        <c:axId val="280681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681584"/>
        <c:crosses val="autoZero"/>
        <c:auto val="1"/>
        <c:lblAlgn val="ctr"/>
        <c:lblOffset val="100"/>
        <c:noMultiLvlLbl val="0"/>
      </c:catAx>
      <c:valAx>
        <c:axId val="28068158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0681192"/>
        <c:crosses val="autoZero"/>
        <c:crossBetween val="between"/>
        <c:majorUnit val="20"/>
      </c:valAx>
      <c:spPr>
        <a:noFill/>
        <a:ln w="25400">
          <a:noFill/>
        </a:ln>
        <a:effectLst/>
      </c:spPr>
    </c:plotArea>
    <c:legend>
      <c:legendPos val="b"/>
      <c:layout>
        <c:manualLayout>
          <c:xMode val="edge"/>
          <c:yMode val="edge"/>
          <c:x val="0.34048880703534257"/>
          <c:y val="6.2063665112130531E-2"/>
          <c:w val="0.30796400803756868"/>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1.0669907726574132E-3"/>
                  <c:y val="6.0520510840658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834819360533072E-2"/>
                      <c:h val="4.8851397073402268E-2"/>
                    </c:manualLayout>
                  </c15:layout>
                </c:ext>
                <c:ext xmlns:c16="http://schemas.microsoft.com/office/drawing/2014/chart" uri="{C3380CC4-5D6E-409C-BE32-E72D297353CC}">
                  <c16:uniqueId val="{00000000-94CE-A247-B399-B8533559D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Income &lt;40k</c:v>
                </c:pt>
                <c:pt idx="2">
                  <c:v>Income 40-80k</c:v>
                </c:pt>
                <c:pt idx="3">
                  <c:v>Income 80k+</c:v>
                </c:pt>
                <c:pt idx="4">
                  <c:v>Own</c:v>
                </c:pt>
                <c:pt idx="5">
                  <c:v>Rent</c:v>
                </c:pt>
              </c:strCache>
            </c:strRef>
          </c:cat>
          <c:val>
            <c:numRef>
              <c:f>Sheet1!$B$2:$B$7</c:f>
              <c:numCache>
                <c:formatCode>General</c:formatCode>
                <c:ptCount val="6"/>
                <c:pt idx="0">
                  <c:v>55</c:v>
                </c:pt>
                <c:pt idx="1">
                  <c:v>59</c:v>
                </c:pt>
                <c:pt idx="2">
                  <c:v>55</c:v>
                </c:pt>
                <c:pt idx="3">
                  <c:v>57</c:v>
                </c:pt>
                <c:pt idx="4">
                  <c:v>53</c:v>
                </c:pt>
                <c:pt idx="5">
                  <c:v>60</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Oppose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Income &lt;40k</c:v>
                </c:pt>
                <c:pt idx="2">
                  <c:v>Income 40-80k</c:v>
                </c:pt>
                <c:pt idx="3">
                  <c:v>Income 80k+</c:v>
                </c:pt>
                <c:pt idx="4">
                  <c:v>Own</c:v>
                </c:pt>
                <c:pt idx="5">
                  <c:v>Rent</c:v>
                </c:pt>
              </c:strCache>
            </c:strRef>
          </c:cat>
          <c:val>
            <c:numRef>
              <c:f>Sheet1!$C$2:$C$7</c:f>
              <c:numCache>
                <c:formatCode>General</c:formatCode>
                <c:ptCount val="6"/>
                <c:pt idx="0">
                  <c:v>42</c:v>
                </c:pt>
                <c:pt idx="1">
                  <c:v>37</c:v>
                </c:pt>
                <c:pt idx="2">
                  <c:v>42</c:v>
                </c:pt>
                <c:pt idx="3">
                  <c:v>41</c:v>
                </c:pt>
                <c:pt idx="4">
                  <c:v>45</c:v>
                </c:pt>
                <c:pt idx="5">
                  <c:v>36</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Don't Know</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Income &lt;40k</c:v>
                </c:pt>
                <c:pt idx="2">
                  <c:v>Income 40-80k</c:v>
                </c:pt>
                <c:pt idx="3">
                  <c:v>Income 80k+</c:v>
                </c:pt>
                <c:pt idx="4">
                  <c:v>Own</c:v>
                </c:pt>
                <c:pt idx="5">
                  <c:v>Rent</c:v>
                </c:pt>
              </c:strCache>
            </c:strRef>
          </c:cat>
          <c:val>
            <c:numRef>
              <c:f>Sheet1!$D$2:$D$7</c:f>
              <c:numCache>
                <c:formatCode>General</c:formatCode>
                <c:ptCount val="6"/>
                <c:pt idx="0">
                  <c:v>3</c:v>
                </c:pt>
                <c:pt idx="1">
                  <c:v>4</c:v>
                </c:pt>
                <c:pt idx="2">
                  <c:v>2</c:v>
                </c:pt>
                <c:pt idx="3">
                  <c:v>2</c:v>
                </c:pt>
                <c:pt idx="4">
                  <c:v>3</c:v>
                </c:pt>
                <c:pt idx="5">
                  <c:v>4</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248943632"/>
        <c:axId val="248944024"/>
      </c:barChart>
      <c:catAx>
        <c:axId val="248943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944024"/>
        <c:crosses val="autoZero"/>
        <c:auto val="1"/>
        <c:lblAlgn val="ctr"/>
        <c:lblOffset val="100"/>
        <c:noMultiLvlLbl val="0"/>
      </c:catAx>
      <c:valAx>
        <c:axId val="24894402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943632"/>
        <c:crosses val="autoZero"/>
        <c:crossBetween val="between"/>
        <c:majorUnit val="20"/>
      </c:valAx>
      <c:spPr>
        <a:noFill/>
        <a:ln w="25400">
          <a:noFill/>
        </a:ln>
        <a:effectLst/>
      </c:spPr>
    </c:plotArea>
    <c:legend>
      <c:legendPos val="b"/>
      <c:layout>
        <c:manualLayout>
          <c:xMode val="edge"/>
          <c:yMode val="edge"/>
          <c:x val="0.34048880703534257"/>
          <c:y val="6.2063665112130531E-2"/>
          <c:w val="0.30796400803756868"/>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$1-50</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DD0-426F-9C17-609956A4E49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5</c:v>
                </c:pt>
              </c:numCache>
            </c:numRef>
          </c:val>
          <c:extLst>
            <c:ext xmlns:c16="http://schemas.microsoft.com/office/drawing/2014/chart" uri="{C3380CC4-5D6E-409C-BE32-E72D297353CC}">
              <c16:uniqueId val="{00000002-BDD0-426F-9C17-609956A4E492}"/>
            </c:ext>
          </c:extLst>
        </c:ser>
        <c:ser>
          <c:idx val="1"/>
          <c:order val="1"/>
          <c:tx>
            <c:strRef>
              <c:f>Sheet1!$C$1</c:f>
              <c:strCache>
                <c:ptCount val="1"/>
                <c:pt idx="0">
                  <c:v>$51-100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18</c:v>
                </c:pt>
              </c:numCache>
            </c:numRef>
          </c:val>
          <c:extLst>
            <c:ext xmlns:c16="http://schemas.microsoft.com/office/drawing/2014/chart" uri="{C3380CC4-5D6E-409C-BE32-E72D297353CC}">
              <c16:uniqueId val="{00000003-BDD0-426F-9C17-609956A4E492}"/>
            </c:ext>
          </c:extLst>
        </c:ser>
        <c:ser>
          <c:idx val="2"/>
          <c:order val="2"/>
          <c:tx>
            <c:strRef>
              <c:f>Sheet1!$D$1</c:f>
              <c:strCache>
                <c:ptCount val="1"/>
                <c:pt idx="0">
                  <c:v>$101-200</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32</c:v>
                </c:pt>
              </c:numCache>
            </c:numRef>
          </c:val>
          <c:extLst>
            <c:ext xmlns:c16="http://schemas.microsoft.com/office/drawing/2014/chart" uri="{C3380CC4-5D6E-409C-BE32-E72D297353CC}">
              <c16:uniqueId val="{00000004-BDD0-426F-9C17-609956A4E492}"/>
            </c:ext>
          </c:extLst>
        </c:ser>
        <c:ser>
          <c:idx val="3"/>
          <c:order val="3"/>
          <c:tx>
            <c:strRef>
              <c:f>Sheet1!$E$1</c:f>
              <c:strCache>
                <c:ptCount val="1"/>
                <c:pt idx="0">
                  <c:v>$201-300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18</c:v>
                </c:pt>
              </c:numCache>
            </c:numRef>
          </c:val>
          <c:extLst>
            <c:ext xmlns:c16="http://schemas.microsoft.com/office/drawing/2014/chart" uri="{C3380CC4-5D6E-409C-BE32-E72D297353CC}">
              <c16:uniqueId val="{00000005-BDD0-426F-9C17-609956A4E492}"/>
            </c:ext>
          </c:extLst>
        </c:ser>
        <c:ser>
          <c:idx val="4"/>
          <c:order val="4"/>
          <c:tx>
            <c:strRef>
              <c:f>Sheet1!$F$1</c:f>
              <c:strCache>
                <c:ptCount val="1"/>
                <c:pt idx="0">
                  <c:v>$301+</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16</c:v>
                </c:pt>
              </c:numCache>
            </c:numRef>
          </c:val>
          <c:extLst>
            <c:ext xmlns:c16="http://schemas.microsoft.com/office/drawing/2014/chart" uri="{C3380CC4-5D6E-409C-BE32-E72D297353CC}">
              <c16:uniqueId val="{00000006-BDD0-426F-9C17-609956A4E492}"/>
            </c:ext>
          </c:extLst>
        </c:ser>
        <c:dLbls>
          <c:showLegendKey val="0"/>
          <c:showVal val="0"/>
          <c:showCatName val="0"/>
          <c:showSerName val="0"/>
          <c:showPercent val="0"/>
          <c:showBubbleSize val="0"/>
        </c:dLbls>
        <c:gapWidth val="125"/>
        <c:axId val="404328560"/>
        <c:axId val="404328952"/>
      </c:barChart>
      <c:catAx>
        <c:axId val="4043285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8952"/>
        <c:crosses val="autoZero"/>
        <c:auto val="1"/>
        <c:lblAlgn val="ctr"/>
        <c:lblOffset val="100"/>
        <c:noMultiLvlLbl val="0"/>
      </c:catAx>
      <c:valAx>
        <c:axId val="404328952"/>
        <c:scaling>
          <c:orientation val="minMax"/>
          <c:max val="6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8560"/>
        <c:crosses val="autoZero"/>
        <c:crossBetween val="between"/>
        <c:majorUnit val="20"/>
      </c:valAx>
      <c:spPr>
        <a:noFill/>
        <a:ln w="25400">
          <a:noFill/>
        </a:ln>
        <a:effectLst/>
      </c:spPr>
    </c:plotArea>
    <c:legend>
      <c:legendPos val="b"/>
      <c:layout>
        <c:manualLayout>
          <c:xMode val="edge"/>
          <c:yMode val="edge"/>
          <c:x val="0.16909182070035311"/>
          <c:y val="0.14831429260808351"/>
          <c:w val="0.66046770971813551"/>
          <c:h val="0.15209728436918665"/>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Favor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1.0669907726574132E-3"/>
                  <c:y val="6.0520510840658757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0834819360533072E-2"/>
                      <c:h val="4.8851397073402268E-2"/>
                    </c:manualLayout>
                  </c15:layout>
                </c:ext>
                <c:ext xmlns:c16="http://schemas.microsoft.com/office/drawing/2014/chart" uri="{C3380CC4-5D6E-409C-BE32-E72D297353CC}">
                  <c16:uniqueId val="{00000000-94CE-A247-B399-B8533559DEA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Health</c:v>
                </c:pt>
                <c:pt idx="2">
                  <c:v>Climate Change</c:v>
                </c:pt>
                <c:pt idx="3">
                  <c:v>Efficient Homes</c:v>
                </c:pt>
                <c:pt idx="4">
                  <c:v>Utiliy Costs</c:v>
                </c:pt>
                <c:pt idx="5">
                  <c:v>Water Usage</c:v>
                </c:pt>
              </c:strCache>
            </c:strRef>
          </c:cat>
          <c:val>
            <c:numRef>
              <c:f>Sheet1!$B$2:$B$7</c:f>
              <c:numCache>
                <c:formatCode>General</c:formatCode>
                <c:ptCount val="6"/>
                <c:pt idx="0">
                  <c:v>55</c:v>
                </c:pt>
                <c:pt idx="1">
                  <c:v>66</c:v>
                </c:pt>
                <c:pt idx="2">
                  <c:v>73</c:v>
                </c:pt>
                <c:pt idx="3">
                  <c:v>59</c:v>
                </c:pt>
                <c:pt idx="4">
                  <c:v>55</c:v>
                </c:pt>
                <c:pt idx="5">
                  <c:v>61</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Oppose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Health</c:v>
                </c:pt>
                <c:pt idx="2">
                  <c:v>Climate Change</c:v>
                </c:pt>
                <c:pt idx="3">
                  <c:v>Efficient Homes</c:v>
                </c:pt>
                <c:pt idx="4">
                  <c:v>Utiliy Costs</c:v>
                </c:pt>
                <c:pt idx="5">
                  <c:v>Water Usage</c:v>
                </c:pt>
              </c:strCache>
            </c:strRef>
          </c:cat>
          <c:val>
            <c:numRef>
              <c:f>Sheet1!$C$2:$C$7</c:f>
              <c:numCache>
                <c:formatCode>General</c:formatCode>
                <c:ptCount val="6"/>
                <c:pt idx="0">
                  <c:v>42</c:v>
                </c:pt>
                <c:pt idx="1">
                  <c:v>32</c:v>
                </c:pt>
                <c:pt idx="2">
                  <c:v>25</c:v>
                </c:pt>
                <c:pt idx="3">
                  <c:v>38</c:v>
                </c:pt>
                <c:pt idx="4">
                  <c:v>43</c:v>
                </c:pt>
                <c:pt idx="5">
                  <c:v>38</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Don't Know</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Overall</c:v>
                </c:pt>
                <c:pt idx="1">
                  <c:v>Health</c:v>
                </c:pt>
                <c:pt idx="2">
                  <c:v>Climate Change</c:v>
                </c:pt>
                <c:pt idx="3">
                  <c:v>Efficient Homes</c:v>
                </c:pt>
                <c:pt idx="4">
                  <c:v>Utiliy Costs</c:v>
                </c:pt>
                <c:pt idx="5">
                  <c:v>Water Usage</c:v>
                </c:pt>
              </c:strCache>
            </c:strRef>
          </c:cat>
          <c:val>
            <c:numRef>
              <c:f>Sheet1!$D$2:$D$7</c:f>
              <c:numCache>
                <c:formatCode>General</c:formatCode>
                <c:ptCount val="6"/>
                <c:pt idx="0">
                  <c:v>3</c:v>
                </c:pt>
                <c:pt idx="1">
                  <c:v>2</c:v>
                </c:pt>
                <c:pt idx="2">
                  <c:v>2</c:v>
                </c:pt>
                <c:pt idx="3">
                  <c:v>3</c:v>
                </c:pt>
                <c:pt idx="4">
                  <c:v>2</c:v>
                </c:pt>
                <c:pt idx="5">
                  <c:v>1</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248944808"/>
        <c:axId val="248945200"/>
      </c:barChart>
      <c:catAx>
        <c:axId val="2489448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945200"/>
        <c:crosses val="autoZero"/>
        <c:auto val="1"/>
        <c:lblAlgn val="ctr"/>
        <c:lblOffset val="100"/>
        <c:noMultiLvlLbl val="0"/>
      </c:catAx>
      <c:valAx>
        <c:axId val="248945200"/>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944808"/>
        <c:crosses val="autoZero"/>
        <c:crossBetween val="between"/>
        <c:majorUnit val="20"/>
      </c:valAx>
      <c:spPr>
        <a:noFill/>
        <a:ln w="25400">
          <a:noFill/>
        </a:ln>
        <a:effectLst/>
      </c:spPr>
    </c:plotArea>
    <c:legend>
      <c:legendPos val="b"/>
      <c:layout>
        <c:manualLayout>
          <c:xMode val="edge"/>
          <c:yMode val="edge"/>
          <c:x val="0.34048880703534257"/>
          <c:y val="6.2063665112130531E-2"/>
          <c:w val="0.30796400803756868"/>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Utility Incentives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535E-4E47-8281-0568CAE7D09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Democrats</c:v>
                </c:pt>
                <c:pt idx="1">
                  <c:v>Independents</c:v>
                </c:pt>
                <c:pt idx="2">
                  <c:v>Republicans</c:v>
                </c:pt>
              </c:strCache>
            </c:strRef>
          </c:cat>
          <c:val>
            <c:numRef>
              <c:f>Sheet1!$B$2:$B$4</c:f>
              <c:numCache>
                <c:formatCode>General</c:formatCode>
                <c:ptCount val="3"/>
                <c:pt idx="0">
                  <c:v>90</c:v>
                </c:pt>
                <c:pt idx="1">
                  <c:v>77</c:v>
                </c:pt>
                <c:pt idx="2">
                  <c:v>68</c:v>
                </c:pt>
              </c:numCache>
            </c:numRef>
          </c:val>
          <c:extLst>
            <c:ext xmlns:c16="http://schemas.microsoft.com/office/drawing/2014/chart" uri="{C3380CC4-5D6E-409C-BE32-E72D297353CC}">
              <c16:uniqueId val="{00000002-535E-4E47-8281-0568CAE7D090}"/>
            </c:ext>
          </c:extLst>
        </c:ser>
        <c:ser>
          <c:idx val="1"/>
          <c:order val="1"/>
          <c:tx>
            <c:strRef>
              <c:f>Sheet1!$C$1</c:f>
              <c:strCache>
                <c:ptCount val="1"/>
                <c:pt idx="0">
                  <c:v>Require Standards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Democrats</c:v>
                </c:pt>
                <c:pt idx="1">
                  <c:v>Independents</c:v>
                </c:pt>
                <c:pt idx="2">
                  <c:v>Republicans</c:v>
                </c:pt>
              </c:strCache>
            </c:strRef>
          </c:cat>
          <c:val>
            <c:numRef>
              <c:f>Sheet1!$C$2:$C$4</c:f>
              <c:numCache>
                <c:formatCode>General</c:formatCode>
                <c:ptCount val="3"/>
                <c:pt idx="0">
                  <c:v>83</c:v>
                </c:pt>
                <c:pt idx="1">
                  <c:v>71</c:v>
                </c:pt>
                <c:pt idx="2">
                  <c:v>64</c:v>
                </c:pt>
              </c:numCache>
            </c:numRef>
          </c:val>
          <c:extLst>
            <c:ext xmlns:c16="http://schemas.microsoft.com/office/drawing/2014/chart" uri="{C3380CC4-5D6E-409C-BE32-E72D297353CC}">
              <c16:uniqueId val="{00000005-535E-4E47-8281-0568CAE7D090}"/>
            </c:ext>
          </c:extLst>
        </c:ser>
        <c:ser>
          <c:idx val="2"/>
          <c:order val="2"/>
          <c:tx>
            <c:strRef>
              <c:f>Sheet1!$D$1</c:f>
              <c:strCache>
                <c:ptCount val="1"/>
                <c:pt idx="0">
                  <c:v>Benefits for All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Democrats</c:v>
                </c:pt>
                <c:pt idx="1">
                  <c:v>Independents</c:v>
                </c:pt>
                <c:pt idx="2">
                  <c:v>Republicans</c:v>
                </c:pt>
              </c:strCache>
            </c:strRef>
          </c:cat>
          <c:val>
            <c:numRef>
              <c:f>Sheet1!$D$2:$D$4</c:f>
              <c:numCache>
                <c:formatCode>General</c:formatCode>
                <c:ptCount val="3"/>
                <c:pt idx="0">
                  <c:v>91</c:v>
                </c:pt>
                <c:pt idx="1">
                  <c:v>85</c:v>
                </c:pt>
                <c:pt idx="2">
                  <c:v>77</c:v>
                </c:pt>
              </c:numCache>
            </c:numRef>
          </c:val>
          <c:extLst>
            <c:ext xmlns:c16="http://schemas.microsoft.com/office/drawing/2014/chart" uri="{C3380CC4-5D6E-409C-BE32-E72D297353CC}">
              <c16:uniqueId val="{00000006-535E-4E47-8281-0568CAE7D090}"/>
            </c:ext>
          </c:extLst>
        </c:ser>
        <c:ser>
          <c:idx val="3"/>
          <c:order val="3"/>
          <c:tx>
            <c:strRef>
              <c:f>Sheet1!$E$1</c:f>
              <c:strCache>
                <c:ptCount val="1"/>
                <c:pt idx="0">
                  <c:v>Tech Tools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Democrats</c:v>
                </c:pt>
                <c:pt idx="1">
                  <c:v>Independents</c:v>
                </c:pt>
                <c:pt idx="2">
                  <c:v>Republicans</c:v>
                </c:pt>
              </c:strCache>
            </c:strRef>
          </c:cat>
          <c:val>
            <c:numRef>
              <c:f>Sheet1!$E$2:$E$4</c:f>
              <c:numCache>
                <c:formatCode>General</c:formatCode>
                <c:ptCount val="3"/>
                <c:pt idx="0">
                  <c:v>85</c:v>
                </c:pt>
                <c:pt idx="1">
                  <c:v>78</c:v>
                </c:pt>
                <c:pt idx="2">
                  <c:v>70</c:v>
                </c:pt>
              </c:numCache>
            </c:numRef>
          </c:val>
          <c:extLst>
            <c:ext xmlns:c16="http://schemas.microsoft.com/office/drawing/2014/chart" uri="{C3380CC4-5D6E-409C-BE32-E72D297353CC}">
              <c16:uniqueId val="{00000007-535E-4E47-8281-0568CAE7D090}"/>
            </c:ext>
          </c:extLst>
        </c:ser>
        <c:ser>
          <c:idx val="4"/>
          <c:order val="4"/>
          <c:tx>
            <c:strRef>
              <c:f>Sheet1!$F$1</c:f>
              <c:strCache>
                <c:ptCount val="1"/>
                <c:pt idx="0">
                  <c:v>Landlord Incentives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Democrats</c:v>
                </c:pt>
                <c:pt idx="1">
                  <c:v>Independents</c:v>
                </c:pt>
                <c:pt idx="2">
                  <c:v>Republicans</c:v>
                </c:pt>
              </c:strCache>
            </c:strRef>
          </c:cat>
          <c:val>
            <c:numRef>
              <c:f>Sheet1!$F$2:$F$4</c:f>
              <c:numCache>
                <c:formatCode>General</c:formatCode>
                <c:ptCount val="3"/>
                <c:pt idx="0">
                  <c:v>91</c:v>
                </c:pt>
                <c:pt idx="1">
                  <c:v>85</c:v>
                </c:pt>
                <c:pt idx="2">
                  <c:v>76</c:v>
                </c:pt>
              </c:numCache>
            </c:numRef>
          </c:val>
          <c:extLst>
            <c:ext xmlns:c16="http://schemas.microsoft.com/office/drawing/2014/chart" uri="{C3380CC4-5D6E-409C-BE32-E72D297353CC}">
              <c16:uniqueId val="{00000008-535E-4E47-8281-0568CAE7D090}"/>
            </c:ext>
          </c:extLst>
        </c:ser>
        <c:ser>
          <c:idx val="5"/>
          <c:order val="5"/>
          <c:tx>
            <c:strRef>
              <c:f>Sheet1!$G$1</c:f>
              <c:strCache>
                <c:ptCount val="1"/>
                <c:pt idx="0">
                  <c:v>Surcharge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Democrats</c:v>
                </c:pt>
                <c:pt idx="1">
                  <c:v>Independents</c:v>
                </c:pt>
                <c:pt idx="2">
                  <c:v>Republicans</c:v>
                </c:pt>
              </c:strCache>
            </c:strRef>
          </c:cat>
          <c:val>
            <c:numRef>
              <c:f>Sheet1!$G$2:$G$4</c:f>
              <c:numCache>
                <c:formatCode>General</c:formatCode>
                <c:ptCount val="3"/>
                <c:pt idx="0">
                  <c:v>70</c:v>
                </c:pt>
                <c:pt idx="1">
                  <c:v>54</c:v>
                </c:pt>
                <c:pt idx="2">
                  <c:v>36</c:v>
                </c:pt>
              </c:numCache>
            </c:numRef>
          </c:val>
          <c:extLst>
            <c:ext xmlns:c16="http://schemas.microsoft.com/office/drawing/2014/chart" uri="{C3380CC4-5D6E-409C-BE32-E72D297353CC}">
              <c16:uniqueId val="{00000009-535E-4E47-8281-0568CAE7D090}"/>
            </c:ext>
          </c:extLst>
        </c:ser>
        <c:dLbls>
          <c:dLblPos val="inEnd"/>
          <c:showLegendKey val="0"/>
          <c:showVal val="1"/>
          <c:showCatName val="0"/>
          <c:showSerName val="0"/>
          <c:showPercent val="0"/>
          <c:showBubbleSize val="0"/>
        </c:dLbls>
        <c:gapWidth val="125"/>
        <c:axId val="248945984"/>
        <c:axId val="248946376"/>
      </c:barChart>
      <c:catAx>
        <c:axId val="24894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946376"/>
        <c:crosses val="autoZero"/>
        <c:auto val="1"/>
        <c:lblAlgn val="ctr"/>
        <c:lblOffset val="100"/>
        <c:noMultiLvlLbl val="0"/>
      </c:catAx>
      <c:valAx>
        <c:axId val="248946376"/>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8945984"/>
        <c:crosses val="autoZero"/>
        <c:crossBetween val="between"/>
        <c:majorUnit val="20"/>
      </c:valAx>
      <c:spPr>
        <a:noFill/>
        <a:ln w="25400">
          <a:noFill/>
        </a:ln>
        <a:effectLst/>
      </c:spPr>
    </c:plotArea>
    <c:legend>
      <c:legendPos val="t"/>
      <c:layout>
        <c:manualLayout>
          <c:xMode val="edge"/>
          <c:yMode val="edge"/>
          <c:x val="4.135675817701117E-2"/>
          <c:y val="1.4881786470581228E-2"/>
          <c:w val="0.95864324182298888"/>
          <c:h val="0.1984670447866591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Inc &lt;40k</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3976-D246-9710-1BA3A5E6FBE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240</c:v>
                </c:pt>
              </c:numCache>
            </c:numRef>
          </c:val>
          <c:extLst>
            <c:ext xmlns:c16="http://schemas.microsoft.com/office/drawing/2014/chart" uri="{C3380CC4-5D6E-409C-BE32-E72D297353CC}">
              <c16:uniqueId val="{00000002-3976-D246-9710-1BA3A5E6FBEC}"/>
            </c:ext>
          </c:extLst>
        </c:ser>
        <c:ser>
          <c:idx val="1"/>
          <c:order val="1"/>
          <c:tx>
            <c:strRef>
              <c:f>Sheet1!$C$1</c:f>
              <c:strCache>
                <c:ptCount val="1"/>
                <c:pt idx="0">
                  <c:v>Inc. 40-80k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214</c:v>
                </c:pt>
              </c:numCache>
            </c:numRef>
          </c:val>
          <c:extLst>
            <c:ext xmlns:c16="http://schemas.microsoft.com/office/drawing/2014/chart" uri="{C3380CC4-5D6E-409C-BE32-E72D297353CC}">
              <c16:uniqueId val="{00000003-3976-D246-9710-1BA3A5E6FBEC}"/>
            </c:ext>
          </c:extLst>
        </c:ser>
        <c:ser>
          <c:idx val="2"/>
          <c:order val="2"/>
          <c:tx>
            <c:strRef>
              <c:f>Sheet1!$D$1</c:f>
              <c:strCache>
                <c:ptCount val="1"/>
                <c:pt idx="0">
                  <c:v>Inc. 80k+</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249</c:v>
                </c:pt>
              </c:numCache>
            </c:numRef>
          </c:val>
          <c:extLst>
            <c:ext xmlns:c16="http://schemas.microsoft.com/office/drawing/2014/chart" uri="{C3380CC4-5D6E-409C-BE32-E72D297353CC}">
              <c16:uniqueId val="{00000004-3976-D246-9710-1BA3A5E6FBEC}"/>
            </c:ext>
          </c:extLst>
        </c:ser>
        <c:dLbls>
          <c:showLegendKey val="0"/>
          <c:showVal val="0"/>
          <c:showCatName val="0"/>
          <c:showSerName val="0"/>
          <c:showPercent val="0"/>
          <c:showBubbleSize val="0"/>
        </c:dLbls>
        <c:gapWidth val="125"/>
        <c:axId val="404329736"/>
        <c:axId val="404330128"/>
      </c:barChart>
      <c:catAx>
        <c:axId val="404329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0128"/>
        <c:crosses val="autoZero"/>
        <c:auto val="1"/>
        <c:lblAlgn val="ctr"/>
        <c:lblOffset val="100"/>
        <c:noMultiLvlLbl val="0"/>
      </c:catAx>
      <c:valAx>
        <c:axId val="404330128"/>
        <c:scaling>
          <c:orientation val="minMax"/>
          <c:max val="270"/>
          <c:min val="0"/>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29736"/>
        <c:crosses val="autoZero"/>
        <c:crossBetween val="between"/>
        <c:majorUnit val="50"/>
      </c:valAx>
      <c:spPr>
        <a:noFill/>
        <a:ln w="25400">
          <a:noFill/>
        </a:ln>
        <a:effectLst/>
      </c:spPr>
    </c:plotArea>
    <c:legend>
      <c:legendPos val="b"/>
      <c:layout>
        <c:manualLayout>
          <c:xMode val="edge"/>
          <c:yMode val="edge"/>
          <c:x val="0.20849949990570438"/>
          <c:y val="6.2858126865723646E-2"/>
          <c:w val="0.66046770971813551"/>
          <c:h val="8.0221761455892479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4592346603552"/>
          <c:y val="0.12183566048855506"/>
          <c:w val="0.86302957197665253"/>
          <c:h val="0.69963237839501013"/>
        </c:manualLayout>
      </c:layout>
      <c:barChart>
        <c:barDir val="col"/>
        <c:grouping val="clustered"/>
        <c:varyColors val="0"/>
        <c:ser>
          <c:idx val="0"/>
          <c:order val="0"/>
          <c:tx>
            <c:strRef>
              <c:f>Sheet1!$B$1</c:f>
              <c:strCache>
                <c:ptCount val="1"/>
                <c:pt idx="0">
                  <c:v>Avg. Utility Bill</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0-2C8A-47D9-BD45-DA8D607F42F4}"/>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1-94CE-A247-B399-B8533559DEA0}"/>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0-94CE-A247-B399-B8533559DEA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2-D49E-C04F-8AE7-DC0E942923D4}"/>
              </c:ext>
            </c:extLst>
          </c:dPt>
          <c:dLbls>
            <c:dLbl>
              <c:idx val="3"/>
              <c:layout>
                <c:manualLayout>
                  <c:x val="3.068429033039288E-3"/>
                  <c:y val="8.7747108304828805E-2"/>
                </c:manualLayout>
              </c:layout>
              <c:numFmt formatCode="&quot;$&quot;#,##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3927279366810553E-2"/>
                      <c:h val="0.10395596464026112"/>
                    </c:manualLayout>
                  </c15:layout>
                </c:ext>
                <c:ext xmlns:c16="http://schemas.microsoft.com/office/drawing/2014/chart" uri="{C3380CC4-5D6E-409C-BE32-E72D297353CC}">
                  <c16:uniqueId val="{00000000-94CE-A247-B399-B8533559DEA0}"/>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White or Caucasian</c:v>
                </c:pt>
                <c:pt idx="2">
                  <c:v>Black or African American</c:v>
                </c:pt>
                <c:pt idx="3">
                  <c:v>Latino or Hispanic</c:v>
                </c:pt>
                <c:pt idx="4">
                  <c:v>Asian American/ Pacific Islander</c:v>
                </c:pt>
              </c:strCache>
            </c:strRef>
          </c:cat>
          <c:val>
            <c:numRef>
              <c:f>Sheet1!$B$2:$B$6</c:f>
              <c:numCache>
                <c:formatCode>"$"#,##0</c:formatCode>
                <c:ptCount val="5"/>
                <c:pt idx="0">
                  <c:v>233</c:v>
                </c:pt>
                <c:pt idx="1">
                  <c:v>221</c:v>
                </c:pt>
                <c:pt idx="2">
                  <c:v>274</c:v>
                </c:pt>
                <c:pt idx="3">
                  <c:v>258</c:v>
                </c:pt>
                <c:pt idx="4">
                  <c:v>243</c:v>
                </c:pt>
              </c:numCache>
            </c:numRef>
          </c:val>
          <c:extLst>
            <c:ext xmlns:c16="http://schemas.microsoft.com/office/drawing/2014/chart" uri="{C3380CC4-5D6E-409C-BE32-E72D297353CC}">
              <c16:uniqueId val="{00000002-00B7-4913-A823-359394DD7558}"/>
            </c:ext>
          </c:extLst>
        </c:ser>
        <c:dLbls>
          <c:showLegendKey val="0"/>
          <c:showVal val="0"/>
          <c:showCatName val="0"/>
          <c:showSerName val="0"/>
          <c:showPercent val="0"/>
          <c:showBubbleSize val="0"/>
        </c:dLbls>
        <c:gapWidth val="125"/>
        <c:axId val="404330912"/>
        <c:axId val="404331304"/>
      </c:barChart>
      <c:catAx>
        <c:axId val="404330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1304"/>
        <c:crosses val="autoZero"/>
        <c:auto val="1"/>
        <c:lblAlgn val="ctr"/>
        <c:lblOffset val="100"/>
        <c:noMultiLvlLbl val="0"/>
      </c:catAx>
      <c:valAx>
        <c:axId val="404331304"/>
        <c:scaling>
          <c:orientation val="minMax"/>
          <c:max val="300"/>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0912"/>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Serious sacrifices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2.1338555277441011E-3"/>
                  <c:y val="-1.49486938934669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2.016533169252855E-2"/>
                      <c:h val="3.6872143254519901E-2"/>
                    </c:manualLayout>
                  </c15:layout>
                </c:ext>
                <c:ext xmlns:c16="http://schemas.microsoft.com/office/drawing/2014/chart" uri="{C3380CC4-5D6E-409C-BE32-E72D297353CC}">
                  <c16:uniqueId val="{00000000-94CE-A247-B399-B8533559DEA0}"/>
                </c:ext>
              </c:extLst>
            </c:dLbl>
            <c:dLbl>
              <c:idx val="4"/>
              <c:layout>
                <c:manualLayout>
                  <c:x val="0"/>
                  <c:y val="1.140557018324099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E-C04F-8AE7-DC0E942923D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Income &lt;20k</c:v>
                </c:pt>
                <c:pt idx="2">
                  <c:v>Income 20-40k</c:v>
                </c:pt>
                <c:pt idx="3">
                  <c:v>Income 40-80k</c:v>
                </c:pt>
                <c:pt idx="4">
                  <c:v>Inome  80k+</c:v>
                </c:pt>
              </c:strCache>
            </c:strRef>
          </c:cat>
          <c:val>
            <c:numRef>
              <c:f>Sheet1!$B$2:$B$6</c:f>
              <c:numCache>
                <c:formatCode>General</c:formatCode>
                <c:ptCount val="5"/>
                <c:pt idx="0">
                  <c:v>9</c:v>
                </c:pt>
                <c:pt idx="1">
                  <c:v>26</c:v>
                </c:pt>
                <c:pt idx="2">
                  <c:v>16</c:v>
                </c:pt>
                <c:pt idx="3">
                  <c:v>6</c:v>
                </c:pt>
                <c:pt idx="4">
                  <c:v>3</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Minor sacrifices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Income &lt;20k</c:v>
                </c:pt>
                <c:pt idx="2">
                  <c:v>Income 20-40k</c:v>
                </c:pt>
                <c:pt idx="3">
                  <c:v>Income 40-80k</c:v>
                </c:pt>
                <c:pt idx="4">
                  <c:v>Inome  80k+</c:v>
                </c:pt>
              </c:strCache>
            </c:strRef>
          </c:cat>
          <c:val>
            <c:numRef>
              <c:f>Sheet1!$C$2:$C$6</c:f>
              <c:numCache>
                <c:formatCode>General</c:formatCode>
                <c:ptCount val="5"/>
                <c:pt idx="0">
                  <c:v>19</c:v>
                </c:pt>
                <c:pt idx="1">
                  <c:v>19</c:v>
                </c:pt>
                <c:pt idx="2">
                  <c:v>27</c:v>
                </c:pt>
                <c:pt idx="3">
                  <c:v>22</c:v>
                </c:pt>
                <c:pt idx="4">
                  <c:v>12</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Not much trouble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Income &lt;20k</c:v>
                </c:pt>
                <c:pt idx="2">
                  <c:v>Income 20-40k</c:v>
                </c:pt>
                <c:pt idx="3">
                  <c:v>Income 40-80k</c:v>
                </c:pt>
                <c:pt idx="4">
                  <c:v>Inome  80k+</c:v>
                </c:pt>
              </c:strCache>
            </c:strRef>
          </c:cat>
          <c:val>
            <c:numRef>
              <c:f>Sheet1!$D$2:$D$6</c:f>
              <c:numCache>
                <c:formatCode>General</c:formatCode>
                <c:ptCount val="5"/>
                <c:pt idx="0">
                  <c:v>71</c:v>
                </c:pt>
                <c:pt idx="1">
                  <c:v>50</c:v>
                </c:pt>
                <c:pt idx="2">
                  <c:v>56</c:v>
                </c:pt>
                <c:pt idx="3">
                  <c:v>70</c:v>
                </c:pt>
                <c:pt idx="4">
                  <c:v>85</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404330912"/>
        <c:axId val="404331304"/>
      </c:barChart>
      <c:catAx>
        <c:axId val="404330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1304"/>
        <c:crosses val="autoZero"/>
        <c:auto val="1"/>
        <c:lblAlgn val="ctr"/>
        <c:lblOffset val="100"/>
        <c:noMultiLvlLbl val="0"/>
      </c:catAx>
      <c:valAx>
        <c:axId val="40433130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0912"/>
        <c:crosses val="autoZero"/>
        <c:crossBetween val="between"/>
        <c:majorUnit val="20"/>
      </c:valAx>
      <c:spPr>
        <a:noFill/>
        <a:ln w="25400">
          <a:noFill/>
        </a:ln>
        <a:effectLst/>
      </c:spPr>
    </c:plotArea>
    <c:legend>
      <c:legendPos val="b"/>
      <c:layout>
        <c:manualLayout>
          <c:xMode val="edge"/>
          <c:yMode val="edge"/>
          <c:x val="0.18791513338287785"/>
          <c:y val="7.8834620458565846E-2"/>
          <c:w val="0.62378084301050285"/>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69963237839501013"/>
        </c:manualLayout>
      </c:layout>
      <c:barChart>
        <c:barDir val="col"/>
        <c:grouping val="clustered"/>
        <c:varyColors val="0"/>
        <c:ser>
          <c:idx val="0"/>
          <c:order val="0"/>
          <c:tx>
            <c:strRef>
              <c:f>Sheet1!$B$1</c:f>
              <c:strCache>
                <c:ptCount val="1"/>
                <c:pt idx="0">
                  <c:v>Serious sacrifices</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dLbl>
              <c:idx val="2"/>
              <c:layout>
                <c:manualLayout>
                  <c:x val="0"/>
                  <c:y val="5.39572002955762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CE-A247-B399-B8533559DEA0}"/>
                </c:ext>
              </c:extLst>
            </c:dLbl>
            <c:dLbl>
              <c:idx val="3"/>
              <c:layout>
                <c:manualLayout>
                  <c:x val="5.3351638925703193E-4"/>
                  <c:y val="1.8593216799403626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2.5500075526530816E-2"/>
                      <c:h val="0.10395596464026112"/>
                    </c:manualLayout>
                  </c15:layout>
                </c:ext>
                <c:ext xmlns:c16="http://schemas.microsoft.com/office/drawing/2014/chart" uri="{C3380CC4-5D6E-409C-BE32-E72D297353CC}">
                  <c16:uniqueId val="{00000000-94CE-A247-B399-B8533559DEA0}"/>
                </c:ext>
              </c:extLst>
            </c:dLbl>
            <c:dLbl>
              <c:idx val="4"/>
              <c:layout>
                <c:manualLayout>
                  <c:x val="0"/>
                  <c:y val="1.140557018324099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E-C04F-8AE7-DC0E942923D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Overall</c:v>
                </c:pt>
                <c:pt idx="1">
                  <c:v>White or Caucasian</c:v>
                </c:pt>
                <c:pt idx="2">
                  <c:v>Black or African American</c:v>
                </c:pt>
                <c:pt idx="3">
                  <c:v>Latino or Hispanic</c:v>
                </c:pt>
                <c:pt idx="4">
                  <c:v>Asian American/ Pacific Islander</c:v>
                </c:pt>
              </c:strCache>
            </c:strRef>
          </c:cat>
          <c:val>
            <c:numRef>
              <c:f>Sheet1!$B$2:$B$6</c:f>
              <c:numCache>
                <c:formatCode>General</c:formatCode>
                <c:ptCount val="5"/>
                <c:pt idx="0">
                  <c:v>9</c:v>
                </c:pt>
                <c:pt idx="1">
                  <c:v>6</c:v>
                </c:pt>
                <c:pt idx="2">
                  <c:v>18</c:v>
                </c:pt>
                <c:pt idx="3">
                  <c:v>13</c:v>
                </c:pt>
                <c:pt idx="4">
                  <c:v>2</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Minor sacrifices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White or Caucasian</c:v>
                </c:pt>
                <c:pt idx="2">
                  <c:v>Black or African American</c:v>
                </c:pt>
                <c:pt idx="3">
                  <c:v>Latino or Hispanic</c:v>
                </c:pt>
                <c:pt idx="4">
                  <c:v>Asian American/ Pacific Islander</c:v>
                </c:pt>
              </c:strCache>
            </c:strRef>
          </c:cat>
          <c:val>
            <c:numRef>
              <c:f>Sheet1!$C$2:$C$6</c:f>
              <c:numCache>
                <c:formatCode>General</c:formatCode>
                <c:ptCount val="5"/>
                <c:pt idx="0">
                  <c:v>19</c:v>
                </c:pt>
                <c:pt idx="1">
                  <c:v>16</c:v>
                </c:pt>
                <c:pt idx="2">
                  <c:v>25</c:v>
                </c:pt>
                <c:pt idx="3">
                  <c:v>26</c:v>
                </c:pt>
                <c:pt idx="4">
                  <c:v>25</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Not much trouble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Overall</c:v>
                </c:pt>
                <c:pt idx="1">
                  <c:v>White or Caucasian</c:v>
                </c:pt>
                <c:pt idx="2">
                  <c:v>Black or African American</c:v>
                </c:pt>
                <c:pt idx="3">
                  <c:v>Latino or Hispanic</c:v>
                </c:pt>
                <c:pt idx="4">
                  <c:v>Asian American/ Pacific Islander</c:v>
                </c:pt>
              </c:strCache>
            </c:strRef>
          </c:cat>
          <c:val>
            <c:numRef>
              <c:f>Sheet1!$D$2:$D$6</c:f>
              <c:numCache>
                <c:formatCode>General</c:formatCode>
                <c:ptCount val="5"/>
                <c:pt idx="0">
                  <c:v>71</c:v>
                </c:pt>
                <c:pt idx="1">
                  <c:v>76</c:v>
                </c:pt>
                <c:pt idx="2">
                  <c:v>55</c:v>
                </c:pt>
                <c:pt idx="3">
                  <c:v>60</c:v>
                </c:pt>
                <c:pt idx="4">
                  <c:v>73</c:v>
                </c:pt>
              </c:numCache>
            </c:numRef>
          </c:val>
          <c:extLst>
            <c:ext xmlns:c16="http://schemas.microsoft.com/office/drawing/2014/chart" uri="{C3380CC4-5D6E-409C-BE32-E72D297353CC}">
              <c16:uniqueId val="{00000004-00B7-4913-A823-359394DD7558}"/>
            </c:ext>
          </c:extLst>
        </c:ser>
        <c:dLbls>
          <c:showLegendKey val="0"/>
          <c:showVal val="0"/>
          <c:showCatName val="0"/>
          <c:showSerName val="0"/>
          <c:showPercent val="0"/>
          <c:showBubbleSize val="0"/>
        </c:dLbls>
        <c:gapWidth val="125"/>
        <c:axId val="404330912"/>
        <c:axId val="404331304"/>
      </c:barChart>
      <c:catAx>
        <c:axId val="4043309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1304"/>
        <c:crosses val="autoZero"/>
        <c:auto val="1"/>
        <c:lblAlgn val="ctr"/>
        <c:lblOffset val="100"/>
        <c:noMultiLvlLbl val="0"/>
      </c:catAx>
      <c:valAx>
        <c:axId val="404331304"/>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0912"/>
        <c:crosses val="autoZero"/>
        <c:crossBetween val="between"/>
        <c:majorUnit val="20"/>
      </c:valAx>
      <c:spPr>
        <a:noFill/>
        <a:ln w="25400">
          <a:noFill/>
        </a:ln>
        <a:effectLst/>
      </c:spPr>
    </c:plotArea>
    <c:legend>
      <c:legendPos val="b"/>
      <c:layout>
        <c:manualLayout>
          <c:xMode val="edge"/>
          <c:yMode val="edge"/>
          <c:x val="0.18684818461607738"/>
          <c:y val="0.11477238191521294"/>
          <c:w val="0.62378084301050285"/>
          <c:h val="7.5430059928339552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17249015748015E-2"/>
          <c:y val="0.1004204812415261"/>
          <c:w val="0.92169525098425209"/>
          <c:h val="0.73077843832410438"/>
        </c:manualLayout>
      </c:layout>
      <c:barChart>
        <c:barDir val="col"/>
        <c:grouping val="clustered"/>
        <c:varyColors val="0"/>
        <c:ser>
          <c:idx val="0"/>
          <c:order val="0"/>
          <c:tx>
            <c:strRef>
              <c:f>Sheet1!$B$1</c:f>
              <c:strCache>
                <c:ptCount val="1"/>
                <c:pt idx="0">
                  <c:v>Higher</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00B7-4913-A823-359394DD755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Sheet1!$B$2</c:f>
              <c:numCache>
                <c:formatCode>General</c:formatCode>
                <c:ptCount val="1"/>
                <c:pt idx="0">
                  <c:v>48</c:v>
                </c:pt>
              </c:numCache>
            </c:numRef>
          </c:val>
          <c:extLst>
            <c:ext xmlns:c16="http://schemas.microsoft.com/office/drawing/2014/chart" uri="{C3380CC4-5D6E-409C-BE32-E72D297353CC}">
              <c16:uniqueId val="{00000002-00B7-4913-A823-359394DD7558}"/>
            </c:ext>
          </c:extLst>
        </c:ser>
        <c:ser>
          <c:idx val="1"/>
          <c:order val="1"/>
          <c:tx>
            <c:strRef>
              <c:f>Sheet1!$C$1</c:f>
              <c:strCache>
                <c:ptCount val="1"/>
                <c:pt idx="0">
                  <c:v>Lower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Sheet1!$C$2</c:f>
              <c:numCache>
                <c:formatCode>General</c:formatCode>
                <c:ptCount val="1"/>
                <c:pt idx="0">
                  <c:v>13</c:v>
                </c:pt>
              </c:numCache>
            </c:numRef>
          </c:val>
          <c:extLst>
            <c:ext xmlns:c16="http://schemas.microsoft.com/office/drawing/2014/chart" uri="{C3380CC4-5D6E-409C-BE32-E72D297353CC}">
              <c16:uniqueId val="{00000003-00B7-4913-A823-359394DD7558}"/>
            </c:ext>
          </c:extLst>
        </c:ser>
        <c:ser>
          <c:idx val="2"/>
          <c:order val="2"/>
          <c:tx>
            <c:strRef>
              <c:f>Sheet1!$D$1</c:f>
              <c:strCache>
                <c:ptCount val="1"/>
                <c:pt idx="0">
                  <c:v>About the same</c:v>
                </c:pt>
              </c:strCache>
            </c:strRef>
          </c:tx>
          <c:spPr>
            <a:solidFill>
              <a:srgbClr val="92D050"/>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2F58-964B-B919-B564840FAA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Sheet1!$D$2</c:f>
              <c:numCache>
                <c:formatCode>General</c:formatCode>
                <c:ptCount val="1"/>
                <c:pt idx="0">
                  <c:v>32</c:v>
                </c:pt>
              </c:numCache>
            </c:numRef>
          </c:val>
          <c:extLst>
            <c:ext xmlns:c16="http://schemas.microsoft.com/office/drawing/2014/chart" uri="{C3380CC4-5D6E-409C-BE32-E72D297353CC}">
              <c16:uniqueId val="{00000004-00B7-4913-A823-359394DD7558}"/>
            </c:ext>
          </c:extLst>
        </c:ser>
        <c:ser>
          <c:idx val="3"/>
          <c:order val="3"/>
          <c:tx>
            <c:strRef>
              <c:f>Sheet1!$E$1</c:f>
              <c:strCache>
                <c:ptCount val="1"/>
                <c:pt idx="0">
                  <c:v>Don't Know</c:v>
                </c:pt>
              </c:strCache>
            </c:strRef>
          </c:tx>
          <c:spPr>
            <a:solidFill>
              <a:schemeClr val="accent4"/>
            </a:solidFill>
            <a:ln>
              <a:noFill/>
            </a:ln>
            <a:effectLst/>
          </c:spPr>
          <c:invertIfNegative val="0"/>
          <c:dLbls>
            <c:dLbl>
              <c:idx val="0"/>
              <c:layout>
                <c:manualLayout>
                  <c:x val="1.6171749583386444E-3"/>
                  <c:y val="5.989626909441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58-964B-B919-B564840FAAB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c:formatCode>
                <c:ptCount val="1"/>
              </c:numCache>
            </c:numRef>
          </c:cat>
          <c:val>
            <c:numRef>
              <c:f>Sheet1!$E$2</c:f>
              <c:numCache>
                <c:formatCode>General</c:formatCode>
                <c:ptCount val="1"/>
                <c:pt idx="0">
                  <c:v>7</c:v>
                </c:pt>
              </c:numCache>
            </c:numRef>
          </c:val>
          <c:extLst>
            <c:ext xmlns:c16="http://schemas.microsoft.com/office/drawing/2014/chart" uri="{C3380CC4-5D6E-409C-BE32-E72D297353CC}">
              <c16:uniqueId val="{00000000-011F-B445-A191-5F0D0F5802DE}"/>
            </c:ext>
          </c:extLst>
        </c:ser>
        <c:dLbls>
          <c:showLegendKey val="0"/>
          <c:showVal val="0"/>
          <c:showCatName val="0"/>
          <c:showSerName val="0"/>
          <c:showPercent val="0"/>
          <c:showBubbleSize val="0"/>
        </c:dLbls>
        <c:gapWidth val="125"/>
        <c:axId val="404332088"/>
        <c:axId val="404332480"/>
      </c:barChart>
      <c:catAx>
        <c:axId val="404332088"/>
        <c:scaling>
          <c:orientation val="minMax"/>
        </c:scaling>
        <c:delete val="0"/>
        <c:axPos val="b"/>
        <c:numFmt formatCode="@"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2480"/>
        <c:crosses val="autoZero"/>
        <c:auto val="1"/>
        <c:lblAlgn val="ctr"/>
        <c:lblOffset val="100"/>
        <c:noMultiLvlLbl val="0"/>
      </c:catAx>
      <c:valAx>
        <c:axId val="404332480"/>
        <c:scaling>
          <c:orientation val="minMax"/>
          <c:max val="8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4332088"/>
        <c:crosses val="autoZero"/>
        <c:crossBetween val="between"/>
        <c:majorUnit val="20"/>
      </c:valAx>
      <c:spPr>
        <a:noFill/>
        <a:ln w="25400">
          <a:noFill/>
        </a:ln>
        <a:effectLst/>
      </c:spPr>
    </c:plotArea>
    <c:legend>
      <c:legendPos val="b"/>
      <c:layout>
        <c:manualLayout>
          <c:xMode val="edge"/>
          <c:yMode val="edge"/>
          <c:x val="0.24355711766450391"/>
          <c:y val="0.17227280024584823"/>
          <c:w val="0.59160793159375391"/>
          <c:h val="5.1459478711922718E-2"/>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2590666010498688"/>
          <c:y val="0.112086614173228"/>
          <c:w val="0.43996071194225722"/>
          <c:h val="0.78717847769028904"/>
        </c:manualLayout>
      </c:layout>
      <c:barChart>
        <c:barDir val="bar"/>
        <c:grouping val="stacked"/>
        <c:varyColors val="0"/>
        <c:ser>
          <c:idx val="0"/>
          <c:order val="0"/>
          <c:tx>
            <c:strRef>
              <c:f>Sheet1!$B$1</c:f>
              <c:strCache>
                <c:ptCount val="1"/>
                <c:pt idx="0">
                  <c:v>Top Priority</c:v>
                </c:pt>
              </c:strCache>
            </c:strRef>
          </c:tx>
          <c:spPr>
            <a:solidFill>
              <a:schemeClr val="tx2"/>
            </a:solidFill>
            <a:ln>
              <a:solidFill>
                <a:schemeClr val="tx2"/>
              </a:solidFill>
            </a:ln>
          </c:spPr>
          <c:invertIfNegative val="0"/>
          <c:dLbls>
            <c:spPr>
              <a:noFill/>
              <a:ln>
                <a:noFill/>
              </a:ln>
              <a:effectLst/>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Making homes use less water with mor efficient toilets, water heaters, and appliances</c:v>
                </c:pt>
                <c:pt idx="1">
                  <c:v>Reducing the cost of home electric, gas, and water bills</c:v>
                </c:pt>
                <c:pt idx="2">
                  <c:v>Making homes more efficient so they can run on less electricity and water</c:v>
                </c:pt>
                <c:pt idx="3">
                  <c:v>Reducing energy usage from sources that contribute to climate change</c:v>
                </c:pt>
                <c:pt idx="4">
                  <c:v>Reducing pollution from energy sources that contribute to asthma, heart attacks, and other diseases</c:v>
                </c:pt>
              </c:strCache>
            </c:strRef>
          </c:cat>
          <c:val>
            <c:numRef>
              <c:f>Sheet1!$B$2:$B$6</c:f>
              <c:numCache>
                <c:formatCode>General</c:formatCode>
                <c:ptCount val="5"/>
                <c:pt idx="0">
                  <c:v>19</c:v>
                </c:pt>
                <c:pt idx="1">
                  <c:v>26</c:v>
                </c:pt>
                <c:pt idx="2">
                  <c:v>27</c:v>
                </c:pt>
                <c:pt idx="3">
                  <c:v>31</c:v>
                </c:pt>
                <c:pt idx="4">
                  <c:v>32</c:v>
                </c:pt>
              </c:numCache>
            </c:numRef>
          </c:val>
          <c:extLst>
            <c:ext xmlns:c16="http://schemas.microsoft.com/office/drawing/2014/chart" uri="{C3380CC4-5D6E-409C-BE32-E72D297353CC}">
              <c16:uniqueId val="{00000000-9DA5-458B-A0D2-1E3C56A10A2F}"/>
            </c:ext>
          </c:extLst>
        </c:ser>
        <c:ser>
          <c:idx val="1"/>
          <c:order val="1"/>
          <c:tx>
            <c:strRef>
              <c:f>Sheet1!$C$1</c:f>
              <c:strCache>
                <c:ptCount val="1"/>
                <c:pt idx="0">
                  <c:v>Very Important</c:v>
                </c:pt>
              </c:strCache>
            </c:strRef>
          </c:tx>
          <c:spPr>
            <a:solidFill>
              <a:schemeClr val="tx2">
                <a:lumMod val="50000"/>
                <a:lumOff val="50000"/>
              </a:schemeClr>
            </a:solidFill>
            <a:ln>
              <a:solidFill>
                <a:schemeClr val="tx2">
                  <a:lumMod val="50000"/>
                  <a:lumOff val="50000"/>
                </a:schemeClr>
              </a:solidFill>
            </a:ln>
          </c:spPr>
          <c:invertIfNegative val="0"/>
          <c:cat>
            <c:strRef>
              <c:f>Sheet1!$A$2:$A$6</c:f>
              <c:strCache>
                <c:ptCount val="5"/>
                <c:pt idx="0">
                  <c:v>Making homes use less water with mor efficient toilets, water heaters, and appliances</c:v>
                </c:pt>
                <c:pt idx="1">
                  <c:v>Reducing the cost of home electric, gas, and water bills</c:v>
                </c:pt>
                <c:pt idx="2">
                  <c:v>Making homes more efficient so they can run on less electricity and water</c:v>
                </c:pt>
                <c:pt idx="3">
                  <c:v>Reducing energy usage from sources that contribute to climate change</c:v>
                </c:pt>
                <c:pt idx="4">
                  <c:v>Reducing pollution from energy sources that contribute to asthma, heart attacks, and other diseases</c:v>
                </c:pt>
              </c:strCache>
            </c:strRef>
          </c:cat>
          <c:val>
            <c:numRef>
              <c:f>Sheet1!$C$2:$C$6</c:f>
              <c:numCache>
                <c:formatCode>General</c:formatCode>
                <c:ptCount val="5"/>
                <c:pt idx="0">
                  <c:v>44</c:v>
                </c:pt>
                <c:pt idx="1">
                  <c:v>45</c:v>
                </c:pt>
                <c:pt idx="2">
                  <c:v>47</c:v>
                </c:pt>
                <c:pt idx="3">
                  <c:v>35</c:v>
                </c:pt>
                <c:pt idx="4">
                  <c:v>44</c:v>
                </c:pt>
              </c:numCache>
            </c:numRef>
          </c:val>
          <c:extLst>
            <c:ext xmlns:c16="http://schemas.microsoft.com/office/drawing/2014/chart" uri="{C3380CC4-5D6E-409C-BE32-E72D297353CC}">
              <c16:uniqueId val="{00000001-9DA5-458B-A0D2-1E3C56A10A2F}"/>
            </c:ext>
          </c:extLst>
        </c:ser>
        <c:dLbls>
          <c:showLegendKey val="0"/>
          <c:showVal val="0"/>
          <c:showCatName val="0"/>
          <c:showSerName val="0"/>
          <c:showPercent val="0"/>
          <c:showBubbleSize val="0"/>
        </c:dLbls>
        <c:gapWidth val="150"/>
        <c:overlap val="100"/>
        <c:axId val="404333264"/>
        <c:axId val="404333656"/>
      </c:barChart>
      <c:catAx>
        <c:axId val="404333264"/>
        <c:scaling>
          <c:orientation val="minMax"/>
        </c:scaling>
        <c:delete val="0"/>
        <c:axPos val="l"/>
        <c:numFmt formatCode="General" sourceLinked="1"/>
        <c:majorTickMark val="out"/>
        <c:minorTickMark val="none"/>
        <c:tickLblPos val="nextTo"/>
        <c:crossAx val="404333656"/>
        <c:crosses val="autoZero"/>
        <c:auto val="1"/>
        <c:lblAlgn val="ctr"/>
        <c:lblOffset val="100"/>
        <c:noMultiLvlLbl val="0"/>
      </c:catAx>
      <c:valAx>
        <c:axId val="404333656"/>
        <c:scaling>
          <c:orientation val="minMax"/>
          <c:max val="100"/>
          <c:min val="0"/>
        </c:scaling>
        <c:delete val="0"/>
        <c:axPos val="b"/>
        <c:numFmt formatCode="General" sourceLinked="1"/>
        <c:majorTickMark val="out"/>
        <c:minorTickMark val="none"/>
        <c:tickLblPos val="nextTo"/>
        <c:crossAx val="404333264"/>
        <c:crosses val="autoZero"/>
        <c:crossBetween val="between"/>
        <c:majorUnit val="20"/>
      </c:valAx>
    </c:plotArea>
    <c:legend>
      <c:legendPos val="t"/>
      <c:layout>
        <c:manualLayout>
          <c:xMode val="edge"/>
          <c:yMode val="edge"/>
          <c:x val="0.48023743559832799"/>
          <c:y val="4.7379138091609499E-2"/>
          <c:w val="0.23940305118110236"/>
          <c:h val="5.4251570826373975E-2"/>
        </c:manualLayout>
      </c:layout>
      <c:overlay val="0"/>
      <c:txPr>
        <a:bodyPr/>
        <a:lstStyle/>
        <a:p>
          <a:pPr>
            <a:defRPr sz="1400"/>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0.16619</cdr:x>
      <cdr:y>0.16627</cdr:y>
    </cdr:from>
    <cdr:to>
      <cdr:x>0.23598</cdr:x>
      <cdr:y>0.22788</cdr:y>
    </cdr:to>
    <cdr:sp macro="" textlink="">
      <cdr:nvSpPr>
        <cdr:cNvPr id="2" name="TextBox 10">
          <a:extLst xmlns:a="http://schemas.openxmlformats.org/drawingml/2006/main">
            <a:ext uri="{FF2B5EF4-FFF2-40B4-BE49-F238E27FC236}">
              <a16:creationId xmlns:a16="http://schemas.microsoft.com/office/drawing/2014/main" id="{761EA88B-9566-419D-9F24-8D6BC7382EBC}"/>
            </a:ext>
          </a:extLst>
        </cdr:cNvPr>
        <cdr:cNvSpPr txBox="1"/>
      </cdr:nvSpPr>
      <cdr:spPr>
        <a:xfrm xmlns:a="http://schemas.openxmlformats.org/drawingml/2006/main">
          <a:off x="1016887" y="830530"/>
          <a:ext cx="42706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82</a:t>
          </a:r>
        </a:p>
      </cdr:txBody>
    </cdr:sp>
  </cdr:relSizeAnchor>
  <cdr:relSizeAnchor xmlns:cdr="http://schemas.openxmlformats.org/drawingml/2006/chartDrawing">
    <cdr:from>
      <cdr:x>0.38351</cdr:x>
      <cdr:y>0.64286</cdr:y>
    </cdr:from>
    <cdr:to>
      <cdr:x>0.45331</cdr:x>
      <cdr:y>0.70447</cdr:y>
    </cdr:to>
    <cdr:sp macro="" textlink="">
      <cdr:nvSpPr>
        <cdr:cNvPr id="3" name="TextBox 10">
          <a:extLst xmlns:a="http://schemas.openxmlformats.org/drawingml/2006/main">
            <a:ext uri="{FF2B5EF4-FFF2-40B4-BE49-F238E27FC236}">
              <a16:creationId xmlns:a16="http://schemas.microsoft.com/office/drawing/2014/main" id="{F4FC4300-7CE5-2B4A-857C-CEDA451CBF19}"/>
            </a:ext>
          </a:extLst>
        </cdr:cNvPr>
        <cdr:cNvSpPr txBox="1"/>
      </cdr:nvSpPr>
      <cdr:spPr>
        <a:xfrm xmlns:a="http://schemas.openxmlformats.org/drawingml/2006/main">
          <a:off x="2346713" y="3211171"/>
          <a:ext cx="42706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a:t>
          </a:r>
        </a:p>
      </cdr:txBody>
    </cdr:sp>
  </cdr:relSizeAnchor>
  <cdr:relSizeAnchor xmlns:cdr="http://schemas.openxmlformats.org/drawingml/2006/chartDrawing">
    <cdr:from>
      <cdr:x>0.61597</cdr:x>
      <cdr:y>0.19645</cdr:y>
    </cdr:from>
    <cdr:to>
      <cdr:x>0.68576</cdr:x>
      <cdr:y>0.25806</cdr:y>
    </cdr:to>
    <cdr:sp macro="" textlink="">
      <cdr:nvSpPr>
        <cdr:cNvPr id="4" name="TextBox 10">
          <a:extLst xmlns:a="http://schemas.openxmlformats.org/drawingml/2006/main">
            <a:ext uri="{FF2B5EF4-FFF2-40B4-BE49-F238E27FC236}">
              <a16:creationId xmlns:a16="http://schemas.microsoft.com/office/drawing/2014/main" id="{D1DA92EC-92AB-C44A-8E65-8EFD2BCCE878}"/>
            </a:ext>
          </a:extLst>
        </cdr:cNvPr>
        <cdr:cNvSpPr txBox="1"/>
      </cdr:nvSpPr>
      <cdr:spPr>
        <a:xfrm xmlns:a="http://schemas.openxmlformats.org/drawingml/2006/main">
          <a:off x="3769113" y="981288"/>
          <a:ext cx="42706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78</a:t>
          </a:r>
        </a:p>
      </cdr:txBody>
    </cdr:sp>
  </cdr:relSizeAnchor>
  <cdr:relSizeAnchor xmlns:cdr="http://schemas.openxmlformats.org/drawingml/2006/chartDrawing">
    <cdr:from>
      <cdr:x>0.84843</cdr:x>
      <cdr:y>0.61285</cdr:y>
    </cdr:from>
    <cdr:to>
      <cdr:x>0.91822</cdr:x>
      <cdr:y>0.67447</cdr:y>
    </cdr:to>
    <cdr:sp macro="" textlink="">
      <cdr:nvSpPr>
        <cdr:cNvPr id="5" name="TextBox 10">
          <a:extLst xmlns:a="http://schemas.openxmlformats.org/drawingml/2006/main">
            <a:ext uri="{FF2B5EF4-FFF2-40B4-BE49-F238E27FC236}">
              <a16:creationId xmlns:a16="http://schemas.microsoft.com/office/drawing/2014/main" id="{9ED38DEB-8824-8E42-B819-845394873950}"/>
            </a:ext>
          </a:extLst>
        </cdr:cNvPr>
        <cdr:cNvSpPr txBox="1"/>
      </cdr:nvSpPr>
      <cdr:spPr>
        <a:xfrm xmlns:a="http://schemas.openxmlformats.org/drawingml/2006/main">
          <a:off x="5191513" y="3061304"/>
          <a:ext cx="42706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cdr:txBody>
    </cdr:sp>
  </cdr:relSizeAnchor>
</c:userShapes>
</file>

<file path=ppt/drawings/drawing2.xml><?xml version="1.0" encoding="utf-8"?>
<c:userShapes xmlns:c="http://schemas.openxmlformats.org/drawingml/2006/chart">
  <cdr:relSizeAnchor xmlns:cdr="http://schemas.openxmlformats.org/drawingml/2006/chartDrawing">
    <cdr:from>
      <cdr:x>0.14981</cdr:x>
      <cdr:y>0.21454</cdr:y>
    </cdr:from>
    <cdr:to>
      <cdr:x>0.24385</cdr:x>
      <cdr:y>0.27834</cdr:y>
    </cdr:to>
    <cdr:sp macro="" textlink="">
      <cdr:nvSpPr>
        <cdr:cNvPr id="2" name="TextBox 10">
          <a:extLst xmlns:a="http://schemas.openxmlformats.org/drawingml/2006/main">
            <a:ext uri="{FF2B5EF4-FFF2-40B4-BE49-F238E27FC236}">
              <a16:creationId xmlns:a16="http://schemas.microsoft.com/office/drawing/2014/main" id="{761EA88B-9566-419D-9F24-8D6BC7382EBC}"/>
            </a:ext>
          </a:extLst>
        </cdr:cNvPr>
        <cdr:cNvSpPr txBox="1"/>
      </cdr:nvSpPr>
      <cdr:spPr>
        <a:xfrm xmlns:a="http://schemas.openxmlformats.org/drawingml/2006/main">
          <a:off x="916708" y="1034919"/>
          <a:ext cx="575440"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74</a:t>
          </a:r>
        </a:p>
      </cdr:txBody>
    </cdr:sp>
  </cdr:relSizeAnchor>
  <cdr:relSizeAnchor xmlns:cdr="http://schemas.openxmlformats.org/drawingml/2006/chartDrawing">
    <cdr:from>
      <cdr:x>0.38351</cdr:x>
      <cdr:y>0.6091</cdr:y>
    </cdr:from>
    <cdr:to>
      <cdr:x>0.45331</cdr:x>
      <cdr:y>0.67291</cdr:y>
    </cdr:to>
    <cdr:sp macro="" textlink="">
      <cdr:nvSpPr>
        <cdr:cNvPr id="3" name="TextBox 10">
          <a:extLst xmlns:a="http://schemas.openxmlformats.org/drawingml/2006/main">
            <a:ext uri="{FF2B5EF4-FFF2-40B4-BE49-F238E27FC236}">
              <a16:creationId xmlns:a16="http://schemas.microsoft.com/office/drawing/2014/main" id="{F4FC4300-7CE5-2B4A-857C-CEDA451CBF19}"/>
            </a:ext>
          </a:extLst>
        </cdr:cNvPr>
        <cdr:cNvSpPr txBox="1"/>
      </cdr:nvSpPr>
      <cdr:spPr>
        <a:xfrm xmlns:a="http://schemas.openxmlformats.org/drawingml/2006/main">
          <a:off x="2346673" y="2938324"/>
          <a:ext cx="42710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cdr:txBody>
    </cdr:sp>
  </cdr:relSizeAnchor>
  <cdr:relSizeAnchor xmlns:cdr="http://schemas.openxmlformats.org/drawingml/2006/chartDrawing">
    <cdr:from>
      <cdr:x>0.61597</cdr:x>
      <cdr:y>0.19645</cdr:y>
    </cdr:from>
    <cdr:to>
      <cdr:x>0.68576</cdr:x>
      <cdr:y>0.26025</cdr:y>
    </cdr:to>
    <cdr:sp macro="" textlink="">
      <cdr:nvSpPr>
        <cdr:cNvPr id="4" name="TextBox 10">
          <a:extLst xmlns:a="http://schemas.openxmlformats.org/drawingml/2006/main">
            <a:ext uri="{FF2B5EF4-FFF2-40B4-BE49-F238E27FC236}">
              <a16:creationId xmlns:a16="http://schemas.microsoft.com/office/drawing/2014/main" id="{D1DA92EC-92AB-C44A-8E65-8EFD2BCCE878}"/>
            </a:ext>
          </a:extLst>
        </cdr:cNvPr>
        <cdr:cNvSpPr txBox="1"/>
      </cdr:nvSpPr>
      <cdr:spPr>
        <a:xfrm xmlns:a="http://schemas.openxmlformats.org/drawingml/2006/main">
          <a:off x="3769119" y="947677"/>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a:t>
          </a:r>
        </a:p>
      </cdr:txBody>
    </cdr:sp>
  </cdr:relSizeAnchor>
  <cdr:relSizeAnchor xmlns:cdr="http://schemas.openxmlformats.org/drawingml/2006/chartDrawing">
    <cdr:from>
      <cdr:x>0.84843</cdr:x>
      <cdr:y>0.61285</cdr:y>
    </cdr:from>
    <cdr:to>
      <cdr:x>0.91822</cdr:x>
      <cdr:y>0.67665</cdr:y>
    </cdr:to>
    <cdr:sp macro="" textlink="">
      <cdr:nvSpPr>
        <cdr:cNvPr id="5" name="TextBox 10">
          <a:extLst xmlns:a="http://schemas.openxmlformats.org/drawingml/2006/main">
            <a:ext uri="{FF2B5EF4-FFF2-40B4-BE49-F238E27FC236}">
              <a16:creationId xmlns:a16="http://schemas.microsoft.com/office/drawing/2014/main" id="{9ED38DEB-8824-8E42-B819-845394873950}"/>
            </a:ext>
          </a:extLst>
        </cdr:cNvPr>
        <cdr:cNvSpPr txBox="1"/>
      </cdr:nvSpPr>
      <cdr:spPr>
        <a:xfrm xmlns:a="http://schemas.openxmlformats.org/drawingml/2006/main">
          <a:off x="5191541" y="2956395"/>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cdr:txBody>
    </cdr:sp>
  </cdr:relSizeAnchor>
</c:userShapes>
</file>

<file path=ppt/drawings/drawing3.xml><?xml version="1.0" encoding="utf-8"?>
<c:userShapes xmlns:c="http://schemas.openxmlformats.org/drawingml/2006/chart">
  <cdr:relSizeAnchor xmlns:cdr="http://schemas.openxmlformats.org/drawingml/2006/chartDrawing">
    <cdr:from>
      <cdr:x>0.14296</cdr:x>
      <cdr:y>0.14964</cdr:y>
    </cdr:from>
    <cdr:to>
      <cdr:x>0.237</cdr:x>
      <cdr:y>0.21344</cdr:y>
    </cdr:to>
    <cdr:sp macro="" textlink="">
      <cdr:nvSpPr>
        <cdr:cNvPr id="2" name="TextBox 10">
          <a:extLst xmlns:a="http://schemas.openxmlformats.org/drawingml/2006/main">
            <a:ext uri="{FF2B5EF4-FFF2-40B4-BE49-F238E27FC236}">
              <a16:creationId xmlns:a16="http://schemas.microsoft.com/office/drawing/2014/main" id="{761EA88B-9566-419D-9F24-8D6BC7382EBC}"/>
            </a:ext>
          </a:extLst>
        </cdr:cNvPr>
        <cdr:cNvSpPr txBox="1"/>
      </cdr:nvSpPr>
      <cdr:spPr>
        <a:xfrm xmlns:a="http://schemas.openxmlformats.org/drawingml/2006/main">
          <a:off x="874755" y="721857"/>
          <a:ext cx="575440"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a:t>
          </a:r>
        </a:p>
      </cdr:txBody>
    </cdr:sp>
  </cdr:relSizeAnchor>
  <cdr:relSizeAnchor xmlns:cdr="http://schemas.openxmlformats.org/drawingml/2006/chartDrawing">
    <cdr:from>
      <cdr:x>0.38351</cdr:x>
      <cdr:y>0.67142</cdr:y>
    </cdr:from>
    <cdr:to>
      <cdr:x>0.45331</cdr:x>
      <cdr:y>0.73522</cdr:y>
    </cdr:to>
    <cdr:sp macro="" textlink="">
      <cdr:nvSpPr>
        <cdr:cNvPr id="3" name="TextBox 10">
          <a:extLst xmlns:a="http://schemas.openxmlformats.org/drawingml/2006/main">
            <a:ext uri="{FF2B5EF4-FFF2-40B4-BE49-F238E27FC236}">
              <a16:creationId xmlns:a16="http://schemas.microsoft.com/office/drawing/2014/main" id="{F4FC4300-7CE5-2B4A-857C-CEDA451CBF19}"/>
            </a:ext>
          </a:extLst>
        </cdr:cNvPr>
        <cdr:cNvSpPr txBox="1"/>
      </cdr:nvSpPr>
      <cdr:spPr>
        <a:xfrm xmlns:a="http://schemas.openxmlformats.org/drawingml/2006/main">
          <a:off x="2346673" y="3238949"/>
          <a:ext cx="42710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cdr:txBody>
    </cdr:sp>
  </cdr:relSizeAnchor>
  <cdr:relSizeAnchor xmlns:cdr="http://schemas.openxmlformats.org/drawingml/2006/chartDrawing">
    <cdr:from>
      <cdr:x>0.61597</cdr:x>
      <cdr:y>0.13074</cdr:y>
    </cdr:from>
    <cdr:to>
      <cdr:x>0.68576</cdr:x>
      <cdr:y>0.19454</cdr:y>
    </cdr:to>
    <cdr:sp macro="" textlink="">
      <cdr:nvSpPr>
        <cdr:cNvPr id="4" name="TextBox 10">
          <a:extLst xmlns:a="http://schemas.openxmlformats.org/drawingml/2006/main">
            <a:ext uri="{FF2B5EF4-FFF2-40B4-BE49-F238E27FC236}">
              <a16:creationId xmlns:a16="http://schemas.microsoft.com/office/drawing/2014/main" id="{D1DA92EC-92AB-C44A-8E65-8EFD2BCCE878}"/>
            </a:ext>
          </a:extLst>
        </cdr:cNvPr>
        <cdr:cNvSpPr txBox="1"/>
      </cdr:nvSpPr>
      <cdr:spPr>
        <a:xfrm xmlns:a="http://schemas.openxmlformats.org/drawingml/2006/main">
          <a:off x="3769135" y="630684"/>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86</a:t>
          </a:r>
        </a:p>
      </cdr:txBody>
    </cdr:sp>
  </cdr:relSizeAnchor>
  <cdr:relSizeAnchor xmlns:cdr="http://schemas.openxmlformats.org/drawingml/2006/chartDrawing">
    <cdr:from>
      <cdr:x>0.84843</cdr:x>
      <cdr:y>0.68555</cdr:y>
    </cdr:from>
    <cdr:to>
      <cdr:x>0.91822</cdr:x>
      <cdr:y>0.74936</cdr:y>
    </cdr:to>
    <cdr:sp macro="" textlink="">
      <cdr:nvSpPr>
        <cdr:cNvPr id="5" name="TextBox 10">
          <a:extLst xmlns:a="http://schemas.openxmlformats.org/drawingml/2006/main">
            <a:ext uri="{FF2B5EF4-FFF2-40B4-BE49-F238E27FC236}">
              <a16:creationId xmlns:a16="http://schemas.microsoft.com/office/drawing/2014/main" id="{9ED38DEB-8824-8E42-B819-845394873950}"/>
            </a:ext>
          </a:extLst>
        </cdr:cNvPr>
        <cdr:cNvSpPr txBox="1"/>
      </cdr:nvSpPr>
      <cdr:spPr>
        <a:xfrm xmlns:a="http://schemas.openxmlformats.org/drawingml/2006/main">
          <a:off x="5191535" y="3307124"/>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cdr:txBody>
    </cdr:sp>
  </cdr:relSizeAnchor>
</c:userShapes>
</file>

<file path=ppt/drawings/drawing4.xml><?xml version="1.0" encoding="utf-8"?>
<c:userShapes xmlns:c="http://schemas.openxmlformats.org/drawingml/2006/chart">
  <cdr:relSizeAnchor xmlns:cdr="http://schemas.openxmlformats.org/drawingml/2006/chartDrawing">
    <cdr:from>
      <cdr:x>0.26113</cdr:x>
      <cdr:y>0.17562</cdr:y>
    </cdr:from>
    <cdr:to>
      <cdr:x>0.35517</cdr:x>
      <cdr:y>0.23942</cdr:y>
    </cdr:to>
    <cdr:sp macro="" textlink="">
      <cdr:nvSpPr>
        <cdr:cNvPr id="2" name="TextBox 10">
          <a:extLst xmlns:a="http://schemas.openxmlformats.org/drawingml/2006/main">
            <a:ext uri="{FF2B5EF4-FFF2-40B4-BE49-F238E27FC236}">
              <a16:creationId xmlns:a16="http://schemas.microsoft.com/office/drawing/2014/main" id="{761EA88B-9566-419D-9F24-8D6BC7382EBC}"/>
            </a:ext>
          </a:extLst>
        </cdr:cNvPr>
        <cdr:cNvSpPr txBox="1"/>
      </cdr:nvSpPr>
      <cdr:spPr>
        <a:xfrm xmlns:a="http://schemas.openxmlformats.org/drawingml/2006/main">
          <a:off x="1597838" y="847203"/>
          <a:ext cx="575440"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cdr:txBody>
    </cdr:sp>
  </cdr:relSizeAnchor>
  <cdr:relSizeAnchor xmlns:cdr="http://schemas.openxmlformats.org/drawingml/2006/chartDrawing">
    <cdr:from>
      <cdr:x>0.73577</cdr:x>
      <cdr:y>0.6215</cdr:y>
    </cdr:from>
    <cdr:to>
      <cdr:x>0.80556</cdr:x>
      <cdr:y>0.6853</cdr:y>
    </cdr:to>
    <cdr:sp macro="" textlink="">
      <cdr:nvSpPr>
        <cdr:cNvPr id="4" name="TextBox 10">
          <a:extLst xmlns:a="http://schemas.openxmlformats.org/drawingml/2006/main">
            <a:ext uri="{FF2B5EF4-FFF2-40B4-BE49-F238E27FC236}">
              <a16:creationId xmlns:a16="http://schemas.microsoft.com/office/drawing/2014/main" id="{D1DA92EC-92AB-C44A-8E65-8EFD2BCCE878}"/>
            </a:ext>
          </a:extLst>
        </cdr:cNvPr>
        <cdr:cNvSpPr txBox="1"/>
      </cdr:nvSpPr>
      <cdr:spPr>
        <a:xfrm xmlns:a="http://schemas.openxmlformats.org/drawingml/2006/main">
          <a:off x="4502198" y="2998103"/>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p>
      </cdr:txBody>
    </cdr:sp>
  </cdr:relSizeAnchor>
</c:userShapes>
</file>

<file path=ppt/drawings/drawing5.xml><?xml version="1.0" encoding="utf-8"?>
<c:userShapes xmlns:c="http://schemas.openxmlformats.org/drawingml/2006/chart">
  <cdr:relSizeAnchor xmlns:cdr="http://schemas.openxmlformats.org/drawingml/2006/chartDrawing">
    <cdr:from>
      <cdr:x>0.14296</cdr:x>
      <cdr:y>0.14964</cdr:y>
    </cdr:from>
    <cdr:to>
      <cdr:x>0.237</cdr:x>
      <cdr:y>0.21344</cdr:y>
    </cdr:to>
    <cdr:sp macro="" textlink="">
      <cdr:nvSpPr>
        <cdr:cNvPr id="2" name="TextBox 10">
          <a:extLst xmlns:a="http://schemas.openxmlformats.org/drawingml/2006/main">
            <a:ext uri="{FF2B5EF4-FFF2-40B4-BE49-F238E27FC236}">
              <a16:creationId xmlns:a16="http://schemas.microsoft.com/office/drawing/2014/main" id="{761EA88B-9566-419D-9F24-8D6BC7382EBC}"/>
            </a:ext>
          </a:extLst>
        </cdr:cNvPr>
        <cdr:cNvSpPr txBox="1"/>
      </cdr:nvSpPr>
      <cdr:spPr>
        <a:xfrm xmlns:a="http://schemas.openxmlformats.org/drawingml/2006/main">
          <a:off x="874755" y="721857"/>
          <a:ext cx="575440"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86</a:t>
          </a:r>
        </a:p>
      </cdr:txBody>
    </cdr:sp>
  </cdr:relSizeAnchor>
  <cdr:relSizeAnchor xmlns:cdr="http://schemas.openxmlformats.org/drawingml/2006/chartDrawing">
    <cdr:from>
      <cdr:x>0.38351</cdr:x>
      <cdr:y>0.67142</cdr:y>
    </cdr:from>
    <cdr:to>
      <cdr:x>0.45331</cdr:x>
      <cdr:y>0.73522</cdr:y>
    </cdr:to>
    <cdr:sp macro="" textlink="">
      <cdr:nvSpPr>
        <cdr:cNvPr id="3" name="TextBox 10">
          <a:extLst xmlns:a="http://schemas.openxmlformats.org/drawingml/2006/main">
            <a:ext uri="{FF2B5EF4-FFF2-40B4-BE49-F238E27FC236}">
              <a16:creationId xmlns:a16="http://schemas.microsoft.com/office/drawing/2014/main" id="{F4FC4300-7CE5-2B4A-857C-CEDA451CBF19}"/>
            </a:ext>
          </a:extLst>
        </cdr:cNvPr>
        <cdr:cNvSpPr txBox="1"/>
      </cdr:nvSpPr>
      <cdr:spPr>
        <a:xfrm xmlns:a="http://schemas.openxmlformats.org/drawingml/2006/main">
          <a:off x="2346673" y="3238949"/>
          <a:ext cx="42710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cdr:txBody>
    </cdr:sp>
  </cdr:relSizeAnchor>
  <cdr:relSizeAnchor xmlns:cdr="http://schemas.openxmlformats.org/drawingml/2006/chartDrawing">
    <cdr:from>
      <cdr:x>0.61597</cdr:x>
      <cdr:y>0.13074</cdr:y>
    </cdr:from>
    <cdr:to>
      <cdr:x>0.68576</cdr:x>
      <cdr:y>0.19454</cdr:y>
    </cdr:to>
    <cdr:sp macro="" textlink="">
      <cdr:nvSpPr>
        <cdr:cNvPr id="4" name="TextBox 10">
          <a:extLst xmlns:a="http://schemas.openxmlformats.org/drawingml/2006/main">
            <a:ext uri="{FF2B5EF4-FFF2-40B4-BE49-F238E27FC236}">
              <a16:creationId xmlns:a16="http://schemas.microsoft.com/office/drawing/2014/main" id="{D1DA92EC-92AB-C44A-8E65-8EFD2BCCE878}"/>
            </a:ext>
          </a:extLst>
        </cdr:cNvPr>
        <cdr:cNvSpPr txBox="1"/>
      </cdr:nvSpPr>
      <cdr:spPr>
        <a:xfrm xmlns:a="http://schemas.openxmlformats.org/drawingml/2006/main">
          <a:off x="3769135" y="630684"/>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84</a:t>
          </a:r>
        </a:p>
      </cdr:txBody>
    </cdr:sp>
  </cdr:relSizeAnchor>
  <cdr:relSizeAnchor xmlns:cdr="http://schemas.openxmlformats.org/drawingml/2006/chartDrawing">
    <cdr:from>
      <cdr:x>0.84843</cdr:x>
      <cdr:y>0.67257</cdr:y>
    </cdr:from>
    <cdr:to>
      <cdr:x>0.91822</cdr:x>
      <cdr:y>0.73637</cdr:y>
    </cdr:to>
    <cdr:sp macro="" textlink="">
      <cdr:nvSpPr>
        <cdr:cNvPr id="5" name="TextBox 10">
          <a:extLst xmlns:a="http://schemas.openxmlformats.org/drawingml/2006/main">
            <a:ext uri="{FF2B5EF4-FFF2-40B4-BE49-F238E27FC236}">
              <a16:creationId xmlns:a16="http://schemas.microsoft.com/office/drawing/2014/main" id="{9ED38DEB-8824-8E42-B819-845394873950}"/>
            </a:ext>
          </a:extLst>
        </cdr:cNvPr>
        <cdr:cNvSpPr txBox="1"/>
      </cdr:nvSpPr>
      <cdr:spPr>
        <a:xfrm xmlns:a="http://schemas.openxmlformats.org/drawingml/2006/main">
          <a:off x="5191535" y="3244494"/>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latin typeface="Arial" panose="020B0604020202020204" pitchFamily="34" charset="0"/>
              <a:cs typeface="Arial" panose="020B0604020202020204" pitchFamily="34" charset="0"/>
            </a:rPr>
            <a:t>13</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0.14981</cdr:x>
      <cdr:y>0.34244</cdr:y>
    </cdr:from>
    <cdr:to>
      <cdr:x>0.24385</cdr:x>
      <cdr:y>0.40624</cdr:y>
    </cdr:to>
    <cdr:sp macro="" textlink="">
      <cdr:nvSpPr>
        <cdr:cNvPr id="2" name="TextBox 10">
          <a:extLst xmlns:a="http://schemas.openxmlformats.org/drawingml/2006/main">
            <a:ext uri="{FF2B5EF4-FFF2-40B4-BE49-F238E27FC236}">
              <a16:creationId xmlns:a16="http://schemas.microsoft.com/office/drawing/2014/main" id="{761EA88B-9566-419D-9F24-8D6BC7382EBC}"/>
            </a:ext>
          </a:extLst>
        </cdr:cNvPr>
        <cdr:cNvSpPr txBox="1"/>
      </cdr:nvSpPr>
      <cdr:spPr>
        <a:xfrm xmlns:a="http://schemas.openxmlformats.org/drawingml/2006/main">
          <a:off x="916708" y="1651935"/>
          <a:ext cx="575440"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cdr:txBody>
    </cdr:sp>
  </cdr:relSizeAnchor>
  <cdr:relSizeAnchor xmlns:cdr="http://schemas.openxmlformats.org/drawingml/2006/chartDrawing">
    <cdr:from>
      <cdr:x>0.38351</cdr:x>
      <cdr:y>0.47197</cdr:y>
    </cdr:from>
    <cdr:to>
      <cdr:x>0.45331</cdr:x>
      <cdr:y>0.53578</cdr:y>
    </cdr:to>
    <cdr:sp macro="" textlink="">
      <cdr:nvSpPr>
        <cdr:cNvPr id="3" name="TextBox 10">
          <a:extLst xmlns:a="http://schemas.openxmlformats.org/drawingml/2006/main">
            <a:ext uri="{FF2B5EF4-FFF2-40B4-BE49-F238E27FC236}">
              <a16:creationId xmlns:a16="http://schemas.microsoft.com/office/drawing/2014/main" id="{F4FC4300-7CE5-2B4A-857C-CEDA451CBF19}"/>
            </a:ext>
          </a:extLst>
        </cdr:cNvPr>
        <cdr:cNvSpPr txBox="1"/>
      </cdr:nvSpPr>
      <cdr:spPr>
        <a:xfrm xmlns:a="http://schemas.openxmlformats.org/drawingml/2006/main">
          <a:off x="2346673" y="2276811"/>
          <a:ext cx="427106"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40</a:t>
          </a:r>
        </a:p>
      </cdr:txBody>
    </cdr:sp>
  </cdr:relSizeAnchor>
  <cdr:relSizeAnchor xmlns:cdr="http://schemas.openxmlformats.org/drawingml/2006/chartDrawing">
    <cdr:from>
      <cdr:x>0.61597</cdr:x>
      <cdr:y>0.40448</cdr:y>
    </cdr:from>
    <cdr:to>
      <cdr:x>0.68576</cdr:x>
      <cdr:y>0.46828</cdr:y>
    </cdr:to>
    <cdr:sp macro="" textlink="">
      <cdr:nvSpPr>
        <cdr:cNvPr id="4" name="TextBox 10">
          <a:extLst xmlns:a="http://schemas.openxmlformats.org/drawingml/2006/main">
            <a:ext uri="{FF2B5EF4-FFF2-40B4-BE49-F238E27FC236}">
              <a16:creationId xmlns:a16="http://schemas.microsoft.com/office/drawing/2014/main" id="{D1DA92EC-92AB-C44A-8E65-8EFD2BCCE878}"/>
            </a:ext>
          </a:extLst>
        </cdr:cNvPr>
        <cdr:cNvSpPr txBox="1"/>
      </cdr:nvSpPr>
      <cdr:spPr>
        <a:xfrm xmlns:a="http://schemas.openxmlformats.org/drawingml/2006/main">
          <a:off x="3769135" y="1951233"/>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52</a:t>
          </a:r>
        </a:p>
      </cdr:txBody>
    </cdr:sp>
  </cdr:relSizeAnchor>
  <cdr:relSizeAnchor xmlns:cdr="http://schemas.openxmlformats.org/drawingml/2006/chartDrawing">
    <cdr:from>
      <cdr:x>0.84843</cdr:x>
      <cdr:y>0.44007</cdr:y>
    </cdr:from>
    <cdr:to>
      <cdr:x>0.91822</cdr:x>
      <cdr:y>0.50388</cdr:y>
    </cdr:to>
    <cdr:sp macro="" textlink="">
      <cdr:nvSpPr>
        <cdr:cNvPr id="5" name="TextBox 10">
          <a:extLst xmlns:a="http://schemas.openxmlformats.org/drawingml/2006/main">
            <a:ext uri="{FF2B5EF4-FFF2-40B4-BE49-F238E27FC236}">
              <a16:creationId xmlns:a16="http://schemas.microsoft.com/office/drawing/2014/main" id="{9ED38DEB-8824-8E42-B819-845394873950}"/>
            </a:ext>
          </a:extLst>
        </cdr:cNvPr>
        <cdr:cNvSpPr txBox="1"/>
      </cdr:nvSpPr>
      <cdr:spPr>
        <a:xfrm xmlns:a="http://schemas.openxmlformats.org/drawingml/2006/main">
          <a:off x="5191535" y="2122923"/>
          <a:ext cx="427044"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0000"/>
              </a:solidFill>
              <a:latin typeface="Arial" panose="020B0604020202020204" pitchFamily="34" charset="0"/>
              <a:cs typeface="Arial" panose="020B0604020202020204" pitchFamily="34" charset="0"/>
            </a:rPr>
            <a:t>45</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C7B7B-0D46-4927-B233-95ECEEC2DA86}" type="datetimeFigureOut">
              <a:rPr lang="en-US" smtClean="0"/>
              <a:t>8/22/2018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D02A2-2AE5-4735-B83B-5848E9DD24D7}" type="slidenum">
              <a:rPr lang="en-US" smtClean="0"/>
              <a:t>‹#›</a:t>
            </a:fld>
            <a:endParaRPr lang="en-US"/>
          </a:p>
        </p:txBody>
      </p:sp>
    </p:spTree>
    <p:extLst>
      <p:ext uri="{BB962C8B-B14F-4D97-AF65-F5344CB8AC3E}">
        <p14:creationId xmlns:p14="http://schemas.microsoft.com/office/powerpoint/2010/main" val="260810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7BC54186-04DF-44F4-A8C0-621E58F7BE8D}" type="slidenum">
              <a:rPr lang="en-US" sz="1800" kern="0">
                <a:solidFill>
                  <a:sysClr val="windowText" lastClr="000000"/>
                </a:solidFill>
              </a:rPr>
              <a:pPr defTabSz="924458">
                <a:defRPr/>
              </a:pPr>
              <a:t>1</a:t>
            </a:fld>
            <a:endParaRPr lang="en-US" sz="1800" kern="0" dirty="0">
              <a:solidFill>
                <a:sysClr val="windowText" lastClr="000000"/>
              </a:solidFill>
            </a:endParaRPr>
          </a:p>
        </p:txBody>
      </p:sp>
    </p:spTree>
    <p:extLst>
      <p:ext uri="{BB962C8B-B14F-4D97-AF65-F5344CB8AC3E}">
        <p14:creationId xmlns:p14="http://schemas.microsoft.com/office/powerpoint/2010/main" val="66731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543575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96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82434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4516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45954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61783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61978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434530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083556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27C5F797-B259-420D-848D-242F37BFC1A8}" type="slidenum">
              <a:rPr lang="en-US">
                <a:solidFill>
                  <a:prstClr val="black"/>
                </a:solidFill>
              </a:rPr>
              <a:pPr defTabSz="931774">
                <a:defRPr/>
              </a:pPr>
              <a:t>34</a:t>
            </a:fld>
            <a:endParaRPr lang="en-US" dirty="0">
              <a:solidFill>
                <a:prstClr val="black"/>
              </a:solidFill>
            </a:endParaRPr>
          </a:p>
        </p:txBody>
      </p:sp>
    </p:spTree>
    <p:extLst>
      <p:ext uri="{BB962C8B-B14F-4D97-AF65-F5344CB8AC3E}">
        <p14:creationId xmlns:p14="http://schemas.microsoft.com/office/powerpoint/2010/main" val="276511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a:endParaRPr>
          </a:p>
        </p:txBody>
      </p:sp>
      <p:sp>
        <p:nvSpPr>
          <p:cNvPr id="4" name="Slide Number Placeholder 3"/>
          <p:cNvSpPr>
            <a:spLocks noGrp="1"/>
          </p:cNvSpPr>
          <p:nvPr>
            <p:ph type="sldNum" sz="quarter" idx="10"/>
          </p:nvPr>
        </p:nvSpPr>
        <p:spPr/>
        <p:txBody>
          <a:bodyPr/>
          <a:lstStyle/>
          <a:p>
            <a:fld id="{29FE72D2-DD42-4F56-B50A-E288C943E116}" type="slidenum">
              <a:rPr lang="en-US" smtClean="0"/>
              <a:pPr/>
              <a:t>2</a:t>
            </a:fld>
            <a:endParaRPr lang="en-US" dirty="0"/>
          </a:p>
        </p:txBody>
      </p:sp>
    </p:spTree>
    <p:extLst>
      <p:ext uri="{BB962C8B-B14F-4D97-AF65-F5344CB8AC3E}">
        <p14:creationId xmlns:p14="http://schemas.microsoft.com/office/powerpoint/2010/main" val="3669040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987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78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66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870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88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648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701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084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470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01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a:endParaRPr>
          </a:p>
        </p:txBody>
      </p:sp>
      <p:sp>
        <p:nvSpPr>
          <p:cNvPr id="4" name="Slide Number Placeholder 3"/>
          <p:cNvSpPr>
            <a:spLocks noGrp="1"/>
          </p:cNvSpPr>
          <p:nvPr>
            <p:ph type="sldNum" sz="quarter" idx="10"/>
          </p:nvPr>
        </p:nvSpPr>
        <p:spPr/>
        <p:txBody>
          <a:bodyPr/>
          <a:lstStyle/>
          <a:p>
            <a:fld id="{29FE72D2-DD42-4F56-B50A-E288C943E116}" type="slidenum">
              <a:rPr lang="en-US" smtClean="0"/>
              <a:pPr/>
              <a:t>3</a:t>
            </a:fld>
            <a:endParaRPr lang="en-US" dirty="0"/>
          </a:p>
        </p:txBody>
      </p:sp>
    </p:spTree>
    <p:extLst>
      <p:ext uri="{BB962C8B-B14F-4D97-AF65-F5344CB8AC3E}">
        <p14:creationId xmlns:p14="http://schemas.microsoft.com/office/powerpoint/2010/main" val="3305575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932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E72D2-DD42-4F56-B50A-E288C943E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101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E72D2-DD42-4F56-B50A-E288C943E1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198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458" rtl="0" eaLnBrk="1" fontAlgn="auto" latinLnBrk="0" hangingPunct="1">
              <a:lnSpc>
                <a:spcPct val="100000"/>
              </a:lnSpc>
              <a:spcBef>
                <a:spcPts val="0"/>
              </a:spcBef>
              <a:spcAft>
                <a:spcPts val="0"/>
              </a:spcAft>
              <a:buClrTx/>
              <a:buSzTx/>
              <a:buFontTx/>
              <a:buNone/>
              <a:tabLst/>
              <a:defRPr/>
            </a:pPr>
            <a:fld id="{7BC54186-04DF-44F4-A8C0-621E58F7BE8D}"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24458"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70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Times New Roman"/>
            </a:endParaRPr>
          </a:p>
        </p:txBody>
      </p:sp>
      <p:sp>
        <p:nvSpPr>
          <p:cNvPr id="4" name="Slide Number Placeholder 3"/>
          <p:cNvSpPr>
            <a:spLocks noGrp="1"/>
          </p:cNvSpPr>
          <p:nvPr>
            <p:ph type="sldNum" sz="quarter" idx="10"/>
          </p:nvPr>
        </p:nvSpPr>
        <p:spPr/>
        <p:txBody>
          <a:bodyPr/>
          <a:lstStyle/>
          <a:p>
            <a:fld id="{29FE72D2-DD42-4F56-B50A-E288C943E116}" type="slidenum">
              <a:rPr lang="en-US" smtClean="0"/>
              <a:pPr/>
              <a:t>4</a:t>
            </a:fld>
            <a:endParaRPr lang="en-US" dirty="0"/>
          </a:p>
        </p:txBody>
      </p:sp>
    </p:spTree>
    <p:extLst>
      <p:ext uri="{BB962C8B-B14F-4D97-AF65-F5344CB8AC3E}">
        <p14:creationId xmlns:p14="http://schemas.microsoft.com/office/powerpoint/2010/main" val="340580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93E70C75-DC63-4FD5-8471-3954105B6076}" type="slidenum">
              <a:rPr lang="en-US">
                <a:solidFill>
                  <a:prstClr val="black"/>
                </a:solidFill>
              </a:rPr>
              <a:pPr defTabSz="966612">
                <a:defRPr/>
              </a:pPr>
              <a:t>6</a:t>
            </a:fld>
            <a:endParaRPr lang="en-US" dirty="0">
              <a:solidFill>
                <a:prstClr val="black"/>
              </a:solidFill>
            </a:endParaRPr>
          </a:p>
        </p:txBody>
      </p:sp>
    </p:spTree>
    <p:extLst>
      <p:ext uri="{BB962C8B-B14F-4D97-AF65-F5344CB8AC3E}">
        <p14:creationId xmlns:p14="http://schemas.microsoft.com/office/powerpoint/2010/main" val="279682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08260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33578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C5F797-B259-420D-848D-242F37BFC1A8}"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589930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C5F797-B259-420D-848D-242F37BFC1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82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209800"/>
            <a:ext cx="6400800" cy="1009650"/>
          </a:xfrm>
          <a:ln w="0" cmpd="sng">
            <a:noFill/>
          </a:ln>
        </p:spPr>
        <p:txBody>
          <a:bodyPr>
            <a:noAutofit/>
          </a:bodyPr>
          <a:lstStyle>
            <a:lvl1pPr algn="l">
              <a:defRPr sz="3200" u="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86400" y="5867401"/>
            <a:ext cx="1524000" cy="73685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Picture Placeholder 16"/>
          <p:cNvSpPr>
            <a:spLocks noGrp="1"/>
          </p:cNvSpPr>
          <p:nvPr>
            <p:ph type="pic" sz="quarter" idx="13"/>
          </p:nvPr>
        </p:nvSpPr>
        <p:spPr>
          <a:xfrm>
            <a:off x="7315200" y="0"/>
            <a:ext cx="4876800" cy="6858000"/>
          </a:xfrm>
        </p:spPr>
        <p:txBody>
          <a:bodyPr/>
          <a:lstStyle/>
          <a:p>
            <a:r>
              <a:rPr lang="en-US" dirty="0"/>
              <a:t>Click icon to add picture</a:t>
            </a:r>
          </a:p>
        </p:txBody>
      </p:sp>
      <p:sp>
        <p:nvSpPr>
          <p:cNvPr id="16" name="Text Placeholder 15"/>
          <p:cNvSpPr>
            <a:spLocks noGrp="1"/>
          </p:cNvSpPr>
          <p:nvPr>
            <p:ph type="body" sz="quarter" idx="14" hasCustomPrompt="1"/>
          </p:nvPr>
        </p:nvSpPr>
        <p:spPr>
          <a:xfrm>
            <a:off x="406400" y="4495800"/>
            <a:ext cx="6400800" cy="1066800"/>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411469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4" name="Rectangle 13"/>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231775" indent="-231775">
              <a:lnSpc>
                <a:spcPct val="150000"/>
              </a:lnSpc>
              <a:buClrTx/>
              <a:buSzPct val="150000"/>
              <a:buFont typeface="Arial" pitchFamily="34" charset="0"/>
              <a:buChar char="•"/>
              <a:defRPr>
                <a:solidFill>
                  <a:schemeClr val="tx1"/>
                </a:solidFill>
              </a:defRPr>
            </a:lvl1pPr>
            <a:lvl2pPr marL="688975" indent="-231775">
              <a:lnSpc>
                <a:spcPct val="150000"/>
              </a:lnSpc>
              <a:buClrTx/>
              <a:buSzPct val="150000"/>
              <a:buFont typeface="Wingdings" pitchFamily="2" charset="2"/>
              <a:buChar char="§"/>
              <a:defRPr>
                <a:solidFill>
                  <a:schemeClr val="tx1"/>
                </a:solidFill>
              </a:defRPr>
            </a:lvl2pPr>
            <a:lvl3pPr marL="1084263" indent="-169863">
              <a:lnSpc>
                <a:spcPct val="150000"/>
              </a:lnSpc>
              <a:buClrTx/>
              <a:buSzPct val="150000"/>
              <a:buFont typeface="Courier New" pitchFamily="49" charset="0"/>
              <a:buChar char="o"/>
              <a:defRPr>
                <a:solidFill>
                  <a:schemeClr val="tx1"/>
                </a:solidFill>
              </a:defRPr>
            </a:lvl3pPr>
            <a:lvl4pPr marL="1541463" indent="-169863">
              <a:lnSpc>
                <a:spcPct val="150000"/>
              </a:lnSpc>
              <a:buClrTx/>
              <a:buSzPct val="150000"/>
              <a:buFont typeface="Arial" pitchFamily="34" charset="0"/>
              <a:buChar char="•"/>
              <a:defRPr>
                <a:solidFill>
                  <a:schemeClr val="tx1"/>
                </a:solidFill>
              </a:defRPr>
            </a:lvl4pPr>
            <a:lvl5pPr marL="1998663" indent="-169863">
              <a:lnSpc>
                <a:spcPct val="150000"/>
              </a:lnSpc>
              <a:buClrTx/>
              <a:buSzPct val="1500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11200" y="76201"/>
            <a:ext cx="111506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8" name="Subtitle 2"/>
          <p:cNvSpPr>
            <a:spLocks noGrp="1"/>
          </p:cNvSpPr>
          <p:nvPr>
            <p:ph type="subTitle" idx="13"/>
          </p:nvPr>
        </p:nvSpPr>
        <p:spPr>
          <a:xfrm>
            <a:off x="711200" y="838200"/>
            <a:ext cx="11176000" cy="6858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7" name="Footer Placeholder 11"/>
          <p:cNvSpPr>
            <a:spLocks noGrp="1"/>
          </p:cNvSpPr>
          <p:nvPr>
            <p:ph type="ftr" sz="quarter" idx="17"/>
          </p:nvPr>
        </p:nvSpPr>
        <p:spPr>
          <a:xfrm>
            <a:off x="0" y="6484938"/>
            <a:ext cx="5892800" cy="365125"/>
          </a:xfrm>
          <a:prstGeom prst="rect">
            <a:avLst/>
          </a:prstGeom>
        </p:spPr>
        <p:txBody>
          <a:bodyPr anchor="ctr"/>
          <a:lstStyle>
            <a:lvl1pPr algn="l">
              <a:defRPr sz="1050">
                <a:solidFill>
                  <a:schemeClr val="tx2"/>
                </a:solidFill>
                <a:latin typeface="Arial" pitchFamily="34" charset="0"/>
                <a:cs typeface="Arial" pitchFamily="34" charset="0"/>
              </a:defRPr>
            </a:lvl1pPr>
          </a:lstStyle>
          <a:p>
            <a:r>
              <a:rPr lang="en-US" dirty="0">
                <a:solidFill>
                  <a:srgbClr val="114353"/>
                </a:solidFill>
              </a:rPr>
              <a:t>© Anzalone Liszt Grove Research</a:t>
            </a:r>
          </a:p>
        </p:txBody>
      </p:sp>
    </p:spTree>
    <p:extLst>
      <p:ext uri="{BB962C8B-B14F-4D97-AF65-F5344CB8AC3E}">
        <p14:creationId xmlns:p14="http://schemas.microsoft.com/office/powerpoint/2010/main" val="261519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209800"/>
            <a:ext cx="6400800" cy="1009650"/>
          </a:xfrm>
          <a:ln w="0" cmpd="sng">
            <a:noFill/>
          </a:ln>
        </p:spPr>
        <p:txBody>
          <a:bodyPr>
            <a:noAutofit/>
          </a:bodyPr>
          <a:lstStyle>
            <a:lvl1pPr algn="l">
              <a:defRPr sz="3200" u="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86400" y="5867401"/>
            <a:ext cx="1524000" cy="73685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Picture Placeholder 16"/>
          <p:cNvSpPr>
            <a:spLocks noGrp="1"/>
          </p:cNvSpPr>
          <p:nvPr>
            <p:ph type="pic" sz="quarter" idx="13"/>
          </p:nvPr>
        </p:nvSpPr>
        <p:spPr>
          <a:xfrm>
            <a:off x="7315200" y="0"/>
            <a:ext cx="4876800" cy="6858000"/>
          </a:xfrm>
        </p:spPr>
        <p:txBody>
          <a:bodyPr/>
          <a:lstStyle/>
          <a:p>
            <a:r>
              <a:rPr lang="en-US" dirty="0"/>
              <a:t>Click icon to add picture</a:t>
            </a:r>
          </a:p>
        </p:txBody>
      </p:sp>
      <p:sp>
        <p:nvSpPr>
          <p:cNvPr id="16" name="Text Placeholder 15"/>
          <p:cNvSpPr>
            <a:spLocks noGrp="1"/>
          </p:cNvSpPr>
          <p:nvPr>
            <p:ph type="body" sz="quarter" idx="14" hasCustomPrompt="1"/>
          </p:nvPr>
        </p:nvSpPr>
        <p:spPr>
          <a:xfrm>
            <a:off x="406400" y="4495800"/>
            <a:ext cx="6400800" cy="1066800"/>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136268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hoto">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7315200" y="0"/>
            <a:ext cx="4876800" cy="6858000"/>
          </a:xfrm>
        </p:spPr>
        <p:txBody>
          <a:bodyPr/>
          <a:lstStyle/>
          <a:p>
            <a:r>
              <a:rPr lang="en-US" dirty="0"/>
              <a:t>Click icon to add picture</a:t>
            </a: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67608" y="5846853"/>
            <a:ext cx="1541873" cy="75487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le 1"/>
          <p:cNvSpPr>
            <a:spLocks noGrp="1"/>
          </p:cNvSpPr>
          <p:nvPr>
            <p:ph type="ctrTitle"/>
          </p:nvPr>
        </p:nvSpPr>
        <p:spPr>
          <a:xfrm>
            <a:off x="393700" y="2209800"/>
            <a:ext cx="6400800" cy="1009650"/>
          </a:xfrm>
          <a:ln w="0" cmpd="sng">
            <a:noFill/>
          </a:ln>
        </p:spPr>
        <p:txBody>
          <a:bodyPr>
            <a:noAutofit/>
          </a:bodyPr>
          <a:lstStyle>
            <a:lvl1pPr algn="l">
              <a:defRPr sz="3200" u="none">
                <a:solidFill>
                  <a:srgbClr val="000000"/>
                </a:solidFill>
              </a:defRPr>
            </a:lvl1pPr>
          </a:lstStyle>
          <a:p>
            <a:r>
              <a:rPr lang="en-US"/>
              <a:t>Click to edit Master title style</a:t>
            </a:r>
            <a:endParaRPr lang="en-US" dirty="0"/>
          </a:p>
        </p:txBody>
      </p:sp>
      <p:sp>
        <p:nvSpPr>
          <p:cNvPr id="1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746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en Section Header">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3" y="3886201"/>
            <a:ext cx="10619316" cy="892175"/>
          </a:xfrm>
        </p:spPr>
        <p:txBody>
          <a:bodyPr anchor="b">
            <a:normAutofit/>
          </a:bodyPr>
          <a:lstStyle>
            <a:lvl1pPr algn="l">
              <a:defRPr sz="32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965700"/>
            <a:ext cx="10363200" cy="520700"/>
          </a:xfrm>
        </p:spPr>
        <p:txBody>
          <a:bodyPr anchor="t"/>
          <a:lstStyle>
            <a:lvl1pPr marL="0" indent="0">
              <a:buNone/>
              <a:defRPr sz="2000">
                <a:solidFill>
                  <a:srgbClr val="1143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1117600" y="4876800"/>
            <a:ext cx="7620000" cy="0"/>
          </a:xfrm>
          <a:prstGeom prst="line">
            <a:avLst/>
          </a:prstGeom>
          <a:ln w="57150">
            <a:solidFill>
              <a:srgbClr val="114353"/>
            </a:solidFill>
          </a:ln>
        </p:spPr>
        <p:style>
          <a:lnRef idx="1">
            <a:schemeClr val="accent2"/>
          </a:lnRef>
          <a:fillRef idx="0">
            <a:schemeClr val="accent2"/>
          </a:fillRef>
          <a:effectRef idx="0">
            <a:schemeClr val="accent2"/>
          </a:effectRef>
          <a:fontRef idx="minor">
            <a:schemeClr val="tx1"/>
          </a:fontRef>
        </p:style>
      </p:cxnSp>
      <p:pic>
        <p:nvPicPr>
          <p:cNvPr id="9" name="Picture 6" descr="C:\Users\Mark\Documents\Design Work Crash\Anzalone\Brand\Logo Final\ALGR Logoin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5808" y="152402"/>
            <a:ext cx="1402080" cy="67790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Picture Placeholder 12"/>
          <p:cNvSpPr>
            <a:spLocks noGrp="1"/>
          </p:cNvSpPr>
          <p:nvPr>
            <p:ph type="pic" sz="quarter" idx="17"/>
          </p:nvPr>
        </p:nvSpPr>
        <p:spPr>
          <a:xfrm>
            <a:off x="3352800" y="457200"/>
            <a:ext cx="5486400" cy="3505200"/>
          </a:xfrm>
        </p:spPr>
        <p:txBody>
          <a:bodyPr/>
          <a:lstStyle/>
          <a:p>
            <a:r>
              <a:rPr lang="en-US" dirty="0"/>
              <a:t>Click icon to add picture</a:t>
            </a:r>
          </a:p>
        </p:txBody>
      </p:sp>
    </p:spTree>
    <p:extLst>
      <p:ext uri="{BB962C8B-B14F-4D97-AF65-F5344CB8AC3E}">
        <p14:creationId xmlns:p14="http://schemas.microsoft.com/office/powerpoint/2010/main" val="141557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Section Header">
    <p:bg>
      <p:bgPr>
        <a:solidFill>
          <a:srgbClr val="1143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3" y="3886201"/>
            <a:ext cx="10619316" cy="892175"/>
          </a:xfrm>
        </p:spPr>
        <p:txBody>
          <a:bodyPr anchor="b">
            <a:normAutofit/>
          </a:bodyPr>
          <a:lstStyle>
            <a:lvl1pPr algn="l">
              <a:defRPr sz="32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965700"/>
            <a:ext cx="10363200" cy="520700"/>
          </a:xfrm>
        </p:spPr>
        <p:txBody>
          <a:bodyPr anchor="t"/>
          <a:lstStyle>
            <a:lvl1pPr marL="0" indent="0">
              <a:buNone/>
              <a:defRPr sz="2000">
                <a:solidFill>
                  <a:srgbClr val="9DCB3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1117600" y="4876800"/>
            <a:ext cx="7620000"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pic>
        <p:nvPicPr>
          <p:cNvPr id="5122" name="Picture 2" descr="C:\Users\Mark\Documents\Design Work Crash\Anzalone\Brand\Logo Final\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5808" y="152400"/>
            <a:ext cx="1402080" cy="67963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Picture Placeholder 12"/>
          <p:cNvSpPr>
            <a:spLocks noGrp="1"/>
          </p:cNvSpPr>
          <p:nvPr>
            <p:ph type="pic" sz="quarter" idx="17"/>
          </p:nvPr>
        </p:nvSpPr>
        <p:spPr>
          <a:xfrm>
            <a:off x="3352800" y="457200"/>
            <a:ext cx="5486400" cy="3505200"/>
          </a:xfrm>
        </p:spPr>
        <p:txBody>
          <a:bodyPr/>
          <a:lstStyle/>
          <a:p>
            <a:r>
              <a:rPr lang="en-US" dirty="0"/>
              <a:t>Click icon to add picture</a:t>
            </a:r>
          </a:p>
        </p:txBody>
      </p:sp>
    </p:spTree>
    <p:extLst>
      <p:ext uri="{BB962C8B-B14F-4D97-AF65-F5344CB8AC3E}">
        <p14:creationId xmlns:p14="http://schemas.microsoft.com/office/powerpoint/2010/main" val="313379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231775" indent="-231775">
              <a:lnSpc>
                <a:spcPct val="150000"/>
              </a:lnSpc>
              <a:buClrTx/>
              <a:buSzPct val="150000"/>
              <a:buFont typeface="Arial" pitchFamily="34" charset="0"/>
              <a:buChar char="•"/>
              <a:defRPr>
                <a:solidFill>
                  <a:schemeClr val="tx1"/>
                </a:solidFill>
              </a:defRPr>
            </a:lvl1pPr>
            <a:lvl2pPr marL="688975" indent="-231775">
              <a:lnSpc>
                <a:spcPct val="150000"/>
              </a:lnSpc>
              <a:buClrTx/>
              <a:buSzPct val="150000"/>
              <a:buFont typeface="Wingdings" pitchFamily="2" charset="2"/>
              <a:buChar char="§"/>
              <a:defRPr>
                <a:solidFill>
                  <a:schemeClr val="tx1"/>
                </a:solidFill>
              </a:defRPr>
            </a:lvl2pPr>
            <a:lvl3pPr marL="1084263" indent="-169863">
              <a:lnSpc>
                <a:spcPct val="150000"/>
              </a:lnSpc>
              <a:buClrTx/>
              <a:buSzPct val="150000"/>
              <a:buFont typeface="Courier New" pitchFamily="49" charset="0"/>
              <a:buChar char="o"/>
              <a:defRPr>
                <a:solidFill>
                  <a:schemeClr val="tx1"/>
                </a:solidFill>
              </a:defRPr>
            </a:lvl3pPr>
            <a:lvl4pPr marL="1541463" indent="-169863">
              <a:lnSpc>
                <a:spcPct val="150000"/>
              </a:lnSpc>
              <a:buClrTx/>
              <a:buSzPct val="150000"/>
              <a:buFont typeface="Arial" pitchFamily="34" charset="0"/>
              <a:buChar char="•"/>
              <a:defRPr>
                <a:solidFill>
                  <a:schemeClr val="tx1"/>
                </a:solidFill>
              </a:defRPr>
            </a:lvl4pPr>
            <a:lvl5pPr marL="1998663" indent="-169863">
              <a:lnSpc>
                <a:spcPct val="150000"/>
              </a:lnSpc>
              <a:buClrTx/>
              <a:buSzPct val="1500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11200" y="76201"/>
            <a:ext cx="111506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8" name="Subtitle 2"/>
          <p:cNvSpPr>
            <a:spLocks noGrp="1"/>
          </p:cNvSpPr>
          <p:nvPr>
            <p:ph type="subTitle" idx="13"/>
          </p:nvPr>
        </p:nvSpPr>
        <p:spPr>
          <a:xfrm>
            <a:off x="711200" y="838200"/>
            <a:ext cx="11176000" cy="6858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7" name="Footer Placeholder 11"/>
          <p:cNvSpPr>
            <a:spLocks noGrp="1"/>
          </p:cNvSpPr>
          <p:nvPr>
            <p:ph type="ftr" sz="quarter" idx="17"/>
          </p:nvPr>
        </p:nvSpPr>
        <p:spPr>
          <a:xfrm>
            <a:off x="0" y="6484938"/>
            <a:ext cx="5892800" cy="365125"/>
          </a:xfrm>
          <a:prstGeom prst="rect">
            <a:avLst/>
          </a:prstGeom>
        </p:spPr>
        <p:txBody>
          <a:bodyPr anchor="ctr"/>
          <a:lstStyle>
            <a:lvl1pPr algn="l">
              <a:defRPr sz="1050">
                <a:solidFill>
                  <a:schemeClr val="tx2"/>
                </a:solidFill>
                <a:latin typeface="Arial" pitchFamily="34" charset="0"/>
                <a:cs typeface="Arial" pitchFamily="34" charset="0"/>
              </a:defRPr>
            </a:lvl1pPr>
          </a:lstStyle>
          <a:p>
            <a:r>
              <a:rPr lang="en-US" dirty="0">
                <a:solidFill>
                  <a:srgbClr val="114353"/>
                </a:solidFill>
              </a:rPr>
              <a:t>© Anzalone Liszt Grove Research</a:t>
            </a:r>
          </a:p>
        </p:txBody>
      </p:sp>
    </p:spTree>
    <p:extLst>
      <p:ext uri="{BB962C8B-B14F-4D97-AF65-F5344CB8AC3E}">
        <p14:creationId xmlns:p14="http://schemas.microsoft.com/office/powerpoint/2010/main" val="207175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question txt, data">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711200" y="838200"/>
            <a:ext cx="10972800" cy="685800"/>
          </a:xfrm>
          <a:prstGeom prst="rect">
            <a:avLst/>
          </a:prstGeom>
        </p:spPr>
        <p:txBody>
          <a:bodyPr anchor="t">
            <a:normAutofit/>
          </a:bodyPr>
          <a:lstStyle>
            <a:lvl1pPr marL="0" indent="0">
              <a:buNone/>
              <a:defRPr sz="2000" b="0">
                <a:solidFill>
                  <a:srgbClr val="114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p:cNvSpPr>
            <a:spLocks noGrp="1"/>
          </p:cNvSpPr>
          <p:nvPr>
            <p:ph type="body" idx="14"/>
          </p:nvPr>
        </p:nvSpPr>
        <p:spPr>
          <a:xfrm>
            <a:off x="711200" y="1600200"/>
            <a:ext cx="9347200" cy="457200"/>
          </a:xfrm>
          <a:prstGeom prst="rect">
            <a:avLst/>
          </a:prstGeom>
        </p:spPr>
        <p:txBody>
          <a:bodyPr anchor="b">
            <a:normAutofit/>
          </a:bodyPr>
          <a:lstStyle>
            <a:lvl1pPr marL="0" indent="0">
              <a:buNone/>
              <a:defRPr sz="1100" b="0" i="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5"/>
          </p:nvPr>
        </p:nvSpPr>
        <p:spPr>
          <a:xfrm>
            <a:off x="914400" y="2286000"/>
            <a:ext cx="10668000" cy="4114800"/>
          </a:xfrm>
          <a:prstGeom prst="rect">
            <a:avLst/>
          </a:prstGeom>
        </p:spPr>
        <p:txBody>
          <a:bodyPr/>
          <a:lstStyle>
            <a:lvl1pPr marL="0" indent="227013">
              <a:spcAft>
                <a:spcPts val="600"/>
              </a:spcAft>
              <a:defRPr sz="1400">
                <a:latin typeface="Arial" pitchFamily="34" charset="0"/>
                <a:ea typeface="Tahoma" pitchFamily="34" charset="0"/>
                <a:cs typeface="Arial" pitchFamily="34" charset="0"/>
              </a:defRPr>
            </a:lvl1pPr>
            <a:lvl2pPr marL="227013" indent="227013">
              <a:spcAft>
                <a:spcPts val="600"/>
              </a:spcAft>
              <a:buFont typeface="Courier New" pitchFamily="49" charset="0"/>
              <a:buChar char="o"/>
              <a:defRPr sz="1400">
                <a:latin typeface="Arial" pitchFamily="34" charset="0"/>
                <a:ea typeface="Tahoma" pitchFamily="34" charset="0"/>
                <a:cs typeface="Arial" pitchFamily="34" charset="0"/>
              </a:defRPr>
            </a:lvl2pPr>
            <a:lvl3pPr marL="461963" indent="227013">
              <a:spcAft>
                <a:spcPts val="600"/>
              </a:spcAft>
              <a:buFont typeface="Wingdings" pitchFamily="2" charset="2"/>
              <a:buChar char="Ø"/>
              <a:defRPr sz="1200">
                <a:latin typeface="Arial" pitchFamily="34" charset="0"/>
                <a:ea typeface="Tahoma" pitchFamily="34" charset="0"/>
                <a:cs typeface="Arial" pitchFamily="34" charset="0"/>
              </a:defRPr>
            </a:lvl3pPr>
            <a:lvl4pPr marL="687388" indent="227013">
              <a:spcAft>
                <a:spcPts val="600"/>
              </a:spcAft>
              <a:defRPr sz="1200">
                <a:latin typeface="Arial" pitchFamily="34" charset="0"/>
                <a:ea typeface="Tahoma" pitchFamily="34" charset="0"/>
                <a:cs typeface="Arial" pitchFamily="34" charset="0"/>
              </a:defRPr>
            </a:lvl4pPr>
            <a:lvl5pPr marL="914400" indent="227013">
              <a:spcAft>
                <a:spcPts val="600"/>
              </a:spcAft>
              <a:defRPr sz="1000">
                <a:latin typeface="Arial" pitchFamily="34" charset="0"/>
                <a:ea typeface="Tahoma"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itle 1"/>
          <p:cNvSpPr>
            <a:spLocks noGrp="1"/>
          </p:cNvSpPr>
          <p:nvPr>
            <p:ph type="title"/>
          </p:nvPr>
        </p:nvSpPr>
        <p:spPr>
          <a:xfrm>
            <a:off x="711200" y="76201"/>
            <a:ext cx="9947587"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25" name="Rectangle 24"/>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3"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203339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Rectangle 19"/>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609600" y="2667001"/>
            <a:ext cx="53848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1"/>
            <a:ext cx="53848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a:spLocks noGrp="1"/>
          </p:cNvSpPr>
          <p:nvPr>
            <p:ph type="title"/>
          </p:nvPr>
        </p:nvSpPr>
        <p:spPr>
          <a:xfrm>
            <a:off x="711200" y="76201"/>
            <a:ext cx="110744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2" name="Subtitle 2"/>
          <p:cNvSpPr>
            <a:spLocks noGrp="1"/>
          </p:cNvSpPr>
          <p:nvPr>
            <p:ph type="subTitle" idx="13"/>
          </p:nvPr>
        </p:nvSpPr>
        <p:spPr>
          <a:xfrm>
            <a:off x="711200" y="838200"/>
            <a:ext cx="11074400" cy="685800"/>
          </a:xfrm>
        </p:spPr>
        <p:txBody>
          <a:bodyPr>
            <a:normAutofit/>
          </a:bodyPr>
          <a:lstStyle>
            <a:lvl1pPr marL="0" indent="0" algn="l">
              <a:buNone/>
              <a:defRPr sz="20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6" name="Text Placeholder 5"/>
          <p:cNvSpPr>
            <a:spLocks noGrp="1"/>
          </p:cNvSpPr>
          <p:nvPr>
            <p:ph type="body" sz="quarter" idx="20"/>
          </p:nvPr>
        </p:nvSpPr>
        <p:spPr>
          <a:xfrm>
            <a:off x="711200" y="1752600"/>
            <a:ext cx="5181600" cy="762000"/>
          </a:xfrm>
        </p:spPr>
        <p:txBody>
          <a:bodyPr/>
          <a:lstStyle>
            <a:lvl1pPr>
              <a:defRPr i="1"/>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p:cNvSpPr>
            <a:spLocks noGrp="1"/>
          </p:cNvSpPr>
          <p:nvPr>
            <p:ph type="body" sz="quarter" idx="21"/>
          </p:nvPr>
        </p:nvSpPr>
        <p:spPr>
          <a:xfrm>
            <a:off x="6299200" y="1752600"/>
            <a:ext cx="5181600" cy="762000"/>
          </a:xfrm>
        </p:spPr>
        <p:txBody>
          <a:bodyPr/>
          <a:lstStyle>
            <a:lvl1pPr>
              <a:defRPr i="1"/>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1586365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9"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608222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data, qn to right">
    <p:spTree>
      <p:nvGrpSpPr>
        <p:cNvPr id="1" name=""/>
        <p:cNvGrpSpPr/>
        <p:nvPr/>
      </p:nvGrpSpPr>
      <p:grpSpPr>
        <a:xfrm>
          <a:off x="0" y="0"/>
          <a:ext cx="0" cy="0"/>
          <a:chOff x="0" y="0"/>
          <a:chExt cx="0" cy="0"/>
        </a:xfrm>
      </p:grpSpPr>
      <p:sp>
        <p:nvSpPr>
          <p:cNvPr id="10" name="Text Placeholder 2"/>
          <p:cNvSpPr>
            <a:spLocks noGrp="1"/>
          </p:cNvSpPr>
          <p:nvPr>
            <p:ph type="body" idx="14"/>
          </p:nvPr>
        </p:nvSpPr>
        <p:spPr>
          <a:xfrm>
            <a:off x="9753600" y="2057400"/>
            <a:ext cx="1828800" cy="4343400"/>
          </a:xfrm>
          <a:prstGeom prst="rect">
            <a:avLst/>
          </a:prstGeom>
        </p:spPr>
        <p:txBody>
          <a:bodyPr anchor="t">
            <a:normAutofit/>
          </a:bodyPr>
          <a:lstStyle>
            <a:lvl1pPr marL="0" indent="0">
              <a:buNone/>
              <a:defRPr sz="1000" b="0" i="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p:cNvSpPr>
            <a:spLocks noGrp="1"/>
          </p:cNvSpPr>
          <p:nvPr>
            <p:ph idx="1"/>
          </p:nvPr>
        </p:nvSpPr>
        <p:spPr>
          <a:xfrm>
            <a:off x="914400" y="2057400"/>
            <a:ext cx="8636000" cy="4343400"/>
          </a:xfrm>
          <a:prstGeom prst="rect">
            <a:avLst/>
          </a:prstGeom>
        </p:spPr>
        <p:txBody>
          <a:bodyPr/>
          <a:lstStyle>
            <a:lvl1pPr marL="0" indent="227013">
              <a:spcAft>
                <a:spcPts val="600"/>
              </a:spcAft>
              <a:defRPr sz="1400">
                <a:latin typeface="Arial" pitchFamily="34" charset="0"/>
                <a:ea typeface="Tahoma" pitchFamily="34" charset="0"/>
                <a:cs typeface="Arial" pitchFamily="34" charset="0"/>
              </a:defRPr>
            </a:lvl1pPr>
            <a:lvl2pPr marL="227013" indent="227013">
              <a:spcAft>
                <a:spcPts val="600"/>
              </a:spcAft>
              <a:buFont typeface="Courier New" pitchFamily="49" charset="0"/>
              <a:buChar char="o"/>
              <a:defRPr sz="1400">
                <a:latin typeface="Arial" pitchFamily="34" charset="0"/>
                <a:ea typeface="Tahoma" pitchFamily="34" charset="0"/>
                <a:cs typeface="Arial" pitchFamily="34" charset="0"/>
              </a:defRPr>
            </a:lvl2pPr>
            <a:lvl3pPr marL="461963" indent="227013">
              <a:spcAft>
                <a:spcPts val="600"/>
              </a:spcAft>
              <a:buFont typeface="Wingdings" pitchFamily="2" charset="2"/>
              <a:buChar char="Ø"/>
              <a:defRPr sz="1200">
                <a:latin typeface="Arial" pitchFamily="34" charset="0"/>
                <a:ea typeface="Tahoma" pitchFamily="34" charset="0"/>
                <a:cs typeface="Arial" pitchFamily="34" charset="0"/>
              </a:defRPr>
            </a:lvl3pPr>
            <a:lvl4pPr marL="687388" indent="227013">
              <a:spcAft>
                <a:spcPts val="600"/>
              </a:spcAft>
              <a:defRPr sz="1200">
                <a:latin typeface="Arial" pitchFamily="34" charset="0"/>
                <a:ea typeface="Tahoma" pitchFamily="34" charset="0"/>
                <a:cs typeface="Arial" pitchFamily="34" charset="0"/>
              </a:defRPr>
            </a:lvl4pPr>
            <a:lvl5pPr marL="914400" indent="227013">
              <a:spcAft>
                <a:spcPts val="600"/>
              </a:spcAft>
              <a:defRPr sz="1000">
                <a:latin typeface="Arial" pitchFamily="34" charset="0"/>
                <a:ea typeface="Tahoma"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p:cNvSpPr>
            <a:spLocks noGrp="1"/>
          </p:cNvSpPr>
          <p:nvPr>
            <p:ph type="title"/>
          </p:nvPr>
        </p:nvSpPr>
        <p:spPr>
          <a:xfrm>
            <a:off x="711200" y="76201"/>
            <a:ext cx="111760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6" name="Subtitle 2"/>
          <p:cNvSpPr>
            <a:spLocks noGrp="1"/>
          </p:cNvSpPr>
          <p:nvPr>
            <p:ph type="subTitle" idx="15"/>
          </p:nvPr>
        </p:nvSpPr>
        <p:spPr>
          <a:xfrm>
            <a:off x="711200" y="838200"/>
            <a:ext cx="11176000" cy="1219200"/>
          </a:xfrm>
        </p:spPr>
        <p:txBody>
          <a:bodyPr>
            <a:normAutofit/>
          </a:bodyPr>
          <a:lstStyle>
            <a:lvl1pPr marL="0" indent="0" algn="l">
              <a:buNone/>
              <a:defRPr sz="20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8"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410706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hoto">
    <p:bg>
      <p:bgPr>
        <a:solidFill>
          <a:schemeClr val="bg1"/>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7315200" y="0"/>
            <a:ext cx="4876800" cy="6858000"/>
          </a:xfrm>
        </p:spPr>
        <p:txBody>
          <a:bodyPr/>
          <a:lstStyle/>
          <a:p>
            <a:r>
              <a:rPr lang="en-US" dirty="0"/>
              <a:t>Click icon to add picture</a:t>
            </a:r>
          </a:p>
        </p:txBody>
      </p:sp>
      <p:pic>
        <p:nvPicPr>
          <p:cNvPr id="307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467608" y="5846853"/>
            <a:ext cx="1541873" cy="754876"/>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itle 1"/>
          <p:cNvSpPr>
            <a:spLocks noGrp="1"/>
          </p:cNvSpPr>
          <p:nvPr>
            <p:ph type="ctrTitle"/>
          </p:nvPr>
        </p:nvSpPr>
        <p:spPr>
          <a:xfrm>
            <a:off x="393700" y="2209800"/>
            <a:ext cx="6400800" cy="1009650"/>
          </a:xfrm>
          <a:ln w="0" cmpd="sng">
            <a:noFill/>
          </a:ln>
        </p:spPr>
        <p:txBody>
          <a:bodyPr>
            <a:noAutofit/>
          </a:bodyPr>
          <a:lstStyle>
            <a:lvl1pPr algn="l">
              <a:defRPr sz="3200" u="none">
                <a:solidFill>
                  <a:srgbClr val="000000"/>
                </a:solidFill>
              </a:defRPr>
            </a:lvl1pPr>
          </a:lstStyle>
          <a:p>
            <a:r>
              <a:rPr lang="en-US"/>
              <a:t>Click to edit Master title style</a:t>
            </a:r>
            <a:endParaRPr lang="en-US" dirty="0"/>
          </a:p>
        </p:txBody>
      </p:sp>
      <p:sp>
        <p:nvSpPr>
          <p:cNvPr id="1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76607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ver Slide">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3700" y="2209800"/>
            <a:ext cx="6400800" cy="1009650"/>
          </a:xfrm>
          <a:ln w="0" cmpd="sng">
            <a:noFill/>
          </a:ln>
        </p:spPr>
        <p:txBody>
          <a:bodyPr>
            <a:noAutofit/>
          </a:bodyPr>
          <a:lstStyle>
            <a:lvl1pPr algn="l">
              <a:defRPr sz="3200" u="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06400" y="3124200"/>
            <a:ext cx="6400800" cy="1676400"/>
          </a:xfrm>
        </p:spPr>
        <p:txBody>
          <a:bodyPr>
            <a:normAutofit/>
          </a:bodyPr>
          <a:lstStyle>
            <a:lvl1pPr marL="0" indent="0" algn="l">
              <a:buNone/>
              <a:defRPr sz="24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500" y="228600"/>
            <a:ext cx="2679700" cy="172720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Placeholder 15"/>
          <p:cNvSpPr>
            <a:spLocks noGrp="1"/>
          </p:cNvSpPr>
          <p:nvPr>
            <p:ph type="body" sz="quarter" idx="14" hasCustomPrompt="1"/>
          </p:nvPr>
        </p:nvSpPr>
        <p:spPr>
          <a:xfrm>
            <a:off x="406400" y="4495800"/>
            <a:ext cx="6400800" cy="1066800"/>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Tree>
    <p:extLst>
      <p:ext uri="{BB962C8B-B14F-4D97-AF65-F5344CB8AC3E}">
        <p14:creationId xmlns:p14="http://schemas.microsoft.com/office/powerpoint/2010/main" val="352653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4" name="Rectangle 13"/>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231775" indent="-231775">
              <a:lnSpc>
                <a:spcPct val="150000"/>
              </a:lnSpc>
              <a:buClrTx/>
              <a:buSzPct val="150000"/>
              <a:buFont typeface="Arial" pitchFamily="34" charset="0"/>
              <a:buChar char="•"/>
              <a:defRPr>
                <a:solidFill>
                  <a:schemeClr val="tx1"/>
                </a:solidFill>
              </a:defRPr>
            </a:lvl1pPr>
            <a:lvl2pPr marL="688975" indent="-231775">
              <a:lnSpc>
                <a:spcPct val="150000"/>
              </a:lnSpc>
              <a:buClrTx/>
              <a:buSzPct val="150000"/>
              <a:buFont typeface="Wingdings" pitchFamily="2" charset="2"/>
              <a:buChar char="§"/>
              <a:defRPr>
                <a:solidFill>
                  <a:schemeClr val="tx1"/>
                </a:solidFill>
              </a:defRPr>
            </a:lvl2pPr>
            <a:lvl3pPr marL="1084263" indent="-169863">
              <a:lnSpc>
                <a:spcPct val="150000"/>
              </a:lnSpc>
              <a:buClrTx/>
              <a:buSzPct val="150000"/>
              <a:buFont typeface="Courier New" pitchFamily="49" charset="0"/>
              <a:buChar char="o"/>
              <a:defRPr>
                <a:solidFill>
                  <a:schemeClr val="tx1"/>
                </a:solidFill>
              </a:defRPr>
            </a:lvl3pPr>
            <a:lvl4pPr marL="1541463" indent="-169863">
              <a:lnSpc>
                <a:spcPct val="150000"/>
              </a:lnSpc>
              <a:buClrTx/>
              <a:buSzPct val="150000"/>
              <a:buFont typeface="Arial" pitchFamily="34" charset="0"/>
              <a:buChar char="•"/>
              <a:defRPr>
                <a:solidFill>
                  <a:schemeClr val="tx1"/>
                </a:solidFill>
              </a:defRPr>
            </a:lvl4pPr>
            <a:lvl5pPr marL="1998663" indent="-169863">
              <a:lnSpc>
                <a:spcPct val="150000"/>
              </a:lnSpc>
              <a:buClrTx/>
              <a:buSzPct val="1500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11200" y="76201"/>
            <a:ext cx="111506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8" name="Subtitle 2"/>
          <p:cNvSpPr>
            <a:spLocks noGrp="1"/>
          </p:cNvSpPr>
          <p:nvPr>
            <p:ph type="subTitle" idx="13"/>
          </p:nvPr>
        </p:nvSpPr>
        <p:spPr>
          <a:xfrm>
            <a:off x="711200" y="838200"/>
            <a:ext cx="11176000" cy="6858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7" name="Footer Placeholder 11"/>
          <p:cNvSpPr>
            <a:spLocks noGrp="1"/>
          </p:cNvSpPr>
          <p:nvPr>
            <p:ph type="ftr" sz="quarter" idx="17"/>
          </p:nvPr>
        </p:nvSpPr>
        <p:spPr>
          <a:xfrm>
            <a:off x="0" y="6484938"/>
            <a:ext cx="5892800" cy="365125"/>
          </a:xfrm>
          <a:prstGeom prst="rect">
            <a:avLst/>
          </a:prstGeom>
        </p:spPr>
        <p:txBody>
          <a:bodyPr anchor="ctr"/>
          <a:lstStyle>
            <a:lvl1pPr algn="l">
              <a:defRPr sz="1050">
                <a:solidFill>
                  <a:schemeClr val="tx2"/>
                </a:solidFill>
                <a:latin typeface="Arial" pitchFamily="34" charset="0"/>
                <a:cs typeface="Arial" pitchFamily="34" charset="0"/>
              </a:defRPr>
            </a:lvl1pPr>
          </a:lstStyle>
          <a:p>
            <a:r>
              <a:rPr lang="en-US" dirty="0">
                <a:solidFill>
                  <a:srgbClr val="114353"/>
                </a:solidFill>
              </a:rPr>
              <a:t>© Anzalone Liszt Grove Research</a:t>
            </a:r>
          </a:p>
        </p:txBody>
      </p:sp>
    </p:spTree>
    <p:extLst>
      <p:ext uri="{BB962C8B-B14F-4D97-AF65-F5344CB8AC3E}">
        <p14:creationId xmlns:p14="http://schemas.microsoft.com/office/powerpoint/2010/main" val="3038511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A89EDD-1552-4BCA-ABC8-A77813ABB1B2}" type="datetimeFigureOut">
              <a:rPr lang="en-US" smtClean="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5A8102-1AB9-46C4-A444-1EE69CF48C7D}" type="slidenum">
              <a:rPr lang="en-US" smtClean="0"/>
              <a:t>‹#›</a:t>
            </a:fld>
            <a:endParaRPr lang="en-US" dirty="0"/>
          </a:p>
        </p:txBody>
      </p:sp>
    </p:spTree>
    <p:extLst>
      <p:ext uri="{BB962C8B-B14F-4D97-AF65-F5344CB8AC3E}">
        <p14:creationId xmlns:p14="http://schemas.microsoft.com/office/powerpoint/2010/main" val="2376575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FB35A0-F726-224F-8FCE-140EE2B29198}" type="datetime1">
              <a:rPr lang="en-US" smtClean="0">
                <a:solidFill>
                  <a:srgbClr val="1B204F"/>
                </a:solidFill>
              </a:rPr>
              <a:pPr/>
              <a:t>8/21/2018</a:t>
            </a:fld>
            <a:endParaRPr lang="en-US">
              <a:solidFill>
                <a:srgbClr val="1B204F"/>
              </a:solidFill>
            </a:endParaRPr>
          </a:p>
        </p:txBody>
      </p:sp>
      <p:sp>
        <p:nvSpPr>
          <p:cNvPr id="5" name="Footer Placeholder 4"/>
          <p:cNvSpPr>
            <a:spLocks noGrp="1"/>
          </p:cNvSpPr>
          <p:nvPr>
            <p:ph type="ftr" sz="quarter" idx="11"/>
          </p:nvPr>
        </p:nvSpPr>
        <p:spPr/>
        <p:txBody>
          <a:bodyPr/>
          <a:lstStyle/>
          <a:p>
            <a:endParaRPr lang="en-US">
              <a:solidFill>
                <a:srgbClr val="1B204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EF341E1-7F97-F242-93E3-C7D00D5E3479}"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49959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7B1BED0A-3C8B-A148-8B13-510E5CF77542}" type="datetime1">
              <a:rPr lang="en-US" smtClean="0"/>
              <a:pPr/>
              <a:t>8/21/2018</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F8F8F8"/>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DEF341E1-7F97-F242-93E3-C7D00D5E3479}" type="slidenum">
              <a:rPr lang="en-US" smtClean="0">
                <a:solidFill>
                  <a:srgbClr val="F8F8F8"/>
                </a:solidFill>
              </a:rPr>
              <a:pPr/>
              <a:t>‹#›</a:t>
            </a:fld>
            <a:endParaRPr lang="en-US">
              <a:solidFill>
                <a:srgbClr val="F8F8F8"/>
              </a:solidFill>
            </a:endParaRPr>
          </a:p>
        </p:txBody>
      </p:sp>
    </p:spTree>
    <p:extLst>
      <p:ext uri="{BB962C8B-B14F-4D97-AF65-F5344CB8AC3E}">
        <p14:creationId xmlns:p14="http://schemas.microsoft.com/office/powerpoint/2010/main" val="87286879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9FB35A0-F726-224F-8FCE-140EE2B29198}" type="datetime1">
              <a:rPr lang="en-US" smtClean="0">
                <a:solidFill>
                  <a:srgbClr val="1B204F"/>
                </a:solidFill>
              </a:rPr>
              <a:pPr/>
              <a:t>8/21/2018</a:t>
            </a:fld>
            <a:endParaRPr lang="en-US">
              <a:solidFill>
                <a:srgbClr val="1B204F"/>
              </a:solidFill>
            </a:endParaRPr>
          </a:p>
        </p:txBody>
      </p:sp>
      <p:sp>
        <p:nvSpPr>
          <p:cNvPr id="5" name="Footer Placeholder 4"/>
          <p:cNvSpPr>
            <a:spLocks noGrp="1"/>
          </p:cNvSpPr>
          <p:nvPr>
            <p:ph type="ftr" sz="quarter" idx="11"/>
          </p:nvPr>
        </p:nvSpPr>
        <p:spPr/>
        <p:txBody>
          <a:bodyPr/>
          <a:lstStyle/>
          <a:p>
            <a:endParaRPr lang="en-US">
              <a:solidFill>
                <a:srgbClr val="1B204F"/>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EF341E1-7F97-F242-93E3-C7D00D5E3479}"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33574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BC19421-D006-C34D-A914-9B67A3AB9F9D}" type="datetime1">
              <a:rPr lang="en-US" smtClean="0">
                <a:solidFill>
                  <a:srgbClr val="1B204F"/>
                </a:solidFill>
              </a:rPr>
              <a:pPr/>
              <a:t>8/21/2018</a:t>
            </a:fld>
            <a:endParaRPr lang="en-US">
              <a:solidFill>
                <a:srgbClr val="1B204F"/>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DEF341E1-7F97-F242-93E3-C7D00D5E3479}"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1B204F"/>
              </a:solidFill>
            </a:endParaRPr>
          </a:p>
        </p:txBody>
      </p:sp>
    </p:spTree>
    <p:extLst>
      <p:ext uri="{BB962C8B-B14F-4D97-AF65-F5344CB8AC3E}">
        <p14:creationId xmlns:p14="http://schemas.microsoft.com/office/powerpoint/2010/main" val="27464500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C33935B-5068-7E41-8922-4C5BA667680B}" type="datetime1">
              <a:rPr lang="en-US" smtClean="0">
                <a:solidFill>
                  <a:srgbClr val="1B204F"/>
                </a:solidFill>
              </a:rPr>
              <a:pPr/>
              <a:t>8/21/2018</a:t>
            </a:fld>
            <a:endParaRPr lang="en-US">
              <a:solidFill>
                <a:srgbClr val="1B204F"/>
              </a:solidFill>
            </a:endParaRPr>
          </a:p>
        </p:txBody>
      </p:sp>
      <p:sp>
        <p:nvSpPr>
          <p:cNvPr id="10" name="Slide Number Placeholder 9"/>
          <p:cNvSpPr>
            <a:spLocks noGrp="1"/>
          </p:cNvSpPr>
          <p:nvPr>
            <p:ph type="sldNum" sz="quarter" idx="16"/>
          </p:nvPr>
        </p:nvSpPr>
        <p:spPr/>
        <p:txBody>
          <a:bodyPr rtlCol="0"/>
          <a:lstStyle/>
          <a:p>
            <a:fld id="{DEF341E1-7F97-F242-93E3-C7D00D5E347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1B204F"/>
              </a:solidFill>
            </a:endParaRPr>
          </a:p>
        </p:txBody>
      </p:sp>
    </p:spTree>
    <p:extLst>
      <p:ext uri="{BB962C8B-B14F-4D97-AF65-F5344CB8AC3E}">
        <p14:creationId xmlns:p14="http://schemas.microsoft.com/office/powerpoint/2010/main" val="391879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2C0BF51-4106-8740-8FE0-E25287FE0F6E}" type="datetime1">
              <a:rPr lang="en-US" smtClean="0">
                <a:solidFill>
                  <a:srgbClr val="1B204F"/>
                </a:solidFill>
              </a:rPr>
              <a:pPr/>
              <a:t>8/21/2018</a:t>
            </a:fld>
            <a:endParaRPr lang="en-US">
              <a:solidFill>
                <a:srgbClr val="1B204F"/>
              </a:solidFill>
            </a:endParaRPr>
          </a:p>
        </p:txBody>
      </p:sp>
      <p:sp>
        <p:nvSpPr>
          <p:cNvPr id="12" name="Slide Number Placeholder 11"/>
          <p:cNvSpPr>
            <a:spLocks noGrp="1"/>
          </p:cNvSpPr>
          <p:nvPr>
            <p:ph type="sldNum" sz="quarter" idx="16"/>
          </p:nvPr>
        </p:nvSpPr>
        <p:spPr/>
        <p:txBody>
          <a:bodyPr rtlCol="0"/>
          <a:lstStyle/>
          <a:p>
            <a:fld id="{DEF341E1-7F97-F242-93E3-C7D00D5E347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1B204F"/>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837390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CFF5F61-03B4-E14B-83A7-E244BC8DB898}" type="datetime1">
              <a:rPr lang="en-US" smtClean="0">
                <a:solidFill>
                  <a:srgbClr val="1B204F"/>
                </a:solidFill>
              </a:rPr>
              <a:pPr/>
              <a:t>8/21/2018</a:t>
            </a:fld>
            <a:endParaRPr lang="en-US">
              <a:solidFill>
                <a:srgbClr val="1B204F"/>
              </a:solidFill>
            </a:endParaRPr>
          </a:p>
        </p:txBody>
      </p:sp>
      <p:sp>
        <p:nvSpPr>
          <p:cNvPr id="4" name="Footer Placeholder 3"/>
          <p:cNvSpPr>
            <a:spLocks noGrp="1"/>
          </p:cNvSpPr>
          <p:nvPr>
            <p:ph type="ftr" sz="quarter" idx="11"/>
          </p:nvPr>
        </p:nvSpPr>
        <p:spPr/>
        <p:txBody>
          <a:bodyPr/>
          <a:lstStyle/>
          <a:p>
            <a:endParaRPr lang="en-US">
              <a:solidFill>
                <a:srgbClr val="1B204F"/>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EF341E1-7F97-F242-93E3-C7D00D5E3479}" type="slidenum">
              <a:rPr lang="en-US" smtClean="0"/>
              <a:pPr/>
              <a:t>‹#›</a:t>
            </a:fld>
            <a:endParaRPr lang="en-US"/>
          </a:p>
        </p:txBody>
      </p:sp>
    </p:spTree>
    <p:extLst>
      <p:ext uri="{BB962C8B-B14F-4D97-AF65-F5344CB8AC3E}">
        <p14:creationId xmlns:p14="http://schemas.microsoft.com/office/powerpoint/2010/main" val="139293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Section Header">
    <p:bg>
      <p:bgPr>
        <a:solidFill>
          <a:srgbClr val="9DCB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3" y="3886201"/>
            <a:ext cx="10619316" cy="892175"/>
          </a:xfrm>
        </p:spPr>
        <p:txBody>
          <a:bodyPr anchor="b">
            <a:normAutofit/>
          </a:bodyPr>
          <a:lstStyle>
            <a:lvl1pPr algn="l">
              <a:defRPr sz="32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965700"/>
            <a:ext cx="10363200" cy="520700"/>
          </a:xfrm>
        </p:spPr>
        <p:txBody>
          <a:bodyPr anchor="t"/>
          <a:lstStyle>
            <a:lvl1pPr marL="0" indent="0">
              <a:buNone/>
              <a:defRPr sz="2000">
                <a:solidFill>
                  <a:srgbClr val="11435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1117600" y="4876800"/>
            <a:ext cx="7620000" cy="0"/>
          </a:xfrm>
          <a:prstGeom prst="line">
            <a:avLst/>
          </a:prstGeom>
          <a:ln w="57150">
            <a:solidFill>
              <a:srgbClr val="114353"/>
            </a:solidFill>
          </a:ln>
        </p:spPr>
        <p:style>
          <a:lnRef idx="1">
            <a:schemeClr val="accent2"/>
          </a:lnRef>
          <a:fillRef idx="0">
            <a:schemeClr val="accent2"/>
          </a:fillRef>
          <a:effectRef idx="0">
            <a:schemeClr val="accent2"/>
          </a:effectRef>
          <a:fontRef idx="minor">
            <a:schemeClr val="tx1"/>
          </a:fontRef>
        </p:style>
      </p:cxnSp>
      <p:pic>
        <p:nvPicPr>
          <p:cNvPr id="9" name="Picture 6" descr="C:\Users\Mark\Documents\Design Work Crash\Anzalone\Brand\Logo Final\ALGR Logoin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5808" y="152402"/>
            <a:ext cx="1402080" cy="67790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Picture Placeholder 12"/>
          <p:cNvSpPr>
            <a:spLocks noGrp="1"/>
          </p:cNvSpPr>
          <p:nvPr>
            <p:ph type="pic" sz="quarter" idx="17"/>
          </p:nvPr>
        </p:nvSpPr>
        <p:spPr>
          <a:xfrm>
            <a:off x="3352800" y="457200"/>
            <a:ext cx="5486400" cy="3505200"/>
          </a:xfrm>
        </p:spPr>
        <p:txBody>
          <a:bodyPr/>
          <a:lstStyle/>
          <a:p>
            <a:r>
              <a:rPr lang="en-US" dirty="0"/>
              <a:t>Click icon to add picture</a:t>
            </a:r>
          </a:p>
        </p:txBody>
      </p:sp>
    </p:spTree>
    <p:extLst>
      <p:ext uri="{BB962C8B-B14F-4D97-AF65-F5344CB8AC3E}">
        <p14:creationId xmlns:p14="http://schemas.microsoft.com/office/powerpoint/2010/main" val="99024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FE106-B0E6-E64A-941D-878ADE138623}" type="datetime1">
              <a:rPr lang="en-US" smtClean="0">
                <a:solidFill>
                  <a:srgbClr val="1B204F"/>
                </a:solidFill>
              </a:rPr>
              <a:pPr/>
              <a:t>8/21/2018</a:t>
            </a:fld>
            <a:endParaRPr lang="en-US">
              <a:solidFill>
                <a:srgbClr val="1B204F"/>
              </a:solidFill>
            </a:endParaRPr>
          </a:p>
        </p:txBody>
      </p:sp>
      <p:sp>
        <p:nvSpPr>
          <p:cNvPr id="3" name="Footer Placeholder 2"/>
          <p:cNvSpPr>
            <a:spLocks noGrp="1"/>
          </p:cNvSpPr>
          <p:nvPr>
            <p:ph type="ftr" sz="quarter" idx="11"/>
          </p:nvPr>
        </p:nvSpPr>
        <p:spPr/>
        <p:txBody>
          <a:bodyPr/>
          <a:lstStyle/>
          <a:p>
            <a:endParaRPr lang="en-US">
              <a:solidFill>
                <a:srgbClr val="1B204F"/>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DEF341E1-7F97-F242-93E3-C7D00D5E3479}" type="slidenum">
              <a:rPr lang="en-US" smtClean="0">
                <a:solidFill>
                  <a:srgbClr val="1B204F"/>
                </a:solidFill>
              </a:rPr>
              <a:pPr/>
              <a:t>‹#›</a:t>
            </a:fld>
            <a:endParaRPr lang="en-US">
              <a:solidFill>
                <a:srgbClr val="1B204F"/>
              </a:solidFill>
            </a:endParaRPr>
          </a:p>
        </p:txBody>
      </p:sp>
    </p:spTree>
    <p:extLst>
      <p:ext uri="{BB962C8B-B14F-4D97-AF65-F5344CB8AC3E}">
        <p14:creationId xmlns:p14="http://schemas.microsoft.com/office/powerpoint/2010/main" val="1806376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1360C7D-9D96-EE40-AD4A-D9E76AA76672}" type="datetime1">
              <a:rPr lang="en-US" smtClean="0">
                <a:solidFill>
                  <a:srgbClr val="1B204F"/>
                </a:solidFill>
              </a:rPr>
              <a:pPr/>
              <a:t>8/21/2018</a:t>
            </a:fld>
            <a:endParaRPr lang="en-US">
              <a:solidFill>
                <a:srgbClr val="1B204F"/>
              </a:solidFill>
            </a:endParaRPr>
          </a:p>
        </p:txBody>
      </p:sp>
      <p:sp>
        <p:nvSpPr>
          <p:cNvPr id="6" name="Footer Placeholder 5"/>
          <p:cNvSpPr>
            <a:spLocks noGrp="1"/>
          </p:cNvSpPr>
          <p:nvPr>
            <p:ph type="ftr" sz="quarter" idx="11"/>
          </p:nvPr>
        </p:nvSpPr>
        <p:spPr/>
        <p:txBody>
          <a:bodyPr/>
          <a:lstStyle/>
          <a:p>
            <a:endParaRPr lang="en-US">
              <a:solidFill>
                <a:srgbClr val="1B204F"/>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EF341E1-7F97-F242-93E3-C7D00D5E3479}"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03682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7EF51FC6-7AB1-E044-84CD-38B54D938248}" type="datetime1">
              <a:rPr lang="en-US" smtClean="0">
                <a:solidFill>
                  <a:srgbClr val="1B204F"/>
                </a:solidFill>
              </a:rPr>
              <a:pPr/>
              <a:t>8/21/2018</a:t>
            </a:fld>
            <a:endParaRPr lang="en-US">
              <a:solidFill>
                <a:srgbClr val="1B204F"/>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DEF341E1-7F97-F242-93E3-C7D00D5E3479}"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1B204F"/>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extLst>
      <p:ext uri="{BB962C8B-B14F-4D97-AF65-F5344CB8AC3E}">
        <p14:creationId xmlns:p14="http://schemas.microsoft.com/office/powerpoint/2010/main" val="139242646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CBA8-A500-1644-8744-AE6C52A5E2DB}" type="datetime1">
              <a:rPr lang="en-US" smtClean="0">
                <a:solidFill>
                  <a:srgbClr val="1B204F"/>
                </a:solidFill>
              </a:rPr>
              <a:pPr/>
              <a:t>8/21/2018</a:t>
            </a:fld>
            <a:endParaRPr lang="en-US">
              <a:solidFill>
                <a:srgbClr val="1B204F"/>
              </a:solidFill>
            </a:endParaRPr>
          </a:p>
        </p:txBody>
      </p:sp>
      <p:sp>
        <p:nvSpPr>
          <p:cNvPr id="5" name="Footer Placeholder 4"/>
          <p:cNvSpPr>
            <a:spLocks noGrp="1"/>
          </p:cNvSpPr>
          <p:nvPr>
            <p:ph type="ftr" sz="quarter" idx="11"/>
          </p:nvPr>
        </p:nvSpPr>
        <p:spPr/>
        <p:txBody>
          <a:bodyPr/>
          <a:lstStyle/>
          <a:p>
            <a:endParaRPr lang="en-US">
              <a:solidFill>
                <a:srgbClr val="1B204F"/>
              </a:solidFill>
            </a:endParaRPr>
          </a:p>
        </p:txBody>
      </p:sp>
      <p:sp>
        <p:nvSpPr>
          <p:cNvPr id="6" name="Slide Number Placeholder 5"/>
          <p:cNvSpPr>
            <a:spLocks noGrp="1"/>
          </p:cNvSpPr>
          <p:nvPr>
            <p:ph type="sldNum" sz="quarter" idx="12"/>
          </p:nvPr>
        </p:nvSpPr>
        <p:spPr/>
        <p:txBody>
          <a:bodyPr/>
          <a:lstStyle/>
          <a:p>
            <a:fld id="{DEF341E1-7F97-F242-93E3-C7D00D5E3479}" type="slidenum">
              <a:rPr lang="en-US" smtClean="0"/>
              <a:pPr/>
              <a:t>‹#›</a:t>
            </a:fld>
            <a:endParaRPr lang="en-US"/>
          </a:p>
        </p:txBody>
      </p:sp>
    </p:spTree>
    <p:extLst>
      <p:ext uri="{BB962C8B-B14F-4D97-AF65-F5344CB8AC3E}">
        <p14:creationId xmlns:p14="http://schemas.microsoft.com/office/powerpoint/2010/main" val="4276061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BFDAC987-F60A-0340-A08F-0C106218CA6D}" type="datetime1">
              <a:rPr lang="en-US" smtClean="0">
                <a:solidFill>
                  <a:srgbClr val="1B204F"/>
                </a:solidFill>
              </a:rPr>
              <a:pPr/>
              <a:t>8/21/2018</a:t>
            </a:fld>
            <a:endParaRPr lang="en-US">
              <a:solidFill>
                <a:srgbClr val="1B204F"/>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1B204F"/>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DEF341E1-7F97-F242-93E3-C7D00D5E3479}" type="slidenum">
              <a:rPr lang="en-US" smtClean="0"/>
              <a:pPr/>
              <a:t>‹#›</a:t>
            </a:fld>
            <a:endParaRPr lang="en-US"/>
          </a:p>
        </p:txBody>
      </p:sp>
    </p:spTree>
    <p:extLst>
      <p:ext uri="{BB962C8B-B14F-4D97-AF65-F5344CB8AC3E}">
        <p14:creationId xmlns:p14="http://schemas.microsoft.com/office/powerpoint/2010/main" val="25755771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Header">
    <p:bg>
      <p:bgPr>
        <a:solidFill>
          <a:srgbClr val="11435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3" y="3886201"/>
            <a:ext cx="10619316" cy="892175"/>
          </a:xfrm>
        </p:spPr>
        <p:txBody>
          <a:bodyPr anchor="b">
            <a:normAutofit/>
          </a:bodyPr>
          <a:lstStyle>
            <a:lvl1pPr algn="l">
              <a:defRPr sz="32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4965700"/>
            <a:ext cx="10363200" cy="520700"/>
          </a:xfrm>
        </p:spPr>
        <p:txBody>
          <a:bodyPr anchor="t"/>
          <a:lstStyle>
            <a:lvl1pPr marL="0" indent="0">
              <a:buNone/>
              <a:defRPr sz="2000">
                <a:solidFill>
                  <a:srgbClr val="9DCB3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a:xfrm>
            <a:off x="1117600" y="4876800"/>
            <a:ext cx="7620000"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pic>
        <p:nvPicPr>
          <p:cNvPr id="5122" name="Picture 2" descr="C:\Users\Mark\Documents\Design Work Crash\Anzalone\Brand\Logo Final\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55808" y="152400"/>
            <a:ext cx="1402080" cy="67963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Picture Placeholder 12"/>
          <p:cNvSpPr>
            <a:spLocks noGrp="1"/>
          </p:cNvSpPr>
          <p:nvPr>
            <p:ph type="pic" sz="quarter" idx="17"/>
          </p:nvPr>
        </p:nvSpPr>
        <p:spPr>
          <a:xfrm>
            <a:off x="3352800" y="457200"/>
            <a:ext cx="5486400" cy="3505200"/>
          </a:xfrm>
        </p:spPr>
        <p:txBody>
          <a:bodyPr/>
          <a:lstStyle/>
          <a:p>
            <a:r>
              <a:rPr lang="en-US" dirty="0"/>
              <a:t>Click icon to add picture</a:t>
            </a:r>
          </a:p>
        </p:txBody>
      </p:sp>
    </p:spTree>
    <p:extLst>
      <p:ext uri="{BB962C8B-B14F-4D97-AF65-F5344CB8AC3E}">
        <p14:creationId xmlns:p14="http://schemas.microsoft.com/office/powerpoint/2010/main" val="44618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p:txBody>
          <a:bodyPr/>
          <a:lstStyle>
            <a:lvl1pPr marL="231775" indent="-231775">
              <a:lnSpc>
                <a:spcPct val="150000"/>
              </a:lnSpc>
              <a:buClrTx/>
              <a:buSzPct val="150000"/>
              <a:buFont typeface="Arial" pitchFamily="34" charset="0"/>
              <a:buChar char="•"/>
              <a:defRPr>
                <a:solidFill>
                  <a:schemeClr val="tx1"/>
                </a:solidFill>
              </a:defRPr>
            </a:lvl1pPr>
            <a:lvl2pPr marL="688975" indent="-231775">
              <a:lnSpc>
                <a:spcPct val="150000"/>
              </a:lnSpc>
              <a:buClrTx/>
              <a:buSzPct val="150000"/>
              <a:buFont typeface="Wingdings" pitchFamily="2" charset="2"/>
              <a:buChar char="§"/>
              <a:defRPr>
                <a:solidFill>
                  <a:schemeClr val="tx1"/>
                </a:solidFill>
              </a:defRPr>
            </a:lvl2pPr>
            <a:lvl3pPr marL="1084263" indent="-169863">
              <a:lnSpc>
                <a:spcPct val="150000"/>
              </a:lnSpc>
              <a:buClrTx/>
              <a:buSzPct val="150000"/>
              <a:buFont typeface="Courier New" pitchFamily="49" charset="0"/>
              <a:buChar char="o"/>
              <a:defRPr>
                <a:solidFill>
                  <a:schemeClr val="tx1"/>
                </a:solidFill>
              </a:defRPr>
            </a:lvl3pPr>
            <a:lvl4pPr marL="1541463" indent="-169863">
              <a:lnSpc>
                <a:spcPct val="150000"/>
              </a:lnSpc>
              <a:buClrTx/>
              <a:buSzPct val="150000"/>
              <a:buFont typeface="Arial" pitchFamily="34" charset="0"/>
              <a:buChar char="•"/>
              <a:defRPr>
                <a:solidFill>
                  <a:schemeClr val="tx1"/>
                </a:solidFill>
              </a:defRPr>
            </a:lvl4pPr>
            <a:lvl5pPr marL="1998663" indent="-169863">
              <a:lnSpc>
                <a:spcPct val="150000"/>
              </a:lnSpc>
              <a:buClrTx/>
              <a:buSzPct val="1500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711200" y="76201"/>
            <a:ext cx="111506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8" name="Subtitle 2"/>
          <p:cNvSpPr>
            <a:spLocks noGrp="1"/>
          </p:cNvSpPr>
          <p:nvPr>
            <p:ph type="subTitle" idx="13"/>
          </p:nvPr>
        </p:nvSpPr>
        <p:spPr>
          <a:xfrm>
            <a:off x="711200" y="838200"/>
            <a:ext cx="11176000" cy="685800"/>
          </a:xfrm>
        </p:spPr>
        <p:txBody>
          <a:bodyPr>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7" name="Footer Placeholder 11"/>
          <p:cNvSpPr>
            <a:spLocks noGrp="1"/>
          </p:cNvSpPr>
          <p:nvPr>
            <p:ph type="ftr" sz="quarter" idx="17"/>
          </p:nvPr>
        </p:nvSpPr>
        <p:spPr>
          <a:xfrm>
            <a:off x="0" y="6484938"/>
            <a:ext cx="5892800" cy="365125"/>
          </a:xfrm>
          <a:prstGeom prst="rect">
            <a:avLst/>
          </a:prstGeom>
        </p:spPr>
        <p:txBody>
          <a:bodyPr anchor="ctr"/>
          <a:lstStyle>
            <a:lvl1pPr algn="l">
              <a:defRPr sz="1050">
                <a:solidFill>
                  <a:schemeClr val="tx2"/>
                </a:solidFill>
                <a:latin typeface="Arial" pitchFamily="34" charset="0"/>
                <a:cs typeface="Arial" pitchFamily="34" charset="0"/>
              </a:defRPr>
            </a:lvl1pPr>
          </a:lstStyle>
          <a:p>
            <a:r>
              <a:rPr lang="en-US" dirty="0">
                <a:solidFill>
                  <a:srgbClr val="114353"/>
                </a:solidFill>
              </a:rPr>
              <a:t>© Anzalone Liszt Grove Research</a:t>
            </a:r>
          </a:p>
        </p:txBody>
      </p:sp>
    </p:spTree>
    <p:extLst>
      <p:ext uri="{BB962C8B-B14F-4D97-AF65-F5344CB8AC3E}">
        <p14:creationId xmlns:p14="http://schemas.microsoft.com/office/powerpoint/2010/main" val="335355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question txt, data">
    <p:spTree>
      <p:nvGrpSpPr>
        <p:cNvPr id="1" name=""/>
        <p:cNvGrpSpPr/>
        <p:nvPr/>
      </p:nvGrpSpPr>
      <p:grpSpPr>
        <a:xfrm>
          <a:off x="0" y="0"/>
          <a:ext cx="0" cy="0"/>
          <a:chOff x="0" y="0"/>
          <a:chExt cx="0" cy="0"/>
        </a:xfrm>
      </p:grpSpPr>
      <p:sp>
        <p:nvSpPr>
          <p:cNvPr id="10" name="Text Placeholder 2"/>
          <p:cNvSpPr>
            <a:spLocks noGrp="1"/>
          </p:cNvSpPr>
          <p:nvPr>
            <p:ph type="body" idx="13"/>
          </p:nvPr>
        </p:nvSpPr>
        <p:spPr>
          <a:xfrm>
            <a:off x="711200" y="838200"/>
            <a:ext cx="10972800" cy="685800"/>
          </a:xfrm>
          <a:prstGeom prst="rect">
            <a:avLst/>
          </a:prstGeom>
        </p:spPr>
        <p:txBody>
          <a:bodyPr anchor="t">
            <a:normAutofit/>
          </a:bodyPr>
          <a:lstStyle>
            <a:lvl1pPr marL="0" indent="0">
              <a:buNone/>
              <a:defRPr sz="2000" b="0">
                <a:solidFill>
                  <a:srgbClr val="11435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p:cNvSpPr>
            <a:spLocks noGrp="1"/>
          </p:cNvSpPr>
          <p:nvPr>
            <p:ph type="body" idx="14"/>
          </p:nvPr>
        </p:nvSpPr>
        <p:spPr>
          <a:xfrm>
            <a:off x="711200" y="1600200"/>
            <a:ext cx="9347200" cy="457200"/>
          </a:xfrm>
          <a:prstGeom prst="rect">
            <a:avLst/>
          </a:prstGeom>
        </p:spPr>
        <p:txBody>
          <a:bodyPr anchor="b">
            <a:normAutofit/>
          </a:bodyPr>
          <a:lstStyle>
            <a:lvl1pPr marL="0" indent="0">
              <a:buNone/>
              <a:defRPr sz="1100" b="0" i="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2"/>
          <p:cNvSpPr>
            <a:spLocks noGrp="1"/>
          </p:cNvSpPr>
          <p:nvPr>
            <p:ph idx="15"/>
          </p:nvPr>
        </p:nvSpPr>
        <p:spPr>
          <a:xfrm>
            <a:off x="914400" y="2286000"/>
            <a:ext cx="10668000" cy="4114800"/>
          </a:xfrm>
          <a:prstGeom prst="rect">
            <a:avLst/>
          </a:prstGeom>
        </p:spPr>
        <p:txBody>
          <a:bodyPr/>
          <a:lstStyle>
            <a:lvl1pPr marL="0" indent="227013">
              <a:spcAft>
                <a:spcPts val="600"/>
              </a:spcAft>
              <a:defRPr sz="1400">
                <a:latin typeface="Arial" pitchFamily="34" charset="0"/>
                <a:ea typeface="Tahoma" pitchFamily="34" charset="0"/>
                <a:cs typeface="Arial" pitchFamily="34" charset="0"/>
              </a:defRPr>
            </a:lvl1pPr>
            <a:lvl2pPr marL="227013" indent="227013">
              <a:spcAft>
                <a:spcPts val="600"/>
              </a:spcAft>
              <a:buFont typeface="Courier New" pitchFamily="49" charset="0"/>
              <a:buChar char="o"/>
              <a:defRPr sz="1400">
                <a:latin typeface="Arial" pitchFamily="34" charset="0"/>
                <a:ea typeface="Tahoma" pitchFamily="34" charset="0"/>
                <a:cs typeface="Arial" pitchFamily="34" charset="0"/>
              </a:defRPr>
            </a:lvl2pPr>
            <a:lvl3pPr marL="461963" indent="227013">
              <a:spcAft>
                <a:spcPts val="600"/>
              </a:spcAft>
              <a:buFont typeface="Wingdings" pitchFamily="2" charset="2"/>
              <a:buChar char="Ø"/>
              <a:defRPr sz="1200">
                <a:latin typeface="Arial" pitchFamily="34" charset="0"/>
                <a:ea typeface="Tahoma" pitchFamily="34" charset="0"/>
                <a:cs typeface="Arial" pitchFamily="34" charset="0"/>
              </a:defRPr>
            </a:lvl3pPr>
            <a:lvl4pPr marL="687388" indent="227013">
              <a:spcAft>
                <a:spcPts val="600"/>
              </a:spcAft>
              <a:defRPr sz="1200">
                <a:latin typeface="Arial" pitchFamily="34" charset="0"/>
                <a:ea typeface="Tahoma" pitchFamily="34" charset="0"/>
                <a:cs typeface="Arial" pitchFamily="34" charset="0"/>
              </a:defRPr>
            </a:lvl4pPr>
            <a:lvl5pPr marL="914400" indent="227013">
              <a:spcAft>
                <a:spcPts val="600"/>
              </a:spcAft>
              <a:defRPr sz="1000">
                <a:latin typeface="Arial" pitchFamily="34" charset="0"/>
                <a:ea typeface="Tahoma"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0"/>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itle 1"/>
          <p:cNvSpPr>
            <a:spLocks noGrp="1"/>
          </p:cNvSpPr>
          <p:nvPr>
            <p:ph type="title"/>
          </p:nvPr>
        </p:nvSpPr>
        <p:spPr>
          <a:xfrm>
            <a:off x="711200" y="76201"/>
            <a:ext cx="9947587"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25" name="Rectangle 24"/>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Slide Number Placeholder 12"/>
          <p:cNvSpPr>
            <a:spLocks noGrp="1"/>
          </p:cNvSpPr>
          <p:nvPr>
            <p:ph type="sldNum" sz="quarter" idx="18"/>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3"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3217693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Rectangle 19"/>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609600" y="2667001"/>
            <a:ext cx="53848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1"/>
            <a:ext cx="53848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a:spLocks noGrp="1"/>
          </p:cNvSpPr>
          <p:nvPr>
            <p:ph type="title"/>
          </p:nvPr>
        </p:nvSpPr>
        <p:spPr>
          <a:xfrm>
            <a:off x="711200" y="76201"/>
            <a:ext cx="110744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2" name="Subtitle 2"/>
          <p:cNvSpPr>
            <a:spLocks noGrp="1"/>
          </p:cNvSpPr>
          <p:nvPr>
            <p:ph type="subTitle" idx="13"/>
          </p:nvPr>
        </p:nvSpPr>
        <p:spPr>
          <a:xfrm>
            <a:off x="711200" y="838200"/>
            <a:ext cx="11074400" cy="685800"/>
          </a:xfrm>
        </p:spPr>
        <p:txBody>
          <a:bodyPr>
            <a:normAutofit/>
          </a:bodyPr>
          <a:lstStyle>
            <a:lvl1pPr marL="0" indent="0" algn="l">
              <a:buNone/>
              <a:defRPr sz="20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6" name="Text Placeholder 5"/>
          <p:cNvSpPr>
            <a:spLocks noGrp="1"/>
          </p:cNvSpPr>
          <p:nvPr>
            <p:ph type="body" sz="quarter" idx="20"/>
          </p:nvPr>
        </p:nvSpPr>
        <p:spPr>
          <a:xfrm>
            <a:off x="711200" y="1752600"/>
            <a:ext cx="5181600" cy="762000"/>
          </a:xfrm>
        </p:spPr>
        <p:txBody>
          <a:bodyPr/>
          <a:lstStyle>
            <a:lvl1pPr>
              <a:defRPr i="1"/>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p:cNvSpPr>
            <a:spLocks noGrp="1"/>
          </p:cNvSpPr>
          <p:nvPr>
            <p:ph type="body" sz="quarter" idx="21"/>
          </p:nvPr>
        </p:nvSpPr>
        <p:spPr>
          <a:xfrm>
            <a:off x="6299200" y="1752600"/>
            <a:ext cx="5181600" cy="762000"/>
          </a:xfrm>
        </p:spPr>
        <p:txBody>
          <a:bodyPr/>
          <a:lstStyle>
            <a:lvl1pPr>
              <a:defRPr i="1"/>
            </a:lvl1pPr>
            <a:lvl2pPr>
              <a:defRPr i="1"/>
            </a:lvl2pPr>
            <a:lvl3pPr>
              <a:defRPr i="1"/>
            </a:lvl3pPr>
            <a:lvl4pPr>
              <a:defRPr i="1"/>
            </a:lvl4pPr>
            <a:lvl5pP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239268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1" y="273050"/>
            <a:ext cx="4011084" cy="1162050"/>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9"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415908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ubtitle, data, qn to right">
    <p:spTree>
      <p:nvGrpSpPr>
        <p:cNvPr id="1" name=""/>
        <p:cNvGrpSpPr/>
        <p:nvPr/>
      </p:nvGrpSpPr>
      <p:grpSpPr>
        <a:xfrm>
          <a:off x="0" y="0"/>
          <a:ext cx="0" cy="0"/>
          <a:chOff x="0" y="0"/>
          <a:chExt cx="0" cy="0"/>
        </a:xfrm>
      </p:grpSpPr>
      <p:sp>
        <p:nvSpPr>
          <p:cNvPr id="10" name="Text Placeholder 2"/>
          <p:cNvSpPr>
            <a:spLocks noGrp="1"/>
          </p:cNvSpPr>
          <p:nvPr>
            <p:ph type="body" idx="14"/>
          </p:nvPr>
        </p:nvSpPr>
        <p:spPr>
          <a:xfrm>
            <a:off x="9753600" y="2057400"/>
            <a:ext cx="1828800" cy="4343400"/>
          </a:xfrm>
          <a:prstGeom prst="rect">
            <a:avLst/>
          </a:prstGeom>
        </p:spPr>
        <p:txBody>
          <a:bodyPr anchor="t">
            <a:normAutofit/>
          </a:bodyPr>
          <a:lstStyle>
            <a:lvl1pPr marL="0" indent="0">
              <a:buNone/>
              <a:defRPr sz="1000" b="0" i="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p:cNvSpPr>
            <a:spLocks noGrp="1"/>
          </p:cNvSpPr>
          <p:nvPr>
            <p:ph idx="1"/>
          </p:nvPr>
        </p:nvSpPr>
        <p:spPr>
          <a:xfrm>
            <a:off x="914400" y="2057400"/>
            <a:ext cx="8636000" cy="4343400"/>
          </a:xfrm>
          <a:prstGeom prst="rect">
            <a:avLst/>
          </a:prstGeom>
        </p:spPr>
        <p:txBody>
          <a:bodyPr/>
          <a:lstStyle>
            <a:lvl1pPr marL="0" indent="227013">
              <a:spcAft>
                <a:spcPts val="600"/>
              </a:spcAft>
              <a:defRPr sz="1400">
                <a:latin typeface="Arial" pitchFamily="34" charset="0"/>
                <a:ea typeface="Tahoma" pitchFamily="34" charset="0"/>
                <a:cs typeface="Arial" pitchFamily="34" charset="0"/>
              </a:defRPr>
            </a:lvl1pPr>
            <a:lvl2pPr marL="227013" indent="227013">
              <a:spcAft>
                <a:spcPts val="600"/>
              </a:spcAft>
              <a:buFont typeface="Courier New" pitchFamily="49" charset="0"/>
              <a:buChar char="o"/>
              <a:defRPr sz="1400">
                <a:latin typeface="Arial" pitchFamily="34" charset="0"/>
                <a:ea typeface="Tahoma" pitchFamily="34" charset="0"/>
                <a:cs typeface="Arial" pitchFamily="34" charset="0"/>
              </a:defRPr>
            </a:lvl2pPr>
            <a:lvl3pPr marL="461963" indent="227013">
              <a:spcAft>
                <a:spcPts val="600"/>
              </a:spcAft>
              <a:buFont typeface="Wingdings" pitchFamily="2" charset="2"/>
              <a:buChar char="Ø"/>
              <a:defRPr sz="1200">
                <a:latin typeface="Arial" pitchFamily="34" charset="0"/>
                <a:ea typeface="Tahoma" pitchFamily="34" charset="0"/>
                <a:cs typeface="Arial" pitchFamily="34" charset="0"/>
              </a:defRPr>
            </a:lvl3pPr>
            <a:lvl4pPr marL="687388" indent="227013">
              <a:spcAft>
                <a:spcPts val="600"/>
              </a:spcAft>
              <a:defRPr sz="1200">
                <a:latin typeface="Arial" pitchFamily="34" charset="0"/>
                <a:ea typeface="Tahoma" pitchFamily="34" charset="0"/>
                <a:cs typeface="Arial" pitchFamily="34" charset="0"/>
              </a:defRPr>
            </a:lvl4pPr>
            <a:lvl5pPr marL="914400" indent="227013">
              <a:spcAft>
                <a:spcPts val="600"/>
              </a:spcAft>
              <a:defRPr sz="1000">
                <a:latin typeface="Arial" pitchFamily="34" charset="0"/>
                <a:ea typeface="Tahoma"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userDrawn="1"/>
        </p:nvSpPr>
        <p:spPr>
          <a:xfrm>
            <a:off x="0" y="0"/>
            <a:ext cx="609600" cy="1143000"/>
          </a:xfrm>
          <a:prstGeom prst="rect">
            <a:avLst/>
          </a:prstGeom>
          <a:solidFill>
            <a:srgbClr val="114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itle 1"/>
          <p:cNvSpPr>
            <a:spLocks noGrp="1"/>
          </p:cNvSpPr>
          <p:nvPr>
            <p:ph type="title"/>
          </p:nvPr>
        </p:nvSpPr>
        <p:spPr>
          <a:xfrm>
            <a:off x="711200" y="76201"/>
            <a:ext cx="11176000" cy="838621"/>
          </a:xfrm>
        </p:spPr>
        <p:txBody>
          <a:bodyPr>
            <a:normAutofit/>
          </a:bodyPr>
          <a:lstStyle>
            <a:lvl1pPr algn="l">
              <a:defRPr sz="4000">
                <a:solidFill>
                  <a:srgbClr val="000000"/>
                </a:solidFill>
              </a:defRPr>
            </a:lvl1pPr>
          </a:lstStyle>
          <a:p>
            <a:r>
              <a:rPr lang="en-US"/>
              <a:t>Click to edit Master title style</a:t>
            </a:r>
            <a:endParaRPr lang="en-US" dirty="0"/>
          </a:p>
        </p:txBody>
      </p:sp>
      <p:sp>
        <p:nvSpPr>
          <p:cNvPr id="16" name="Subtitle 2"/>
          <p:cNvSpPr>
            <a:spLocks noGrp="1"/>
          </p:cNvSpPr>
          <p:nvPr>
            <p:ph type="subTitle" idx="15"/>
          </p:nvPr>
        </p:nvSpPr>
        <p:spPr>
          <a:xfrm>
            <a:off x="711200" y="838200"/>
            <a:ext cx="11176000" cy="1219200"/>
          </a:xfrm>
        </p:spPr>
        <p:txBody>
          <a:bodyPr>
            <a:normAutofit/>
          </a:bodyPr>
          <a:lstStyle>
            <a:lvl1pPr marL="0" indent="0" algn="l">
              <a:buNone/>
              <a:defRPr sz="2000">
                <a:solidFill>
                  <a:srgbClr val="1143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a:off x="0" y="6477000"/>
            <a:ext cx="12192000"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Slide Number Placeholder 12"/>
          <p:cNvSpPr>
            <a:spLocks noGrp="1"/>
          </p:cNvSpPr>
          <p:nvPr>
            <p:ph type="sldNum" sz="quarter" idx="19"/>
          </p:nvPr>
        </p:nvSpPr>
        <p:spPr>
          <a:xfrm>
            <a:off x="8737600" y="6478589"/>
            <a:ext cx="2844800" cy="365125"/>
          </a:xfrm>
          <a:prstGeom prst="rect">
            <a:avLst/>
          </a:prstGeom>
        </p:spPr>
        <p:txBody>
          <a:bodyPr anchor="ctr"/>
          <a:lstStyle>
            <a:lvl1pPr algn="r">
              <a:defRPr sz="1200">
                <a:solidFill>
                  <a:schemeClr val="tx2"/>
                </a:solidFill>
                <a:latin typeface="Arial" pitchFamily="34" charset="0"/>
                <a:cs typeface="Arial" pitchFamily="34" charset="0"/>
              </a:defRPr>
            </a:lvl1pPr>
          </a:lstStyle>
          <a:p>
            <a:fld id="{FEA0E1FB-F3D8-4575-AA43-D3AC29B367AF}" type="slidenum">
              <a:rPr lang="en-US" smtClean="0">
                <a:solidFill>
                  <a:srgbClr val="114353"/>
                </a:solidFill>
              </a:rPr>
              <a:pPr/>
              <a:t>‹#›</a:t>
            </a:fld>
            <a:endParaRPr lang="en-US" dirty="0">
              <a:solidFill>
                <a:srgbClr val="114353"/>
              </a:solidFill>
            </a:endParaRPr>
          </a:p>
        </p:txBody>
      </p:sp>
      <p:sp>
        <p:nvSpPr>
          <p:cNvPr id="18" name="Footer Placeholder 11"/>
          <p:cNvSpPr txBox="1">
            <a:spLocks/>
          </p:cNvSpPr>
          <p:nvPr userDrawn="1"/>
        </p:nvSpPr>
        <p:spPr>
          <a:xfrm>
            <a:off x="0" y="6484938"/>
            <a:ext cx="5892800" cy="365125"/>
          </a:xfrm>
          <a:prstGeom prst="rect">
            <a:avLst/>
          </a:prstGeom>
        </p:spPr>
        <p:txBody>
          <a:bodyPr anchor="ctr"/>
          <a:lstStyle>
            <a:defPPr>
              <a:defRPr lang="en-US"/>
            </a:defPPr>
            <a:lvl1pPr marL="0" algn="l" defTabSz="914400" rtl="0" eaLnBrk="1" latinLnBrk="0" hangingPunct="1">
              <a:defRPr sz="105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114353"/>
                </a:solidFill>
              </a:rPr>
              <a:t>© Anzalone Liszt Grove Research</a:t>
            </a:r>
          </a:p>
        </p:txBody>
      </p:sp>
    </p:spTree>
    <p:extLst>
      <p:ext uri="{BB962C8B-B14F-4D97-AF65-F5344CB8AC3E}">
        <p14:creationId xmlns:p14="http://schemas.microsoft.com/office/powerpoint/2010/main" val="211333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863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dt="0"/>
  <p:txStyles>
    <p:titleStyle>
      <a:lvl1pPr algn="ctr" defTabSz="914400" rtl="0" eaLnBrk="1" latinLnBrk="0" hangingPunct="1">
        <a:spcBef>
          <a:spcPct val="0"/>
        </a:spcBef>
        <a:buNone/>
        <a:defRPr sz="4400" kern="1200">
          <a:solidFill>
            <a:srgbClr val="11435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8816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ctr" defTabSz="914400" rtl="0" eaLnBrk="1" latinLnBrk="0" hangingPunct="1">
        <a:spcBef>
          <a:spcPct val="0"/>
        </a:spcBef>
        <a:buNone/>
        <a:defRPr sz="4400" kern="1200">
          <a:solidFill>
            <a:srgbClr val="114353"/>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17E37D08-89EC-6E45-8533-B360D70E4FB5}" type="datetime1">
              <a:rPr lang="en-US" smtClean="0">
                <a:solidFill>
                  <a:srgbClr val="1B204F"/>
                </a:solidFill>
              </a:rPr>
              <a:pPr/>
              <a:t>8/21/2018</a:t>
            </a:fld>
            <a:endParaRPr lang="en-US">
              <a:solidFill>
                <a:srgbClr val="1B204F"/>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1B204F"/>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EF341E1-7F97-F242-93E3-C7D00D5E3479}" type="slidenum">
              <a:rPr lang="en-US" smtClean="0"/>
              <a:pPr/>
              <a:t>‹#›</a:t>
            </a:fld>
            <a:endParaRPr lang="en-US"/>
          </a:p>
        </p:txBody>
      </p:sp>
    </p:spTree>
    <p:extLst>
      <p:ext uri="{BB962C8B-B14F-4D97-AF65-F5344CB8AC3E}">
        <p14:creationId xmlns:p14="http://schemas.microsoft.com/office/powerpoint/2010/main" val="17331801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abrink@nhtinc.org" TargetMode="External"/><Relationship Id="rId7" Type="http://schemas.openxmlformats.org/officeDocument/2006/relationships/hyperlink" Target="http://www.nrdc.org/" TargetMode="External"/><Relationship Id="rId2" Type="http://schemas.openxmlformats.org/officeDocument/2006/relationships/notesSlide" Target="../notesSlides/notesSlide33.xml"/><Relationship Id="rId1" Type="http://schemas.openxmlformats.org/officeDocument/2006/relationships/slideLayout" Target="../slideLayouts/slideLayout25.xml"/><Relationship Id="rId6" Type="http://schemas.openxmlformats.org/officeDocument/2006/relationships/hyperlink" Target="mailto:dlovaas@nrdc.org" TargetMode="External"/><Relationship Id="rId5" Type="http://schemas.openxmlformats.org/officeDocument/2006/relationships/image" Target="../media/image12.jpeg"/><Relationship Id="rId4" Type="http://schemas.openxmlformats.org/officeDocument/2006/relationships/hyperlink" Target="http://www.nhtinc.org/"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690879"/>
            <a:ext cx="9144000" cy="2639657"/>
          </a:xfrm>
          <a:prstGeom prst="rect">
            <a:avLst/>
          </a:prstGeom>
          <a:solidFill>
            <a:srgbClr val="1E2C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kern="0" dirty="0">
              <a:solidFill>
                <a:sysClr val="windowText" lastClr="0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6400" y="1064342"/>
            <a:ext cx="4038600" cy="1269275"/>
          </a:xfrm>
          <a:prstGeom prst="rect">
            <a:avLst/>
          </a:prstGeom>
        </p:spPr>
      </p:pic>
      <p:sp>
        <p:nvSpPr>
          <p:cNvPr id="2" name="TextBox 1"/>
          <p:cNvSpPr txBox="1"/>
          <p:nvPr/>
        </p:nvSpPr>
        <p:spPr>
          <a:xfrm>
            <a:off x="2057150" y="2759711"/>
            <a:ext cx="8077699" cy="2492990"/>
          </a:xfrm>
          <a:prstGeom prst="rect">
            <a:avLst/>
          </a:prstGeom>
          <a:noFill/>
        </p:spPr>
        <p:txBody>
          <a:bodyPr wrap="square" rtlCol="0">
            <a:spAutoFit/>
          </a:bodyPr>
          <a:lstStyle/>
          <a:p>
            <a:pPr algn="ctr"/>
            <a:r>
              <a:rPr lang="en-US" sz="3600" kern="0" dirty="0">
                <a:solidFill>
                  <a:schemeClr val="bg1"/>
                </a:solidFill>
              </a:rPr>
              <a:t>EEFA + NEWHAB: Insights from New Poll to Sharpen Your Communication Strategies</a:t>
            </a:r>
          </a:p>
          <a:p>
            <a:pPr algn="ctr"/>
            <a:endParaRPr lang="en-US" sz="2400" i="1" kern="0" dirty="0">
              <a:solidFill>
                <a:schemeClr val="bg1"/>
              </a:solidFill>
            </a:endParaRPr>
          </a:p>
          <a:p>
            <a:pPr algn="ctr"/>
            <a:r>
              <a:rPr lang="en-US" sz="2400" i="1" kern="0" dirty="0">
                <a:solidFill>
                  <a:schemeClr val="bg1"/>
                </a:solidFill>
              </a:rPr>
              <a:t>August 21, 2018</a:t>
            </a:r>
          </a:p>
        </p:txBody>
      </p:sp>
    </p:spTree>
    <p:extLst>
      <p:ext uri="{BB962C8B-B14F-4D97-AF65-F5344CB8AC3E}">
        <p14:creationId xmlns:p14="http://schemas.microsoft.com/office/powerpoint/2010/main" val="404343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Solar is especially dominant in the minds of Californians and Democrats.</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10</a:t>
            </a:fld>
            <a:endParaRPr lang="en-US" dirty="0">
              <a:solidFill>
                <a:srgbClr val="114353"/>
              </a:solidFill>
            </a:endParaRPr>
          </a:p>
        </p:txBody>
      </p:sp>
      <p:sp>
        <p:nvSpPr>
          <p:cNvPr id="13" name="TextBox 12"/>
          <p:cNvSpPr txBox="1"/>
          <p:nvPr/>
        </p:nvSpPr>
        <p:spPr>
          <a:xfrm>
            <a:off x="2524539" y="1643834"/>
            <a:ext cx="6854024" cy="523220"/>
          </a:xfrm>
          <a:prstGeom prst="rect">
            <a:avLst/>
          </a:prstGeom>
          <a:noFill/>
          <a:ln>
            <a:noFill/>
          </a:ln>
        </p:spPr>
        <p:txBody>
          <a:bodyPr wrap="square" rtlCol="0">
            <a:spAutoFit/>
          </a:bodyPr>
          <a:lstStyle/>
          <a:p>
            <a:pPr algn="ctr">
              <a:defRPr/>
            </a:pPr>
            <a:r>
              <a:rPr lang="en-US" sz="1400" i="1" dirty="0">
                <a:solidFill>
                  <a:srgbClr val="000000"/>
                </a:solidFill>
                <a:latin typeface="Arial" panose="020B0604020202020204" pitchFamily="34" charset="0"/>
                <a:cs typeface="Arial" panose="020B0604020202020204" pitchFamily="34" charset="0"/>
              </a:rPr>
              <a:t>When you think of making houses and apartments more energy efficient, what comes to mind? [OPEN-ENDED] [MULTIPLE RESPONSES ACCEPTED]</a:t>
            </a: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Southerners, Midwesterners, and Republicans think slightly more of insulation</a:t>
            </a:r>
          </a:p>
        </p:txBody>
      </p:sp>
      <p:cxnSp>
        <p:nvCxnSpPr>
          <p:cNvPr id="14" name="Straight Connector 13">
            <a:extLst>
              <a:ext uri="{FF2B5EF4-FFF2-40B4-BE49-F238E27FC236}">
                <a16:creationId xmlns:a16="http://schemas.microsoft.com/office/drawing/2014/main" id="{20697EDA-CDDA-4E01-81CB-3D8BBAA805A0}"/>
              </a:ext>
            </a:extLst>
          </p:cNvPr>
          <p:cNvCxnSpPr>
            <a:cxnSpLocks/>
          </p:cNvCxnSpPr>
          <p:nvPr/>
        </p:nvCxnSpPr>
        <p:spPr>
          <a:xfrm>
            <a:off x="7440983" y="2765063"/>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E325546D-56F8-9641-933B-4A85B8033D74}"/>
              </a:ext>
            </a:extLst>
          </p:cNvPr>
          <p:cNvCxnSpPr>
            <a:cxnSpLocks/>
          </p:cNvCxnSpPr>
          <p:nvPr/>
        </p:nvCxnSpPr>
        <p:spPr>
          <a:xfrm>
            <a:off x="1944144" y="2765062"/>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10053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51C0A980-98D7-4089-8DA9-EFBF8C37901B}"/>
              </a:ext>
            </a:extLst>
          </p:cNvPr>
          <p:cNvGraphicFramePr/>
          <p:nvPr>
            <p:extLst/>
          </p:nvPr>
        </p:nvGraphicFramePr>
        <p:xfrm>
          <a:off x="176711" y="2294460"/>
          <a:ext cx="5800906" cy="501271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On average, voters report paying about $233 in monthly utility bills.</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11</a:t>
            </a:fld>
            <a:endParaRPr lang="en-US" dirty="0">
              <a:solidFill>
                <a:srgbClr val="114353"/>
              </a:solidFill>
            </a:endParaRPr>
          </a:p>
        </p:txBody>
      </p:sp>
      <p:sp>
        <p:nvSpPr>
          <p:cNvPr id="13" name="TextBox 12"/>
          <p:cNvSpPr txBox="1"/>
          <p:nvPr/>
        </p:nvSpPr>
        <p:spPr>
          <a:xfrm>
            <a:off x="2676159" y="1503967"/>
            <a:ext cx="6854024" cy="523220"/>
          </a:xfrm>
          <a:prstGeom prst="rect">
            <a:avLst/>
          </a:prstGeom>
          <a:noFill/>
          <a:ln>
            <a:noFill/>
          </a:ln>
        </p:spPr>
        <p:txBody>
          <a:bodyPr wrap="square" rtlCol="0">
            <a:spAutoFit/>
          </a:bodyPr>
          <a:lstStyle/>
          <a:p>
            <a:pPr algn="ctr">
              <a:defRPr/>
            </a:pPr>
            <a:r>
              <a:rPr lang="en-US" sz="1400" i="1" dirty="0">
                <a:solidFill>
                  <a:srgbClr val="000000"/>
                </a:solidFill>
                <a:latin typeface="Arial" panose="020B0604020202020204" pitchFamily="34" charset="0"/>
                <a:cs typeface="Arial" panose="020B0604020202020204" pitchFamily="34" charset="0"/>
              </a:rPr>
              <a:t>On average, how much would you say that your household spends on your combined home electric, gas, and water bills every month?</a:t>
            </a: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There is little variation to self-reported utility costs, even at different income levels.</a:t>
            </a:r>
          </a:p>
        </p:txBody>
      </p:sp>
      <p:graphicFrame>
        <p:nvGraphicFramePr>
          <p:cNvPr id="7" name="Chart 6">
            <a:extLst>
              <a:ext uri="{FF2B5EF4-FFF2-40B4-BE49-F238E27FC236}">
                <a16:creationId xmlns:a16="http://schemas.microsoft.com/office/drawing/2014/main" id="{D6DC7651-9CE1-EE49-9217-2CBFB36D28B8}"/>
              </a:ext>
            </a:extLst>
          </p:cNvPr>
          <p:cNvGraphicFramePr/>
          <p:nvPr>
            <p:extLst/>
          </p:nvPr>
        </p:nvGraphicFramePr>
        <p:xfrm>
          <a:off x="6103171" y="2283992"/>
          <a:ext cx="5800906" cy="502318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1C80A498-6126-1343-B107-403AFD9F6612}"/>
              </a:ext>
            </a:extLst>
          </p:cNvPr>
          <p:cNvSpPr txBox="1"/>
          <p:nvPr/>
        </p:nvSpPr>
        <p:spPr>
          <a:xfrm>
            <a:off x="1635540" y="2283992"/>
            <a:ext cx="3267598"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Total</a:t>
            </a:r>
          </a:p>
        </p:txBody>
      </p:sp>
      <p:sp>
        <p:nvSpPr>
          <p:cNvPr id="9" name="TextBox 8">
            <a:extLst>
              <a:ext uri="{FF2B5EF4-FFF2-40B4-BE49-F238E27FC236}">
                <a16:creationId xmlns:a16="http://schemas.microsoft.com/office/drawing/2014/main" id="{0B665A4A-FB24-CB44-9AD9-C9B10EFE5AA0}"/>
              </a:ext>
            </a:extLst>
          </p:cNvPr>
          <p:cNvSpPr txBox="1"/>
          <p:nvPr/>
        </p:nvSpPr>
        <p:spPr>
          <a:xfrm>
            <a:off x="7612543" y="2283992"/>
            <a:ext cx="3267598"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Average Cost x Income</a:t>
            </a:r>
          </a:p>
        </p:txBody>
      </p:sp>
    </p:spTree>
    <p:extLst>
      <p:ext uri="{BB962C8B-B14F-4D97-AF65-F5344CB8AC3E}">
        <p14:creationId xmlns:p14="http://schemas.microsoft.com/office/powerpoint/2010/main" val="6414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nvPr>
        </p:nvGraphicFramePr>
        <p:xfrm>
          <a:off x="0" y="1874750"/>
          <a:ext cx="11498555" cy="474427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cxnSp>
        <p:nvCxnSpPr>
          <p:cNvPr id="10" name="Straight Connector 9">
            <a:extLst>
              <a:ext uri="{FF2B5EF4-FFF2-40B4-BE49-F238E27FC236}">
                <a16:creationId xmlns:a16="http://schemas.microsoft.com/office/drawing/2014/main" id="{97F065C7-9937-E34C-B4A3-B70910E5D99E}"/>
              </a:ext>
            </a:extLst>
          </p:cNvPr>
          <p:cNvCxnSpPr>
            <a:cxnSpLocks/>
          </p:cNvCxnSpPr>
          <p:nvPr/>
        </p:nvCxnSpPr>
        <p:spPr>
          <a:xfrm>
            <a:off x="3349749" y="2620157"/>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
        <p:nvSpPr>
          <p:cNvPr id="12" name="Title 2">
            <a:extLst>
              <a:ext uri="{FF2B5EF4-FFF2-40B4-BE49-F238E27FC236}">
                <a16:creationId xmlns:a16="http://schemas.microsoft.com/office/drawing/2014/main" id="{65ECFE1B-0B54-4CDD-8492-5B85AB2F60FF}"/>
              </a:ext>
            </a:extLst>
          </p:cNvPr>
          <p:cNvSpPr txBox="1">
            <a:spLocks/>
          </p:cNvSpPr>
          <p:nvPr/>
        </p:nvSpPr>
        <p:spPr>
          <a:xfrm>
            <a:off x="693288" y="-73414"/>
            <a:ext cx="11389530" cy="83862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rgbClr val="000000"/>
                </a:solidFill>
                <a:latin typeface="Arial" pitchFamily="34" charset="0"/>
                <a:ea typeface="+mj-ea"/>
                <a:cs typeface="Arial" pitchFamily="34" charset="0"/>
              </a:defRPr>
            </a:lvl1pPr>
          </a:lstStyle>
          <a:p>
            <a:r>
              <a:rPr lang="en-US" sz="2800" dirty="0"/>
              <a:t>On average, people of color report paying more in monthly utility bills.</a:t>
            </a:r>
          </a:p>
        </p:txBody>
      </p:sp>
      <p:sp>
        <p:nvSpPr>
          <p:cNvPr id="15" name="TextBox 12">
            <a:extLst>
              <a:ext uri="{FF2B5EF4-FFF2-40B4-BE49-F238E27FC236}">
                <a16:creationId xmlns:a16="http://schemas.microsoft.com/office/drawing/2014/main" id="{52848D48-3E0F-4AD8-9F6D-B2492CBA47AA}"/>
              </a:ext>
            </a:extLst>
          </p:cNvPr>
          <p:cNvSpPr txBox="1"/>
          <p:nvPr/>
        </p:nvSpPr>
        <p:spPr>
          <a:xfrm>
            <a:off x="2398382" y="1551556"/>
            <a:ext cx="6701790" cy="52322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 average, how much would you say that your household spends on your combined home electric, gas, and water bills every month?</a:t>
            </a:r>
          </a:p>
        </p:txBody>
      </p:sp>
      <p:sp>
        <p:nvSpPr>
          <p:cNvPr id="19" name="Text Placeholder 14">
            <a:extLst>
              <a:ext uri="{FF2B5EF4-FFF2-40B4-BE49-F238E27FC236}">
                <a16:creationId xmlns:a16="http://schemas.microsoft.com/office/drawing/2014/main" id="{2DAF2249-B24C-4A98-8CA7-F69661C40C0C}"/>
              </a:ext>
            </a:extLst>
          </p:cNvPr>
          <p:cNvSpPr>
            <a:spLocks noGrp="1"/>
          </p:cNvSpPr>
          <p:nvPr>
            <p:ph type="body" idx="13"/>
          </p:nvPr>
        </p:nvSpPr>
        <p:spPr>
          <a:xfrm>
            <a:off x="721423" y="621408"/>
            <a:ext cx="11361395" cy="685800"/>
          </a:xfrm>
        </p:spPr>
        <p:txBody>
          <a:bodyPr>
            <a:noAutofit/>
          </a:bodyPr>
          <a:lstStyle/>
          <a:p>
            <a:r>
              <a:rPr lang="en-US" dirty="0">
                <a:solidFill>
                  <a:schemeClr val="tx2"/>
                </a:solidFill>
              </a:rPr>
              <a:t>African-Americans spend nearly 25% more than White/Caucasians on monthly utility bills; Latino/Hispanics spend 17% more</a:t>
            </a:r>
          </a:p>
        </p:txBody>
      </p:sp>
    </p:spTree>
    <p:extLst>
      <p:ext uri="{BB962C8B-B14F-4D97-AF65-F5344CB8AC3E}">
        <p14:creationId xmlns:p14="http://schemas.microsoft.com/office/powerpoint/2010/main" val="297228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Those with low income report more difficulty paying utility bills.</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13</a:t>
            </a:fld>
            <a:endParaRPr lang="en-US" dirty="0">
              <a:solidFill>
                <a:srgbClr val="114353"/>
              </a:solidFill>
            </a:endParaRPr>
          </a:p>
        </p:txBody>
      </p:sp>
      <p:sp>
        <p:nvSpPr>
          <p:cNvPr id="13" name="TextBox 12"/>
          <p:cNvSpPr txBox="1"/>
          <p:nvPr/>
        </p:nvSpPr>
        <p:spPr>
          <a:xfrm>
            <a:off x="1967978" y="1558822"/>
            <a:ext cx="8192022" cy="523220"/>
          </a:xfrm>
          <a:prstGeom prst="rect">
            <a:avLst/>
          </a:prstGeom>
          <a:noFill/>
          <a:ln>
            <a:noFill/>
          </a:ln>
        </p:spPr>
        <p:txBody>
          <a:bodyPr wrap="square" rtlCol="0">
            <a:spAutoFit/>
          </a:bodyPr>
          <a:lstStyle/>
          <a:p>
            <a:pPr algn="ctr">
              <a:defRPr/>
            </a:pPr>
            <a:r>
              <a:rPr lang="en-US" sz="1400" i="1" dirty="0">
                <a:solidFill>
                  <a:srgbClr val="000000"/>
                </a:solidFill>
                <a:latin typeface="Arial" panose="020B0604020202020204" pitchFamily="34" charset="0"/>
                <a:cs typeface="Arial" panose="020B0604020202020204" pitchFamily="34" charset="0"/>
              </a:rPr>
              <a:t>Would you say that you or your family must make sacrifices in terms of your monthly budget to afford your home electric, gas, and water bills, or are you able to pay them without much trouble?</a:t>
            </a: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But above $40k per year, few report serious difficulty.</a:t>
            </a:r>
          </a:p>
        </p:txBody>
      </p:sp>
      <p:cxnSp>
        <p:nvCxnSpPr>
          <p:cNvPr id="10" name="Straight Connector 9">
            <a:extLst>
              <a:ext uri="{FF2B5EF4-FFF2-40B4-BE49-F238E27FC236}">
                <a16:creationId xmlns:a16="http://schemas.microsoft.com/office/drawing/2014/main" id="{97F065C7-9937-E34C-B4A3-B70910E5D99E}"/>
              </a:ext>
            </a:extLst>
          </p:cNvPr>
          <p:cNvCxnSpPr>
            <a:cxnSpLocks/>
          </p:cNvCxnSpPr>
          <p:nvPr/>
        </p:nvCxnSpPr>
        <p:spPr>
          <a:xfrm>
            <a:off x="2755389" y="2917339"/>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320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65153" y="-80786"/>
            <a:ext cx="11389530" cy="838621"/>
          </a:xfrm>
        </p:spPr>
        <p:txBody>
          <a:bodyPr>
            <a:noAutofit/>
          </a:bodyPr>
          <a:lstStyle/>
          <a:p>
            <a:r>
              <a:rPr lang="en-US" sz="2800" dirty="0"/>
              <a:t>Minorities report more difficulty paying utility bills.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3" name="TextBox 12"/>
          <p:cNvSpPr txBox="1"/>
          <p:nvPr/>
        </p:nvSpPr>
        <p:spPr>
          <a:xfrm>
            <a:off x="1967978" y="1765577"/>
            <a:ext cx="8192022"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Would you say that you or your family must make sacrifices in terms of your monthly budget to afford your home electric, gas, and water bills, or are you able to pay them without much trouble?</a:t>
            </a: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718166" y="687200"/>
            <a:ext cx="11361395" cy="685800"/>
          </a:xfrm>
        </p:spPr>
        <p:txBody>
          <a:bodyPr>
            <a:noAutofit/>
          </a:bodyPr>
          <a:lstStyle/>
          <a:p>
            <a:r>
              <a:rPr lang="en-US" dirty="0">
                <a:solidFill>
                  <a:schemeClr val="tx2"/>
                </a:solidFill>
              </a:rPr>
              <a:t>Three times as many African-Americans and twice as many Latinos report making serious sacrifices to afford their utility bill. </a:t>
            </a:r>
          </a:p>
        </p:txBody>
      </p:sp>
      <p:cxnSp>
        <p:nvCxnSpPr>
          <p:cNvPr id="10" name="Straight Connector 9">
            <a:extLst>
              <a:ext uri="{FF2B5EF4-FFF2-40B4-BE49-F238E27FC236}">
                <a16:creationId xmlns:a16="http://schemas.microsoft.com/office/drawing/2014/main" id="{97F065C7-9937-E34C-B4A3-B70910E5D99E}"/>
              </a:ext>
            </a:extLst>
          </p:cNvPr>
          <p:cNvCxnSpPr>
            <a:cxnSpLocks/>
          </p:cNvCxnSpPr>
          <p:nvPr/>
        </p:nvCxnSpPr>
        <p:spPr>
          <a:xfrm>
            <a:off x="2755389" y="2917339"/>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571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2856307874"/>
              </p:ext>
            </p:extLst>
          </p:nvPr>
        </p:nvGraphicFramePr>
        <p:xfrm>
          <a:off x="284129" y="1309771"/>
          <a:ext cx="7853201"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66482" y="74043"/>
            <a:ext cx="11417666" cy="838621"/>
          </a:xfrm>
        </p:spPr>
        <p:txBody>
          <a:bodyPr>
            <a:noAutofit/>
          </a:bodyPr>
          <a:lstStyle/>
          <a:p>
            <a:r>
              <a:rPr lang="en-US" sz="2800" dirty="0"/>
              <a:t>About half of people believe that lower-income households spend a higher percentage of their income on utility bills.</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15</a:t>
            </a:fld>
            <a:endParaRPr lang="en-US" dirty="0">
              <a:solidFill>
                <a:srgbClr val="114353"/>
              </a:solidFill>
            </a:endParaRPr>
          </a:p>
        </p:txBody>
      </p:sp>
      <p:sp>
        <p:nvSpPr>
          <p:cNvPr id="11" name="Text Placeholder 14"/>
          <p:cNvSpPr>
            <a:spLocks noGrp="1"/>
          </p:cNvSpPr>
          <p:nvPr>
            <p:ph type="body" idx="13"/>
          </p:nvPr>
        </p:nvSpPr>
        <p:spPr>
          <a:xfrm>
            <a:off x="693288" y="912664"/>
            <a:ext cx="11498712" cy="685800"/>
          </a:xfrm>
        </p:spPr>
        <p:txBody>
          <a:bodyPr>
            <a:noAutofit/>
          </a:bodyPr>
          <a:lstStyle/>
          <a:p>
            <a:r>
              <a:rPr lang="en-US" dirty="0">
                <a:solidFill>
                  <a:schemeClr val="tx2"/>
                </a:solidFill>
              </a:rPr>
              <a:t>Younger, higher income, and higher-educated people are most likely to believe this.</a:t>
            </a:r>
          </a:p>
        </p:txBody>
      </p:sp>
      <p:graphicFrame>
        <p:nvGraphicFramePr>
          <p:cNvPr id="14" name="Table 13">
            <a:extLst>
              <a:ext uri="{FF2B5EF4-FFF2-40B4-BE49-F238E27FC236}">
                <a16:creationId xmlns:a16="http://schemas.microsoft.com/office/drawing/2014/main" id="{F394312B-8118-48EF-9816-66C8A445B347}"/>
              </a:ext>
            </a:extLst>
          </p:cNvPr>
          <p:cNvGraphicFramePr>
            <a:graphicFrameLocks noGrp="1"/>
          </p:cNvGraphicFramePr>
          <p:nvPr>
            <p:extLst/>
          </p:nvPr>
        </p:nvGraphicFramePr>
        <p:xfrm>
          <a:off x="7957636" y="2478734"/>
          <a:ext cx="4126512" cy="2962903"/>
        </p:xfrm>
        <a:graphic>
          <a:graphicData uri="http://schemas.openxmlformats.org/drawingml/2006/table">
            <a:tbl>
              <a:tblPr firstRow="1" bandRow="1">
                <a:tableStyleId>{5C22544A-7EE6-4342-B048-85BDC9FD1C3A}</a:tableStyleId>
              </a:tblPr>
              <a:tblGrid>
                <a:gridCol w="3438133">
                  <a:extLst>
                    <a:ext uri="{9D8B030D-6E8A-4147-A177-3AD203B41FA5}">
                      <a16:colId xmlns:a16="http://schemas.microsoft.com/office/drawing/2014/main" val="20000"/>
                    </a:ext>
                  </a:extLst>
                </a:gridCol>
                <a:gridCol w="688379">
                  <a:extLst>
                    <a:ext uri="{9D8B030D-6E8A-4147-A177-3AD203B41FA5}">
                      <a16:colId xmlns:a16="http://schemas.microsoft.com/office/drawing/2014/main" val="20001"/>
                    </a:ext>
                  </a:extLst>
                </a:gridCol>
              </a:tblGrid>
              <a:tr h="402583">
                <a:tc gridSpan="2">
                  <a:txBody>
                    <a:bodyPr/>
                    <a:lstStyle/>
                    <a:p>
                      <a:pPr algn="ctr"/>
                      <a:r>
                        <a:rPr lang="en-US" sz="1600" dirty="0">
                          <a:latin typeface="Arial" panose="020B0604020202020204" pitchFamily="34" charset="0"/>
                          <a:cs typeface="Arial" panose="020B0604020202020204" pitchFamily="34" charset="0"/>
                        </a:rPr>
                        <a:t>Most likely to say “higher” (%)</a:t>
                      </a:r>
                      <a:endParaRPr lang="en-US" sz="1600" b="1" i="0" dirty="0">
                        <a:latin typeface="Arial" panose="020B0604020202020204" pitchFamily="34" charset="0"/>
                        <a:cs typeface="Arial" panose="020B0604020202020204" pitchFamily="34" charset="0"/>
                      </a:endParaRPr>
                    </a:p>
                  </a:txBody>
                  <a:tcPr anchor="ctr"/>
                </a:tc>
                <a:tc hMerge="1">
                  <a:txBody>
                    <a:bodyPr/>
                    <a:lstStyle/>
                    <a:p>
                      <a:pPr algn="ctr"/>
                      <a:endParaRPr lang="en-US"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12382">
                <a:tc>
                  <a:txBody>
                    <a:bodyPr/>
                    <a:lstStyle/>
                    <a:p>
                      <a:r>
                        <a:rPr lang="en-US" sz="1800" i="1" dirty="0">
                          <a:latin typeface="Arial" panose="020B0604020202020204" pitchFamily="34" charset="0"/>
                          <a:cs typeface="Arial" panose="020B0604020202020204" pitchFamily="34" charset="0"/>
                        </a:rPr>
                        <a:t>Overall</a:t>
                      </a:r>
                    </a:p>
                  </a:txBody>
                  <a:tcPr anchor="ctr"/>
                </a:tc>
                <a:tc>
                  <a:txBody>
                    <a:bodyPr/>
                    <a:lstStyle/>
                    <a:p>
                      <a:pPr algn="ctr"/>
                      <a:r>
                        <a:rPr lang="en-US" sz="1800" i="1" dirty="0">
                          <a:latin typeface="Arial" panose="020B0604020202020204" pitchFamily="34" charset="0"/>
                          <a:cs typeface="Arial" panose="020B0604020202020204" pitchFamily="34" charset="0"/>
                        </a:rPr>
                        <a:t>48</a:t>
                      </a:r>
                    </a:p>
                  </a:txBody>
                  <a:tcPr anchor="ctr"/>
                </a:tc>
                <a:extLst>
                  <a:ext uri="{0D108BD9-81ED-4DB2-BD59-A6C34878D82A}">
                    <a16:rowId xmlns:a16="http://schemas.microsoft.com/office/drawing/2014/main" val="10002"/>
                  </a:ext>
                </a:extLst>
              </a:tr>
              <a:tr h="312382">
                <a:tc>
                  <a:txBody>
                    <a:bodyPr/>
                    <a:lstStyle/>
                    <a:p>
                      <a:r>
                        <a:rPr lang="en-US" sz="1800" i="0" dirty="0">
                          <a:latin typeface="Arial" panose="020B0604020202020204" pitchFamily="34" charset="0"/>
                          <a:cs typeface="Arial" panose="020B0604020202020204" pitchFamily="34" charset="0"/>
                        </a:rPr>
                        <a:t>College grad Dem</a:t>
                      </a:r>
                    </a:p>
                  </a:txBody>
                  <a:tcPr anchor="ctr"/>
                </a:tc>
                <a:tc>
                  <a:txBody>
                    <a:bodyPr/>
                    <a:lstStyle/>
                    <a:p>
                      <a:pPr algn="ctr"/>
                      <a:r>
                        <a:rPr lang="en-US" sz="1800" i="0" dirty="0">
                          <a:latin typeface="Arial" panose="020B0604020202020204" pitchFamily="34" charset="0"/>
                          <a:cs typeface="Arial" panose="020B0604020202020204" pitchFamily="34" charset="0"/>
                        </a:rPr>
                        <a:t>65</a:t>
                      </a:r>
                    </a:p>
                  </a:txBody>
                  <a:tcPr anchor="ctr"/>
                </a:tc>
                <a:extLst>
                  <a:ext uri="{0D108BD9-81ED-4DB2-BD59-A6C34878D82A}">
                    <a16:rowId xmlns:a16="http://schemas.microsoft.com/office/drawing/2014/main" val="3290985404"/>
                  </a:ext>
                </a:extLst>
              </a:tr>
              <a:tr h="312382">
                <a:tc>
                  <a:txBody>
                    <a:bodyPr/>
                    <a:lstStyle/>
                    <a:p>
                      <a:r>
                        <a:rPr lang="en-US" sz="1800" i="0" dirty="0">
                          <a:latin typeface="Arial" panose="020B0604020202020204" pitchFamily="34" charset="0"/>
                          <a:cs typeface="Arial" panose="020B0604020202020204" pitchFamily="34" charset="0"/>
                        </a:rPr>
                        <a:t>Inc. 100k+</a:t>
                      </a:r>
                    </a:p>
                  </a:txBody>
                  <a:tcPr anchor="ctr"/>
                </a:tc>
                <a:tc>
                  <a:txBody>
                    <a:bodyPr/>
                    <a:lstStyle/>
                    <a:p>
                      <a:pPr algn="ctr"/>
                      <a:r>
                        <a:rPr lang="en-US" sz="1800" i="0" dirty="0">
                          <a:latin typeface="Arial" panose="020B0604020202020204" pitchFamily="34" charset="0"/>
                          <a:cs typeface="Arial" panose="020B0604020202020204" pitchFamily="34" charset="0"/>
                        </a:rPr>
                        <a:t>60</a:t>
                      </a:r>
                    </a:p>
                  </a:txBody>
                  <a:tcPr anchor="ctr"/>
                </a:tc>
                <a:extLst>
                  <a:ext uri="{0D108BD9-81ED-4DB2-BD59-A6C34878D82A}">
                    <a16:rowId xmlns:a16="http://schemas.microsoft.com/office/drawing/2014/main" val="1255140384"/>
                  </a:ext>
                </a:extLst>
              </a:tr>
              <a:tr h="312382">
                <a:tc>
                  <a:txBody>
                    <a:bodyPr/>
                    <a:lstStyle/>
                    <a:p>
                      <a:r>
                        <a:rPr lang="en-US" sz="1800" i="0" dirty="0">
                          <a:latin typeface="Arial" panose="020B0604020202020204" pitchFamily="34" charset="0"/>
                          <a:cs typeface="Arial" panose="020B0604020202020204" pitchFamily="34" charset="0"/>
                        </a:rPr>
                        <a:t>18-34</a:t>
                      </a:r>
                    </a:p>
                  </a:txBody>
                  <a:tcPr anchor="ctr"/>
                </a:tc>
                <a:tc>
                  <a:txBody>
                    <a:bodyPr/>
                    <a:lstStyle/>
                    <a:p>
                      <a:pPr algn="ctr"/>
                      <a:r>
                        <a:rPr lang="en-US" sz="1800" i="0" dirty="0">
                          <a:latin typeface="Arial" panose="020B0604020202020204" pitchFamily="34" charset="0"/>
                          <a:cs typeface="Arial" panose="020B0604020202020204" pitchFamily="34" charset="0"/>
                        </a:rPr>
                        <a:t>60</a:t>
                      </a:r>
                    </a:p>
                  </a:txBody>
                  <a:tcPr anchor="ctr"/>
                </a:tc>
                <a:extLst>
                  <a:ext uri="{0D108BD9-81ED-4DB2-BD59-A6C34878D82A}">
                    <a16:rowId xmlns:a16="http://schemas.microsoft.com/office/drawing/2014/main" val="1992408047"/>
                  </a:ext>
                </a:extLst>
              </a:tr>
              <a:tr h="312382">
                <a:tc>
                  <a:txBody>
                    <a:bodyPr/>
                    <a:lstStyle/>
                    <a:p>
                      <a:r>
                        <a:rPr lang="en-US" sz="1800" i="0" dirty="0">
                          <a:latin typeface="Arial" panose="020B0604020202020204" pitchFamily="34" charset="0"/>
                          <a:cs typeface="Arial" panose="020B0604020202020204" pitchFamily="34" charset="0"/>
                        </a:rPr>
                        <a:t>College grad Ind.</a:t>
                      </a:r>
                    </a:p>
                  </a:txBody>
                  <a:tcPr anchor="ctr"/>
                </a:tc>
                <a:tc>
                  <a:txBody>
                    <a:bodyPr/>
                    <a:lstStyle/>
                    <a:p>
                      <a:pPr algn="ctr"/>
                      <a:r>
                        <a:rPr lang="en-US" sz="1800" i="0" dirty="0">
                          <a:latin typeface="Arial" panose="020B0604020202020204" pitchFamily="34" charset="0"/>
                          <a:cs typeface="Arial" panose="020B0604020202020204" pitchFamily="34" charset="0"/>
                        </a:rPr>
                        <a:t>59</a:t>
                      </a:r>
                    </a:p>
                  </a:txBody>
                  <a:tcPr anchor="ctr"/>
                </a:tc>
                <a:extLst>
                  <a:ext uri="{0D108BD9-81ED-4DB2-BD59-A6C34878D82A}">
                    <a16:rowId xmlns:a16="http://schemas.microsoft.com/office/drawing/2014/main" val="2954161119"/>
                  </a:ext>
                </a:extLst>
              </a:tr>
              <a:tr h="312382">
                <a:tc>
                  <a:txBody>
                    <a:bodyPr/>
                    <a:lstStyle/>
                    <a:p>
                      <a:r>
                        <a:rPr lang="en-US" sz="1800" i="0" dirty="0">
                          <a:latin typeface="Arial" panose="020B0604020202020204" pitchFamily="34" charset="0"/>
                          <a:cs typeface="Arial" panose="020B0604020202020204" pitchFamily="34" charset="0"/>
                        </a:rPr>
                        <a:t>Northeast</a:t>
                      </a:r>
                    </a:p>
                  </a:txBody>
                  <a:tcPr anchor="ctr"/>
                </a:tc>
                <a:tc>
                  <a:txBody>
                    <a:bodyPr/>
                    <a:lstStyle/>
                    <a:p>
                      <a:pPr algn="ctr"/>
                      <a:r>
                        <a:rPr lang="en-US" sz="1800" i="0" dirty="0">
                          <a:latin typeface="Arial" panose="020B0604020202020204" pitchFamily="34" charset="0"/>
                          <a:cs typeface="Arial" panose="020B0604020202020204" pitchFamily="34" charset="0"/>
                        </a:rPr>
                        <a:t>54</a:t>
                      </a:r>
                    </a:p>
                  </a:txBody>
                  <a:tcPr anchor="ctr"/>
                </a:tc>
                <a:extLst>
                  <a:ext uri="{0D108BD9-81ED-4DB2-BD59-A6C34878D82A}">
                    <a16:rowId xmlns:a16="http://schemas.microsoft.com/office/drawing/2014/main" val="925521663"/>
                  </a:ext>
                </a:extLst>
              </a:tr>
              <a:tr h="312382">
                <a:tc>
                  <a:txBody>
                    <a:bodyPr/>
                    <a:lstStyle/>
                    <a:p>
                      <a:r>
                        <a:rPr lang="en-US" sz="1800" i="0" dirty="0">
                          <a:latin typeface="Arial" panose="020B0604020202020204" pitchFamily="34" charset="0"/>
                          <a:cs typeface="Arial" panose="020B0604020202020204" pitchFamily="34" charset="0"/>
                        </a:rPr>
                        <a:t>California</a:t>
                      </a:r>
                    </a:p>
                  </a:txBody>
                  <a:tcPr anchor="ctr"/>
                </a:tc>
                <a:tc>
                  <a:txBody>
                    <a:bodyPr/>
                    <a:lstStyle/>
                    <a:p>
                      <a:pPr algn="ctr"/>
                      <a:r>
                        <a:rPr lang="en-US" sz="1800" i="0" dirty="0">
                          <a:latin typeface="Arial" panose="020B0604020202020204" pitchFamily="34" charset="0"/>
                          <a:cs typeface="Arial" panose="020B0604020202020204" pitchFamily="34" charset="0"/>
                        </a:rPr>
                        <a:t>51</a:t>
                      </a:r>
                    </a:p>
                  </a:txBody>
                  <a:tcPr anchor="ctr"/>
                </a:tc>
                <a:extLst>
                  <a:ext uri="{0D108BD9-81ED-4DB2-BD59-A6C34878D82A}">
                    <a16:rowId xmlns:a16="http://schemas.microsoft.com/office/drawing/2014/main" val="1246618617"/>
                  </a:ext>
                </a:extLst>
              </a:tr>
            </a:tbl>
          </a:graphicData>
        </a:graphic>
      </p:graphicFrame>
      <p:sp>
        <p:nvSpPr>
          <p:cNvPr id="12" name="TextBox 11">
            <a:extLst>
              <a:ext uri="{FF2B5EF4-FFF2-40B4-BE49-F238E27FC236}">
                <a16:creationId xmlns:a16="http://schemas.microsoft.com/office/drawing/2014/main" id="{10841BB2-3A5C-B94D-B5FA-654C5D624C99}"/>
              </a:ext>
            </a:extLst>
          </p:cNvPr>
          <p:cNvSpPr txBox="1"/>
          <p:nvPr/>
        </p:nvSpPr>
        <p:spPr>
          <a:xfrm>
            <a:off x="1103612" y="1461967"/>
            <a:ext cx="6854024" cy="738664"/>
          </a:xfrm>
          <a:prstGeom prst="rect">
            <a:avLst/>
          </a:prstGeom>
          <a:noFill/>
          <a:ln>
            <a:noFill/>
          </a:ln>
        </p:spPr>
        <p:txBody>
          <a:bodyPr wrap="square" rtlCol="0">
            <a:spAutoFit/>
          </a:bodyPr>
          <a:lstStyle/>
          <a:p>
            <a:pPr algn="ctr">
              <a:defRPr/>
            </a:pPr>
            <a:r>
              <a:rPr lang="en-US" sz="1400" i="1" dirty="0">
                <a:solidFill>
                  <a:srgbClr val="000000"/>
                </a:solidFill>
                <a:latin typeface="Arial" panose="020B0604020202020204" pitchFamily="34" charset="0"/>
                <a:cs typeface="Arial" panose="020B0604020202020204" pitchFamily="34" charset="0"/>
              </a:rPr>
              <a:t>If you had to guess, would you say lower-income households spend a higher percentage of their income on utility bills, a lower percentage, or about the same as other households?</a:t>
            </a:r>
          </a:p>
        </p:txBody>
      </p:sp>
    </p:spTree>
    <p:extLst>
      <p:ext uri="{BB962C8B-B14F-4D97-AF65-F5344CB8AC3E}">
        <p14:creationId xmlns:p14="http://schemas.microsoft.com/office/powerpoint/2010/main" val="275176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769222"/>
            <a:ext cx="9520461" cy="892175"/>
          </a:xfrm>
        </p:spPr>
        <p:txBody>
          <a:bodyPr>
            <a:noAutofit/>
          </a:bodyPr>
          <a:lstStyle/>
          <a:p>
            <a:r>
              <a:rPr lang="en-US" cap="none" dirty="0"/>
              <a:t>PRIORITIES</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741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D8BF3-801C-4420-B14F-58E878794D21}"/>
              </a:ext>
            </a:extLst>
          </p:cNvPr>
          <p:cNvSpPr>
            <a:spLocks noGrp="1"/>
          </p:cNvSpPr>
          <p:nvPr>
            <p:ph type="title"/>
          </p:nvPr>
        </p:nvSpPr>
        <p:spPr/>
        <p:txBody>
          <a:bodyPr>
            <a:normAutofit fontScale="90000"/>
          </a:bodyPr>
          <a:lstStyle/>
          <a:p>
            <a:r>
              <a:rPr lang="en-US" sz="2800" dirty="0"/>
              <a:t>Voters’ top energy-related priorities are protecting their health and addressing climate change, followed by efficiency and costs.</a:t>
            </a:r>
          </a:p>
        </p:txBody>
      </p:sp>
      <p:sp>
        <p:nvSpPr>
          <p:cNvPr id="4" name="Subtitle 3">
            <a:extLst>
              <a:ext uri="{FF2B5EF4-FFF2-40B4-BE49-F238E27FC236}">
                <a16:creationId xmlns:a16="http://schemas.microsoft.com/office/drawing/2014/main" id="{8EE1465E-FB3D-4F9A-A309-3C32991C3CF0}"/>
              </a:ext>
            </a:extLst>
          </p:cNvPr>
          <p:cNvSpPr>
            <a:spLocks noGrp="1"/>
          </p:cNvSpPr>
          <p:nvPr>
            <p:ph type="subTitle" idx="13"/>
          </p:nvPr>
        </p:nvSpPr>
        <p:spPr/>
        <p:txBody>
          <a:bodyPr/>
          <a:lstStyle/>
          <a:p>
            <a:r>
              <a:rPr lang="en-US" dirty="0"/>
              <a:t>Reducing water usage through better appliances ranks somewhat lower than other priorities.</a:t>
            </a:r>
          </a:p>
        </p:txBody>
      </p:sp>
      <p:sp>
        <p:nvSpPr>
          <p:cNvPr id="5" name="Slide Number Placeholder 4">
            <a:extLst>
              <a:ext uri="{FF2B5EF4-FFF2-40B4-BE49-F238E27FC236}">
                <a16:creationId xmlns:a16="http://schemas.microsoft.com/office/drawing/2014/main" id="{71AD810D-A705-4672-BD6A-631E00FE0598}"/>
              </a:ext>
            </a:extLst>
          </p:cNvPr>
          <p:cNvSpPr>
            <a:spLocks noGrp="1"/>
          </p:cNvSpPr>
          <p:nvPr>
            <p:ph type="sldNum" sz="quarter" idx="18"/>
          </p:nvPr>
        </p:nvSpPr>
        <p:spPr/>
        <p:txBody>
          <a:bodyPr/>
          <a:lstStyle/>
          <a:p>
            <a:fld id="{FEA0E1FB-F3D8-4575-AA43-D3AC29B367AF}" type="slidenum">
              <a:rPr lang="en-US" smtClean="0">
                <a:solidFill>
                  <a:srgbClr val="114353"/>
                </a:solidFill>
              </a:rPr>
              <a:pPr/>
              <a:t>17</a:t>
            </a:fld>
            <a:endParaRPr lang="en-US" dirty="0">
              <a:solidFill>
                <a:srgbClr val="114353"/>
              </a:solidFill>
            </a:endParaRPr>
          </a:p>
        </p:txBody>
      </p:sp>
      <p:sp>
        <p:nvSpPr>
          <p:cNvPr id="6" name="Footer Placeholder 5">
            <a:extLst>
              <a:ext uri="{FF2B5EF4-FFF2-40B4-BE49-F238E27FC236}">
                <a16:creationId xmlns:a16="http://schemas.microsoft.com/office/drawing/2014/main" id="{5DDCF017-1215-4329-8D31-6C9C40B26802}"/>
              </a:ext>
            </a:extLst>
          </p:cNvPr>
          <p:cNvSpPr>
            <a:spLocks noGrp="1"/>
          </p:cNvSpPr>
          <p:nvPr>
            <p:ph type="ftr" sz="quarter" idx="17"/>
          </p:nvPr>
        </p:nvSpPr>
        <p:spPr/>
        <p:txBody>
          <a:bodyPr/>
          <a:lstStyle/>
          <a:p>
            <a:r>
              <a:rPr lang="en-US" dirty="0">
                <a:solidFill>
                  <a:srgbClr val="114353"/>
                </a:solidFill>
              </a:rPr>
              <a:t>© Anzalone Liszt Grove Research</a:t>
            </a:r>
          </a:p>
        </p:txBody>
      </p:sp>
      <p:graphicFrame>
        <p:nvGraphicFramePr>
          <p:cNvPr id="7" name="Chart 6">
            <a:extLst>
              <a:ext uri="{FF2B5EF4-FFF2-40B4-BE49-F238E27FC236}">
                <a16:creationId xmlns:a16="http://schemas.microsoft.com/office/drawing/2014/main" id="{E53FB10E-C7F9-42A1-A78F-3D0553A85053}"/>
              </a:ext>
            </a:extLst>
          </p:cNvPr>
          <p:cNvGraphicFramePr/>
          <p:nvPr>
            <p:extLst/>
          </p:nvPr>
        </p:nvGraphicFramePr>
        <p:xfrm>
          <a:off x="1" y="1449389"/>
          <a:ext cx="12192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622D0C2-3F7C-4BA3-944D-194334821289}"/>
              </a:ext>
            </a:extLst>
          </p:cNvPr>
          <p:cNvSpPr txBox="1"/>
          <p:nvPr/>
        </p:nvSpPr>
        <p:spPr>
          <a:xfrm>
            <a:off x="10354703" y="3838569"/>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74</a:t>
            </a:r>
          </a:p>
        </p:txBody>
      </p:sp>
      <p:sp>
        <p:nvSpPr>
          <p:cNvPr id="9" name="TextBox 8">
            <a:extLst>
              <a:ext uri="{FF2B5EF4-FFF2-40B4-BE49-F238E27FC236}">
                <a16:creationId xmlns:a16="http://schemas.microsoft.com/office/drawing/2014/main" id="{C9BD6B71-DB5A-4596-B897-01D66BE4D00E}"/>
              </a:ext>
            </a:extLst>
          </p:cNvPr>
          <p:cNvSpPr txBox="1"/>
          <p:nvPr/>
        </p:nvSpPr>
        <p:spPr>
          <a:xfrm>
            <a:off x="9927637" y="3051435"/>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66</a:t>
            </a:r>
          </a:p>
        </p:txBody>
      </p:sp>
      <p:sp>
        <p:nvSpPr>
          <p:cNvPr id="10" name="TextBox 9">
            <a:extLst>
              <a:ext uri="{FF2B5EF4-FFF2-40B4-BE49-F238E27FC236}">
                <a16:creationId xmlns:a16="http://schemas.microsoft.com/office/drawing/2014/main" id="{3A1E9644-DC58-4EF8-989E-1018FDDBBB2A}"/>
              </a:ext>
            </a:extLst>
          </p:cNvPr>
          <p:cNvSpPr txBox="1"/>
          <p:nvPr/>
        </p:nvSpPr>
        <p:spPr>
          <a:xfrm>
            <a:off x="10141170" y="4643439"/>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71</a:t>
            </a:r>
          </a:p>
        </p:txBody>
      </p:sp>
      <p:sp>
        <p:nvSpPr>
          <p:cNvPr id="11" name="TextBox 10">
            <a:extLst>
              <a:ext uri="{FF2B5EF4-FFF2-40B4-BE49-F238E27FC236}">
                <a16:creationId xmlns:a16="http://schemas.microsoft.com/office/drawing/2014/main" id="{761EA88B-9566-419D-9F24-8D6BC7382EBC}"/>
              </a:ext>
            </a:extLst>
          </p:cNvPr>
          <p:cNvSpPr txBox="1"/>
          <p:nvPr/>
        </p:nvSpPr>
        <p:spPr>
          <a:xfrm>
            <a:off x="9732934" y="5407125"/>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63</a:t>
            </a:r>
          </a:p>
        </p:txBody>
      </p:sp>
      <p:sp>
        <p:nvSpPr>
          <p:cNvPr id="12" name="TextBox 11">
            <a:extLst>
              <a:ext uri="{FF2B5EF4-FFF2-40B4-BE49-F238E27FC236}">
                <a16:creationId xmlns:a16="http://schemas.microsoft.com/office/drawing/2014/main" id="{9E40DE57-2A19-4CA8-AEDC-47AA75C888AD}"/>
              </a:ext>
            </a:extLst>
          </p:cNvPr>
          <p:cNvSpPr txBox="1"/>
          <p:nvPr/>
        </p:nvSpPr>
        <p:spPr>
          <a:xfrm>
            <a:off x="10410965" y="2199523"/>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76</a:t>
            </a:r>
          </a:p>
        </p:txBody>
      </p:sp>
    </p:spTree>
    <p:extLst>
      <p:ext uri="{BB962C8B-B14F-4D97-AF65-F5344CB8AC3E}">
        <p14:creationId xmlns:p14="http://schemas.microsoft.com/office/powerpoint/2010/main" val="124356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7CF77-8CDC-4A95-9ECF-AF5A7544C501}"/>
              </a:ext>
            </a:extLst>
          </p:cNvPr>
          <p:cNvSpPr>
            <a:spLocks noGrp="1"/>
          </p:cNvSpPr>
          <p:nvPr>
            <p:ph type="body" idx="13"/>
          </p:nvPr>
        </p:nvSpPr>
        <p:spPr/>
        <p:txBody>
          <a:bodyPr>
            <a:normAutofit lnSpcReduction="10000"/>
          </a:bodyPr>
          <a:lstStyle/>
          <a:p>
            <a:r>
              <a:rPr lang="en-US" dirty="0"/>
              <a:t>Younger, left-leaning voters care most about climate; Republicans care the least. Efficiency and costs vary far less by demographics like age and partisanship.</a:t>
            </a:r>
          </a:p>
        </p:txBody>
      </p:sp>
      <p:sp>
        <p:nvSpPr>
          <p:cNvPr id="5" name="Title 4">
            <a:extLst>
              <a:ext uri="{FF2B5EF4-FFF2-40B4-BE49-F238E27FC236}">
                <a16:creationId xmlns:a16="http://schemas.microsoft.com/office/drawing/2014/main" id="{4283E50B-A84C-479A-A056-47439BD18A7C}"/>
              </a:ext>
            </a:extLst>
          </p:cNvPr>
          <p:cNvSpPr>
            <a:spLocks noGrp="1"/>
          </p:cNvSpPr>
          <p:nvPr>
            <p:ph type="title"/>
          </p:nvPr>
        </p:nvSpPr>
        <p:spPr>
          <a:xfrm>
            <a:off x="711200" y="76201"/>
            <a:ext cx="11243235" cy="838621"/>
          </a:xfrm>
        </p:spPr>
        <p:txBody>
          <a:bodyPr>
            <a:normAutofit/>
          </a:bodyPr>
          <a:lstStyle/>
          <a:p>
            <a:r>
              <a:rPr lang="en-US" sz="2800" dirty="0"/>
              <a:t>Climate varies the most by demographics, followed by health.</a:t>
            </a:r>
          </a:p>
        </p:txBody>
      </p:sp>
      <p:sp>
        <p:nvSpPr>
          <p:cNvPr id="6" name="Slide Number Placeholder 5">
            <a:extLst>
              <a:ext uri="{FF2B5EF4-FFF2-40B4-BE49-F238E27FC236}">
                <a16:creationId xmlns:a16="http://schemas.microsoft.com/office/drawing/2014/main" id="{15690B1E-F74D-4C0D-8F3D-1BF6B7864B51}"/>
              </a:ext>
            </a:extLst>
          </p:cNvPr>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18</a:t>
            </a:fld>
            <a:endParaRPr lang="en-US" dirty="0">
              <a:solidFill>
                <a:srgbClr val="114353"/>
              </a:solidFill>
            </a:endParaRPr>
          </a:p>
        </p:txBody>
      </p:sp>
      <p:graphicFrame>
        <p:nvGraphicFramePr>
          <p:cNvPr id="7" name="Table 6">
            <a:extLst>
              <a:ext uri="{FF2B5EF4-FFF2-40B4-BE49-F238E27FC236}">
                <a16:creationId xmlns:a16="http://schemas.microsoft.com/office/drawing/2014/main" id="{8CDEFDB7-AA61-46E4-A550-CB334222FEEA}"/>
              </a:ext>
            </a:extLst>
          </p:cNvPr>
          <p:cNvGraphicFramePr>
            <a:graphicFrameLocks noGrp="1"/>
          </p:cNvGraphicFramePr>
          <p:nvPr>
            <p:extLst/>
          </p:nvPr>
        </p:nvGraphicFramePr>
        <p:xfrm>
          <a:off x="85622" y="1676821"/>
          <a:ext cx="5958917" cy="4541520"/>
        </p:xfrm>
        <a:graphic>
          <a:graphicData uri="http://schemas.openxmlformats.org/drawingml/2006/table">
            <a:tbl>
              <a:tblPr firstRow="1" bandRow="1">
                <a:tableStyleId>{5C22544A-7EE6-4342-B048-85BDC9FD1C3A}</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194476">
                <a:tc>
                  <a:txBody>
                    <a:bodyPr/>
                    <a:lstStyle/>
                    <a:p>
                      <a:pPr algn="ctr"/>
                      <a:r>
                        <a:rPr lang="en-US" sz="140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tc>
                <a:tc>
                  <a:txBody>
                    <a:bodyPr/>
                    <a:lstStyle/>
                    <a:p>
                      <a:pPr algn="ctr"/>
                      <a:r>
                        <a:rPr lang="en-US" sz="1400" b="1" i="0" dirty="0">
                          <a:latin typeface="Arial" panose="020B0604020202020204" pitchFamily="34" charset="0"/>
                          <a:cs typeface="Arial" panose="020B0604020202020204" pitchFamily="34" charset="0"/>
                        </a:rPr>
                        <a:t>Health</a:t>
                      </a:r>
                    </a:p>
                  </a:txBody>
                  <a:tcPr anchor="ctr"/>
                </a:tc>
                <a:tc>
                  <a:txBody>
                    <a:bodyPr/>
                    <a:lstStyle/>
                    <a:p>
                      <a:pPr algn="ctr"/>
                      <a:r>
                        <a:rPr lang="en-US" sz="1400" b="1" i="0" dirty="0">
                          <a:latin typeface="Arial" panose="020B0604020202020204" pitchFamily="34" charset="0"/>
                          <a:cs typeface="Arial" panose="020B0604020202020204" pitchFamily="34" charset="0"/>
                        </a:rPr>
                        <a:t>Climate Change</a:t>
                      </a:r>
                    </a:p>
                  </a:txBody>
                  <a:tcPr anchor="ctr"/>
                </a:tc>
                <a:tc>
                  <a:txBody>
                    <a:bodyPr/>
                    <a:lstStyle/>
                    <a:p>
                      <a:pPr algn="ctr"/>
                      <a:r>
                        <a:rPr lang="en-US" sz="1400" b="1" i="0" dirty="0">
                          <a:latin typeface="Arial" panose="020B0604020202020204" pitchFamily="34" charset="0"/>
                          <a:cs typeface="Arial" panose="020B0604020202020204" pitchFamily="34" charset="0"/>
                        </a:rPr>
                        <a:t>Efficient Homes</a:t>
                      </a:r>
                    </a:p>
                  </a:txBody>
                  <a:tcPr anchor="ctr"/>
                </a:tc>
                <a:tc>
                  <a:txBody>
                    <a:bodyPr/>
                    <a:lstStyle/>
                    <a:p>
                      <a:pPr algn="ctr"/>
                      <a:r>
                        <a:rPr lang="en-US" sz="1400" b="1" i="0" dirty="0">
                          <a:latin typeface="Arial" panose="020B0604020202020204" pitchFamily="34" charset="0"/>
                          <a:cs typeface="Arial" panose="020B0604020202020204" pitchFamily="34" charset="0"/>
                        </a:rPr>
                        <a:t>Utility Costs</a:t>
                      </a:r>
                    </a:p>
                  </a:txBody>
                  <a:tcPr anchor="ctr"/>
                </a:tc>
                <a:tc>
                  <a:txBody>
                    <a:bodyPr/>
                    <a:lstStyle/>
                    <a:p>
                      <a:pPr algn="ctr"/>
                      <a:r>
                        <a:rPr lang="en-US" sz="1400" b="1" i="0" dirty="0">
                          <a:latin typeface="Arial" panose="020B0604020202020204" pitchFamily="34" charset="0"/>
                          <a:cs typeface="Arial" panose="020B0604020202020204" pitchFamily="34" charset="0"/>
                        </a:rPr>
                        <a:t>Water Usage</a:t>
                      </a:r>
                    </a:p>
                  </a:txBody>
                  <a:tcPr anchor="ctr"/>
                </a:tc>
                <a:extLst>
                  <a:ext uri="{0D108BD9-81ED-4DB2-BD59-A6C34878D82A}">
                    <a16:rowId xmlns:a16="http://schemas.microsoft.com/office/drawing/2014/main" val="10000"/>
                  </a:ext>
                </a:extLst>
              </a:tr>
              <a:tr h="301637">
                <a:tc>
                  <a:txBody>
                    <a:bodyPr/>
                    <a:lstStyle/>
                    <a:p>
                      <a:r>
                        <a:rPr lang="en-US" sz="1600" i="1" dirty="0">
                          <a:latin typeface="Arial" panose="020B0604020202020204" pitchFamily="34" charset="0"/>
                          <a:cs typeface="Arial" panose="020B0604020202020204" pitchFamily="34" charset="0"/>
                        </a:rPr>
                        <a:t>Overall</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32</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31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19</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637">
                <a:tc>
                  <a:txBody>
                    <a:bodyPr/>
                    <a:lstStyle/>
                    <a:p>
                      <a:r>
                        <a:rPr lang="en-US" sz="1600" i="0" dirty="0">
                          <a:latin typeface="Arial" panose="020B0604020202020204" pitchFamily="34" charset="0"/>
                          <a:cs typeface="Arial" panose="020B0604020202020204" pitchFamily="34" charset="0"/>
                        </a:rPr>
                        <a:t>White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3723509931"/>
                  </a:ext>
                </a:extLst>
              </a:tr>
              <a:tr h="301637">
                <a:tc>
                  <a:txBody>
                    <a:bodyPr/>
                    <a:lstStyle/>
                    <a:p>
                      <a:r>
                        <a:rPr lang="en-US" sz="1600" i="0" dirty="0">
                          <a:latin typeface="Arial" panose="020B0604020202020204" pitchFamily="34" charset="0"/>
                          <a:cs typeface="Arial" panose="020B0604020202020204" pitchFamily="34" charset="0"/>
                        </a:rPr>
                        <a:t>Af. Am.</a:t>
                      </a: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31</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22</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61864"/>
                  </a:ext>
                </a:extLst>
              </a:tr>
              <a:tr h="301637">
                <a:tc>
                  <a:txBody>
                    <a:bodyPr/>
                    <a:lstStyle/>
                    <a:p>
                      <a:r>
                        <a:rPr lang="en-US" sz="1600" i="0" dirty="0">
                          <a:latin typeface="Arial" panose="020B0604020202020204" pitchFamily="34" charset="0"/>
                          <a:cs typeface="Arial" panose="020B0604020202020204" pitchFamily="34" charset="0"/>
                        </a:rPr>
                        <a:t>Latino</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40</a:t>
                      </a:r>
                    </a:p>
                  </a:txBody>
                  <a:tcPr anchor="ctr">
                    <a:lnT w="12700" cap="flat" cmpd="sng" algn="ctr">
                      <a:no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no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no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no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9858260"/>
                  </a:ext>
                </a:extLst>
              </a:tr>
              <a:tr h="301637">
                <a:tc>
                  <a:txBody>
                    <a:bodyPr/>
                    <a:lstStyle/>
                    <a:p>
                      <a:r>
                        <a:rPr lang="en-US" sz="1600" i="0" dirty="0">
                          <a:latin typeface="Arial" panose="020B0604020202020204" pitchFamily="34" charset="0"/>
                          <a:cs typeface="Arial" panose="020B0604020202020204" pitchFamily="34" charset="0"/>
                        </a:rPr>
                        <a:t>Asian</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34</a:t>
                      </a:r>
                    </a:p>
                  </a:txBody>
                  <a:tcPr anchor="ctr"/>
                </a:tc>
                <a:tc>
                  <a:txBody>
                    <a:bodyPr/>
                    <a:lstStyle/>
                    <a:p>
                      <a:pPr algn="ctr"/>
                      <a:r>
                        <a:rPr lang="en-US" sz="1600" i="0" dirty="0">
                          <a:latin typeface="Arial" panose="020B0604020202020204" pitchFamily="34" charset="0"/>
                          <a:cs typeface="Arial" panose="020B0604020202020204" pitchFamily="34" charset="0"/>
                        </a:rPr>
                        <a:t>50</a:t>
                      </a:r>
                    </a:p>
                  </a:txBody>
                  <a:tcPr anchor="ctr"/>
                </a:tc>
                <a:tc>
                  <a:txBody>
                    <a:bodyPr/>
                    <a:lstStyle/>
                    <a:p>
                      <a:pPr algn="ctr"/>
                      <a:r>
                        <a:rPr lang="en-US" sz="1600" i="0" dirty="0">
                          <a:latin typeface="Arial" panose="020B0604020202020204" pitchFamily="34" charset="0"/>
                          <a:cs typeface="Arial" panose="020B0604020202020204" pitchFamily="34" charset="0"/>
                        </a:rPr>
                        <a:t>41</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33675173"/>
                  </a:ext>
                </a:extLst>
              </a:tr>
              <a:tr h="301637">
                <a:tc>
                  <a:txBody>
                    <a:bodyPr/>
                    <a:lstStyle/>
                    <a:p>
                      <a:r>
                        <a:rPr lang="en-US" sz="1600" i="0" dirty="0">
                          <a:latin typeface="Arial" panose="020B0604020202020204" pitchFamily="34" charset="0"/>
                          <a:cs typeface="Arial" panose="020B0604020202020204" pitchFamily="34" charset="0"/>
                        </a:rPr>
                        <a:t>Non-white</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32</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123542"/>
                  </a:ext>
                </a:extLst>
              </a:tr>
              <a:tr h="301637">
                <a:tc>
                  <a:txBody>
                    <a:bodyPr/>
                    <a:lstStyle/>
                    <a:p>
                      <a:r>
                        <a:rPr lang="en-US" sz="1600" i="0" dirty="0">
                          <a:latin typeface="Arial" panose="020B0604020202020204" pitchFamily="34" charset="0"/>
                          <a:cs typeface="Arial" panose="020B0604020202020204" pitchFamily="34" charset="0"/>
                        </a:rPr>
                        <a:t>Men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0844314"/>
                  </a:ext>
                </a:extLst>
              </a:tr>
              <a:tr h="301637">
                <a:tc>
                  <a:txBody>
                    <a:bodyPr/>
                    <a:lstStyle/>
                    <a:p>
                      <a:r>
                        <a:rPr lang="en-US" sz="1600" i="0" dirty="0">
                          <a:latin typeface="Arial" panose="020B0604020202020204" pitchFamily="34" charset="0"/>
                          <a:cs typeface="Arial" panose="020B0604020202020204" pitchFamily="34" charset="0"/>
                        </a:rPr>
                        <a:t>Women</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36</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01637">
                <a:tc>
                  <a:txBody>
                    <a:bodyPr/>
                    <a:lstStyle/>
                    <a:p>
                      <a:r>
                        <a:rPr lang="en-US" sz="1600" i="0" dirty="0">
                          <a:latin typeface="Arial" panose="020B0604020202020204" pitchFamily="34" charset="0"/>
                          <a:cs typeface="Arial" panose="020B0604020202020204" pitchFamily="34" charset="0"/>
                        </a:rPr>
                        <a:t>18-34</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01637">
                <a:tc>
                  <a:txBody>
                    <a:bodyPr/>
                    <a:lstStyle/>
                    <a:p>
                      <a:r>
                        <a:rPr lang="en-US" sz="1600" i="0" dirty="0">
                          <a:latin typeface="Arial" panose="020B0604020202020204" pitchFamily="34" charset="0"/>
                          <a:cs typeface="Arial" panose="020B0604020202020204" pitchFamily="34" charset="0"/>
                        </a:rPr>
                        <a:t>35-49</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31</a:t>
                      </a:r>
                    </a:p>
                  </a:txBody>
                  <a:tcPr anchor="ctr"/>
                </a:tc>
                <a:tc>
                  <a:txBody>
                    <a:bodyPr/>
                    <a:lstStyle/>
                    <a:p>
                      <a:pPr algn="ctr"/>
                      <a:r>
                        <a:rPr lang="en-US" sz="1600" i="0" dirty="0">
                          <a:latin typeface="Arial" panose="020B0604020202020204" pitchFamily="34" charset="0"/>
                          <a:cs typeface="Arial" panose="020B0604020202020204" pitchFamily="34" charset="0"/>
                        </a:rPr>
                        <a:t>31</a:t>
                      </a: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19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8737085"/>
                  </a:ext>
                </a:extLst>
              </a:tr>
              <a:tr h="301637">
                <a:tc>
                  <a:txBody>
                    <a:bodyPr/>
                    <a:lstStyle/>
                    <a:p>
                      <a:r>
                        <a:rPr lang="en-US" sz="1600" i="0" dirty="0">
                          <a:latin typeface="Arial" panose="020B0604020202020204" pitchFamily="34" charset="0"/>
                          <a:cs typeface="Arial" panose="020B0604020202020204" pitchFamily="34" charset="0"/>
                        </a:rPr>
                        <a:t>50-64</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34</a:t>
                      </a: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29</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02683949"/>
                  </a:ext>
                </a:extLst>
              </a:tr>
              <a:tr h="301637">
                <a:tc>
                  <a:txBody>
                    <a:bodyPr/>
                    <a:lstStyle/>
                    <a:p>
                      <a:r>
                        <a:rPr lang="en-US" sz="1600" i="0"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38348411"/>
                  </a:ext>
                </a:extLst>
              </a:tr>
            </a:tbl>
          </a:graphicData>
        </a:graphic>
      </p:graphicFrame>
      <p:graphicFrame>
        <p:nvGraphicFramePr>
          <p:cNvPr id="10" name="Table 9">
            <a:extLst>
              <a:ext uri="{FF2B5EF4-FFF2-40B4-BE49-F238E27FC236}">
                <a16:creationId xmlns:a16="http://schemas.microsoft.com/office/drawing/2014/main" id="{69E7EC20-C210-B745-BF13-CFC45B55FD5F}"/>
              </a:ext>
            </a:extLst>
          </p:cNvPr>
          <p:cNvGraphicFramePr>
            <a:graphicFrameLocks noGrp="1"/>
          </p:cNvGraphicFramePr>
          <p:nvPr>
            <p:extLst/>
          </p:nvPr>
        </p:nvGraphicFramePr>
        <p:xfrm>
          <a:off x="6197600" y="1847907"/>
          <a:ext cx="5958917" cy="4199348"/>
        </p:xfrm>
        <a:graphic>
          <a:graphicData uri="http://schemas.openxmlformats.org/drawingml/2006/table">
            <a:tbl>
              <a:tblPr firstRow="1" bandRow="1">
                <a:tableStyleId>{F5AB1C69-6EDB-4FF4-983F-18BD219EF322}</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528807">
                <a:tc>
                  <a:txBody>
                    <a:bodyPr/>
                    <a:lstStyle/>
                    <a:p>
                      <a:pPr algn="ctr"/>
                      <a:r>
                        <a:rPr lang="en-US" sz="1400" i="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Health</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Climate Change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Efficient Homes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Utility Costs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Water Usage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169">
                <a:tc>
                  <a:txBody>
                    <a:bodyPr/>
                    <a:lstStyle/>
                    <a:p>
                      <a:r>
                        <a:rPr lang="en-US" sz="1600" dirty="0">
                          <a:latin typeface="Arial" panose="020B0604020202020204" pitchFamily="34" charset="0"/>
                          <a:cs typeface="Arial" panose="020B0604020202020204" pitchFamily="34" charset="0"/>
                        </a:rPr>
                        <a:t>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endParaRPr lang="en-US" sz="1600" i="0" u="sng"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2169">
                <a:tc>
                  <a:txBody>
                    <a:bodyPr/>
                    <a:lstStyle/>
                    <a:p>
                      <a:r>
                        <a:rPr lang="en-US" sz="1600" dirty="0">
                          <a:latin typeface="Arial" panose="020B0604020202020204" pitchFamily="34" charset="0"/>
                          <a:cs typeface="Arial" panose="020B0604020202020204" pitchFamily="34" charset="0"/>
                        </a:rPr>
                        <a:t>N 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25</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509931"/>
                  </a:ext>
                </a:extLst>
              </a:tr>
              <a:tr h="342169">
                <a:tc>
                  <a:txBody>
                    <a:bodyPr/>
                    <a:lstStyle/>
                    <a:p>
                      <a:r>
                        <a:rPr lang="en-US" sz="1600" dirty="0">
                          <a:latin typeface="Arial" panose="020B0604020202020204" pitchFamily="34" charset="0"/>
                          <a:cs typeface="Arial" panose="020B0604020202020204" pitchFamily="34" charset="0"/>
                        </a:rPr>
                        <a:t>Dem</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37</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43</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561864"/>
                  </a:ext>
                </a:extLst>
              </a:tr>
              <a:tr h="342169">
                <a:tc>
                  <a:txBody>
                    <a:bodyPr/>
                    <a:lstStyle/>
                    <a:p>
                      <a:r>
                        <a:rPr lang="en-US" sz="1600" dirty="0">
                          <a:latin typeface="Arial" panose="020B0604020202020204" pitchFamily="34" charset="0"/>
                          <a:cs typeface="Arial" panose="020B0604020202020204" pitchFamily="34" charset="0"/>
                        </a:rPr>
                        <a:t>GOP</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23</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14</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9858260"/>
                  </a:ext>
                </a:extLst>
              </a:tr>
              <a:tr h="342169">
                <a:tc>
                  <a:txBody>
                    <a:bodyPr/>
                    <a:lstStyle/>
                    <a:p>
                      <a:r>
                        <a:rPr lang="en-US" sz="1600" dirty="0">
                          <a:latin typeface="Arial" panose="020B0604020202020204" pitchFamily="34" charset="0"/>
                          <a:cs typeface="Arial" panose="020B0604020202020204" pitchFamily="34" charset="0"/>
                        </a:rPr>
                        <a:t>Ind</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36</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32</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75173"/>
                  </a:ext>
                </a:extLst>
              </a:tr>
              <a:tr h="342169">
                <a:tc>
                  <a:txBody>
                    <a:bodyPr/>
                    <a:lstStyle/>
                    <a:p>
                      <a:r>
                        <a:rPr lang="en-US" sz="1600" dirty="0">
                          <a:latin typeface="Arial" panose="020B0604020202020204" pitchFamily="34" charset="0"/>
                          <a:cs typeface="Arial" panose="020B0604020202020204" pitchFamily="34" charset="0"/>
                        </a:rPr>
                        <a:t>Inc. &lt;40k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35</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23</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6123542"/>
                  </a:ext>
                </a:extLst>
              </a:tr>
              <a:tr h="591020">
                <a:tc>
                  <a:txBody>
                    <a:bodyPr/>
                    <a:lstStyle/>
                    <a:p>
                      <a:r>
                        <a:rPr lang="en-US" sz="1600" dirty="0">
                          <a:latin typeface="Arial" panose="020B0604020202020204" pitchFamily="34" charset="0"/>
                          <a:cs typeface="Arial" panose="020B0604020202020204" pitchFamily="34" charset="0"/>
                        </a:rPr>
                        <a:t>Inc. 40-80k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33</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33</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0844314"/>
                  </a:ext>
                </a:extLst>
              </a:tr>
              <a:tr h="342169">
                <a:tc>
                  <a:txBody>
                    <a:bodyPr/>
                    <a:lstStyle/>
                    <a:p>
                      <a:r>
                        <a:rPr lang="en-US" sz="1600" dirty="0">
                          <a:latin typeface="Arial" panose="020B0604020202020204" pitchFamily="34" charset="0"/>
                          <a:cs typeface="Arial" panose="020B0604020202020204" pitchFamily="34" charset="0"/>
                        </a:rPr>
                        <a:t>Inc. 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42169">
                <a:tc>
                  <a:txBody>
                    <a:bodyPr/>
                    <a:lstStyle/>
                    <a:p>
                      <a:r>
                        <a:rPr lang="en-US" sz="1600" i="0" dirty="0">
                          <a:latin typeface="Arial" panose="020B0604020202020204" pitchFamily="34" charset="0"/>
                          <a:cs typeface="Arial" panose="020B0604020202020204" pitchFamily="34" charset="0"/>
                        </a:rPr>
                        <a:t>Rent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38</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38</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31</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42169">
                <a:tc>
                  <a:txBody>
                    <a:bodyPr/>
                    <a:lstStyle/>
                    <a:p>
                      <a:r>
                        <a:rPr lang="en-US" sz="1600" dirty="0">
                          <a:latin typeface="Arial" panose="020B0604020202020204" pitchFamily="34" charset="0"/>
                          <a:cs typeface="Arial" panose="020B0604020202020204" pitchFamily="34" charset="0"/>
                        </a:rPr>
                        <a:t>Own</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416482538"/>
                  </a:ext>
                </a:extLst>
              </a:tr>
            </a:tbl>
          </a:graphicData>
        </a:graphic>
      </p:graphicFrame>
    </p:spTree>
    <p:extLst>
      <p:ext uri="{BB962C8B-B14F-4D97-AF65-F5344CB8AC3E}">
        <p14:creationId xmlns:p14="http://schemas.microsoft.com/office/powerpoint/2010/main" val="307361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D8BF3-801C-4420-B14F-58E878794D21}"/>
              </a:ext>
            </a:extLst>
          </p:cNvPr>
          <p:cNvSpPr>
            <a:spLocks noGrp="1"/>
          </p:cNvSpPr>
          <p:nvPr>
            <p:ph type="title"/>
          </p:nvPr>
        </p:nvSpPr>
        <p:spPr/>
        <p:txBody>
          <a:bodyPr>
            <a:normAutofit/>
          </a:bodyPr>
          <a:lstStyle/>
          <a:p>
            <a:r>
              <a:rPr lang="en-US" sz="2800" dirty="0"/>
              <a:t>In California, there is greater emphasis on climate change.</a:t>
            </a:r>
          </a:p>
        </p:txBody>
      </p:sp>
      <p:sp>
        <p:nvSpPr>
          <p:cNvPr id="4" name="Subtitle 3">
            <a:extLst>
              <a:ext uri="{FF2B5EF4-FFF2-40B4-BE49-F238E27FC236}">
                <a16:creationId xmlns:a16="http://schemas.microsoft.com/office/drawing/2014/main" id="{8EE1465E-FB3D-4F9A-A309-3C32991C3CF0}"/>
              </a:ext>
            </a:extLst>
          </p:cNvPr>
          <p:cNvSpPr>
            <a:spLocks noGrp="1"/>
          </p:cNvSpPr>
          <p:nvPr>
            <p:ph type="subTitle" idx="13"/>
          </p:nvPr>
        </p:nvSpPr>
        <p:spPr/>
        <p:txBody>
          <a:bodyPr/>
          <a:lstStyle/>
          <a:p>
            <a:r>
              <a:rPr lang="en-US" dirty="0"/>
              <a:t>This is more even salient in the Los Angeles media market</a:t>
            </a:r>
          </a:p>
        </p:txBody>
      </p:sp>
      <p:sp>
        <p:nvSpPr>
          <p:cNvPr id="5" name="Slide Number Placeholder 4">
            <a:extLst>
              <a:ext uri="{FF2B5EF4-FFF2-40B4-BE49-F238E27FC236}">
                <a16:creationId xmlns:a16="http://schemas.microsoft.com/office/drawing/2014/main" id="{71AD810D-A705-4672-BD6A-631E00FE0598}"/>
              </a:ext>
            </a:extLst>
          </p:cNvPr>
          <p:cNvSpPr>
            <a:spLocks noGrp="1"/>
          </p:cNvSpPr>
          <p:nvPr>
            <p:ph type="sldNum" sz="quarter" idx="18"/>
          </p:nvPr>
        </p:nvSpPr>
        <p:spPr/>
        <p:txBody>
          <a:bodyPr/>
          <a:lstStyle/>
          <a:p>
            <a:fld id="{FEA0E1FB-F3D8-4575-AA43-D3AC29B367AF}" type="slidenum">
              <a:rPr lang="en-US" smtClean="0">
                <a:solidFill>
                  <a:srgbClr val="114353"/>
                </a:solidFill>
              </a:rPr>
              <a:pPr/>
              <a:t>19</a:t>
            </a:fld>
            <a:endParaRPr lang="en-US" dirty="0">
              <a:solidFill>
                <a:srgbClr val="114353"/>
              </a:solidFill>
            </a:endParaRPr>
          </a:p>
        </p:txBody>
      </p:sp>
      <p:sp>
        <p:nvSpPr>
          <p:cNvPr id="6" name="Footer Placeholder 5">
            <a:extLst>
              <a:ext uri="{FF2B5EF4-FFF2-40B4-BE49-F238E27FC236}">
                <a16:creationId xmlns:a16="http://schemas.microsoft.com/office/drawing/2014/main" id="{5DDCF017-1215-4329-8D31-6C9C40B26802}"/>
              </a:ext>
            </a:extLst>
          </p:cNvPr>
          <p:cNvSpPr>
            <a:spLocks noGrp="1"/>
          </p:cNvSpPr>
          <p:nvPr>
            <p:ph type="ftr" sz="quarter" idx="17"/>
          </p:nvPr>
        </p:nvSpPr>
        <p:spPr/>
        <p:txBody>
          <a:bodyPr/>
          <a:lstStyle/>
          <a:p>
            <a:r>
              <a:rPr lang="en-US" dirty="0">
                <a:solidFill>
                  <a:srgbClr val="114353"/>
                </a:solidFill>
              </a:rPr>
              <a:t>© Anzalone Liszt Grove Research</a:t>
            </a:r>
          </a:p>
        </p:txBody>
      </p:sp>
      <p:graphicFrame>
        <p:nvGraphicFramePr>
          <p:cNvPr id="7" name="Chart 6">
            <a:extLst>
              <a:ext uri="{FF2B5EF4-FFF2-40B4-BE49-F238E27FC236}">
                <a16:creationId xmlns:a16="http://schemas.microsoft.com/office/drawing/2014/main" id="{E53FB10E-C7F9-42A1-A78F-3D0553A85053}"/>
              </a:ext>
            </a:extLst>
          </p:cNvPr>
          <p:cNvGraphicFramePr/>
          <p:nvPr>
            <p:extLst/>
          </p:nvPr>
        </p:nvGraphicFramePr>
        <p:xfrm>
          <a:off x="111319" y="1524000"/>
          <a:ext cx="8748098"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622D0C2-3F7C-4BA3-944D-194334821289}"/>
              </a:ext>
            </a:extLst>
          </p:cNvPr>
          <p:cNvSpPr txBox="1"/>
          <p:nvPr/>
        </p:nvSpPr>
        <p:spPr>
          <a:xfrm>
            <a:off x="6889224" y="3903772"/>
            <a:ext cx="397101"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74</a:t>
            </a:r>
          </a:p>
        </p:txBody>
      </p:sp>
      <p:sp>
        <p:nvSpPr>
          <p:cNvPr id="9" name="TextBox 8">
            <a:extLst>
              <a:ext uri="{FF2B5EF4-FFF2-40B4-BE49-F238E27FC236}">
                <a16:creationId xmlns:a16="http://schemas.microsoft.com/office/drawing/2014/main" id="{C9BD6B71-DB5A-4596-B897-01D66BE4D00E}"/>
              </a:ext>
            </a:extLst>
          </p:cNvPr>
          <p:cNvSpPr txBox="1"/>
          <p:nvPr/>
        </p:nvSpPr>
        <p:spPr>
          <a:xfrm>
            <a:off x="6479511" y="5513319"/>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68</a:t>
            </a:r>
          </a:p>
        </p:txBody>
      </p:sp>
      <p:sp>
        <p:nvSpPr>
          <p:cNvPr id="10" name="TextBox 9">
            <a:extLst>
              <a:ext uri="{FF2B5EF4-FFF2-40B4-BE49-F238E27FC236}">
                <a16:creationId xmlns:a16="http://schemas.microsoft.com/office/drawing/2014/main" id="{3A1E9644-DC58-4EF8-989E-1018FDDBBB2A}"/>
              </a:ext>
            </a:extLst>
          </p:cNvPr>
          <p:cNvSpPr txBox="1"/>
          <p:nvPr/>
        </p:nvSpPr>
        <p:spPr>
          <a:xfrm>
            <a:off x="6505930" y="2308218"/>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69</a:t>
            </a:r>
          </a:p>
        </p:txBody>
      </p:sp>
      <p:sp>
        <p:nvSpPr>
          <p:cNvPr id="11" name="TextBox 10">
            <a:extLst>
              <a:ext uri="{FF2B5EF4-FFF2-40B4-BE49-F238E27FC236}">
                <a16:creationId xmlns:a16="http://schemas.microsoft.com/office/drawing/2014/main" id="{761EA88B-9566-419D-9F24-8D6BC7382EBC}"/>
              </a:ext>
            </a:extLst>
          </p:cNvPr>
          <p:cNvSpPr txBox="1"/>
          <p:nvPr/>
        </p:nvSpPr>
        <p:spPr>
          <a:xfrm>
            <a:off x="6932996" y="3121643"/>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75</a:t>
            </a:r>
          </a:p>
        </p:txBody>
      </p:sp>
      <p:sp>
        <p:nvSpPr>
          <p:cNvPr id="12" name="TextBox 11">
            <a:extLst>
              <a:ext uri="{FF2B5EF4-FFF2-40B4-BE49-F238E27FC236}">
                <a16:creationId xmlns:a16="http://schemas.microsoft.com/office/drawing/2014/main" id="{9E40DE57-2A19-4CA8-AEDC-47AA75C888AD}"/>
              </a:ext>
            </a:extLst>
          </p:cNvPr>
          <p:cNvSpPr txBox="1"/>
          <p:nvPr/>
        </p:nvSpPr>
        <p:spPr>
          <a:xfrm>
            <a:off x="6693044" y="4699894"/>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71</a:t>
            </a:r>
          </a:p>
        </p:txBody>
      </p:sp>
      <p:sp>
        <p:nvSpPr>
          <p:cNvPr id="14" name="TextBox 13">
            <a:extLst>
              <a:ext uri="{FF2B5EF4-FFF2-40B4-BE49-F238E27FC236}">
                <a16:creationId xmlns:a16="http://schemas.microsoft.com/office/drawing/2014/main" id="{A7F26D8C-0822-3F4B-A249-6A806964CDEA}"/>
              </a:ext>
            </a:extLst>
          </p:cNvPr>
          <p:cNvSpPr txBox="1"/>
          <p:nvPr/>
        </p:nvSpPr>
        <p:spPr>
          <a:xfrm>
            <a:off x="8815509" y="1591739"/>
            <a:ext cx="1085861" cy="523220"/>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Los Angeles</a:t>
            </a:r>
          </a:p>
        </p:txBody>
      </p:sp>
      <p:sp>
        <p:nvSpPr>
          <p:cNvPr id="15" name="TextBox 14">
            <a:extLst>
              <a:ext uri="{FF2B5EF4-FFF2-40B4-BE49-F238E27FC236}">
                <a16:creationId xmlns:a16="http://schemas.microsoft.com/office/drawing/2014/main" id="{B748D2A4-651B-FA49-9045-4E81B5DF66C8}"/>
              </a:ext>
            </a:extLst>
          </p:cNvPr>
          <p:cNvSpPr txBox="1"/>
          <p:nvPr/>
        </p:nvSpPr>
        <p:spPr>
          <a:xfrm>
            <a:off x="8877346" y="2308218"/>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42%</a:t>
            </a:r>
          </a:p>
        </p:txBody>
      </p:sp>
      <p:sp>
        <p:nvSpPr>
          <p:cNvPr id="20" name="TextBox 19">
            <a:extLst>
              <a:ext uri="{FF2B5EF4-FFF2-40B4-BE49-F238E27FC236}">
                <a16:creationId xmlns:a16="http://schemas.microsoft.com/office/drawing/2014/main" id="{0D2F0610-DAFB-AA41-9B02-A402C195B340}"/>
              </a:ext>
            </a:extLst>
          </p:cNvPr>
          <p:cNvSpPr txBox="1"/>
          <p:nvPr/>
        </p:nvSpPr>
        <p:spPr>
          <a:xfrm>
            <a:off x="8877346" y="312164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34%</a:t>
            </a:r>
          </a:p>
        </p:txBody>
      </p:sp>
      <p:sp>
        <p:nvSpPr>
          <p:cNvPr id="21" name="TextBox 20">
            <a:extLst>
              <a:ext uri="{FF2B5EF4-FFF2-40B4-BE49-F238E27FC236}">
                <a16:creationId xmlns:a16="http://schemas.microsoft.com/office/drawing/2014/main" id="{B6FA89D4-4653-4343-938D-66E381F01A1A}"/>
              </a:ext>
            </a:extLst>
          </p:cNvPr>
          <p:cNvSpPr txBox="1"/>
          <p:nvPr/>
        </p:nvSpPr>
        <p:spPr>
          <a:xfrm>
            <a:off x="8857265" y="389841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31%</a:t>
            </a:r>
          </a:p>
        </p:txBody>
      </p:sp>
      <p:sp>
        <p:nvSpPr>
          <p:cNvPr id="22" name="TextBox 21">
            <a:extLst>
              <a:ext uri="{FF2B5EF4-FFF2-40B4-BE49-F238E27FC236}">
                <a16:creationId xmlns:a16="http://schemas.microsoft.com/office/drawing/2014/main" id="{B220382F-EF5C-A045-B0B6-60C3AB175284}"/>
              </a:ext>
            </a:extLst>
          </p:cNvPr>
          <p:cNvSpPr txBox="1"/>
          <p:nvPr/>
        </p:nvSpPr>
        <p:spPr>
          <a:xfrm>
            <a:off x="8877346" y="4707253"/>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31%</a:t>
            </a:r>
          </a:p>
        </p:txBody>
      </p:sp>
      <p:sp>
        <p:nvSpPr>
          <p:cNvPr id="23" name="TextBox 22">
            <a:extLst>
              <a:ext uri="{FF2B5EF4-FFF2-40B4-BE49-F238E27FC236}">
                <a16:creationId xmlns:a16="http://schemas.microsoft.com/office/drawing/2014/main" id="{9AC278DD-AB47-BF41-B286-949532A2892D}"/>
              </a:ext>
            </a:extLst>
          </p:cNvPr>
          <p:cNvSpPr txBox="1"/>
          <p:nvPr/>
        </p:nvSpPr>
        <p:spPr>
          <a:xfrm>
            <a:off x="8881659" y="5493896"/>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29%</a:t>
            </a:r>
          </a:p>
        </p:txBody>
      </p:sp>
      <p:sp>
        <p:nvSpPr>
          <p:cNvPr id="32" name="TextBox 31">
            <a:extLst>
              <a:ext uri="{FF2B5EF4-FFF2-40B4-BE49-F238E27FC236}">
                <a16:creationId xmlns:a16="http://schemas.microsoft.com/office/drawing/2014/main" id="{46A8F0C3-8F5F-5947-893C-B9E46E32B78B}"/>
              </a:ext>
            </a:extLst>
          </p:cNvPr>
          <p:cNvSpPr txBox="1"/>
          <p:nvPr/>
        </p:nvSpPr>
        <p:spPr>
          <a:xfrm>
            <a:off x="8539879" y="1084003"/>
            <a:ext cx="272298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Top Priority (%)</a:t>
            </a:r>
          </a:p>
        </p:txBody>
      </p:sp>
    </p:spTree>
    <p:extLst>
      <p:ext uri="{BB962C8B-B14F-4D97-AF65-F5344CB8AC3E}">
        <p14:creationId xmlns:p14="http://schemas.microsoft.com/office/powerpoint/2010/main" val="785299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279" y="119535"/>
            <a:ext cx="9017785" cy="990600"/>
          </a:xfrm>
        </p:spPr>
        <p:txBody>
          <a:bodyPr>
            <a:noAutofit/>
          </a:bodyPr>
          <a:lstStyle/>
          <a:p>
            <a:r>
              <a:rPr lang="en-US" sz="4000" b="1" dirty="0"/>
              <a:t>Housekeeping Items</a:t>
            </a:r>
          </a:p>
        </p:txBody>
      </p:sp>
      <p:pic>
        <p:nvPicPr>
          <p:cNvPr id="6" name="Picture 5"/>
          <p:cNvPicPr>
            <a:picLocks noChangeAspect="1"/>
          </p:cNvPicPr>
          <p:nvPr/>
        </p:nvPicPr>
        <p:blipFill>
          <a:blip r:embed="rId3"/>
          <a:stretch>
            <a:fillRect/>
          </a:stretch>
        </p:blipFill>
        <p:spPr>
          <a:xfrm>
            <a:off x="0" y="205433"/>
            <a:ext cx="2670279" cy="835224"/>
          </a:xfrm>
          <a:prstGeom prst="rect">
            <a:avLst/>
          </a:prstGeom>
        </p:spPr>
      </p:pic>
      <p:sp>
        <p:nvSpPr>
          <p:cNvPr id="4" name="Content Placeholder 3">
            <a:extLst>
              <a:ext uri="{FF2B5EF4-FFF2-40B4-BE49-F238E27FC236}">
                <a16:creationId xmlns:a16="http://schemas.microsoft.com/office/drawing/2014/main" id="{65F99224-43AD-4736-AFDA-096BE352643D}"/>
              </a:ext>
            </a:extLst>
          </p:cNvPr>
          <p:cNvSpPr>
            <a:spLocks noGrp="1"/>
          </p:cNvSpPr>
          <p:nvPr>
            <p:ph sz="quarter" idx="1"/>
          </p:nvPr>
        </p:nvSpPr>
        <p:spPr>
          <a:xfrm>
            <a:off x="503937" y="1953491"/>
            <a:ext cx="7275576" cy="4495800"/>
          </a:xfrm>
        </p:spPr>
        <p:txBody>
          <a:bodyPr>
            <a:normAutofit/>
          </a:bodyPr>
          <a:lstStyle/>
          <a:p>
            <a:pPr>
              <a:spcAft>
                <a:spcPts val="1800"/>
              </a:spcAft>
            </a:pPr>
            <a:r>
              <a:rPr lang="en-US" sz="2400" dirty="0"/>
              <a:t>Today’s webinar is scheduled to last 1 hour incl. Q&amp;A</a:t>
            </a:r>
          </a:p>
          <a:p>
            <a:pPr>
              <a:spcAft>
                <a:spcPts val="1800"/>
              </a:spcAft>
            </a:pPr>
            <a:r>
              <a:rPr lang="en-US" sz="2400" dirty="0"/>
              <a:t>All dial-in participants will be muted to enable the speakers to present w/out interruption</a:t>
            </a:r>
          </a:p>
          <a:p>
            <a:pPr>
              <a:spcAft>
                <a:spcPts val="1800"/>
              </a:spcAft>
            </a:pPr>
            <a:r>
              <a:rPr lang="en-US" sz="2400" dirty="0"/>
              <a:t>Questions can be submitted via the </a:t>
            </a:r>
            <a:r>
              <a:rPr lang="en-US" sz="2400" dirty="0" err="1"/>
              <a:t>GoToWebinar</a:t>
            </a:r>
            <a:r>
              <a:rPr lang="en-US" sz="2400" dirty="0"/>
              <a:t> ‘Questions’ screen at any time</a:t>
            </a:r>
          </a:p>
          <a:p>
            <a:pPr>
              <a:spcAft>
                <a:spcPts val="1800"/>
              </a:spcAft>
            </a:pPr>
            <a:r>
              <a:rPr lang="en-US" sz="2400" dirty="0"/>
              <a:t>‘Handouts’ available</a:t>
            </a:r>
          </a:p>
          <a:p>
            <a:pPr>
              <a:spcAft>
                <a:spcPts val="1800"/>
              </a:spcAft>
            </a:pPr>
            <a:r>
              <a:rPr lang="en-US" sz="2400" dirty="0"/>
              <a:t>Recording and slides will be available</a:t>
            </a:r>
          </a:p>
        </p:txBody>
      </p:sp>
      <p:pic>
        <p:nvPicPr>
          <p:cNvPr id="7" name="Picture 6">
            <a:extLst>
              <a:ext uri="{FF2B5EF4-FFF2-40B4-BE49-F238E27FC236}">
                <a16:creationId xmlns:a16="http://schemas.microsoft.com/office/drawing/2014/main" id="{F098C23B-79E0-4F33-B307-A9EBFB053006}"/>
              </a:ext>
            </a:extLst>
          </p:cNvPr>
          <p:cNvPicPr>
            <a:picLocks noChangeAspect="1"/>
          </p:cNvPicPr>
          <p:nvPr/>
        </p:nvPicPr>
        <p:blipFill>
          <a:blip r:embed="rId4"/>
          <a:stretch>
            <a:fillRect/>
          </a:stretch>
        </p:blipFill>
        <p:spPr>
          <a:xfrm>
            <a:off x="8458201" y="1743961"/>
            <a:ext cx="2410690" cy="2903997"/>
          </a:xfrm>
          <a:prstGeom prst="rect">
            <a:avLst/>
          </a:prstGeom>
        </p:spPr>
      </p:pic>
      <p:pic>
        <p:nvPicPr>
          <p:cNvPr id="3" name="Picture 2">
            <a:extLst>
              <a:ext uri="{FF2B5EF4-FFF2-40B4-BE49-F238E27FC236}">
                <a16:creationId xmlns:a16="http://schemas.microsoft.com/office/drawing/2014/main" id="{186391F7-1833-43F8-9851-D8339325DF44}"/>
              </a:ext>
            </a:extLst>
          </p:cNvPr>
          <p:cNvPicPr>
            <a:picLocks noChangeAspect="1"/>
          </p:cNvPicPr>
          <p:nvPr/>
        </p:nvPicPr>
        <p:blipFill>
          <a:blip r:embed="rId5"/>
          <a:stretch>
            <a:fillRect/>
          </a:stretch>
        </p:blipFill>
        <p:spPr>
          <a:xfrm>
            <a:off x="8653989" y="5102369"/>
            <a:ext cx="2686050" cy="809625"/>
          </a:xfrm>
          <a:prstGeom prst="rect">
            <a:avLst/>
          </a:prstGeom>
        </p:spPr>
      </p:pic>
    </p:spTree>
    <p:extLst>
      <p:ext uri="{BB962C8B-B14F-4D97-AF65-F5344CB8AC3E}">
        <p14:creationId xmlns:p14="http://schemas.microsoft.com/office/powerpoint/2010/main" val="408442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7CF77-8CDC-4A95-9ECF-AF5A7544C501}"/>
              </a:ext>
            </a:extLst>
          </p:cNvPr>
          <p:cNvSpPr>
            <a:spLocks noGrp="1"/>
          </p:cNvSpPr>
          <p:nvPr>
            <p:ph type="body" idx="13"/>
          </p:nvPr>
        </p:nvSpPr>
        <p:spPr/>
        <p:txBody>
          <a:bodyPr>
            <a:normAutofit lnSpcReduction="10000"/>
          </a:bodyPr>
          <a:lstStyle/>
          <a:p>
            <a:r>
              <a:rPr lang="en-US" dirty="0"/>
              <a:t>The exceptions are Republicans and demographics that typically lean their way politically: older, exurban, and non-college.</a:t>
            </a:r>
          </a:p>
        </p:txBody>
      </p:sp>
      <p:sp>
        <p:nvSpPr>
          <p:cNvPr id="5" name="Title 4">
            <a:extLst>
              <a:ext uri="{FF2B5EF4-FFF2-40B4-BE49-F238E27FC236}">
                <a16:creationId xmlns:a16="http://schemas.microsoft.com/office/drawing/2014/main" id="{4283E50B-A84C-479A-A056-47439BD18A7C}"/>
              </a:ext>
            </a:extLst>
          </p:cNvPr>
          <p:cNvSpPr>
            <a:spLocks noGrp="1"/>
          </p:cNvSpPr>
          <p:nvPr>
            <p:ph type="title"/>
          </p:nvPr>
        </p:nvSpPr>
        <p:spPr>
          <a:xfrm>
            <a:off x="711200" y="76201"/>
            <a:ext cx="11243235" cy="838621"/>
          </a:xfrm>
        </p:spPr>
        <p:txBody>
          <a:bodyPr>
            <a:normAutofit fontScale="90000"/>
          </a:bodyPr>
          <a:lstStyle/>
          <a:p>
            <a:r>
              <a:rPr lang="en-US" sz="2800" dirty="0"/>
              <a:t>Across demographics, Californians place more weight on climate change.</a:t>
            </a:r>
          </a:p>
        </p:txBody>
      </p:sp>
      <p:sp>
        <p:nvSpPr>
          <p:cNvPr id="6" name="Slide Number Placeholder 5">
            <a:extLst>
              <a:ext uri="{FF2B5EF4-FFF2-40B4-BE49-F238E27FC236}">
                <a16:creationId xmlns:a16="http://schemas.microsoft.com/office/drawing/2014/main" id="{15690B1E-F74D-4C0D-8F3D-1BF6B7864B51}"/>
              </a:ext>
            </a:extLst>
          </p:cNvPr>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20</a:t>
            </a:fld>
            <a:endParaRPr lang="en-US" dirty="0">
              <a:solidFill>
                <a:srgbClr val="114353"/>
              </a:solidFill>
            </a:endParaRPr>
          </a:p>
        </p:txBody>
      </p:sp>
      <p:graphicFrame>
        <p:nvGraphicFramePr>
          <p:cNvPr id="7" name="Table 6">
            <a:extLst>
              <a:ext uri="{FF2B5EF4-FFF2-40B4-BE49-F238E27FC236}">
                <a16:creationId xmlns:a16="http://schemas.microsoft.com/office/drawing/2014/main" id="{8CDEFDB7-AA61-46E4-A550-CB334222FEEA}"/>
              </a:ext>
            </a:extLst>
          </p:cNvPr>
          <p:cNvGraphicFramePr>
            <a:graphicFrameLocks noGrp="1"/>
          </p:cNvGraphicFramePr>
          <p:nvPr>
            <p:extLst/>
          </p:nvPr>
        </p:nvGraphicFramePr>
        <p:xfrm>
          <a:off x="85622" y="1676821"/>
          <a:ext cx="5958917" cy="4541520"/>
        </p:xfrm>
        <a:graphic>
          <a:graphicData uri="http://schemas.openxmlformats.org/drawingml/2006/table">
            <a:tbl>
              <a:tblPr firstRow="1" bandRow="1">
                <a:tableStyleId>{5C22544A-7EE6-4342-B048-85BDC9FD1C3A}</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194476">
                <a:tc>
                  <a:txBody>
                    <a:bodyPr/>
                    <a:lstStyle/>
                    <a:p>
                      <a:pPr algn="ctr"/>
                      <a:r>
                        <a:rPr lang="en-US" sz="140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tc>
                <a:tc>
                  <a:txBody>
                    <a:bodyPr/>
                    <a:lstStyle/>
                    <a:p>
                      <a:pPr algn="ctr"/>
                      <a:r>
                        <a:rPr lang="en-US" sz="1400" b="1" i="0" dirty="0">
                          <a:latin typeface="Arial" panose="020B0604020202020204" pitchFamily="34" charset="0"/>
                          <a:cs typeface="Arial" panose="020B0604020202020204" pitchFamily="34" charset="0"/>
                        </a:rPr>
                        <a:t>Health</a:t>
                      </a:r>
                    </a:p>
                  </a:txBody>
                  <a:tcPr anchor="ctr"/>
                </a:tc>
                <a:tc>
                  <a:txBody>
                    <a:bodyPr/>
                    <a:lstStyle/>
                    <a:p>
                      <a:pPr algn="ctr"/>
                      <a:r>
                        <a:rPr lang="en-US" sz="1400" b="1" i="0" dirty="0">
                          <a:latin typeface="Arial" panose="020B0604020202020204" pitchFamily="34" charset="0"/>
                          <a:cs typeface="Arial" panose="020B0604020202020204" pitchFamily="34" charset="0"/>
                        </a:rPr>
                        <a:t>Climate Change</a:t>
                      </a:r>
                    </a:p>
                  </a:txBody>
                  <a:tcPr anchor="ctr"/>
                </a:tc>
                <a:tc>
                  <a:txBody>
                    <a:bodyPr/>
                    <a:lstStyle/>
                    <a:p>
                      <a:pPr algn="ctr"/>
                      <a:r>
                        <a:rPr lang="en-US" sz="1400" b="1" i="0" dirty="0">
                          <a:latin typeface="Arial" panose="020B0604020202020204" pitchFamily="34" charset="0"/>
                          <a:cs typeface="Arial" panose="020B0604020202020204" pitchFamily="34" charset="0"/>
                        </a:rPr>
                        <a:t>Efficient Homes</a:t>
                      </a:r>
                    </a:p>
                  </a:txBody>
                  <a:tcPr anchor="ctr"/>
                </a:tc>
                <a:tc>
                  <a:txBody>
                    <a:bodyPr/>
                    <a:lstStyle/>
                    <a:p>
                      <a:pPr algn="ctr"/>
                      <a:r>
                        <a:rPr lang="en-US" sz="1400" b="1" i="0" dirty="0">
                          <a:latin typeface="Arial" panose="020B0604020202020204" pitchFamily="34" charset="0"/>
                          <a:cs typeface="Arial" panose="020B0604020202020204" pitchFamily="34" charset="0"/>
                        </a:rPr>
                        <a:t>Utility Costs</a:t>
                      </a:r>
                    </a:p>
                  </a:txBody>
                  <a:tcPr anchor="ctr"/>
                </a:tc>
                <a:tc>
                  <a:txBody>
                    <a:bodyPr/>
                    <a:lstStyle/>
                    <a:p>
                      <a:pPr algn="ctr"/>
                      <a:r>
                        <a:rPr lang="en-US" sz="1400" b="1" i="0" dirty="0">
                          <a:latin typeface="Arial" panose="020B0604020202020204" pitchFamily="34" charset="0"/>
                          <a:cs typeface="Arial" panose="020B0604020202020204" pitchFamily="34" charset="0"/>
                        </a:rPr>
                        <a:t>Water Usage</a:t>
                      </a:r>
                    </a:p>
                  </a:txBody>
                  <a:tcPr anchor="ctr"/>
                </a:tc>
                <a:extLst>
                  <a:ext uri="{0D108BD9-81ED-4DB2-BD59-A6C34878D82A}">
                    <a16:rowId xmlns:a16="http://schemas.microsoft.com/office/drawing/2014/main" val="10000"/>
                  </a:ext>
                </a:extLst>
              </a:tr>
              <a:tr h="301637">
                <a:tc>
                  <a:txBody>
                    <a:bodyPr/>
                    <a:lstStyle/>
                    <a:p>
                      <a:r>
                        <a:rPr lang="en-US" sz="1600" i="1" dirty="0">
                          <a:latin typeface="Arial" panose="020B0604020202020204" pitchFamily="34" charset="0"/>
                          <a:cs typeface="Arial" panose="020B0604020202020204" pitchFamily="34" charset="0"/>
                        </a:rPr>
                        <a:t>Overall</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32</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35</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28</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27</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637">
                <a:tc>
                  <a:txBody>
                    <a:bodyPr/>
                    <a:lstStyle/>
                    <a:p>
                      <a:r>
                        <a:rPr lang="en-US" sz="1600" i="0" dirty="0">
                          <a:latin typeface="Arial" panose="020B0604020202020204" pitchFamily="34" charset="0"/>
                          <a:cs typeface="Arial" panose="020B0604020202020204" pitchFamily="34" charset="0"/>
                        </a:rPr>
                        <a:t>White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3723509931"/>
                  </a:ext>
                </a:extLst>
              </a:tr>
              <a:tr h="301637">
                <a:tc>
                  <a:txBody>
                    <a:bodyPr/>
                    <a:lstStyle/>
                    <a:p>
                      <a:r>
                        <a:rPr lang="en-US" sz="1600" i="0" dirty="0">
                          <a:latin typeface="Arial" panose="020B0604020202020204" pitchFamily="34" charset="0"/>
                          <a:cs typeface="Arial" panose="020B0604020202020204" pitchFamily="34" charset="0"/>
                        </a:rPr>
                        <a:t>Non-white</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32</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61864"/>
                  </a:ext>
                </a:extLst>
              </a:tr>
              <a:tr h="301637">
                <a:tc>
                  <a:txBody>
                    <a:bodyPr/>
                    <a:lstStyle/>
                    <a:p>
                      <a:r>
                        <a:rPr lang="en-US" sz="1600" i="0" dirty="0">
                          <a:latin typeface="Arial" panose="020B0604020202020204" pitchFamily="34" charset="0"/>
                          <a:cs typeface="Arial" panose="020B0604020202020204" pitchFamily="34" charset="0"/>
                        </a:rPr>
                        <a:t>Men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33</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0844314"/>
                  </a:ext>
                </a:extLst>
              </a:tr>
              <a:tr h="301637">
                <a:tc>
                  <a:txBody>
                    <a:bodyPr/>
                    <a:lstStyle/>
                    <a:p>
                      <a:r>
                        <a:rPr lang="en-US" sz="1600" i="0" dirty="0">
                          <a:latin typeface="Arial" panose="020B0604020202020204" pitchFamily="34" charset="0"/>
                          <a:cs typeface="Arial" panose="020B0604020202020204" pitchFamily="34" charset="0"/>
                        </a:rPr>
                        <a:t>Women</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31</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31</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01637">
                <a:tc>
                  <a:txBody>
                    <a:bodyPr/>
                    <a:lstStyle/>
                    <a:p>
                      <a:r>
                        <a:rPr lang="en-US" sz="1600" i="0" dirty="0">
                          <a:latin typeface="Arial" panose="020B0604020202020204" pitchFamily="34" charset="0"/>
                          <a:cs typeface="Arial" panose="020B0604020202020204" pitchFamily="34" charset="0"/>
                        </a:rPr>
                        <a:t>18-34</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33</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01637">
                <a:tc>
                  <a:txBody>
                    <a:bodyPr/>
                    <a:lstStyle/>
                    <a:p>
                      <a:r>
                        <a:rPr lang="en-US" sz="1600" i="0" dirty="0">
                          <a:latin typeface="Arial" panose="020B0604020202020204" pitchFamily="34" charset="0"/>
                          <a:cs typeface="Arial" panose="020B0604020202020204" pitchFamily="34" charset="0"/>
                        </a:rPr>
                        <a:t>35-49</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35</a:t>
                      </a:r>
                    </a:p>
                  </a:txBody>
                  <a:tcPr anchor="ctr"/>
                </a:tc>
                <a:tc>
                  <a:txBody>
                    <a:bodyPr/>
                    <a:lstStyle/>
                    <a:p>
                      <a:pPr algn="ctr"/>
                      <a:r>
                        <a:rPr lang="en-US" sz="1600" i="0" dirty="0">
                          <a:latin typeface="Arial" panose="020B0604020202020204" pitchFamily="34" charset="0"/>
                          <a:cs typeface="Arial" panose="020B0604020202020204" pitchFamily="34" charset="0"/>
                        </a:rPr>
                        <a:t>38</a:t>
                      </a: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8737085"/>
                  </a:ext>
                </a:extLst>
              </a:tr>
              <a:tr h="301637">
                <a:tc>
                  <a:txBody>
                    <a:bodyPr/>
                    <a:lstStyle/>
                    <a:p>
                      <a:r>
                        <a:rPr lang="en-US" sz="1600" i="0" dirty="0">
                          <a:latin typeface="Arial" panose="020B0604020202020204" pitchFamily="34" charset="0"/>
                          <a:cs typeface="Arial" panose="020B0604020202020204" pitchFamily="34" charset="0"/>
                        </a:rPr>
                        <a:t>50-64</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34</a:t>
                      </a:r>
                    </a:p>
                  </a:txBody>
                  <a:tcPr anchor="ctr"/>
                </a:tc>
                <a:tc>
                  <a:txBody>
                    <a:bodyPr/>
                    <a:lstStyle/>
                    <a:p>
                      <a:pPr algn="ctr"/>
                      <a:r>
                        <a:rPr lang="en-US" sz="1600" i="0" dirty="0">
                          <a:latin typeface="Arial" panose="020B0604020202020204" pitchFamily="34" charset="0"/>
                          <a:cs typeface="Arial" panose="020B0604020202020204" pitchFamily="34" charset="0"/>
                        </a:rPr>
                        <a:t>37</a:t>
                      </a:r>
                    </a:p>
                  </a:txBody>
                  <a:tcPr anchor="ctr"/>
                </a:tc>
                <a:tc>
                  <a:txBody>
                    <a:bodyPr/>
                    <a:lstStyle/>
                    <a:p>
                      <a:pPr algn="ctr"/>
                      <a:r>
                        <a:rPr lang="en-US" sz="1600" i="0" dirty="0">
                          <a:latin typeface="Arial" panose="020B0604020202020204" pitchFamily="34" charset="0"/>
                          <a:cs typeface="Arial" panose="020B0604020202020204" pitchFamily="34" charset="0"/>
                        </a:rPr>
                        <a:t>31</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29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02683949"/>
                  </a:ext>
                </a:extLst>
              </a:tr>
              <a:tr h="301637">
                <a:tc>
                  <a:txBody>
                    <a:bodyPr/>
                    <a:lstStyle/>
                    <a:p>
                      <a:r>
                        <a:rPr lang="en-US" sz="1600" i="0"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348411"/>
                  </a:ext>
                </a:extLst>
              </a:tr>
              <a:tr h="301637">
                <a:tc>
                  <a:txBody>
                    <a:bodyPr/>
                    <a:lstStyle/>
                    <a:p>
                      <a:r>
                        <a:rPr lang="en-US" sz="1600" i="0" dirty="0">
                          <a:latin typeface="Arial" panose="020B0604020202020204" pitchFamily="34" charset="0"/>
                          <a:cs typeface="Arial" panose="020B0604020202020204" pitchFamily="34" charset="0"/>
                        </a:rPr>
                        <a:t>Big City</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8194127"/>
                  </a:ext>
                </a:extLst>
              </a:tr>
              <a:tr h="301637">
                <a:tc>
                  <a:txBody>
                    <a:bodyPr/>
                    <a:lstStyle/>
                    <a:p>
                      <a:r>
                        <a:rPr lang="en-US" sz="1600" i="0" dirty="0">
                          <a:latin typeface="Arial" panose="020B0604020202020204" pitchFamily="34" charset="0"/>
                          <a:cs typeface="Arial" panose="020B0604020202020204" pitchFamily="34" charset="0"/>
                        </a:rPr>
                        <a:t>Suburbs</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38</a:t>
                      </a:r>
                    </a:p>
                  </a:txBody>
                  <a:tcPr anchor="ctr"/>
                </a:tc>
                <a:tc>
                  <a:txBody>
                    <a:bodyPr/>
                    <a:lstStyle/>
                    <a:p>
                      <a:pPr algn="ctr"/>
                      <a:r>
                        <a:rPr lang="en-US" sz="1600" i="0" dirty="0">
                          <a:latin typeface="Arial" panose="020B0604020202020204" pitchFamily="34" charset="0"/>
                          <a:cs typeface="Arial" panose="020B0604020202020204" pitchFamily="34" charset="0"/>
                        </a:rPr>
                        <a:t>43</a:t>
                      </a:r>
                    </a:p>
                  </a:txBody>
                  <a:tcPr anchor="ct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34</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55691121"/>
                  </a:ext>
                </a:extLst>
              </a:tr>
              <a:tr h="301637">
                <a:tc>
                  <a:txBody>
                    <a:bodyPr/>
                    <a:lstStyle/>
                    <a:p>
                      <a:r>
                        <a:rPr lang="en-US" sz="1600" i="0" dirty="0">
                          <a:latin typeface="Arial" panose="020B0604020202020204" pitchFamily="34" charset="0"/>
                          <a:cs typeface="Arial" panose="020B0604020202020204" pitchFamily="34" charset="0"/>
                        </a:rPr>
                        <a:t>Exurbs</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37</a:t>
                      </a:r>
                    </a:p>
                  </a:txBody>
                  <a:tcPr anchor="ctr"/>
                </a:tc>
                <a:tc>
                  <a:txBody>
                    <a:bodyPr/>
                    <a:lstStyle/>
                    <a:p>
                      <a:pPr algn="ctr"/>
                      <a:r>
                        <a:rPr lang="en-US" sz="1600" i="0" dirty="0">
                          <a:latin typeface="Arial" panose="020B0604020202020204" pitchFamily="34" charset="0"/>
                          <a:cs typeface="Arial" panose="020B0604020202020204" pitchFamily="34" charset="0"/>
                        </a:rPr>
                        <a:t>19</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432186058"/>
                  </a:ext>
                </a:extLst>
              </a:tr>
            </a:tbl>
          </a:graphicData>
        </a:graphic>
      </p:graphicFrame>
      <p:graphicFrame>
        <p:nvGraphicFramePr>
          <p:cNvPr id="10" name="Table 9">
            <a:extLst>
              <a:ext uri="{FF2B5EF4-FFF2-40B4-BE49-F238E27FC236}">
                <a16:creationId xmlns:a16="http://schemas.microsoft.com/office/drawing/2014/main" id="{69E7EC20-C210-B745-BF13-CFC45B55FD5F}"/>
              </a:ext>
            </a:extLst>
          </p:cNvPr>
          <p:cNvGraphicFramePr>
            <a:graphicFrameLocks noGrp="1"/>
          </p:cNvGraphicFramePr>
          <p:nvPr>
            <p:extLst/>
          </p:nvPr>
        </p:nvGraphicFramePr>
        <p:xfrm>
          <a:off x="6197600" y="1847907"/>
          <a:ext cx="5958917" cy="4199348"/>
        </p:xfrm>
        <a:graphic>
          <a:graphicData uri="http://schemas.openxmlformats.org/drawingml/2006/table">
            <a:tbl>
              <a:tblPr firstRow="1" bandRow="1">
                <a:tableStyleId>{F5AB1C69-6EDB-4FF4-983F-18BD219EF322}</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528807">
                <a:tc>
                  <a:txBody>
                    <a:bodyPr/>
                    <a:lstStyle/>
                    <a:p>
                      <a:pPr algn="ctr"/>
                      <a:r>
                        <a:rPr lang="en-US" sz="1400" i="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Health</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Climate Change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Efficient Homes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Utility Costs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Water Usage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169">
                <a:tc>
                  <a:txBody>
                    <a:bodyPr/>
                    <a:lstStyle/>
                    <a:p>
                      <a:r>
                        <a:rPr lang="en-US" sz="1600" dirty="0">
                          <a:latin typeface="Arial" panose="020B0604020202020204" pitchFamily="34" charset="0"/>
                          <a:cs typeface="Arial" panose="020B0604020202020204" pitchFamily="34" charset="0"/>
                        </a:rPr>
                        <a:t>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31</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2169">
                <a:tc>
                  <a:txBody>
                    <a:bodyPr/>
                    <a:lstStyle/>
                    <a:p>
                      <a:r>
                        <a:rPr lang="en-US" sz="1600" dirty="0">
                          <a:latin typeface="Arial" panose="020B0604020202020204" pitchFamily="34" charset="0"/>
                          <a:cs typeface="Arial" panose="020B0604020202020204" pitchFamily="34" charset="0"/>
                        </a:rPr>
                        <a:t>N 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33</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23</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30</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509931"/>
                  </a:ext>
                </a:extLst>
              </a:tr>
              <a:tr h="342169">
                <a:tc>
                  <a:txBody>
                    <a:bodyPr/>
                    <a:lstStyle/>
                    <a:p>
                      <a:r>
                        <a:rPr lang="en-US" sz="1600" dirty="0">
                          <a:latin typeface="Arial" panose="020B0604020202020204" pitchFamily="34" charset="0"/>
                          <a:cs typeface="Arial" panose="020B0604020202020204" pitchFamily="34" charset="0"/>
                        </a:rPr>
                        <a:t>Dem</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35</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47</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26</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561864"/>
                  </a:ext>
                </a:extLst>
              </a:tr>
              <a:tr h="342169">
                <a:tc>
                  <a:txBody>
                    <a:bodyPr/>
                    <a:lstStyle/>
                    <a:p>
                      <a:r>
                        <a:rPr lang="en-US" sz="1600" dirty="0">
                          <a:latin typeface="Arial" panose="020B0604020202020204" pitchFamily="34" charset="0"/>
                          <a:cs typeface="Arial" panose="020B0604020202020204" pitchFamily="34" charset="0"/>
                        </a:rPr>
                        <a:t>GOP</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31</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16</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29</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9858260"/>
                  </a:ext>
                </a:extLst>
              </a:tr>
              <a:tr h="342169">
                <a:tc>
                  <a:txBody>
                    <a:bodyPr/>
                    <a:lstStyle/>
                    <a:p>
                      <a:r>
                        <a:rPr lang="en-US" sz="1600" dirty="0">
                          <a:latin typeface="Arial" panose="020B0604020202020204" pitchFamily="34" charset="0"/>
                          <a:cs typeface="Arial" panose="020B0604020202020204" pitchFamily="34" charset="0"/>
                        </a:rPr>
                        <a:t>Ind</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27</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33</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36</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75173"/>
                  </a:ext>
                </a:extLst>
              </a:tr>
              <a:tr h="342169">
                <a:tc>
                  <a:txBody>
                    <a:bodyPr/>
                    <a:lstStyle/>
                    <a:p>
                      <a:r>
                        <a:rPr lang="en-US" sz="1600" dirty="0">
                          <a:latin typeface="Arial" panose="020B0604020202020204" pitchFamily="34" charset="0"/>
                          <a:cs typeface="Arial" panose="020B0604020202020204" pitchFamily="34" charset="0"/>
                        </a:rPr>
                        <a:t>Inc. &lt;40k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36</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33</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6123542"/>
                  </a:ext>
                </a:extLst>
              </a:tr>
              <a:tr h="591020">
                <a:tc>
                  <a:txBody>
                    <a:bodyPr/>
                    <a:lstStyle/>
                    <a:p>
                      <a:r>
                        <a:rPr lang="en-US" sz="1600" dirty="0">
                          <a:latin typeface="Arial" panose="020B0604020202020204" pitchFamily="34" charset="0"/>
                          <a:cs typeface="Arial" panose="020B0604020202020204" pitchFamily="34" charset="0"/>
                        </a:rPr>
                        <a:t>Inc. 40-80k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25</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38</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0844314"/>
                  </a:ext>
                </a:extLst>
              </a:tr>
              <a:tr h="342169">
                <a:tc>
                  <a:txBody>
                    <a:bodyPr/>
                    <a:lstStyle/>
                    <a:p>
                      <a:r>
                        <a:rPr lang="en-US" sz="1600" dirty="0">
                          <a:latin typeface="Arial" panose="020B0604020202020204" pitchFamily="34" charset="0"/>
                          <a:cs typeface="Arial" panose="020B0604020202020204" pitchFamily="34" charset="0"/>
                        </a:rPr>
                        <a:t>Inc. 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37</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41</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42169">
                <a:tc>
                  <a:txBody>
                    <a:bodyPr/>
                    <a:lstStyle/>
                    <a:p>
                      <a:r>
                        <a:rPr lang="en-US" sz="1600" i="0" dirty="0">
                          <a:latin typeface="Arial" panose="020B0604020202020204" pitchFamily="34" charset="0"/>
                          <a:cs typeface="Arial" panose="020B0604020202020204" pitchFamily="34" charset="0"/>
                        </a:rPr>
                        <a:t>Rent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31</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37</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42169">
                <a:tc>
                  <a:txBody>
                    <a:bodyPr/>
                    <a:lstStyle/>
                    <a:p>
                      <a:r>
                        <a:rPr lang="en-US" sz="1600" dirty="0">
                          <a:latin typeface="Arial" panose="020B0604020202020204" pitchFamily="34" charset="0"/>
                          <a:cs typeface="Arial" panose="020B0604020202020204" pitchFamily="34" charset="0"/>
                        </a:rPr>
                        <a:t>Own</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31</a:t>
                      </a:r>
                    </a:p>
                  </a:txBody>
                  <a:tcPr anchor="ct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416482538"/>
                  </a:ext>
                </a:extLst>
              </a:tr>
            </a:tbl>
          </a:graphicData>
        </a:graphic>
      </p:graphicFrame>
    </p:spTree>
    <p:extLst>
      <p:ext uri="{BB962C8B-B14F-4D97-AF65-F5344CB8AC3E}">
        <p14:creationId xmlns:p14="http://schemas.microsoft.com/office/powerpoint/2010/main" val="4262368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D8BF3-801C-4420-B14F-58E878794D21}"/>
              </a:ext>
            </a:extLst>
          </p:cNvPr>
          <p:cNvSpPr>
            <a:spLocks noGrp="1"/>
          </p:cNvSpPr>
          <p:nvPr>
            <p:ph type="title"/>
          </p:nvPr>
        </p:nvSpPr>
        <p:spPr/>
        <p:txBody>
          <a:bodyPr>
            <a:normAutofit/>
          </a:bodyPr>
          <a:lstStyle/>
          <a:p>
            <a:r>
              <a:rPr lang="en-US" sz="2800" dirty="0"/>
              <a:t>In the Northeast, health effects are the dominant concern.</a:t>
            </a:r>
          </a:p>
        </p:txBody>
      </p:sp>
      <p:sp>
        <p:nvSpPr>
          <p:cNvPr id="5" name="Slide Number Placeholder 4">
            <a:extLst>
              <a:ext uri="{FF2B5EF4-FFF2-40B4-BE49-F238E27FC236}">
                <a16:creationId xmlns:a16="http://schemas.microsoft.com/office/drawing/2014/main" id="{71AD810D-A705-4672-BD6A-631E00FE0598}"/>
              </a:ext>
            </a:extLst>
          </p:cNvPr>
          <p:cNvSpPr>
            <a:spLocks noGrp="1"/>
          </p:cNvSpPr>
          <p:nvPr>
            <p:ph type="sldNum" sz="quarter" idx="18"/>
          </p:nvPr>
        </p:nvSpPr>
        <p:spPr/>
        <p:txBody>
          <a:bodyPr/>
          <a:lstStyle/>
          <a:p>
            <a:fld id="{FEA0E1FB-F3D8-4575-AA43-D3AC29B367AF}" type="slidenum">
              <a:rPr lang="en-US" smtClean="0">
                <a:solidFill>
                  <a:srgbClr val="114353"/>
                </a:solidFill>
              </a:rPr>
              <a:pPr/>
              <a:t>21</a:t>
            </a:fld>
            <a:endParaRPr lang="en-US" dirty="0">
              <a:solidFill>
                <a:srgbClr val="114353"/>
              </a:solidFill>
            </a:endParaRPr>
          </a:p>
        </p:txBody>
      </p:sp>
      <p:sp>
        <p:nvSpPr>
          <p:cNvPr id="6" name="Footer Placeholder 5">
            <a:extLst>
              <a:ext uri="{FF2B5EF4-FFF2-40B4-BE49-F238E27FC236}">
                <a16:creationId xmlns:a16="http://schemas.microsoft.com/office/drawing/2014/main" id="{5DDCF017-1215-4329-8D31-6C9C40B26802}"/>
              </a:ext>
            </a:extLst>
          </p:cNvPr>
          <p:cNvSpPr>
            <a:spLocks noGrp="1"/>
          </p:cNvSpPr>
          <p:nvPr>
            <p:ph type="ftr" sz="quarter" idx="17"/>
          </p:nvPr>
        </p:nvSpPr>
        <p:spPr/>
        <p:txBody>
          <a:bodyPr/>
          <a:lstStyle/>
          <a:p>
            <a:r>
              <a:rPr lang="en-US" dirty="0">
                <a:solidFill>
                  <a:srgbClr val="114353"/>
                </a:solidFill>
              </a:rPr>
              <a:t>© Anzalone Liszt Grove Research</a:t>
            </a:r>
          </a:p>
        </p:txBody>
      </p:sp>
      <p:graphicFrame>
        <p:nvGraphicFramePr>
          <p:cNvPr id="7" name="Chart 6">
            <a:extLst>
              <a:ext uri="{FF2B5EF4-FFF2-40B4-BE49-F238E27FC236}">
                <a16:creationId xmlns:a16="http://schemas.microsoft.com/office/drawing/2014/main" id="{E53FB10E-C7F9-42A1-A78F-3D0553A85053}"/>
              </a:ext>
            </a:extLst>
          </p:cNvPr>
          <p:cNvGraphicFramePr/>
          <p:nvPr>
            <p:extLst/>
          </p:nvPr>
        </p:nvGraphicFramePr>
        <p:xfrm>
          <a:off x="111319" y="1524000"/>
          <a:ext cx="6693241"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622D0C2-3F7C-4BA3-944D-194334821289}"/>
              </a:ext>
            </a:extLst>
          </p:cNvPr>
          <p:cNvSpPr txBox="1"/>
          <p:nvPr/>
        </p:nvSpPr>
        <p:spPr>
          <a:xfrm>
            <a:off x="5142988" y="3114985"/>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69</a:t>
            </a:r>
          </a:p>
        </p:txBody>
      </p:sp>
      <p:sp>
        <p:nvSpPr>
          <p:cNvPr id="9" name="TextBox 8">
            <a:extLst>
              <a:ext uri="{FF2B5EF4-FFF2-40B4-BE49-F238E27FC236}">
                <a16:creationId xmlns:a16="http://schemas.microsoft.com/office/drawing/2014/main" id="{C9BD6B71-DB5A-4596-B897-01D66BE4D00E}"/>
              </a:ext>
            </a:extLst>
          </p:cNvPr>
          <p:cNvSpPr txBox="1"/>
          <p:nvPr/>
        </p:nvSpPr>
        <p:spPr>
          <a:xfrm>
            <a:off x="5481939" y="3910970"/>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76</a:t>
            </a:r>
          </a:p>
        </p:txBody>
      </p:sp>
      <p:sp>
        <p:nvSpPr>
          <p:cNvPr id="10" name="TextBox 9">
            <a:extLst>
              <a:ext uri="{FF2B5EF4-FFF2-40B4-BE49-F238E27FC236}">
                <a16:creationId xmlns:a16="http://schemas.microsoft.com/office/drawing/2014/main" id="{3A1E9644-DC58-4EF8-989E-1018FDDBBB2A}"/>
              </a:ext>
            </a:extLst>
          </p:cNvPr>
          <p:cNvSpPr txBox="1"/>
          <p:nvPr/>
        </p:nvSpPr>
        <p:spPr>
          <a:xfrm>
            <a:off x="5448312" y="4731961"/>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76</a:t>
            </a:r>
          </a:p>
        </p:txBody>
      </p:sp>
      <p:sp>
        <p:nvSpPr>
          <p:cNvPr id="11" name="TextBox 10">
            <a:extLst>
              <a:ext uri="{FF2B5EF4-FFF2-40B4-BE49-F238E27FC236}">
                <a16:creationId xmlns:a16="http://schemas.microsoft.com/office/drawing/2014/main" id="{761EA88B-9566-419D-9F24-8D6BC7382EBC}"/>
              </a:ext>
            </a:extLst>
          </p:cNvPr>
          <p:cNvSpPr txBox="1"/>
          <p:nvPr/>
        </p:nvSpPr>
        <p:spPr>
          <a:xfrm>
            <a:off x="5813452" y="2318999"/>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84</a:t>
            </a:r>
          </a:p>
        </p:txBody>
      </p:sp>
      <p:sp>
        <p:nvSpPr>
          <p:cNvPr id="12" name="TextBox 11">
            <a:extLst>
              <a:ext uri="{FF2B5EF4-FFF2-40B4-BE49-F238E27FC236}">
                <a16:creationId xmlns:a16="http://schemas.microsoft.com/office/drawing/2014/main" id="{9E40DE57-2A19-4CA8-AEDC-47AA75C888AD}"/>
              </a:ext>
            </a:extLst>
          </p:cNvPr>
          <p:cNvSpPr txBox="1"/>
          <p:nvPr/>
        </p:nvSpPr>
        <p:spPr>
          <a:xfrm>
            <a:off x="4760591" y="5522456"/>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61</a:t>
            </a:r>
          </a:p>
        </p:txBody>
      </p:sp>
      <p:sp>
        <p:nvSpPr>
          <p:cNvPr id="14" name="TextBox 13">
            <a:extLst>
              <a:ext uri="{FF2B5EF4-FFF2-40B4-BE49-F238E27FC236}">
                <a16:creationId xmlns:a16="http://schemas.microsoft.com/office/drawing/2014/main" id="{A7F26D8C-0822-3F4B-A249-6A806964CDEA}"/>
              </a:ext>
            </a:extLst>
          </p:cNvPr>
          <p:cNvSpPr txBox="1"/>
          <p:nvPr/>
        </p:nvSpPr>
        <p:spPr>
          <a:xfrm>
            <a:off x="7004082" y="1709823"/>
            <a:ext cx="10858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MD</a:t>
            </a:r>
          </a:p>
        </p:txBody>
      </p:sp>
      <p:sp>
        <p:nvSpPr>
          <p:cNvPr id="15" name="TextBox 14">
            <a:extLst>
              <a:ext uri="{FF2B5EF4-FFF2-40B4-BE49-F238E27FC236}">
                <a16:creationId xmlns:a16="http://schemas.microsoft.com/office/drawing/2014/main" id="{B748D2A4-651B-FA49-9045-4E81B5DF66C8}"/>
              </a:ext>
            </a:extLst>
          </p:cNvPr>
          <p:cNvSpPr txBox="1"/>
          <p:nvPr/>
        </p:nvSpPr>
        <p:spPr>
          <a:xfrm>
            <a:off x="7139555" y="231899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38%</a:t>
            </a:r>
          </a:p>
        </p:txBody>
      </p:sp>
      <p:sp>
        <p:nvSpPr>
          <p:cNvPr id="16" name="TextBox 15">
            <a:extLst>
              <a:ext uri="{FF2B5EF4-FFF2-40B4-BE49-F238E27FC236}">
                <a16:creationId xmlns:a16="http://schemas.microsoft.com/office/drawing/2014/main" id="{12A0DAD9-A81D-E246-A8F7-4229571E6170}"/>
              </a:ext>
            </a:extLst>
          </p:cNvPr>
          <p:cNvSpPr txBox="1"/>
          <p:nvPr/>
        </p:nvSpPr>
        <p:spPr>
          <a:xfrm>
            <a:off x="8328752" y="1715422"/>
            <a:ext cx="10858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NY</a:t>
            </a:r>
          </a:p>
        </p:txBody>
      </p:sp>
      <p:sp>
        <p:nvSpPr>
          <p:cNvPr id="17" name="TextBox 16">
            <a:extLst>
              <a:ext uri="{FF2B5EF4-FFF2-40B4-BE49-F238E27FC236}">
                <a16:creationId xmlns:a16="http://schemas.microsoft.com/office/drawing/2014/main" id="{BBB77F6E-AB11-9247-8ED5-099927B3E9D9}"/>
              </a:ext>
            </a:extLst>
          </p:cNvPr>
          <p:cNvSpPr txBox="1"/>
          <p:nvPr/>
        </p:nvSpPr>
        <p:spPr>
          <a:xfrm>
            <a:off x="9414613" y="1714578"/>
            <a:ext cx="13652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PA</a:t>
            </a:r>
          </a:p>
        </p:txBody>
      </p:sp>
      <p:sp>
        <p:nvSpPr>
          <p:cNvPr id="18" name="TextBox 17">
            <a:extLst>
              <a:ext uri="{FF2B5EF4-FFF2-40B4-BE49-F238E27FC236}">
                <a16:creationId xmlns:a16="http://schemas.microsoft.com/office/drawing/2014/main" id="{1D1B14F0-9EE2-F643-A5A9-ECA142E7E4DC}"/>
              </a:ext>
            </a:extLst>
          </p:cNvPr>
          <p:cNvSpPr txBox="1"/>
          <p:nvPr/>
        </p:nvSpPr>
        <p:spPr>
          <a:xfrm>
            <a:off x="8464225" y="2320248"/>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44%</a:t>
            </a:r>
          </a:p>
        </p:txBody>
      </p:sp>
      <p:sp>
        <p:nvSpPr>
          <p:cNvPr id="19" name="TextBox 18">
            <a:extLst>
              <a:ext uri="{FF2B5EF4-FFF2-40B4-BE49-F238E27FC236}">
                <a16:creationId xmlns:a16="http://schemas.microsoft.com/office/drawing/2014/main" id="{6C1067F3-ED41-6844-A192-34B8FB72C576}"/>
              </a:ext>
            </a:extLst>
          </p:cNvPr>
          <p:cNvSpPr txBox="1"/>
          <p:nvPr/>
        </p:nvSpPr>
        <p:spPr>
          <a:xfrm>
            <a:off x="9752543" y="231899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37%</a:t>
            </a:r>
          </a:p>
        </p:txBody>
      </p:sp>
      <p:sp>
        <p:nvSpPr>
          <p:cNvPr id="20" name="TextBox 19">
            <a:extLst>
              <a:ext uri="{FF2B5EF4-FFF2-40B4-BE49-F238E27FC236}">
                <a16:creationId xmlns:a16="http://schemas.microsoft.com/office/drawing/2014/main" id="{0D2F0610-DAFB-AA41-9B02-A402C195B340}"/>
              </a:ext>
            </a:extLst>
          </p:cNvPr>
          <p:cNvSpPr txBox="1"/>
          <p:nvPr/>
        </p:nvSpPr>
        <p:spPr>
          <a:xfrm>
            <a:off x="7139555" y="314752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38%</a:t>
            </a:r>
          </a:p>
        </p:txBody>
      </p:sp>
      <p:sp>
        <p:nvSpPr>
          <p:cNvPr id="21" name="TextBox 20">
            <a:extLst>
              <a:ext uri="{FF2B5EF4-FFF2-40B4-BE49-F238E27FC236}">
                <a16:creationId xmlns:a16="http://schemas.microsoft.com/office/drawing/2014/main" id="{B6FA89D4-4653-4343-938D-66E381F01A1A}"/>
              </a:ext>
            </a:extLst>
          </p:cNvPr>
          <p:cNvSpPr txBox="1"/>
          <p:nvPr/>
        </p:nvSpPr>
        <p:spPr>
          <a:xfrm>
            <a:off x="7139555" y="3922942"/>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32%</a:t>
            </a:r>
          </a:p>
        </p:txBody>
      </p:sp>
      <p:sp>
        <p:nvSpPr>
          <p:cNvPr id="22" name="TextBox 21">
            <a:extLst>
              <a:ext uri="{FF2B5EF4-FFF2-40B4-BE49-F238E27FC236}">
                <a16:creationId xmlns:a16="http://schemas.microsoft.com/office/drawing/2014/main" id="{B220382F-EF5C-A045-B0B6-60C3AB175284}"/>
              </a:ext>
            </a:extLst>
          </p:cNvPr>
          <p:cNvSpPr txBox="1"/>
          <p:nvPr/>
        </p:nvSpPr>
        <p:spPr>
          <a:xfrm>
            <a:off x="7136507" y="4716717"/>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24%</a:t>
            </a:r>
          </a:p>
        </p:txBody>
      </p:sp>
      <p:sp>
        <p:nvSpPr>
          <p:cNvPr id="23" name="TextBox 22">
            <a:extLst>
              <a:ext uri="{FF2B5EF4-FFF2-40B4-BE49-F238E27FC236}">
                <a16:creationId xmlns:a16="http://schemas.microsoft.com/office/drawing/2014/main" id="{9AC278DD-AB47-BF41-B286-949532A2892D}"/>
              </a:ext>
            </a:extLst>
          </p:cNvPr>
          <p:cNvSpPr txBox="1"/>
          <p:nvPr/>
        </p:nvSpPr>
        <p:spPr>
          <a:xfrm>
            <a:off x="7136506" y="5479165"/>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24" name="TextBox 23">
            <a:extLst>
              <a:ext uri="{FF2B5EF4-FFF2-40B4-BE49-F238E27FC236}">
                <a16:creationId xmlns:a16="http://schemas.microsoft.com/office/drawing/2014/main" id="{0C4D7E8C-2231-9B44-BFCA-CED908EDCF01}"/>
              </a:ext>
            </a:extLst>
          </p:cNvPr>
          <p:cNvSpPr txBox="1"/>
          <p:nvPr/>
        </p:nvSpPr>
        <p:spPr>
          <a:xfrm>
            <a:off x="8464224" y="315016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42%</a:t>
            </a:r>
          </a:p>
        </p:txBody>
      </p:sp>
      <p:sp>
        <p:nvSpPr>
          <p:cNvPr id="25" name="TextBox 24">
            <a:extLst>
              <a:ext uri="{FF2B5EF4-FFF2-40B4-BE49-F238E27FC236}">
                <a16:creationId xmlns:a16="http://schemas.microsoft.com/office/drawing/2014/main" id="{DB1A7666-A405-B141-81F7-5440A954AB1D}"/>
              </a:ext>
            </a:extLst>
          </p:cNvPr>
          <p:cNvSpPr txBox="1"/>
          <p:nvPr/>
        </p:nvSpPr>
        <p:spPr>
          <a:xfrm>
            <a:off x="8464224" y="391097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30%</a:t>
            </a:r>
          </a:p>
        </p:txBody>
      </p:sp>
      <p:sp>
        <p:nvSpPr>
          <p:cNvPr id="26" name="TextBox 25">
            <a:extLst>
              <a:ext uri="{FF2B5EF4-FFF2-40B4-BE49-F238E27FC236}">
                <a16:creationId xmlns:a16="http://schemas.microsoft.com/office/drawing/2014/main" id="{AC801DD1-2525-2E48-9DDC-52FBF43B1F42}"/>
              </a:ext>
            </a:extLst>
          </p:cNvPr>
          <p:cNvSpPr txBox="1"/>
          <p:nvPr/>
        </p:nvSpPr>
        <p:spPr>
          <a:xfrm>
            <a:off x="8464223" y="471610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33%</a:t>
            </a:r>
          </a:p>
        </p:txBody>
      </p:sp>
      <p:sp>
        <p:nvSpPr>
          <p:cNvPr id="27" name="TextBox 26">
            <a:extLst>
              <a:ext uri="{FF2B5EF4-FFF2-40B4-BE49-F238E27FC236}">
                <a16:creationId xmlns:a16="http://schemas.microsoft.com/office/drawing/2014/main" id="{A1CF22B3-DD62-8342-8193-8D53483A070E}"/>
              </a:ext>
            </a:extLst>
          </p:cNvPr>
          <p:cNvSpPr txBox="1"/>
          <p:nvPr/>
        </p:nvSpPr>
        <p:spPr>
          <a:xfrm>
            <a:off x="8447513" y="5479165"/>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20%</a:t>
            </a:r>
          </a:p>
        </p:txBody>
      </p:sp>
      <p:sp>
        <p:nvSpPr>
          <p:cNvPr id="28" name="TextBox 27">
            <a:extLst>
              <a:ext uri="{FF2B5EF4-FFF2-40B4-BE49-F238E27FC236}">
                <a16:creationId xmlns:a16="http://schemas.microsoft.com/office/drawing/2014/main" id="{EE61B650-A770-E342-BE6A-BA36EF77E744}"/>
              </a:ext>
            </a:extLst>
          </p:cNvPr>
          <p:cNvSpPr txBox="1"/>
          <p:nvPr/>
        </p:nvSpPr>
        <p:spPr>
          <a:xfrm>
            <a:off x="9752543" y="314752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34%</a:t>
            </a:r>
          </a:p>
        </p:txBody>
      </p:sp>
      <p:sp>
        <p:nvSpPr>
          <p:cNvPr id="29" name="TextBox 28">
            <a:extLst>
              <a:ext uri="{FF2B5EF4-FFF2-40B4-BE49-F238E27FC236}">
                <a16:creationId xmlns:a16="http://schemas.microsoft.com/office/drawing/2014/main" id="{C2EB742B-D6E4-A240-BA37-4622E1B53219}"/>
              </a:ext>
            </a:extLst>
          </p:cNvPr>
          <p:cNvSpPr txBox="1"/>
          <p:nvPr/>
        </p:nvSpPr>
        <p:spPr>
          <a:xfrm>
            <a:off x="9752543" y="391097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21%</a:t>
            </a:r>
          </a:p>
        </p:txBody>
      </p:sp>
      <p:sp>
        <p:nvSpPr>
          <p:cNvPr id="30" name="TextBox 29">
            <a:extLst>
              <a:ext uri="{FF2B5EF4-FFF2-40B4-BE49-F238E27FC236}">
                <a16:creationId xmlns:a16="http://schemas.microsoft.com/office/drawing/2014/main" id="{18618580-95B8-7A40-9D9D-F74381E2A28E}"/>
              </a:ext>
            </a:extLst>
          </p:cNvPr>
          <p:cNvSpPr txBox="1"/>
          <p:nvPr/>
        </p:nvSpPr>
        <p:spPr>
          <a:xfrm>
            <a:off x="9752543" y="471610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31" name="TextBox 30">
            <a:extLst>
              <a:ext uri="{FF2B5EF4-FFF2-40B4-BE49-F238E27FC236}">
                <a16:creationId xmlns:a16="http://schemas.microsoft.com/office/drawing/2014/main" id="{D0B32CE7-6109-BE46-AD91-1EBB0F8267B8}"/>
              </a:ext>
            </a:extLst>
          </p:cNvPr>
          <p:cNvSpPr txBox="1"/>
          <p:nvPr/>
        </p:nvSpPr>
        <p:spPr>
          <a:xfrm>
            <a:off x="9752543" y="547916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13%</a:t>
            </a:r>
          </a:p>
        </p:txBody>
      </p:sp>
      <p:sp>
        <p:nvSpPr>
          <p:cNvPr id="32" name="TextBox 31">
            <a:extLst>
              <a:ext uri="{FF2B5EF4-FFF2-40B4-BE49-F238E27FC236}">
                <a16:creationId xmlns:a16="http://schemas.microsoft.com/office/drawing/2014/main" id="{FEF971FE-A334-8947-8FD8-07518BBE29FE}"/>
              </a:ext>
            </a:extLst>
          </p:cNvPr>
          <p:cNvSpPr txBox="1"/>
          <p:nvPr/>
        </p:nvSpPr>
        <p:spPr>
          <a:xfrm>
            <a:off x="10630204" y="1713576"/>
            <a:ext cx="13652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VA</a:t>
            </a:r>
          </a:p>
        </p:txBody>
      </p:sp>
      <p:sp>
        <p:nvSpPr>
          <p:cNvPr id="33" name="TextBox 32">
            <a:extLst>
              <a:ext uri="{FF2B5EF4-FFF2-40B4-BE49-F238E27FC236}">
                <a16:creationId xmlns:a16="http://schemas.microsoft.com/office/drawing/2014/main" id="{A5B1D519-3E64-0F41-B724-4080F8280473}"/>
              </a:ext>
            </a:extLst>
          </p:cNvPr>
          <p:cNvSpPr txBox="1"/>
          <p:nvPr/>
        </p:nvSpPr>
        <p:spPr>
          <a:xfrm>
            <a:off x="11014456" y="230821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42%</a:t>
            </a:r>
          </a:p>
        </p:txBody>
      </p:sp>
      <p:sp>
        <p:nvSpPr>
          <p:cNvPr id="35" name="TextBox 34">
            <a:extLst>
              <a:ext uri="{FF2B5EF4-FFF2-40B4-BE49-F238E27FC236}">
                <a16:creationId xmlns:a16="http://schemas.microsoft.com/office/drawing/2014/main" id="{EB60E8E1-B756-C54E-9DF8-89B0D054E3A3}"/>
              </a:ext>
            </a:extLst>
          </p:cNvPr>
          <p:cNvSpPr txBox="1"/>
          <p:nvPr/>
        </p:nvSpPr>
        <p:spPr>
          <a:xfrm>
            <a:off x="11014455" y="314751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36" name="TextBox 35">
            <a:extLst>
              <a:ext uri="{FF2B5EF4-FFF2-40B4-BE49-F238E27FC236}">
                <a16:creationId xmlns:a16="http://schemas.microsoft.com/office/drawing/2014/main" id="{B9C10ABD-BC29-AD40-B172-201607AB2236}"/>
              </a:ext>
            </a:extLst>
          </p:cNvPr>
          <p:cNvSpPr txBox="1"/>
          <p:nvPr/>
        </p:nvSpPr>
        <p:spPr>
          <a:xfrm>
            <a:off x="11014454" y="3894562"/>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33%</a:t>
            </a:r>
          </a:p>
        </p:txBody>
      </p:sp>
      <p:sp>
        <p:nvSpPr>
          <p:cNvPr id="37" name="TextBox 36">
            <a:extLst>
              <a:ext uri="{FF2B5EF4-FFF2-40B4-BE49-F238E27FC236}">
                <a16:creationId xmlns:a16="http://schemas.microsoft.com/office/drawing/2014/main" id="{CC9DA003-7962-1D43-BD26-5FF34DCEA415}"/>
              </a:ext>
            </a:extLst>
          </p:cNvPr>
          <p:cNvSpPr txBox="1"/>
          <p:nvPr/>
        </p:nvSpPr>
        <p:spPr>
          <a:xfrm>
            <a:off x="11014453" y="471609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29%</a:t>
            </a:r>
          </a:p>
        </p:txBody>
      </p:sp>
      <p:sp>
        <p:nvSpPr>
          <p:cNvPr id="38" name="TextBox 37">
            <a:extLst>
              <a:ext uri="{FF2B5EF4-FFF2-40B4-BE49-F238E27FC236}">
                <a16:creationId xmlns:a16="http://schemas.microsoft.com/office/drawing/2014/main" id="{95D2CA29-EC21-8C4E-8DF0-1C2474E08FA8}"/>
              </a:ext>
            </a:extLst>
          </p:cNvPr>
          <p:cNvSpPr txBox="1"/>
          <p:nvPr/>
        </p:nvSpPr>
        <p:spPr>
          <a:xfrm>
            <a:off x="11014452" y="547916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17%</a:t>
            </a:r>
          </a:p>
        </p:txBody>
      </p:sp>
      <p:sp>
        <p:nvSpPr>
          <p:cNvPr id="39" name="TextBox 38">
            <a:extLst>
              <a:ext uri="{FF2B5EF4-FFF2-40B4-BE49-F238E27FC236}">
                <a16:creationId xmlns:a16="http://schemas.microsoft.com/office/drawing/2014/main" id="{F1348AD4-5E56-F147-A1CF-930A16C8E0DA}"/>
              </a:ext>
            </a:extLst>
          </p:cNvPr>
          <p:cNvSpPr txBox="1"/>
          <p:nvPr/>
        </p:nvSpPr>
        <p:spPr>
          <a:xfrm>
            <a:off x="7962269" y="1266497"/>
            <a:ext cx="3267598"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Top Priority (%)</a:t>
            </a:r>
          </a:p>
        </p:txBody>
      </p:sp>
      <p:sp>
        <p:nvSpPr>
          <p:cNvPr id="13" name="Subtitle 12">
            <a:extLst>
              <a:ext uri="{FF2B5EF4-FFF2-40B4-BE49-F238E27FC236}">
                <a16:creationId xmlns:a16="http://schemas.microsoft.com/office/drawing/2014/main" id="{FD272FE2-03CC-9241-A23E-71D1721A97D8}"/>
              </a:ext>
            </a:extLst>
          </p:cNvPr>
          <p:cNvSpPr>
            <a:spLocks noGrp="1"/>
          </p:cNvSpPr>
          <p:nvPr>
            <p:ph type="subTitle" idx="13"/>
          </p:nvPr>
        </p:nvSpPr>
        <p:spPr/>
        <p:txBody>
          <a:bodyPr>
            <a:normAutofit lnSpcReduction="10000"/>
          </a:bodyPr>
          <a:lstStyle/>
          <a:p>
            <a:r>
              <a:rPr lang="en-US" dirty="0"/>
              <a:t>The climate change numbers are almost identical to California, but health is more salient in the region than it is in CA.</a:t>
            </a:r>
          </a:p>
        </p:txBody>
      </p:sp>
    </p:spTree>
    <p:extLst>
      <p:ext uri="{BB962C8B-B14F-4D97-AF65-F5344CB8AC3E}">
        <p14:creationId xmlns:p14="http://schemas.microsoft.com/office/powerpoint/2010/main" val="126570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7CF77-8CDC-4A95-9ECF-AF5A7544C501}"/>
              </a:ext>
            </a:extLst>
          </p:cNvPr>
          <p:cNvSpPr>
            <a:spLocks noGrp="1"/>
          </p:cNvSpPr>
          <p:nvPr>
            <p:ph type="body" idx="13"/>
          </p:nvPr>
        </p:nvSpPr>
        <p:spPr/>
        <p:txBody>
          <a:bodyPr>
            <a:normAutofit/>
          </a:bodyPr>
          <a:lstStyle/>
          <a:p>
            <a:r>
              <a:rPr lang="en-US" dirty="0"/>
              <a:t>Health has more salience among almost all groups compared to in CA.</a:t>
            </a:r>
          </a:p>
        </p:txBody>
      </p:sp>
      <p:sp>
        <p:nvSpPr>
          <p:cNvPr id="5" name="Title 4">
            <a:extLst>
              <a:ext uri="{FF2B5EF4-FFF2-40B4-BE49-F238E27FC236}">
                <a16:creationId xmlns:a16="http://schemas.microsoft.com/office/drawing/2014/main" id="{4283E50B-A84C-479A-A056-47439BD18A7C}"/>
              </a:ext>
            </a:extLst>
          </p:cNvPr>
          <p:cNvSpPr>
            <a:spLocks noGrp="1"/>
          </p:cNvSpPr>
          <p:nvPr>
            <p:ph type="title"/>
          </p:nvPr>
        </p:nvSpPr>
        <p:spPr>
          <a:xfrm>
            <a:off x="711200" y="76201"/>
            <a:ext cx="11243235" cy="838621"/>
          </a:xfrm>
        </p:spPr>
        <p:txBody>
          <a:bodyPr>
            <a:normAutofit fontScale="90000"/>
          </a:bodyPr>
          <a:lstStyle/>
          <a:p>
            <a:r>
              <a:rPr lang="en-US" sz="2800" dirty="0"/>
              <a:t>Pollution and health concerns are high among virtually all demographics in the Northeast.</a:t>
            </a:r>
          </a:p>
        </p:txBody>
      </p:sp>
      <p:sp>
        <p:nvSpPr>
          <p:cNvPr id="6" name="Slide Number Placeholder 5">
            <a:extLst>
              <a:ext uri="{FF2B5EF4-FFF2-40B4-BE49-F238E27FC236}">
                <a16:creationId xmlns:a16="http://schemas.microsoft.com/office/drawing/2014/main" id="{15690B1E-F74D-4C0D-8F3D-1BF6B7864B51}"/>
              </a:ext>
            </a:extLst>
          </p:cNvPr>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22</a:t>
            </a:fld>
            <a:endParaRPr lang="en-US" dirty="0">
              <a:solidFill>
                <a:srgbClr val="114353"/>
              </a:solidFill>
            </a:endParaRPr>
          </a:p>
        </p:txBody>
      </p:sp>
      <p:graphicFrame>
        <p:nvGraphicFramePr>
          <p:cNvPr id="7" name="Table 6">
            <a:extLst>
              <a:ext uri="{FF2B5EF4-FFF2-40B4-BE49-F238E27FC236}">
                <a16:creationId xmlns:a16="http://schemas.microsoft.com/office/drawing/2014/main" id="{8CDEFDB7-AA61-46E4-A550-CB334222FEEA}"/>
              </a:ext>
            </a:extLst>
          </p:cNvPr>
          <p:cNvGraphicFramePr>
            <a:graphicFrameLocks noGrp="1"/>
          </p:cNvGraphicFramePr>
          <p:nvPr>
            <p:extLst/>
          </p:nvPr>
        </p:nvGraphicFramePr>
        <p:xfrm>
          <a:off x="85622" y="1676821"/>
          <a:ext cx="5958917" cy="4541520"/>
        </p:xfrm>
        <a:graphic>
          <a:graphicData uri="http://schemas.openxmlformats.org/drawingml/2006/table">
            <a:tbl>
              <a:tblPr firstRow="1" bandRow="1">
                <a:tableStyleId>{5C22544A-7EE6-4342-B048-85BDC9FD1C3A}</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194476">
                <a:tc>
                  <a:txBody>
                    <a:bodyPr/>
                    <a:lstStyle/>
                    <a:p>
                      <a:pPr algn="ctr"/>
                      <a:r>
                        <a:rPr lang="en-US" sz="140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tc>
                <a:tc>
                  <a:txBody>
                    <a:bodyPr/>
                    <a:lstStyle/>
                    <a:p>
                      <a:pPr algn="ctr"/>
                      <a:r>
                        <a:rPr lang="en-US" sz="1400" b="1" i="0" dirty="0">
                          <a:latin typeface="Arial" panose="020B0604020202020204" pitchFamily="34" charset="0"/>
                          <a:cs typeface="Arial" panose="020B0604020202020204" pitchFamily="34" charset="0"/>
                        </a:rPr>
                        <a:t>Health</a:t>
                      </a:r>
                    </a:p>
                  </a:txBody>
                  <a:tcPr anchor="ctr"/>
                </a:tc>
                <a:tc>
                  <a:txBody>
                    <a:bodyPr/>
                    <a:lstStyle/>
                    <a:p>
                      <a:pPr algn="ctr"/>
                      <a:r>
                        <a:rPr lang="en-US" sz="1400" b="1" i="0" dirty="0">
                          <a:latin typeface="Arial" panose="020B0604020202020204" pitchFamily="34" charset="0"/>
                          <a:cs typeface="Arial" panose="020B0604020202020204" pitchFamily="34" charset="0"/>
                        </a:rPr>
                        <a:t>Climate Change</a:t>
                      </a:r>
                    </a:p>
                  </a:txBody>
                  <a:tcPr anchor="ctr"/>
                </a:tc>
                <a:tc>
                  <a:txBody>
                    <a:bodyPr/>
                    <a:lstStyle/>
                    <a:p>
                      <a:pPr algn="ctr"/>
                      <a:r>
                        <a:rPr lang="en-US" sz="1400" b="1" i="0" dirty="0">
                          <a:latin typeface="Arial" panose="020B0604020202020204" pitchFamily="34" charset="0"/>
                          <a:cs typeface="Arial" panose="020B0604020202020204" pitchFamily="34" charset="0"/>
                        </a:rPr>
                        <a:t>Efficient Homes</a:t>
                      </a:r>
                    </a:p>
                  </a:txBody>
                  <a:tcPr anchor="ctr"/>
                </a:tc>
                <a:tc>
                  <a:txBody>
                    <a:bodyPr/>
                    <a:lstStyle/>
                    <a:p>
                      <a:pPr algn="ctr"/>
                      <a:r>
                        <a:rPr lang="en-US" sz="1400" b="1" i="0" dirty="0">
                          <a:latin typeface="Arial" panose="020B0604020202020204" pitchFamily="34" charset="0"/>
                          <a:cs typeface="Arial" panose="020B0604020202020204" pitchFamily="34" charset="0"/>
                        </a:rPr>
                        <a:t>Utility Costs</a:t>
                      </a:r>
                    </a:p>
                  </a:txBody>
                  <a:tcPr anchor="ctr"/>
                </a:tc>
                <a:tc>
                  <a:txBody>
                    <a:bodyPr/>
                    <a:lstStyle/>
                    <a:p>
                      <a:pPr algn="ctr"/>
                      <a:r>
                        <a:rPr lang="en-US" sz="1400" b="1" i="0" dirty="0">
                          <a:latin typeface="Arial" panose="020B0604020202020204" pitchFamily="34" charset="0"/>
                          <a:cs typeface="Arial" panose="020B0604020202020204" pitchFamily="34" charset="0"/>
                        </a:rPr>
                        <a:t>Water Usage</a:t>
                      </a:r>
                    </a:p>
                  </a:txBody>
                  <a:tcPr anchor="ctr"/>
                </a:tc>
                <a:extLst>
                  <a:ext uri="{0D108BD9-81ED-4DB2-BD59-A6C34878D82A}">
                    <a16:rowId xmlns:a16="http://schemas.microsoft.com/office/drawing/2014/main" val="10000"/>
                  </a:ext>
                </a:extLst>
              </a:tr>
              <a:tr h="301637">
                <a:tc>
                  <a:txBody>
                    <a:bodyPr/>
                    <a:lstStyle/>
                    <a:p>
                      <a:r>
                        <a:rPr lang="en-US" sz="1600" i="1" dirty="0">
                          <a:latin typeface="Arial" panose="020B0604020202020204" pitchFamily="34" charset="0"/>
                          <a:cs typeface="Arial" panose="020B0604020202020204" pitchFamily="34" charset="0"/>
                        </a:rPr>
                        <a:t>Overall</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41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36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637">
                <a:tc>
                  <a:txBody>
                    <a:bodyPr/>
                    <a:lstStyle/>
                    <a:p>
                      <a:r>
                        <a:rPr lang="en-US" sz="1600" i="0" dirty="0">
                          <a:latin typeface="Arial" panose="020B0604020202020204" pitchFamily="34" charset="0"/>
                          <a:cs typeface="Arial" panose="020B0604020202020204" pitchFamily="34" charset="0"/>
                        </a:rPr>
                        <a:t>White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39</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35</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3723509931"/>
                  </a:ext>
                </a:extLst>
              </a:tr>
              <a:tr h="301637">
                <a:tc>
                  <a:txBody>
                    <a:bodyPr/>
                    <a:lstStyle/>
                    <a:p>
                      <a:r>
                        <a:rPr lang="en-US" sz="1600" i="0" dirty="0">
                          <a:latin typeface="Arial" panose="020B0604020202020204" pitchFamily="34" charset="0"/>
                          <a:cs typeface="Arial" panose="020B0604020202020204" pitchFamily="34" charset="0"/>
                        </a:rPr>
                        <a:t>Non-white</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47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41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20</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61864"/>
                  </a:ext>
                </a:extLst>
              </a:tr>
              <a:tr h="301637">
                <a:tc>
                  <a:txBody>
                    <a:bodyPr/>
                    <a:lstStyle/>
                    <a:p>
                      <a:r>
                        <a:rPr lang="en-US" sz="1600" i="0" dirty="0">
                          <a:latin typeface="Arial" panose="020B0604020202020204" pitchFamily="34" charset="0"/>
                          <a:cs typeface="Arial" panose="020B0604020202020204" pitchFamily="34" charset="0"/>
                        </a:rPr>
                        <a:t>Men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38</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35</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0844314"/>
                  </a:ext>
                </a:extLst>
              </a:tr>
              <a:tr h="301637">
                <a:tc>
                  <a:txBody>
                    <a:bodyPr/>
                    <a:lstStyle/>
                    <a:p>
                      <a:r>
                        <a:rPr lang="en-US" sz="1600" i="0" dirty="0">
                          <a:latin typeface="Arial" panose="020B0604020202020204" pitchFamily="34" charset="0"/>
                          <a:cs typeface="Arial" panose="020B0604020202020204" pitchFamily="34" charset="0"/>
                        </a:rPr>
                        <a:t>Women</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43</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31</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01637">
                <a:tc>
                  <a:txBody>
                    <a:bodyPr/>
                    <a:lstStyle/>
                    <a:p>
                      <a:r>
                        <a:rPr lang="en-US" sz="1600" i="0" dirty="0">
                          <a:latin typeface="Arial" panose="020B0604020202020204" pitchFamily="34" charset="0"/>
                          <a:cs typeface="Arial" panose="020B0604020202020204" pitchFamily="34" charset="0"/>
                        </a:rPr>
                        <a:t>18-34</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58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01637">
                <a:tc>
                  <a:txBody>
                    <a:bodyPr/>
                    <a:lstStyle/>
                    <a:p>
                      <a:r>
                        <a:rPr lang="en-US" sz="1600" i="0" dirty="0">
                          <a:latin typeface="Arial" panose="020B0604020202020204" pitchFamily="34" charset="0"/>
                          <a:cs typeface="Arial" panose="020B0604020202020204" pitchFamily="34" charset="0"/>
                        </a:rPr>
                        <a:t>35-49</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41</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8737085"/>
                  </a:ext>
                </a:extLst>
              </a:tr>
              <a:tr h="301637">
                <a:tc>
                  <a:txBody>
                    <a:bodyPr/>
                    <a:lstStyle/>
                    <a:p>
                      <a:r>
                        <a:rPr lang="en-US" sz="1600" i="0" dirty="0">
                          <a:latin typeface="Arial" panose="020B0604020202020204" pitchFamily="34" charset="0"/>
                          <a:cs typeface="Arial" panose="020B0604020202020204" pitchFamily="34" charset="0"/>
                        </a:rPr>
                        <a:t>50-64</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41</a:t>
                      </a:r>
                    </a:p>
                  </a:txBody>
                  <a:tcPr anchor="ct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29</a:t>
                      </a:r>
                    </a:p>
                  </a:txBody>
                  <a:tcPr anchor="ctr"/>
                </a:tc>
                <a:tc>
                  <a:txBody>
                    <a:bodyPr/>
                    <a:lstStyle/>
                    <a:p>
                      <a:pPr algn="ctr"/>
                      <a:r>
                        <a:rPr lang="en-US" sz="1600" i="0" dirty="0">
                          <a:latin typeface="Arial" panose="020B0604020202020204" pitchFamily="34" charset="0"/>
                          <a:cs typeface="Arial" panose="020B0604020202020204" pitchFamily="34" charset="0"/>
                        </a:rPr>
                        <a:t>36</a:t>
                      </a: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02683949"/>
                  </a:ext>
                </a:extLst>
              </a:tr>
              <a:tr h="301637">
                <a:tc>
                  <a:txBody>
                    <a:bodyPr/>
                    <a:lstStyle/>
                    <a:p>
                      <a:r>
                        <a:rPr lang="en-US" sz="1600" i="0"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348411"/>
                  </a:ext>
                </a:extLst>
              </a:tr>
              <a:tr h="301637">
                <a:tc>
                  <a:txBody>
                    <a:bodyPr/>
                    <a:lstStyle/>
                    <a:p>
                      <a:r>
                        <a:rPr lang="en-US" sz="1600" dirty="0">
                          <a:latin typeface="Arial" panose="020B0604020202020204" pitchFamily="34" charset="0"/>
                          <a:cs typeface="Arial" panose="020B0604020202020204" pitchFamily="34" charset="0"/>
                        </a:rPr>
                        <a:t>Dem</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49</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55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19</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8194127"/>
                  </a:ext>
                </a:extLst>
              </a:tr>
              <a:tr h="301637">
                <a:tc>
                  <a:txBody>
                    <a:bodyPr/>
                    <a:lstStyle/>
                    <a:p>
                      <a:r>
                        <a:rPr lang="en-US" sz="1600" dirty="0">
                          <a:latin typeface="Arial" panose="020B0604020202020204" pitchFamily="34" charset="0"/>
                          <a:cs typeface="Arial" panose="020B0604020202020204" pitchFamily="34" charset="0"/>
                        </a:rPr>
                        <a:t>GOP</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24</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11</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19</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55691121"/>
                  </a:ext>
                </a:extLst>
              </a:tr>
              <a:tr h="301637">
                <a:tc>
                  <a:txBody>
                    <a:bodyPr/>
                    <a:lstStyle/>
                    <a:p>
                      <a:r>
                        <a:rPr lang="en-US" sz="1600" dirty="0">
                          <a:latin typeface="Arial" panose="020B0604020202020204" pitchFamily="34" charset="0"/>
                          <a:cs typeface="Arial" panose="020B0604020202020204" pitchFamily="34" charset="0"/>
                        </a:rPr>
                        <a:t>Ind.</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49</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38</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432186058"/>
                  </a:ext>
                </a:extLst>
              </a:tr>
            </a:tbl>
          </a:graphicData>
        </a:graphic>
      </p:graphicFrame>
      <p:graphicFrame>
        <p:nvGraphicFramePr>
          <p:cNvPr id="10" name="Table 9">
            <a:extLst>
              <a:ext uri="{FF2B5EF4-FFF2-40B4-BE49-F238E27FC236}">
                <a16:creationId xmlns:a16="http://schemas.microsoft.com/office/drawing/2014/main" id="{69E7EC20-C210-B745-BF13-CFC45B55FD5F}"/>
              </a:ext>
            </a:extLst>
          </p:cNvPr>
          <p:cNvGraphicFramePr>
            <a:graphicFrameLocks noGrp="1"/>
          </p:cNvGraphicFramePr>
          <p:nvPr>
            <p:extLst/>
          </p:nvPr>
        </p:nvGraphicFramePr>
        <p:xfrm>
          <a:off x="6197600" y="1655020"/>
          <a:ext cx="5958917" cy="4778468"/>
        </p:xfrm>
        <a:graphic>
          <a:graphicData uri="http://schemas.openxmlformats.org/drawingml/2006/table">
            <a:tbl>
              <a:tblPr firstRow="1" bandRow="1">
                <a:tableStyleId>{F5AB1C69-6EDB-4FF4-983F-18BD219EF322}</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528807">
                <a:tc>
                  <a:txBody>
                    <a:bodyPr/>
                    <a:lstStyle/>
                    <a:p>
                      <a:pPr algn="ctr"/>
                      <a:r>
                        <a:rPr lang="en-US" sz="1400" i="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Health</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Climate Change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Efficient Homes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Utility Costs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latin typeface="Arial" panose="020B0604020202020204" pitchFamily="34" charset="0"/>
                          <a:cs typeface="Arial" panose="020B0604020202020204" pitchFamily="34" charset="0"/>
                        </a:rPr>
                        <a:t>Water Usage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169">
                <a:tc>
                  <a:txBody>
                    <a:bodyPr/>
                    <a:lstStyle/>
                    <a:p>
                      <a:r>
                        <a:rPr lang="en-US" sz="1600" dirty="0">
                          <a:latin typeface="Arial" panose="020B0604020202020204" pitchFamily="34" charset="0"/>
                          <a:cs typeface="Arial" panose="020B0604020202020204" pitchFamily="34" charset="0"/>
                        </a:rPr>
                        <a:t>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2169">
                <a:tc>
                  <a:txBody>
                    <a:bodyPr/>
                    <a:lstStyle/>
                    <a:p>
                      <a:r>
                        <a:rPr lang="en-US" sz="1600" dirty="0">
                          <a:latin typeface="Arial" panose="020B0604020202020204" pitchFamily="34" charset="0"/>
                          <a:cs typeface="Arial" panose="020B0604020202020204" pitchFamily="34" charset="0"/>
                        </a:rPr>
                        <a:t>N 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38</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509931"/>
                  </a:ext>
                </a:extLst>
              </a:tr>
              <a:tr h="342169">
                <a:tc>
                  <a:txBody>
                    <a:bodyPr/>
                    <a:lstStyle/>
                    <a:p>
                      <a:r>
                        <a:rPr lang="en-US" sz="1600" i="0" dirty="0">
                          <a:latin typeface="Arial" panose="020B0604020202020204" pitchFamily="34" charset="0"/>
                          <a:cs typeface="Arial" panose="020B0604020202020204" pitchFamily="34" charset="0"/>
                        </a:rPr>
                        <a:t>Big City</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55</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53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22</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561864"/>
                  </a:ext>
                </a:extLst>
              </a:tr>
              <a:tr h="342169">
                <a:tc>
                  <a:txBody>
                    <a:bodyPr/>
                    <a:lstStyle/>
                    <a:p>
                      <a:r>
                        <a:rPr lang="en-US" sz="1600" i="0" dirty="0">
                          <a:latin typeface="Arial" panose="020B0604020202020204" pitchFamily="34" charset="0"/>
                          <a:cs typeface="Arial" panose="020B0604020202020204" pitchFamily="34" charset="0"/>
                        </a:rPr>
                        <a:t>Suburbs</a:t>
                      </a: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37</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34</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9858260"/>
                  </a:ext>
                </a:extLst>
              </a:tr>
              <a:tr h="342169">
                <a:tc>
                  <a:txBody>
                    <a:bodyPr/>
                    <a:lstStyle/>
                    <a:p>
                      <a:r>
                        <a:rPr lang="en-US" sz="1600" i="0" dirty="0">
                          <a:latin typeface="Arial" panose="020B0604020202020204" pitchFamily="34" charset="0"/>
                          <a:cs typeface="Arial" panose="020B0604020202020204" pitchFamily="34" charset="0"/>
                        </a:rPr>
                        <a:t>Exurbs</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35</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33</a:t>
                      </a: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67720022"/>
                  </a:ext>
                </a:extLst>
              </a:tr>
              <a:tr h="342169">
                <a:tc>
                  <a:txBody>
                    <a:bodyPr/>
                    <a:lstStyle/>
                    <a:p>
                      <a:r>
                        <a:rPr lang="en-US" sz="1600" i="0" dirty="0">
                          <a:latin typeface="Arial" panose="020B0604020202020204" pitchFamily="34" charset="0"/>
                          <a:cs typeface="Arial" panose="020B0604020202020204" pitchFamily="34" charset="0"/>
                        </a:rPr>
                        <a:t>Small Town</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41</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36</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75173"/>
                  </a:ext>
                </a:extLst>
              </a:tr>
              <a:tr h="342169">
                <a:tc>
                  <a:txBody>
                    <a:bodyPr/>
                    <a:lstStyle/>
                    <a:p>
                      <a:r>
                        <a:rPr lang="en-US" sz="1600" dirty="0">
                          <a:latin typeface="Arial" panose="020B0604020202020204" pitchFamily="34" charset="0"/>
                          <a:cs typeface="Arial" panose="020B0604020202020204" pitchFamily="34" charset="0"/>
                        </a:rPr>
                        <a:t>Inc. &lt;40k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39</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6123542"/>
                  </a:ext>
                </a:extLst>
              </a:tr>
              <a:tr h="591020">
                <a:tc>
                  <a:txBody>
                    <a:bodyPr/>
                    <a:lstStyle/>
                    <a:p>
                      <a:r>
                        <a:rPr lang="en-US" sz="1600" dirty="0">
                          <a:latin typeface="Arial" panose="020B0604020202020204" pitchFamily="34" charset="0"/>
                          <a:cs typeface="Arial" panose="020B0604020202020204" pitchFamily="34" charset="0"/>
                        </a:rPr>
                        <a:t>Inc. 40-80k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47</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41</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0844314"/>
                  </a:ext>
                </a:extLst>
              </a:tr>
              <a:tr h="342169">
                <a:tc>
                  <a:txBody>
                    <a:bodyPr/>
                    <a:lstStyle/>
                    <a:p>
                      <a:r>
                        <a:rPr lang="en-US" sz="1600" dirty="0">
                          <a:latin typeface="Arial" panose="020B0604020202020204" pitchFamily="34" charset="0"/>
                          <a:cs typeface="Arial" panose="020B0604020202020204" pitchFamily="34" charset="0"/>
                        </a:rPr>
                        <a:t>Inc. 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32</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33</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42169">
                <a:tc>
                  <a:txBody>
                    <a:bodyPr/>
                    <a:lstStyle/>
                    <a:p>
                      <a:r>
                        <a:rPr lang="en-US" sz="1600" i="0" dirty="0">
                          <a:latin typeface="Arial" panose="020B0604020202020204" pitchFamily="34" charset="0"/>
                          <a:cs typeface="Arial" panose="020B0604020202020204" pitchFamily="34" charset="0"/>
                        </a:rPr>
                        <a:t>Rent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51</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49</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24</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42169">
                <a:tc>
                  <a:txBody>
                    <a:bodyPr/>
                    <a:lstStyle/>
                    <a:p>
                      <a:r>
                        <a:rPr lang="en-US" sz="1600" dirty="0">
                          <a:latin typeface="Arial" panose="020B0604020202020204" pitchFamily="34" charset="0"/>
                          <a:cs typeface="Arial" panose="020B0604020202020204" pitchFamily="34" charset="0"/>
                        </a:rPr>
                        <a:t>Own</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38</a:t>
                      </a:r>
                    </a:p>
                  </a:txBody>
                  <a:tcPr anchor="ct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416482538"/>
                  </a:ext>
                </a:extLst>
              </a:tr>
            </a:tbl>
          </a:graphicData>
        </a:graphic>
      </p:graphicFrame>
    </p:spTree>
    <p:extLst>
      <p:ext uri="{BB962C8B-B14F-4D97-AF65-F5344CB8AC3E}">
        <p14:creationId xmlns:p14="http://schemas.microsoft.com/office/powerpoint/2010/main" val="85840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D8BF3-801C-4420-B14F-58E878794D21}"/>
              </a:ext>
            </a:extLst>
          </p:cNvPr>
          <p:cNvSpPr>
            <a:spLocks noGrp="1"/>
          </p:cNvSpPr>
          <p:nvPr>
            <p:ph type="title"/>
          </p:nvPr>
        </p:nvSpPr>
        <p:spPr/>
        <p:txBody>
          <a:bodyPr>
            <a:normAutofit fontScale="90000"/>
          </a:bodyPr>
          <a:lstStyle/>
          <a:p>
            <a:r>
              <a:rPr lang="en-US" sz="2800" dirty="0"/>
              <a:t>All of these priorities rank slightly lower in the South, though efficiency and costs vary less by region than other issues.</a:t>
            </a:r>
          </a:p>
        </p:txBody>
      </p:sp>
      <p:sp>
        <p:nvSpPr>
          <p:cNvPr id="4" name="Subtitle 3">
            <a:extLst>
              <a:ext uri="{FF2B5EF4-FFF2-40B4-BE49-F238E27FC236}">
                <a16:creationId xmlns:a16="http://schemas.microsoft.com/office/drawing/2014/main" id="{8EE1465E-FB3D-4F9A-A309-3C32991C3CF0}"/>
              </a:ext>
            </a:extLst>
          </p:cNvPr>
          <p:cNvSpPr>
            <a:spLocks noGrp="1"/>
          </p:cNvSpPr>
          <p:nvPr>
            <p:ph type="subTitle" idx="13"/>
          </p:nvPr>
        </p:nvSpPr>
        <p:spPr/>
        <p:txBody>
          <a:bodyPr>
            <a:normAutofit/>
          </a:bodyPr>
          <a:lstStyle/>
          <a:p>
            <a:r>
              <a:rPr lang="en-US" dirty="0"/>
              <a:t>There is generally less intensity behind all of these</a:t>
            </a:r>
          </a:p>
        </p:txBody>
      </p:sp>
      <p:sp>
        <p:nvSpPr>
          <p:cNvPr id="5" name="Slide Number Placeholder 4">
            <a:extLst>
              <a:ext uri="{FF2B5EF4-FFF2-40B4-BE49-F238E27FC236}">
                <a16:creationId xmlns:a16="http://schemas.microsoft.com/office/drawing/2014/main" id="{71AD810D-A705-4672-BD6A-631E00FE0598}"/>
              </a:ext>
            </a:extLst>
          </p:cNvPr>
          <p:cNvSpPr>
            <a:spLocks noGrp="1"/>
          </p:cNvSpPr>
          <p:nvPr>
            <p:ph type="sldNum" sz="quarter" idx="18"/>
          </p:nvPr>
        </p:nvSpPr>
        <p:spPr/>
        <p:txBody>
          <a:bodyPr/>
          <a:lstStyle/>
          <a:p>
            <a:fld id="{FEA0E1FB-F3D8-4575-AA43-D3AC29B367AF}" type="slidenum">
              <a:rPr lang="en-US" smtClean="0">
                <a:solidFill>
                  <a:srgbClr val="114353"/>
                </a:solidFill>
              </a:rPr>
              <a:pPr/>
              <a:t>23</a:t>
            </a:fld>
            <a:endParaRPr lang="en-US" dirty="0">
              <a:solidFill>
                <a:srgbClr val="114353"/>
              </a:solidFill>
            </a:endParaRPr>
          </a:p>
        </p:txBody>
      </p:sp>
      <p:sp>
        <p:nvSpPr>
          <p:cNvPr id="6" name="Footer Placeholder 5">
            <a:extLst>
              <a:ext uri="{FF2B5EF4-FFF2-40B4-BE49-F238E27FC236}">
                <a16:creationId xmlns:a16="http://schemas.microsoft.com/office/drawing/2014/main" id="{5DDCF017-1215-4329-8D31-6C9C40B26802}"/>
              </a:ext>
            </a:extLst>
          </p:cNvPr>
          <p:cNvSpPr>
            <a:spLocks noGrp="1"/>
          </p:cNvSpPr>
          <p:nvPr>
            <p:ph type="ftr" sz="quarter" idx="17"/>
          </p:nvPr>
        </p:nvSpPr>
        <p:spPr/>
        <p:txBody>
          <a:bodyPr/>
          <a:lstStyle/>
          <a:p>
            <a:r>
              <a:rPr lang="en-US" dirty="0">
                <a:solidFill>
                  <a:srgbClr val="114353"/>
                </a:solidFill>
              </a:rPr>
              <a:t>© Anzalone Liszt Grove Research</a:t>
            </a:r>
          </a:p>
        </p:txBody>
      </p:sp>
      <p:graphicFrame>
        <p:nvGraphicFramePr>
          <p:cNvPr id="7" name="Chart 6">
            <a:extLst>
              <a:ext uri="{FF2B5EF4-FFF2-40B4-BE49-F238E27FC236}">
                <a16:creationId xmlns:a16="http://schemas.microsoft.com/office/drawing/2014/main" id="{E53FB10E-C7F9-42A1-A78F-3D0553A85053}"/>
              </a:ext>
            </a:extLst>
          </p:cNvPr>
          <p:cNvGraphicFramePr/>
          <p:nvPr>
            <p:extLst/>
          </p:nvPr>
        </p:nvGraphicFramePr>
        <p:xfrm>
          <a:off x="111319" y="1524000"/>
          <a:ext cx="6693241"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622D0C2-3F7C-4BA3-944D-194334821289}"/>
              </a:ext>
            </a:extLst>
          </p:cNvPr>
          <p:cNvSpPr txBox="1"/>
          <p:nvPr/>
        </p:nvSpPr>
        <p:spPr>
          <a:xfrm>
            <a:off x="5432368" y="3099853"/>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77</a:t>
            </a:r>
          </a:p>
        </p:txBody>
      </p:sp>
      <p:sp>
        <p:nvSpPr>
          <p:cNvPr id="9" name="TextBox 8">
            <a:extLst>
              <a:ext uri="{FF2B5EF4-FFF2-40B4-BE49-F238E27FC236}">
                <a16:creationId xmlns:a16="http://schemas.microsoft.com/office/drawing/2014/main" id="{C9BD6B71-DB5A-4596-B897-01D66BE4D00E}"/>
              </a:ext>
            </a:extLst>
          </p:cNvPr>
          <p:cNvSpPr txBox="1"/>
          <p:nvPr/>
        </p:nvSpPr>
        <p:spPr>
          <a:xfrm>
            <a:off x="5371394" y="3899108"/>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73</a:t>
            </a:r>
          </a:p>
        </p:txBody>
      </p:sp>
      <p:sp>
        <p:nvSpPr>
          <p:cNvPr id="10" name="TextBox 9">
            <a:extLst>
              <a:ext uri="{FF2B5EF4-FFF2-40B4-BE49-F238E27FC236}">
                <a16:creationId xmlns:a16="http://schemas.microsoft.com/office/drawing/2014/main" id="{3A1E9644-DC58-4EF8-989E-1018FDDBBB2A}"/>
              </a:ext>
            </a:extLst>
          </p:cNvPr>
          <p:cNvSpPr txBox="1"/>
          <p:nvPr/>
        </p:nvSpPr>
        <p:spPr>
          <a:xfrm>
            <a:off x="4819026" y="4712912"/>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62</a:t>
            </a:r>
          </a:p>
        </p:txBody>
      </p:sp>
      <p:sp>
        <p:nvSpPr>
          <p:cNvPr id="11" name="TextBox 10">
            <a:extLst>
              <a:ext uri="{FF2B5EF4-FFF2-40B4-BE49-F238E27FC236}">
                <a16:creationId xmlns:a16="http://schemas.microsoft.com/office/drawing/2014/main" id="{761EA88B-9566-419D-9F24-8D6BC7382EBC}"/>
              </a:ext>
            </a:extLst>
          </p:cNvPr>
          <p:cNvSpPr txBox="1"/>
          <p:nvPr/>
        </p:nvSpPr>
        <p:spPr>
          <a:xfrm>
            <a:off x="5432368" y="2308217"/>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75</a:t>
            </a:r>
          </a:p>
        </p:txBody>
      </p:sp>
      <p:sp>
        <p:nvSpPr>
          <p:cNvPr id="12" name="TextBox 11">
            <a:extLst>
              <a:ext uri="{FF2B5EF4-FFF2-40B4-BE49-F238E27FC236}">
                <a16:creationId xmlns:a16="http://schemas.microsoft.com/office/drawing/2014/main" id="{9E40DE57-2A19-4CA8-AEDC-47AA75C888AD}"/>
              </a:ext>
            </a:extLst>
          </p:cNvPr>
          <p:cNvSpPr txBox="1"/>
          <p:nvPr/>
        </p:nvSpPr>
        <p:spPr>
          <a:xfrm>
            <a:off x="4841174" y="5479166"/>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63</a:t>
            </a:r>
          </a:p>
        </p:txBody>
      </p:sp>
      <p:sp>
        <p:nvSpPr>
          <p:cNvPr id="14" name="TextBox 13">
            <a:extLst>
              <a:ext uri="{FF2B5EF4-FFF2-40B4-BE49-F238E27FC236}">
                <a16:creationId xmlns:a16="http://schemas.microsoft.com/office/drawing/2014/main" id="{A7F26D8C-0822-3F4B-A249-6A806964CDEA}"/>
              </a:ext>
            </a:extLst>
          </p:cNvPr>
          <p:cNvSpPr txBox="1"/>
          <p:nvPr/>
        </p:nvSpPr>
        <p:spPr>
          <a:xfrm>
            <a:off x="7378364" y="1762219"/>
            <a:ext cx="10858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Georgia</a:t>
            </a:r>
          </a:p>
        </p:txBody>
      </p:sp>
      <p:sp>
        <p:nvSpPr>
          <p:cNvPr id="15" name="TextBox 14">
            <a:extLst>
              <a:ext uri="{FF2B5EF4-FFF2-40B4-BE49-F238E27FC236}">
                <a16:creationId xmlns:a16="http://schemas.microsoft.com/office/drawing/2014/main" id="{B748D2A4-651B-FA49-9045-4E81B5DF66C8}"/>
              </a:ext>
            </a:extLst>
          </p:cNvPr>
          <p:cNvSpPr txBox="1"/>
          <p:nvPr/>
        </p:nvSpPr>
        <p:spPr>
          <a:xfrm>
            <a:off x="7513844" y="230821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16" name="TextBox 15">
            <a:extLst>
              <a:ext uri="{FF2B5EF4-FFF2-40B4-BE49-F238E27FC236}">
                <a16:creationId xmlns:a16="http://schemas.microsoft.com/office/drawing/2014/main" id="{12A0DAD9-A81D-E246-A8F7-4229571E6170}"/>
              </a:ext>
            </a:extLst>
          </p:cNvPr>
          <p:cNvSpPr txBox="1"/>
          <p:nvPr/>
        </p:nvSpPr>
        <p:spPr>
          <a:xfrm>
            <a:off x="9074139" y="1654499"/>
            <a:ext cx="1085861" cy="523220"/>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North Carolina</a:t>
            </a:r>
          </a:p>
        </p:txBody>
      </p:sp>
      <p:sp>
        <p:nvSpPr>
          <p:cNvPr id="17" name="TextBox 16">
            <a:extLst>
              <a:ext uri="{FF2B5EF4-FFF2-40B4-BE49-F238E27FC236}">
                <a16:creationId xmlns:a16="http://schemas.microsoft.com/office/drawing/2014/main" id="{BBB77F6E-AB11-9247-8ED5-099927B3E9D9}"/>
              </a:ext>
            </a:extLst>
          </p:cNvPr>
          <p:cNvSpPr txBox="1"/>
          <p:nvPr/>
        </p:nvSpPr>
        <p:spPr>
          <a:xfrm>
            <a:off x="10630204" y="1762219"/>
            <a:ext cx="13652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Louisiana</a:t>
            </a:r>
          </a:p>
        </p:txBody>
      </p:sp>
      <p:sp>
        <p:nvSpPr>
          <p:cNvPr id="18" name="TextBox 17">
            <a:extLst>
              <a:ext uri="{FF2B5EF4-FFF2-40B4-BE49-F238E27FC236}">
                <a16:creationId xmlns:a16="http://schemas.microsoft.com/office/drawing/2014/main" id="{1D1B14F0-9EE2-F643-A5A9-ECA142E7E4DC}"/>
              </a:ext>
            </a:extLst>
          </p:cNvPr>
          <p:cNvSpPr txBox="1"/>
          <p:nvPr/>
        </p:nvSpPr>
        <p:spPr>
          <a:xfrm>
            <a:off x="9209612" y="2308218"/>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27%</a:t>
            </a:r>
          </a:p>
        </p:txBody>
      </p:sp>
      <p:sp>
        <p:nvSpPr>
          <p:cNvPr id="19" name="TextBox 18">
            <a:extLst>
              <a:ext uri="{FF2B5EF4-FFF2-40B4-BE49-F238E27FC236}">
                <a16:creationId xmlns:a16="http://schemas.microsoft.com/office/drawing/2014/main" id="{6C1067F3-ED41-6844-A192-34B8FB72C576}"/>
              </a:ext>
            </a:extLst>
          </p:cNvPr>
          <p:cNvSpPr txBox="1"/>
          <p:nvPr/>
        </p:nvSpPr>
        <p:spPr>
          <a:xfrm>
            <a:off x="10905380" y="2308217"/>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38%</a:t>
            </a:r>
          </a:p>
        </p:txBody>
      </p:sp>
      <p:sp>
        <p:nvSpPr>
          <p:cNvPr id="20" name="TextBox 19">
            <a:extLst>
              <a:ext uri="{FF2B5EF4-FFF2-40B4-BE49-F238E27FC236}">
                <a16:creationId xmlns:a16="http://schemas.microsoft.com/office/drawing/2014/main" id="{0D2F0610-DAFB-AA41-9B02-A402C195B340}"/>
              </a:ext>
            </a:extLst>
          </p:cNvPr>
          <p:cNvSpPr txBox="1"/>
          <p:nvPr/>
        </p:nvSpPr>
        <p:spPr>
          <a:xfrm>
            <a:off x="7513842" y="3147906"/>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22%</a:t>
            </a:r>
          </a:p>
        </p:txBody>
      </p:sp>
      <p:sp>
        <p:nvSpPr>
          <p:cNvPr id="21" name="TextBox 20">
            <a:extLst>
              <a:ext uri="{FF2B5EF4-FFF2-40B4-BE49-F238E27FC236}">
                <a16:creationId xmlns:a16="http://schemas.microsoft.com/office/drawing/2014/main" id="{B6FA89D4-4653-4343-938D-66E381F01A1A}"/>
              </a:ext>
            </a:extLst>
          </p:cNvPr>
          <p:cNvSpPr txBox="1"/>
          <p:nvPr/>
        </p:nvSpPr>
        <p:spPr>
          <a:xfrm>
            <a:off x="7513841" y="3910973"/>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22" name="TextBox 21">
            <a:extLst>
              <a:ext uri="{FF2B5EF4-FFF2-40B4-BE49-F238E27FC236}">
                <a16:creationId xmlns:a16="http://schemas.microsoft.com/office/drawing/2014/main" id="{B220382F-EF5C-A045-B0B6-60C3AB175284}"/>
              </a:ext>
            </a:extLst>
          </p:cNvPr>
          <p:cNvSpPr txBox="1"/>
          <p:nvPr/>
        </p:nvSpPr>
        <p:spPr>
          <a:xfrm>
            <a:off x="7513840" y="471610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24%</a:t>
            </a:r>
          </a:p>
        </p:txBody>
      </p:sp>
      <p:sp>
        <p:nvSpPr>
          <p:cNvPr id="23" name="TextBox 22">
            <a:extLst>
              <a:ext uri="{FF2B5EF4-FFF2-40B4-BE49-F238E27FC236}">
                <a16:creationId xmlns:a16="http://schemas.microsoft.com/office/drawing/2014/main" id="{9AC278DD-AB47-BF41-B286-949532A2892D}"/>
              </a:ext>
            </a:extLst>
          </p:cNvPr>
          <p:cNvSpPr txBox="1"/>
          <p:nvPr/>
        </p:nvSpPr>
        <p:spPr>
          <a:xfrm>
            <a:off x="7513839" y="5479166"/>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17%</a:t>
            </a:r>
          </a:p>
        </p:txBody>
      </p:sp>
      <p:sp>
        <p:nvSpPr>
          <p:cNvPr id="24" name="TextBox 23">
            <a:extLst>
              <a:ext uri="{FF2B5EF4-FFF2-40B4-BE49-F238E27FC236}">
                <a16:creationId xmlns:a16="http://schemas.microsoft.com/office/drawing/2014/main" id="{0C4D7E8C-2231-9B44-BFCA-CED908EDCF01}"/>
              </a:ext>
            </a:extLst>
          </p:cNvPr>
          <p:cNvSpPr txBox="1"/>
          <p:nvPr/>
        </p:nvSpPr>
        <p:spPr>
          <a:xfrm>
            <a:off x="9209611" y="315120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28%</a:t>
            </a:r>
          </a:p>
        </p:txBody>
      </p:sp>
      <p:sp>
        <p:nvSpPr>
          <p:cNvPr id="25" name="TextBox 24">
            <a:extLst>
              <a:ext uri="{FF2B5EF4-FFF2-40B4-BE49-F238E27FC236}">
                <a16:creationId xmlns:a16="http://schemas.microsoft.com/office/drawing/2014/main" id="{DB1A7666-A405-B141-81F7-5440A954AB1D}"/>
              </a:ext>
            </a:extLst>
          </p:cNvPr>
          <p:cNvSpPr txBox="1"/>
          <p:nvPr/>
        </p:nvSpPr>
        <p:spPr>
          <a:xfrm>
            <a:off x="9209610" y="3910972"/>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25%</a:t>
            </a:r>
          </a:p>
        </p:txBody>
      </p:sp>
      <p:sp>
        <p:nvSpPr>
          <p:cNvPr id="26" name="TextBox 25">
            <a:extLst>
              <a:ext uri="{FF2B5EF4-FFF2-40B4-BE49-F238E27FC236}">
                <a16:creationId xmlns:a16="http://schemas.microsoft.com/office/drawing/2014/main" id="{AC801DD1-2525-2E48-9DDC-52FBF43B1F42}"/>
              </a:ext>
            </a:extLst>
          </p:cNvPr>
          <p:cNvSpPr txBox="1"/>
          <p:nvPr/>
        </p:nvSpPr>
        <p:spPr>
          <a:xfrm>
            <a:off x="9209610" y="471610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27" name="TextBox 26">
            <a:extLst>
              <a:ext uri="{FF2B5EF4-FFF2-40B4-BE49-F238E27FC236}">
                <a16:creationId xmlns:a16="http://schemas.microsoft.com/office/drawing/2014/main" id="{A1CF22B3-DD62-8342-8193-8D53483A070E}"/>
              </a:ext>
            </a:extLst>
          </p:cNvPr>
          <p:cNvSpPr txBox="1"/>
          <p:nvPr/>
        </p:nvSpPr>
        <p:spPr>
          <a:xfrm>
            <a:off x="9209609" y="548187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17%</a:t>
            </a:r>
          </a:p>
        </p:txBody>
      </p:sp>
      <p:sp>
        <p:nvSpPr>
          <p:cNvPr id="28" name="TextBox 27">
            <a:extLst>
              <a:ext uri="{FF2B5EF4-FFF2-40B4-BE49-F238E27FC236}">
                <a16:creationId xmlns:a16="http://schemas.microsoft.com/office/drawing/2014/main" id="{EE61B650-A770-E342-BE6A-BA36EF77E744}"/>
              </a:ext>
            </a:extLst>
          </p:cNvPr>
          <p:cNvSpPr txBox="1"/>
          <p:nvPr/>
        </p:nvSpPr>
        <p:spPr>
          <a:xfrm>
            <a:off x="10905379" y="314752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32%</a:t>
            </a:r>
          </a:p>
        </p:txBody>
      </p:sp>
      <p:sp>
        <p:nvSpPr>
          <p:cNvPr id="29" name="TextBox 28">
            <a:extLst>
              <a:ext uri="{FF2B5EF4-FFF2-40B4-BE49-F238E27FC236}">
                <a16:creationId xmlns:a16="http://schemas.microsoft.com/office/drawing/2014/main" id="{C2EB742B-D6E4-A240-BA37-4622E1B53219}"/>
              </a:ext>
            </a:extLst>
          </p:cNvPr>
          <p:cNvSpPr txBox="1"/>
          <p:nvPr/>
        </p:nvSpPr>
        <p:spPr>
          <a:xfrm>
            <a:off x="10905379" y="391097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25%</a:t>
            </a:r>
          </a:p>
        </p:txBody>
      </p:sp>
      <p:sp>
        <p:nvSpPr>
          <p:cNvPr id="30" name="TextBox 29">
            <a:extLst>
              <a:ext uri="{FF2B5EF4-FFF2-40B4-BE49-F238E27FC236}">
                <a16:creationId xmlns:a16="http://schemas.microsoft.com/office/drawing/2014/main" id="{18618580-95B8-7A40-9D9D-F74381E2A28E}"/>
              </a:ext>
            </a:extLst>
          </p:cNvPr>
          <p:cNvSpPr txBox="1"/>
          <p:nvPr/>
        </p:nvSpPr>
        <p:spPr>
          <a:xfrm>
            <a:off x="10905379" y="471610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27%</a:t>
            </a:r>
          </a:p>
        </p:txBody>
      </p:sp>
      <p:sp>
        <p:nvSpPr>
          <p:cNvPr id="31" name="TextBox 30">
            <a:extLst>
              <a:ext uri="{FF2B5EF4-FFF2-40B4-BE49-F238E27FC236}">
                <a16:creationId xmlns:a16="http://schemas.microsoft.com/office/drawing/2014/main" id="{D0B32CE7-6109-BE46-AD91-1EBB0F8267B8}"/>
              </a:ext>
            </a:extLst>
          </p:cNvPr>
          <p:cNvSpPr txBox="1"/>
          <p:nvPr/>
        </p:nvSpPr>
        <p:spPr>
          <a:xfrm>
            <a:off x="10905379" y="5479166"/>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12%</a:t>
            </a:r>
          </a:p>
        </p:txBody>
      </p:sp>
      <p:sp>
        <p:nvSpPr>
          <p:cNvPr id="32" name="TextBox 31">
            <a:extLst>
              <a:ext uri="{FF2B5EF4-FFF2-40B4-BE49-F238E27FC236}">
                <a16:creationId xmlns:a16="http://schemas.microsoft.com/office/drawing/2014/main" id="{8449088E-49F4-2B4D-BB0C-809F19CA1462}"/>
              </a:ext>
            </a:extLst>
          </p:cNvPr>
          <p:cNvSpPr txBox="1"/>
          <p:nvPr/>
        </p:nvSpPr>
        <p:spPr>
          <a:xfrm>
            <a:off x="8045236" y="994220"/>
            <a:ext cx="3267598"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Top Priority (%)</a:t>
            </a:r>
          </a:p>
        </p:txBody>
      </p:sp>
    </p:spTree>
    <p:extLst>
      <p:ext uri="{BB962C8B-B14F-4D97-AF65-F5344CB8AC3E}">
        <p14:creationId xmlns:p14="http://schemas.microsoft.com/office/powerpoint/2010/main" val="243480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7CF77-8CDC-4A95-9ECF-AF5A7544C501}"/>
              </a:ext>
            </a:extLst>
          </p:cNvPr>
          <p:cNvSpPr>
            <a:spLocks noGrp="1"/>
          </p:cNvSpPr>
          <p:nvPr>
            <p:ph type="body" idx="13"/>
          </p:nvPr>
        </p:nvSpPr>
        <p:spPr/>
        <p:txBody>
          <a:bodyPr>
            <a:normAutofit/>
          </a:bodyPr>
          <a:lstStyle/>
          <a:p>
            <a:endParaRPr lang="en-US" dirty="0"/>
          </a:p>
        </p:txBody>
      </p:sp>
      <p:sp>
        <p:nvSpPr>
          <p:cNvPr id="5" name="Title 4">
            <a:extLst>
              <a:ext uri="{FF2B5EF4-FFF2-40B4-BE49-F238E27FC236}">
                <a16:creationId xmlns:a16="http://schemas.microsoft.com/office/drawing/2014/main" id="{4283E50B-A84C-479A-A056-47439BD18A7C}"/>
              </a:ext>
            </a:extLst>
          </p:cNvPr>
          <p:cNvSpPr>
            <a:spLocks noGrp="1"/>
          </p:cNvSpPr>
          <p:nvPr>
            <p:ph type="title"/>
          </p:nvPr>
        </p:nvSpPr>
        <p:spPr>
          <a:xfrm>
            <a:off x="711200" y="76201"/>
            <a:ext cx="11243235" cy="838621"/>
          </a:xfrm>
        </p:spPr>
        <p:txBody>
          <a:bodyPr>
            <a:normAutofit fontScale="90000"/>
          </a:bodyPr>
          <a:lstStyle/>
          <a:p>
            <a:r>
              <a:rPr lang="en-US" sz="2800" dirty="0"/>
              <a:t>Reducing costs ranks higher here than in other regions, particularly among African Americans, exurban, and middle-income voters.</a:t>
            </a:r>
          </a:p>
        </p:txBody>
      </p:sp>
      <p:sp>
        <p:nvSpPr>
          <p:cNvPr id="6" name="Slide Number Placeholder 5">
            <a:extLst>
              <a:ext uri="{FF2B5EF4-FFF2-40B4-BE49-F238E27FC236}">
                <a16:creationId xmlns:a16="http://schemas.microsoft.com/office/drawing/2014/main" id="{15690B1E-F74D-4C0D-8F3D-1BF6B7864B51}"/>
              </a:ext>
            </a:extLst>
          </p:cNvPr>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24</a:t>
            </a:fld>
            <a:endParaRPr lang="en-US" dirty="0">
              <a:solidFill>
                <a:srgbClr val="114353"/>
              </a:solidFill>
            </a:endParaRPr>
          </a:p>
        </p:txBody>
      </p:sp>
      <p:graphicFrame>
        <p:nvGraphicFramePr>
          <p:cNvPr id="7" name="Table 6">
            <a:extLst>
              <a:ext uri="{FF2B5EF4-FFF2-40B4-BE49-F238E27FC236}">
                <a16:creationId xmlns:a16="http://schemas.microsoft.com/office/drawing/2014/main" id="{8CDEFDB7-AA61-46E4-A550-CB334222FEEA}"/>
              </a:ext>
            </a:extLst>
          </p:cNvPr>
          <p:cNvGraphicFramePr>
            <a:graphicFrameLocks noGrp="1"/>
          </p:cNvGraphicFramePr>
          <p:nvPr>
            <p:extLst/>
          </p:nvPr>
        </p:nvGraphicFramePr>
        <p:xfrm>
          <a:off x="85622" y="1676821"/>
          <a:ext cx="5958917" cy="4541520"/>
        </p:xfrm>
        <a:graphic>
          <a:graphicData uri="http://schemas.openxmlformats.org/drawingml/2006/table">
            <a:tbl>
              <a:tblPr firstRow="1" bandRow="1">
                <a:tableStyleId>{5C22544A-7EE6-4342-B048-85BDC9FD1C3A}</a:tableStyleId>
              </a:tblPr>
              <a:tblGrid>
                <a:gridCol w="1268165">
                  <a:extLst>
                    <a:ext uri="{9D8B030D-6E8A-4147-A177-3AD203B41FA5}">
                      <a16:colId xmlns:a16="http://schemas.microsoft.com/office/drawing/2014/main" val="20000"/>
                    </a:ext>
                  </a:extLst>
                </a:gridCol>
                <a:gridCol w="836056">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194476">
                <a:tc>
                  <a:txBody>
                    <a:bodyPr/>
                    <a:lstStyle/>
                    <a:p>
                      <a:pPr algn="ctr"/>
                      <a:r>
                        <a:rPr lang="en-US" sz="140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tc>
                <a:tc>
                  <a:txBody>
                    <a:bodyPr/>
                    <a:lstStyle/>
                    <a:p>
                      <a:pPr algn="ctr"/>
                      <a:r>
                        <a:rPr lang="en-US" sz="1400" b="1" i="0" dirty="0">
                          <a:latin typeface="Arial" panose="020B0604020202020204" pitchFamily="34" charset="0"/>
                          <a:cs typeface="Arial" panose="020B0604020202020204" pitchFamily="34" charset="0"/>
                        </a:rPr>
                        <a:t>Health</a:t>
                      </a:r>
                    </a:p>
                  </a:txBody>
                  <a:tcPr anchor="ctr"/>
                </a:tc>
                <a:tc>
                  <a:txBody>
                    <a:bodyPr/>
                    <a:lstStyle/>
                    <a:p>
                      <a:pPr algn="ctr"/>
                      <a:r>
                        <a:rPr lang="en-US" sz="1400" b="1" i="0" dirty="0">
                          <a:latin typeface="Arial" panose="020B0604020202020204" pitchFamily="34" charset="0"/>
                          <a:cs typeface="Arial" panose="020B0604020202020204" pitchFamily="34" charset="0"/>
                        </a:rPr>
                        <a:t>Climate Change</a:t>
                      </a:r>
                    </a:p>
                  </a:txBody>
                  <a:tcPr anchor="ctr"/>
                </a:tc>
                <a:tc>
                  <a:txBody>
                    <a:bodyPr/>
                    <a:lstStyle/>
                    <a:p>
                      <a:pPr algn="ctr"/>
                      <a:r>
                        <a:rPr lang="en-US" sz="1400" b="1" i="0" dirty="0">
                          <a:latin typeface="Arial" panose="020B0604020202020204" pitchFamily="34" charset="0"/>
                          <a:cs typeface="Arial" panose="020B0604020202020204" pitchFamily="34" charset="0"/>
                        </a:rPr>
                        <a:t>Efficient Homes</a:t>
                      </a:r>
                    </a:p>
                  </a:txBody>
                  <a:tcPr anchor="ctr"/>
                </a:tc>
                <a:tc>
                  <a:txBody>
                    <a:bodyPr/>
                    <a:lstStyle/>
                    <a:p>
                      <a:pPr algn="ctr"/>
                      <a:r>
                        <a:rPr lang="en-US" sz="1400" b="1" i="0" dirty="0">
                          <a:latin typeface="Arial" panose="020B0604020202020204" pitchFamily="34" charset="0"/>
                          <a:cs typeface="Arial" panose="020B0604020202020204" pitchFamily="34" charset="0"/>
                        </a:rPr>
                        <a:t>Utility Costs</a:t>
                      </a:r>
                    </a:p>
                  </a:txBody>
                  <a:tcPr anchor="ctr"/>
                </a:tc>
                <a:tc>
                  <a:txBody>
                    <a:bodyPr/>
                    <a:lstStyle/>
                    <a:p>
                      <a:pPr algn="ctr"/>
                      <a:r>
                        <a:rPr lang="en-US" sz="1400" b="1" i="0" dirty="0">
                          <a:latin typeface="Arial" panose="020B0604020202020204" pitchFamily="34" charset="0"/>
                          <a:cs typeface="Arial" panose="020B0604020202020204" pitchFamily="34" charset="0"/>
                        </a:rPr>
                        <a:t>Water Usage</a:t>
                      </a:r>
                    </a:p>
                  </a:txBody>
                  <a:tcPr anchor="ctr"/>
                </a:tc>
                <a:extLst>
                  <a:ext uri="{0D108BD9-81ED-4DB2-BD59-A6C34878D82A}">
                    <a16:rowId xmlns:a16="http://schemas.microsoft.com/office/drawing/2014/main" val="10000"/>
                  </a:ext>
                </a:extLst>
              </a:tr>
              <a:tr h="301637">
                <a:tc>
                  <a:txBody>
                    <a:bodyPr/>
                    <a:lstStyle/>
                    <a:p>
                      <a:r>
                        <a:rPr lang="en-US" sz="1600" i="1" dirty="0">
                          <a:latin typeface="Arial" panose="020B0604020202020204" pitchFamily="34" charset="0"/>
                          <a:cs typeface="Arial" panose="020B0604020202020204" pitchFamily="34" charset="0"/>
                        </a:rPr>
                        <a:t>Overall</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25</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637">
                <a:tc>
                  <a:txBody>
                    <a:bodyPr/>
                    <a:lstStyle/>
                    <a:p>
                      <a:r>
                        <a:rPr lang="en-US" sz="1600" i="0" dirty="0">
                          <a:latin typeface="Arial" panose="020B0604020202020204" pitchFamily="34" charset="0"/>
                          <a:cs typeface="Arial" panose="020B0604020202020204" pitchFamily="34" charset="0"/>
                        </a:rPr>
                        <a:t>White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13</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3723509931"/>
                  </a:ext>
                </a:extLst>
              </a:tr>
              <a:tr h="301637">
                <a:tc>
                  <a:txBody>
                    <a:bodyPr/>
                    <a:lstStyle/>
                    <a:p>
                      <a:r>
                        <a:rPr lang="en-US" sz="1600" i="0" dirty="0">
                          <a:latin typeface="Arial" panose="020B0604020202020204" pitchFamily="34" charset="0"/>
                          <a:cs typeface="Arial" panose="020B0604020202020204" pitchFamily="34" charset="0"/>
                        </a:rPr>
                        <a:t>Black</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36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21</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61864"/>
                  </a:ext>
                </a:extLst>
              </a:tr>
              <a:tr h="301637">
                <a:tc>
                  <a:txBody>
                    <a:bodyPr/>
                    <a:lstStyle/>
                    <a:p>
                      <a:r>
                        <a:rPr lang="en-US" sz="1600" i="0" dirty="0">
                          <a:latin typeface="Arial" panose="020B0604020202020204" pitchFamily="34" charset="0"/>
                          <a:cs typeface="Arial" panose="020B0604020202020204" pitchFamily="34" charset="0"/>
                        </a:rPr>
                        <a:t>Men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12</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0844314"/>
                  </a:ext>
                </a:extLst>
              </a:tr>
              <a:tr h="301637">
                <a:tc>
                  <a:txBody>
                    <a:bodyPr/>
                    <a:lstStyle/>
                    <a:p>
                      <a:r>
                        <a:rPr lang="en-US" sz="1600" i="0" dirty="0">
                          <a:latin typeface="Arial" panose="020B0604020202020204" pitchFamily="34" charset="0"/>
                          <a:cs typeface="Arial" panose="020B0604020202020204" pitchFamily="34" charset="0"/>
                        </a:rPr>
                        <a:t>Women</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35</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30</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01637">
                <a:tc>
                  <a:txBody>
                    <a:bodyPr/>
                    <a:lstStyle/>
                    <a:p>
                      <a:r>
                        <a:rPr lang="en-US" sz="1600" i="0" dirty="0">
                          <a:latin typeface="Arial" panose="020B0604020202020204" pitchFamily="34" charset="0"/>
                          <a:cs typeface="Arial" panose="020B0604020202020204" pitchFamily="34" charset="0"/>
                        </a:rPr>
                        <a:t>18-34</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01637">
                <a:tc>
                  <a:txBody>
                    <a:bodyPr/>
                    <a:lstStyle/>
                    <a:p>
                      <a:r>
                        <a:rPr lang="en-US" sz="1600" i="0" dirty="0">
                          <a:latin typeface="Arial" panose="020B0604020202020204" pitchFamily="34" charset="0"/>
                          <a:cs typeface="Arial" panose="020B0604020202020204" pitchFamily="34" charset="0"/>
                        </a:rPr>
                        <a:t>35-49</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tc>
                <a:tc>
                  <a:txBody>
                    <a:bodyPr/>
                    <a:lstStyle/>
                    <a:p>
                      <a:pPr algn="ctr"/>
                      <a:r>
                        <a:rPr lang="en-US" sz="1600" i="0" dirty="0">
                          <a:latin typeface="Arial" panose="020B0604020202020204" pitchFamily="34" charset="0"/>
                          <a:cs typeface="Arial" panose="020B0604020202020204" pitchFamily="34" charset="0"/>
                        </a:rPr>
                        <a:t>33</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8737085"/>
                  </a:ext>
                </a:extLst>
              </a:tr>
              <a:tr h="301637">
                <a:tc>
                  <a:txBody>
                    <a:bodyPr/>
                    <a:lstStyle/>
                    <a:p>
                      <a:r>
                        <a:rPr lang="en-US" sz="1600" i="0" dirty="0">
                          <a:latin typeface="Arial" panose="020B0604020202020204" pitchFamily="34" charset="0"/>
                          <a:cs typeface="Arial" panose="020B0604020202020204" pitchFamily="34" charset="0"/>
                        </a:rPr>
                        <a:t>50-64</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15</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02683949"/>
                  </a:ext>
                </a:extLst>
              </a:tr>
              <a:tr h="301637">
                <a:tc>
                  <a:txBody>
                    <a:bodyPr/>
                    <a:lstStyle/>
                    <a:p>
                      <a:r>
                        <a:rPr lang="en-US" sz="1600" i="0"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15</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348411"/>
                  </a:ext>
                </a:extLst>
              </a:tr>
              <a:tr h="301637">
                <a:tc>
                  <a:txBody>
                    <a:bodyPr/>
                    <a:lstStyle/>
                    <a:p>
                      <a:r>
                        <a:rPr lang="en-US" sz="1600" i="0" dirty="0">
                          <a:latin typeface="Arial" panose="020B0604020202020204" pitchFamily="34" charset="0"/>
                          <a:cs typeface="Arial" panose="020B0604020202020204" pitchFamily="34" charset="0"/>
                        </a:rPr>
                        <a:t>Exurbs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42</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8194127"/>
                  </a:ext>
                </a:extLst>
              </a:tr>
              <a:tr h="301637">
                <a:tc>
                  <a:txBody>
                    <a:bodyPr/>
                    <a:lstStyle/>
                    <a:p>
                      <a:r>
                        <a:rPr lang="en-US" sz="1600" i="0" dirty="0">
                          <a:latin typeface="Arial" panose="020B0604020202020204" pitchFamily="34" charset="0"/>
                          <a:cs typeface="Arial" panose="020B0604020202020204" pitchFamily="34" charset="0"/>
                        </a:rPr>
                        <a:t>Small City</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55691121"/>
                  </a:ext>
                </a:extLst>
              </a:tr>
              <a:tr h="301637">
                <a:tc>
                  <a:txBody>
                    <a:bodyPr/>
                    <a:lstStyle/>
                    <a:p>
                      <a:r>
                        <a:rPr lang="en-US" sz="1600" i="0" dirty="0">
                          <a:latin typeface="Arial" panose="020B0604020202020204" pitchFamily="34" charset="0"/>
                          <a:cs typeface="Arial" panose="020B0604020202020204" pitchFamily="34" charset="0"/>
                        </a:rPr>
                        <a:t>Small Town</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tc>
                <a:tc>
                  <a:txBody>
                    <a:bodyPr/>
                    <a:lstStyle/>
                    <a:p>
                      <a:pPr algn="ctr"/>
                      <a:r>
                        <a:rPr lang="en-US" sz="1600" i="0" dirty="0">
                          <a:latin typeface="Arial" panose="020B0604020202020204" pitchFamily="34" charset="0"/>
                          <a:cs typeface="Arial" panose="020B0604020202020204" pitchFamily="34" charset="0"/>
                        </a:rPr>
                        <a:t>20</a:t>
                      </a:r>
                    </a:p>
                  </a:txBody>
                  <a:tcPr anchor="ctr"/>
                </a:tc>
                <a:tc>
                  <a:txBody>
                    <a:bodyPr/>
                    <a:lstStyle/>
                    <a:p>
                      <a:pPr algn="ctr"/>
                      <a:r>
                        <a:rPr lang="en-US" sz="1600" i="0" dirty="0">
                          <a:latin typeface="Arial" panose="020B0604020202020204" pitchFamily="34" charset="0"/>
                          <a:cs typeface="Arial" panose="020B0604020202020204" pitchFamily="34" charset="0"/>
                        </a:rPr>
                        <a:t>9</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432186058"/>
                  </a:ext>
                </a:extLst>
              </a:tr>
            </a:tbl>
          </a:graphicData>
        </a:graphic>
      </p:graphicFrame>
      <p:graphicFrame>
        <p:nvGraphicFramePr>
          <p:cNvPr id="10" name="Table 9">
            <a:extLst>
              <a:ext uri="{FF2B5EF4-FFF2-40B4-BE49-F238E27FC236}">
                <a16:creationId xmlns:a16="http://schemas.microsoft.com/office/drawing/2014/main" id="{69E7EC20-C210-B745-BF13-CFC45B55FD5F}"/>
              </a:ext>
            </a:extLst>
          </p:cNvPr>
          <p:cNvGraphicFramePr>
            <a:graphicFrameLocks noGrp="1"/>
          </p:cNvGraphicFramePr>
          <p:nvPr>
            <p:extLst/>
          </p:nvPr>
        </p:nvGraphicFramePr>
        <p:xfrm>
          <a:off x="6197600" y="1847907"/>
          <a:ext cx="5958917" cy="4199348"/>
        </p:xfrm>
        <a:graphic>
          <a:graphicData uri="http://schemas.openxmlformats.org/drawingml/2006/table">
            <a:tbl>
              <a:tblPr firstRow="1" bandRow="1">
                <a:tableStyleId>{F5AB1C69-6EDB-4FF4-983F-18BD219EF322}</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528807">
                <a:tc>
                  <a:txBody>
                    <a:bodyPr/>
                    <a:lstStyle/>
                    <a:p>
                      <a:pPr algn="ctr"/>
                      <a:r>
                        <a:rPr lang="en-US" sz="1400" i="0" dirty="0"/>
                        <a:t>% Top + Very Imp.</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Health</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Climate Change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Efficient Homes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Utility Costs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Water Usage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169">
                <a:tc>
                  <a:txBody>
                    <a:bodyPr/>
                    <a:lstStyle/>
                    <a:p>
                      <a:r>
                        <a:rPr lang="en-US" sz="1600" dirty="0">
                          <a:latin typeface="Arial" panose="020B0604020202020204" pitchFamily="34" charset="0"/>
                          <a:cs typeface="Arial" panose="020B0604020202020204" pitchFamily="34" charset="0"/>
                        </a:rPr>
                        <a:t>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34</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2169">
                <a:tc>
                  <a:txBody>
                    <a:bodyPr/>
                    <a:lstStyle/>
                    <a:p>
                      <a:r>
                        <a:rPr lang="en-US" sz="1600" dirty="0">
                          <a:latin typeface="Arial" panose="020B0604020202020204" pitchFamily="34" charset="0"/>
                          <a:cs typeface="Arial" panose="020B0604020202020204" pitchFamily="34" charset="0"/>
                        </a:rPr>
                        <a:t>N 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25</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20</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509931"/>
                  </a:ext>
                </a:extLst>
              </a:tr>
              <a:tr h="342169">
                <a:tc>
                  <a:txBody>
                    <a:bodyPr/>
                    <a:lstStyle/>
                    <a:p>
                      <a:r>
                        <a:rPr lang="en-US" sz="1600" dirty="0">
                          <a:latin typeface="Arial" panose="020B0604020202020204" pitchFamily="34" charset="0"/>
                          <a:cs typeface="Arial" panose="020B0604020202020204" pitchFamily="34" charset="0"/>
                        </a:rPr>
                        <a:t>Dem</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36</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34</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19</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561864"/>
                  </a:ext>
                </a:extLst>
              </a:tr>
              <a:tr h="342169">
                <a:tc>
                  <a:txBody>
                    <a:bodyPr/>
                    <a:lstStyle/>
                    <a:p>
                      <a:r>
                        <a:rPr lang="en-US" sz="1600" dirty="0">
                          <a:latin typeface="Arial" panose="020B0604020202020204" pitchFamily="34" charset="0"/>
                          <a:cs typeface="Arial" panose="020B0604020202020204" pitchFamily="34" charset="0"/>
                        </a:rPr>
                        <a:t>GOP</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15</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11</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22</a:t>
                      </a:r>
                    </a:p>
                  </a:txBody>
                  <a:tcPr anchor="ctr"/>
                </a:tc>
                <a:tc>
                  <a:txBody>
                    <a:bodyPr/>
                    <a:lstStyle/>
                    <a:p>
                      <a:pPr algn="ctr"/>
                      <a:r>
                        <a:rPr lang="en-US" sz="1600" i="0" dirty="0">
                          <a:latin typeface="Arial" panose="020B0604020202020204" pitchFamily="34" charset="0"/>
                          <a:cs typeface="Arial" panose="020B0604020202020204" pitchFamily="34" charset="0"/>
                        </a:rPr>
                        <a:t>20</a:t>
                      </a:r>
                    </a:p>
                  </a:txBody>
                  <a:tcPr anchor="ctr"/>
                </a:tc>
                <a:tc>
                  <a:txBody>
                    <a:bodyPr/>
                    <a:lstStyle/>
                    <a:p>
                      <a:pPr algn="ctr"/>
                      <a:r>
                        <a:rPr lang="en-US" sz="1600" i="0" dirty="0">
                          <a:latin typeface="Arial" panose="020B0604020202020204" pitchFamily="34" charset="0"/>
                          <a:cs typeface="Arial" panose="020B0604020202020204" pitchFamily="34" charset="0"/>
                        </a:rPr>
                        <a:t>11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9858260"/>
                  </a:ext>
                </a:extLst>
              </a:tr>
              <a:tr h="342169">
                <a:tc>
                  <a:txBody>
                    <a:bodyPr/>
                    <a:lstStyle/>
                    <a:p>
                      <a:r>
                        <a:rPr lang="en-US" sz="1600" dirty="0">
                          <a:latin typeface="Arial" panose="020B0604020202020204" pitchFamily="34" charset="0"/>
                          <a:cs typeface="Arial" panose="020B0604020202020204" pitchFamily="34" charset="0"/>
                        </a:rPr>
                        <a:t>Ind</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35</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13</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75173"/>
                  </a:ext>
                </a:extLst>
              </a:tr>
              <a:tr h="342169">
                <a:tc>
                  <a:txBody>
                    <a:bodyPr/>
                    <a:lstStyle/>
                    <a:p>
                      <a:r>
                        <a:rPr lang="en-US" sz="1600" dirty="0">
                          <a:latin typeface="Arial" panose="020B0604020202020204" pitchFamily="34" charset="0"/>
                          <a:cs typeface="Arial" panose="020B0604020202020204" pitchFamily="34" charset="0"/>
                        </a:rPr>
                        <a:t>Inc. &lt;40k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28</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23</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6123542"/>
                  </a:ext>
                </a:extLst>
              </a:tr>
              <a:tr h="591020">
                <a:tc>
                  <a:txBody>
                    <a:bodyPr/>
                    <a:lstStyle/>
                    <a:p>
                      <a:r>
                        <a:rPr lang="en-US" sz="1600" dirty="0">
                          <a:latin typeface="Arial" panose="020B0604020202020204" pitchFamily="34" charset="0"/>
                          <a:cs typeface="Arial" panose="020B0604020202020204" pitchFamily="34" charset="0"/>
                        </a:rPr>
                        <a:t>Inc. 40-80k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31</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33</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0844314"/>
                  </a:ext>
                </a:extLst>
              </a:tr>
              <a:tr h="342169">
                <a:tc>
                  <a:txBody>
                    <a:bodyPr/>
                    <a:lstStyle/>
                    <a:p>
                      <a:r>
                        <a:rPr lang="en-US" sz="1600" dirty="0">
                          <a:latin typeface="Arial" panose="020B0604020202020204" pitchFamily="34" charset="0"/>
                          <a:cs typeface="Arial" panose="020B0604020202020204" pitchFamily="34" charset="0"/>
                        </a:rPr>
                        <a:t>Inc. 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29</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27</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10</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42169">
                <a:tc>
                  <a:txBody>
                    <a:bodyPr/>
                    <a:lstStyle/>
                    <a:p>
                      <a:r>
                        <a:rPr lang="en-US" sz="1600" i="0" dirty="0">
                          <a:latin typeface="Arial" panose="020B0604020202020204" pitchFamily="34" charset="0"/>
                          <a:cs typeface="Arial" panose="020B0604020202020204" pitchFamily="34" charset="0"/>
                        </a:rPr>
                        <a:t>Rent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38</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32</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42169">
                <a:tc>
                  <a:txBody>
                    <a:bodyPr/>
                    <a:lstStyle/>
                    <a:p>
                      <a:r>
                        <a:rPr lang="en-US" sz="1600" dirty="0">
                          <a:latin typeface="Arial" panose="020B0604020202020204" pitchFamily="34" charset="0"/>
                          <a:cs typeface="Arial" panose="020B0604020202020204" pitchFamily="34" charset="0"/>
                        </a:rPr>
                        <a:t>Own</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13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416482538"/>
                  </a:ext>
                </a:extLst>
              </a:tr>
            </a:tbl>
          </a:graphicData>
        </a:graphic>
      </p:graphicFrame>
    </p:spTree>
    <p:extLst>
      <p:ext uri="{BB962C8B-B14F-4D97-AF65-F5344CB8AC3E}">
        <p14:creationId xmlns:p14="http://schemas.microsoft.com/office/powerpoint/2010/main" val="76291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D8BF3-801C-4420-B14F-58E878794D21}"/>
              </a:ext>
            </a:extLst>
          </p:cNvPr>
          <p:cNvSpPr>
            <a:spLocks noGrp="1"/>
          </p:cNvSpPr>
          <p:nvPr>
            <p:ph type="title"/>
          </p:nvPr>
        </p:nvSpPr>
        <p:spPr/>
        <p:txBody>
          <a:bodyPr>
            <a:normAutofit fontScale="90000"/>
          </a:bodyPr>
          <a:lstStyle/>
          <a:p>
            <a:r>
              <a:rPr lang="en-US" sz="2800" dirty="0"/>
              <a:t>For priorities, the Midwest states we surveyed look much more like the Southern states we surveyed than the Northeast or California.</a:t>
            </a:r>
          </a:p>
        </p:txBody>
      </p:sp>
      <p:sp>
        <p:nvSpPr>
          <p:cNvPr id="4" name="Subtitle 3">
            <a:extLst>
              <a:ext uri="{FF2B5EF4-FFF2-40B4-BE49-F238E27FC236}">
                <a16:creationId xmlns:a16="http://schemas.microsoft.com/office/drawing/2014/main" id="{8EE1465E-FB3D-4F9A-A309-3C32991C3CF0}"/>
              </a:ext>
            </a:extLst>
          </p:cNvPr>
          <p:cNvSpPr>
            <a:spLocks noGrp="1"/>
          </p:cNvSpPr>
          <p:nvPr>
            <p:ph type="subTitle" idx="13"/>
          </p:nvPr>
        </p:nvSpPr>
        <p:spPr>
          <a:xfrm>
            <a:off x="711200" y="838200"/>
            <a:ext cx="11176000" cy="938496"/>
          </a:xfrm>
        </p:spPr>
        <p:txBody>
          <a:bodyPr>
            <a:normAutofit/>
          </a:bodyPr>
          <a:lstStyle/>
          <a:p>
            <a:r>
              <a:rPr lang="en-US" sz="1800" dirty="0"/>
              <a:t>The Midwest contained one heavy pro-Clinton state, one heavy pro-Trump, and two swing states—not that different than the South which had two pro-Clinton </a:t>
            </a:r>
            <a:br>
              <a:rPr lang="en-US" sz="1800" dirty="0"/>
            </a:br>
            <a:r>
              <a:rPr lang="en-US" sz="1800" dirty="0"/>
              <a:t>swing states and one heavy pro-Trump state.</a:t>
            </a:r>
          </a:p>
        </p:txBody>
      </p:sp>
      <p:sp>
        <p:nvSpPr>
          <p:cNvPr id="5" name="Slide Number Placeholder 4">
            <a:extLst>
              <a:ext uri="{FF2B5EF4-FFF2-40B4-BE49-F238E27FC236}">
                <a16:creationId xmlns:a16="http://schemas.microsoft.com/office/drawing/2014/main" id="{71AD810D-A705-4672-BD6A-631E00FE0598}"/>
              </a:ext>
            </a:extLst>
          </p:cNvPr>
          <p:cNvSpPr>
            <a:spLocks noGrp="1"/>
          </p:cNvSpPr>
          <p:nvPr>
            <p:ph type="sldNum" sz="quarter" idx="18"/>
          </p:nvPr>
        </p:nvSpPr>
        <p:spPr/>
        <p:txBody>
          <a:bodyPr/>
          <a:lstStyle/>
          <a:p>
            <a:fld id="{FEA0E1FB-F3D8-4575-AA43-D3AC29B367AF}" type="slidenum">
              <a:rPr lang="en-US" smtClean="0">
                <a:solidFill>
                  <a:srgbClr val="114353"/>
                </a:solidFill>
              </a:rPr>
              <a:pPr/>
              <a:t>25</a:t>
            </a:fld>
            <a:endParaRPr lang="en-US" dirty="0">
              <a:solidFill>
                <a:srgbClr val="114353"/>
              </a:solidFill>
            </a:endParaRPr>
          </a:p>
        </p:txBody>
      </p:sp>
      <p:sp>
        <p:nvSpPr>
          <p:cNvPr id="6" name="Footer Placeholder 5">
            <a:extLst>
              <a:ext uri="{FF2B5EF4-FFF2-40B4-BE49-F238E27FC236}">
                <a16:creationId xmlns:a16="http://schemas.microsoft.com/office/drawing/2014/main" id="{5DDCF017-1215-4329-8D31-6C9C40B26802}"/>
              </a:ext>
            </a:extLst>
          </p:cNvPr>
          <p:cNvSpPr>
            <a:spLocks noGrp="1"/>
          </p:cNvSpPr>
          <p:nvPr>
            <p:ph type="ftr" sz="quarter" idx="17"/>
          </p:nvPr>
        </p:nvSpPr>
        <p:spPr/>
        <p:txBody>
          <a:bodyPr/>
          <a:lstStyle/>
          <a:p>
            <a:r>
              <a:rPr lang="en-US" dirty="0">
                <a:solidFill>
                  <a:srgbClr val="114353"/>
                </a:solidFill>
              </a:rPr>
              <a:t>© Anzalone Liszt Grove Research</a:t>
            </a:r>
          </a:p>
        </p:txBody>
      </p:sp>
      <p:graphicFrame>
        <p:nvGraphicFramePr>
          <p:cNvPr id="7" name="Chart 6">
            <a:extLst>
              <a:ext uri="{FF2B5EF4-FFF2-40B4-BE49-F238E27FC236}">
                <a16:creationId xmlns:a16="http://schemas.microsoft.com/office/drawing/2014/main" id="{E53FB10E-C7F9-42A1-A78F-3D0553A85053}"/>
              </a:ext>
            </a:extLst>
          </p:cNvPr>
          <p:cNvGraphicFramePr/>
          <p:nvPr>
            <p:extLst/>
          </p:nvPr>
        </p:nvGraphicFramePr>
        <p:xfrm>
          <a:off x="111319" y="1524000"/>
          <a:ext cx="6693241"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C9BD6B71-DB5A-4596-B897-01D66BE4D00E}"/>
              </a:ext>
            </a:extLst>
          </p:cNvPr>
          <p:cNvSpPr txBox="1"/>
          <p:nvPr/>
        </p:nvSpPr>
        <p:spPr>
          <a:xfrm>
            <a:off x="5183685" y="3922942"/>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70</a:t>
            </a:r>
          </a:p>
        </p:txBody>
      </p:sp>
      <p:sp>
        <p:nvSpPr>
          <p:cNvPr id="11" name="TextBox 10">
            <a:extLst>
              <a:ext uri="{FF2B5EF4-FFF2-40B4-BE49-F238E27FC236}">
                <a16:creationId xmlns:a16="http://schemas.microsoft.com/office/drawing/2014/main" id="{761EA88B-9566-419D-9F24-8D6BC7382EBC}"/>
              </a:ext>
            </a:extLst>
          </p:cNvPr>
          <p:cNvSpPr txBox="1"/>
          <p:nvPr/>
        </p:nvSpPr>
        <p:spPr>
          <a:xfrm>
            <a:off x="5261734" y="2320431"/>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72</a:t>
            </a:r>
          </a:p>
        </p:txBody>
      </p:sp>
      <p:sp>
        <p:nvSpPr>
          <p:cNvPr id="12" name="TextBox 11">
            <a:extLst>
              <a:ext uri="{FF2B5EF4-FFF2-40B4-BE49-F238E27FC236}">
                <a16:creationId xmlns:a16="http://schemas.microsoft.com/office/drawing/2014/main" id="{9E40DE57-2A19-4CA8-AEDC-47AA75C888AD}"/>
              </a:ext>
            </a:extLst>
          </p:cNvPr>
          <p:cNvSpPr txBox="1"/>
          <p:nvPr/>
        </p:nvSpPr>
        <p:spPr>
          <a:xfrm>
            <a:off x="4634041" y="5491606"/>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58</a:t>
            </a:r>
          </a:p>
        </p:txBody>
      </p:sp>
      <p:sp>
        <p:nvSpPr>
          <p:cNvPr id="14" name="TextBox 13">
            <a:extLst>
              <a:ext uri="{FF2B5EF4-FFF2-40B4-BE49-F238E27FC236}">
                <a16:creationId xmlns:a16="http://schemas.microsoft.com/office/drawing/2014/main" id="{A7F26D8C-0822-3F4B-A249-6A806964CDEA}"/>
              </a:ext>
            </a:extLst>
          </p:cNvPr>
          <p:cNvSpPr txBox="1"/>
          <p:nvPr/>
        </p:nvSpPr>
        <p:spPr>
          <a:xfrm>
            <a:off x="7004082" y="1709823"/>
            <a:ext cx="10858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IL</a:t>
            </a:r>
          </a:p>
        </p:txBody>
      </p:sp>
      <p:sp>
        <p:nvSpPr>
          <p:cNvPr id="15" name="TextBox 14">
            <a:extLst>
              <a:ext uri="{FF2B5EF4-FFF2-40B4-BE49-F238E27FC236}">
                <a16:creationId xmlns:a16="http://schemas.microsoft.com/office/drawing/2014/main" id="{B748D2A4-651B-FA49-9045-4E81B5DF66C8}"/>
              </a:ext>
            </a:extLst>
          </p:cNvPr>
          <p:cNvSpPr txBox="1"/>
          <p:nvPr/>
        </p:nvSpPr>
        <p:spPr>
          <a:xfrm>
            <a:off x="7139555" y="231899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26%</a:t>
            </a:r>
          </a:p>
        </p:txBody>
      </p:sp>
      <p:sp>
        <p:nvSpPr>
          <p:cNvPr id="16" name="TextBox 15">
            <a:extLst>
              <a:ext uri="{FF2B5EF4-FFF2-40B4-BE49-F238E27FC236}">
                <a16:creationId xmlns:a16="http://schemas.microsoft.com/office/drawing/2014/main" id="{12A0DAD9-A81D-E246-A8F7-4229571E6170}"/>
              </a:ext>
            </a:extLst>
          </p:cNvPr>
          <p:cNvSpPr txBox="1"/>
          <p:nvPr/>
        </p:nvSpPr>
        <p:spPr>
          <a:xfrm>
            <a:off x="8328752" y="1709823"/>
            <a:ext cx="10858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MI</a:t>
            </a:r>
          </a:p>
        </p:txBody>
      </p:sp>
      <p:sp>
        <p:nvSpPr>
          <p:cNvPr id="17" name="TextBox 16">
            <a:extLst>
              <a:ext uri="{FF2B5EF4-FFF2-40B4-BE49-F238E27FC236}">
                <a16:creationId xmlns:a16="http://schemas.microsoft.com/office/drawing/2014/main" id="{BBB77F6E-AB11-9247-8ED5-099927B3E9D9}"/>
              </a:ext>
            </a:extLst>
          </p:cNvPr>
          <p:cNvSpPr txBox="1"/>
          <p:nvPr/>
        </p:nvSpPr>
        <p:spPr>
          <a:xfrm>
            <a:off x="9414613" y="1714578"/>
            <a:ext cx="13652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MN</a:t>
            </a:r>
          </a:p>
        </p:txBody>
      </p:sp>
      <p:sp>
        <p:nvSpPr>
          <p:cNvPr id="18" name="TextBox 17">
            <a:extLst>
              <a:ext uri="{FF2B5EF4-FFF2-40B4-BE49-F238E27FC236}">
                <a16:creationId xmlns:a16="http://schemas.microsoft.com/office/drawing/2014/main" id="{1D1B14F0-9EE2-F643-A5A9-ECA142E7E4DC}"/>
              </a:ext>
            </a:extLst>
          </p:cNvPr>
          <p:cNvSpPr txBox="1"/>
          <p:nvPr/>
        </p:nvSpPr>
        <p:spPr>
          <a:xfrm>
            <a:off x="8464225" y="2320248"/>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23%</a:t>
            </a:r>
          </a:p>
        </p:txBody>
      </p:sp>
      <p:sp>
        <p:nvSpPr>
          <p:cNvPr id="19" name="TextBox 18">
            <a:extLst>
              <a:ext uri="{FF2B5EF4-FFF2-40B4-BE49-F238E27FC236}">
                <a16:creationId xmlns:a16="http://schemas.microsoft.com/office/drawing/2014/main" id="{6C1067F3-ED41-6844-A192-34B8FB72C576}"/>
              </a:ext>
            </a:extLst>
          </p:cNvPr>
          <p:cNvSpPr txBox="1"/>
          <p:nvPr/>
        </p:nvSpPr>
        <p:spPr>
          <a:xfrm>
            <a:off x="9752543" y="231899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35%</a:t>
            </a:r>
          </a:p>
        </p:txBody>
      </p:sp>
      <p:sp>
        <p:nvSpPr>
          <p:cNvPr id="20" name="TextBox 19">
            <a:extLst>
              <a:ext uri="{FF2B5EF4-FFF2-40B4-BE49-F238E27FC236}">
                <a16:creationId xmlns:a16="http://schemas.microsoft.com/office/drawing/2014/main" id="{0D2F0610-DAFB-AA41-9B02-A402C195B340}"/>
              </a:ext>
            </a:extLst>
          </p:cNvPr>
          <p:cNvSpPr txBox="1"/>
          <p:nvPr/>
        </p:nvSpPr>
        <p:spPr>
          <a:xfrm>
            <a:off x="7139555" y="314752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29%</a:t>
            </a:r>
          </a:p>
        </p:txBody>
      </p:sp>
      <p:sp>
        <p:nvSpPr>
          <p:cNvPr id="21" name="TextBox 20">
            <a:extLst>
              <a:ext uri="{FF2B5EF4-FFF2-40B4-BE49-F238E27FC236}">
                <a16:creationId xmlns:a16="http://schemas.microsoft.com/office/drawing/2014/main" id="{B6FA89D4-4653-4343-938D-66E381F01A1A}"/>
              </a:ext>
            </a:extLst>
          </p:cNvPr>
          <p:cNvSpPr txBox="1"/>
          <p:nvPr/>
        </p:nvSpPr>
        <p:spPr>
          <a:xfrm>
            <a:off x="7139555" y="3922942"/>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22%</a:t>
            </a:r>
          </a:p>
        </p:txBody>
      </p:sp>
      <p:sp>
        <p:nvSpPr>
          <p:cNvPr id="22" name="TextBox 21">
            <a:extLst>
              <a:ext uri="{FF2B5EF4-FFF2-40B4-BE49-F238E27FC236}">
                <a16:creationId xmlns:a16="http://schemas.microsoft.com/office/drawing/2014/main" id="{B220382F-EF5C-A045-B0B6-60C3AB175284}"/>
              </a:ext>
            </a:extLst>
          </p:cNvPr>
          <p:cNvSpPr txBox="1"/>
          <p:nvPr/>
        </p:nvSpPr>
        <p:spPr>
          <a:xfrm>
            <a:off x="7136507" y="4716717"/>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25%</a:t>
            </a:r>
          </a:p>
        </p:txBody>
      </p:sp>
      <p:sp>
        <p:nvSpPr>
          <p:cNvPr id="23" name="TextBox 22">
            <a:extLst>
              <a:ext uri="{FF2B5EF4-FFF2-40B4-BE49-F238E27FC236}">
                <a16:creationId xmlns:a16="http://schemas.microsoft.com/office/drawing/2014/main" id="{9AC278DD-AB47-BF41-B286-949532A2892D}"/>
              </a:ext>
            </a:extLst>
          </p:cNvPr>
          <p:cNvSpPr txBox="1"/>
          <p:nvPr/>
        </p:nvSpPr>
        <p:spPr>
          <a:xfrm>
            <a:off x="7136506" y="5479165"/>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16%</a:t>
            </a:r>
          </a:p>
        </p:txBody>
      </p:sp>
      <p:sp>
        <p:nvSpPr>
          <p:cNvPr id="24" name="TextBox 23">
            <a:extLst>
              <a:ext uri="{FF2B5EF4-FFF2-40B4-BE49-F238E27FC236}">
                <a16:creationId xmlns:a16="http://schemas.microsoft.com/office/drawing/2014/main" id="{0C4D7E8C-2231-9B44-BFCA-CED908EDCF01}"/>
              </a:ext>
            </a:extLst>
          </p:cNvPr>
          <p:cNvSpPr txBox="1"/>
          <p:nvPr/>
        </p:nvSpPr>
        <p:spPr>
          <a:xfrm>
            <a:off x="8464224" y="315016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25%</a:t>
            </a:r>
          </a:p>
        </p:txBody>
      </p:sp>
      <p:sp>
        <p:nvSpPr>
          <p:cNvPr id="25" name="TextBox 24">
            <a:extLst>
              <a:ext uri="{FF2B5EF4-FFF2-40B4-BE49-F238E27FC236}">
                <a16:creationId xmlns:a16="http://schemas.microsoft.com/office/drawing/2014/main" id="{DB1A7666-A405-B141-81F7-5440A954AB1D}"/>
              </a:ext>
            </a:extLst>
          </p:cNvPr>
          <p:cNvSpPr txBox="1"/>
          <p:nvPr/>
        </p:nvSpPr>
        <p:spPr>
          <a:xfrm>
            <a:off x="8464224" y="391097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25%</a:t>
            </a:r>
          </a:p>
        </p:txBody>
      </p:sp>
      <p:sp>
        <p:nvSpPr>
          <p:cNvPr id="26" name="TextBox 25">
            <a:extLst>
              <a:ext uri="{FF2B5EF4-FFF2-40B4-BE49-F238E27FC236}">
                <a16:creationId xmlns:a16="http://schemas.microsoft.com/office/drawing/2014/main" id="{AC801DD1-2525-2E48-9DDC-52FBF43B1F42}"/>
              </a:ext>
            </a:extLst>
          </p:cNvPr>
          <p:cNvSpPr txBox="1"/>
          <p:nvPr/>
        </p:nvSpPr>
        <p:spPr>
          <a:xfrm>
            <a:off x="8464223" y="4716101"/>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20%</a:t>
            </a:r>
          </a:p>
        </p:txBody>
      </p:sp>
      <p:sp>
        <p:nvSpPr>
          <p:cNvPr id="27" name="TextBox 26">
            <a:extLst>
              <a:ext uri="{FF2B5EF4-FFF2-40B4-BE49-F238E27FC236}">
                <a16:creationId xmlns:a16="http://schemas.microsoft.com/office/drawing/2014/main" id="{A1CF22B3-DD62-8342-8193-8D53483A070E}"/>
              </a:ext>
            </a:extLst>
          </p:cNvPr>
          <p:cNvSpPr txBox="1"/>
          <p:nvPr/>
        </p:nvSpPr>
        <p:spPr>
          <a:xfrm>
            <a:off x="8447513" y="5479165"/>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17%</a:t>
            </a:r>
          </a:p>
        </p:txBody>
      </p:sp>
      <p:sp>
        <p:nvSpPr>
          <p:cNvPr id="28" name="TextBox 27">
            <a:extLst>
              <a:ext uri="{FF2B5EF4-FFF2-40B4-BE49-F238E27FC236}">
                <a16:creationId xmlns:a16="http://schemas.microsoft.com/office/drawing/2014/main" id="{EE61B650-A770-E342-BE6A-BA36EF77E744}"/>
              </a:ext>
            </a:extLst>
          </p:cNvPr>
          <p:cNvSpPr txBox="1"/>
          <p:nvPr/>
        </p:nvSpPr>
        <p:spPr>
          <a:xfrm>
            <a:off x="9752543" y="314752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21%</a:t>
            </a:r>
          </a:p>
        </p:txBody>
      </p:sp>
      <p:sp>
        <p:nvSpPr>
          <p:cNvPr id="29" name="TextBox 28">
            <a:extLst>
              <a:ext uri="{FF2B5EF4-FFF2-40B4-BE49-F238E27FC236}">
                <a16:creationId xmlns:a16="http://schemas.microsoft.com/office/drawing/2014/main" id="{C2EB742B-D6E4-A240-BA37-4622E1B53219}"/>
              </a:ext>
            </a:extLst>
          </p:cNvPr>
          <p:cNvSpPr txBox="1"/>
          <p:nvPr/>
        </p:nvSpPr>
        <p:spPr>
          <a:xfrm>
            <a:off x="9752543" y="391097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28%</a:t>
            </a:r>
          </a:p>
        </p:txBody>
      </p:sp>
      <p:sp>
        <p:nvSpPr>
          <p:cNvPr id="30" name="TextBox 29">
            <a:extLst>
              <a:ext uri="{FF2B5EF4-FFF2-40B4-BE49-F238E27FC236}">
                <a16:creationId xmlns:a16="http://schemas.microsoft.com/office/drawing/2014/main" id="{18618580-95B8-7A40-9D9D-F74381E2A28E}"/>
              </a:ext>
            </a:extLst>
          </p:cNvPr>
          <p:cNvSpPr txBox="1"/>
          <p:nvPr/>
        </p:nvSpPr>
        <p:spPr>
          <a:xfrm>
            <a:off x="9752543" y="471610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25%</a:t>
            </a:r>
          </a:p>
        </p:txBody>
      </p:sp>
      <p:sp>
        <p:nvSpPr>
          <p:cNvPr id="31" name="TextBox 30">
            <a:extLst>
              <a:ext uri="{FF2B5EF4-FFF2-40B4-BE49-F238E27FC236}">
                <a16:creationId xmlns:a16="http://schemas.microsoft.com/office/drawing/2014/main" id="{D0B32CE7-6109-BE46-AD91-1EBB0F8267B8}"/>
              </a:ext>
            </a:extLst>
          </p:cNvPr>
          <p:cNvSpPr txBox="1"/>
          <p:nvPr/>
        </p:nvSpPr>
        <p:spPr>
          <a:xfrm>
            <a:off x="9752543" y="547916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21%</a:t>
            </a:r>
          </a:p>
        </p:txBody>
      </p:sp>
      <p:sp>
        <p:nvSpPr>
          <p:cNvPr id="32" name="TextBox 31">
            <a:extLst>
              <a:ext uri="{FF2B5EF4-FFF2-40B4-BE49-F238E27FC236}">
                <a16:creationId xmlns:a16="http://schemas.microsoft.com/office/drawing/2014/main" id="{FEF971FE-A334-8947-8FD8-07518BBE29FE}"/>
              </a:ext>
            </a:extLst>
          </p:cNvPr>
          <p:cNvSpPr txBox="1"/>
          <p:nvPr/>
        </p:nvSpPr>
        <p:spPr>
          <a:xfrm>
            <a:off x="10630204" y="1713576"/>
            <a:ext cx="13652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MO</a:t>
            </a:r>
          </a:p>
        </p:txBody>
      </p:sp>
      <p:sp>
        <p:nvSpPr>
          <p:cNvPr id="33" name="TextBox 32">
            <a:extLst>
              <a:ext uri="{FF2B5EF4-FFF2-40B4-BE49-F238E27FC236}">
                <a16:creationId xmlns:a16="http://schemas.microsoft.com/office/drawing/2014/main" id="{A5B1D519-3E64-0F41-B724-4080F8280473}"/>
              </a:ext>
            </a:extLst>
          </p:cNvPr>
          <p:cNvSpPr txBox="1"/>
          <p:nvPr/>
        </p:nvSpPr>
        <p:spPr>
          <a:xfrm>
            <a:off x="11014456" y="230821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31%</a:t>
            </a:r>
          </a:p>
        </p:txBody>
      </p:sp>
      <p:sp>
        <p:nvSpPr>
          <p:cNvPr id="35" name="TextBox 34">
            <a:extLst>
              <a:ext uri="{FF2B5EF4-FFF2-40B4-BE49-F238E27FC236}">
                <a16:creationId xmlns:a16="http://schemas.microsoft.com/office/drawing/2014/main" id="{EB60E8E1-B756-C54E-9DF8-89B0D054E3A3}"/>
              </a:ext>
            </a:extLst>
          </p:cNvPr>
          <p:cNvSpPr txBox="1"/>
          <p:nvPr/>
        </p:nvSpPr>
        <p:spPr>
          <a:xfrm>
            <a:off x="11014455" y="314751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32%</a:t>
            </a:r>
          </a:p>
        </p:txBody>
      </p:sp>
      <p:sp>
        <p:nvSpPr>
          <p:cNvPr id="36" name="TextBox 35">
            <a:extLst>
              <a:ext uri="{FF2B5EF4-FFF2-40B4-BE49-F238E27FC236}">
                <a16:creationId xmlns:a16="http://schemas.microsoft.com/office/drawing/2014/main" id="{B9C10ABD-BC29-AD40-B172-201607AB2236}"/>
              </a:ext>
            </a:extLst>
          </p:cNvPr>
          <p:cNvSpPr txBox="1"/>
          <p:nvPr/>
        </p:nvSpPr>
        <p:spPr>
          <a:xfrm>
            <a:off x="11014454" y="3894562"/>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30%</a:t>
            </a:r>
          </a:p>
        </p:txBody>
      </p:sp>
      <p:sp>
        <p:nvSpPr>
          <p:cNvPr id="37" name="TextBox 36">
            <a:extLst>
              <a:ext uri="{FF2B5EF4-FFF2-40B4-BE49-F238E27FC236}">
                <a16:creationId xmlns:a16="http://schemas.microsoft.com/office/drawing/2014/main" id="{CC9DA003-7962-1D43-BD26-5FF34DCEA415}"/>
              </a:ext>
            </a:extLst>
          </p:cNvPr>
          <p:cNvSpPr txBox="1"/>
          <p:nvPr/>
        </p:nvSpPr>
        <p:spPr>
          <a:xfrm>
            <a:off x="11014453" y="471609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23%</a:t>
            </a:r>
          </a:p>
        </p:txBody>
      </p:sp>
      <p:sp>
        <p:nvSpPr>
          <p:cNvPr id="38" name="TextBox 37">
            <a:extLst>
              <a:ext uri="{FF2B5EF4-FFF2-40B4-BE49-F238E27FC236}">
                <a16:creationId xmlns:a16="http://schemas.microsoft.com/office/drawing/2014/main" id="{95D2CA29-EC21-8C4E-8DF0-1C2474E08FA8}"/>
              </a:ext>
            </a:extLst>
          </p:cNvPr>
          <p:cNvSpPr txBox="1"/>
          <p:nvPr/>
        </p:nvSpPr>
        <p:spPr>
          <a:xfrm>
            <a:off x="11014452" y="547916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14%</a:t>
            </a:r>
          </a:p>
        </p:txBody>
      </p:sp>
      <p:sp>
        <p:nvSpPr>
          <p:cNvPr id="39" name="TextBox 38">
            <a:extLst>
              <a:ext uri="{FF2B5EF4-FFF2-40B4-BE49-F238E27FC236}">
                <a16:creationId xmlns:a16="http://schemas.microsoft.com/office/drawing/2014/main" id="{F1348AD4-5E56-F147-A1CF-930A16C8E0DA}"/>
              </a:ext>
            </a:extLst>
          </p:cNvPr>
          <p:cNvSpPr txBox="1"/>
          <p:nvPr/>
        </p:nvSpPr>
        <p:spPr>
          <a:xfrm>
            <a:off x="8016057" y="1338267"/>
            <a:ext cx="3267598"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Top Priority (%)</a:t>
            </a:r>
          </a:p>
        </p:txBody>
      </p:sp>
      <p:sp>
        <p:nvSpPr>
          <p:cNvPr id="40" name="TextBox 39">
            <a:extLst>
              <a:ext uri="{FF2B5EF4-FFF2-40B4-BE49-F238E27FC236}">
                <a16:creationId xmlns:a16="http://schemas.microsoft.com/office/drawing/2014/main" id="{9B2144B8-6BCD-2B42-8CAE-3720B4A15BBE}"/>
              </a:ext>
            </a:extLst>
          </p:cNvPr>
          <p:cNvSpPr txBox="1"/>
          <p:nvPr/>
        </p:nvSpPr>
        <p:spPr>
          <a:xfrm>
            <a:off x="4850910" y="3109846"/>
            <a:ext cx="420394" cy="319576"/>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62</a:t>
            </a:r>
          </a:p>
        </p:txBody>
      </p:sp>
      <p:sp>
        <p:nvSpPr>
          <p:cNvPr id="41" name="TextBox 40">
            <a:extLst>
              <a:ext uri="{FF2B5EF4-FFF2-40B4-BE49-F238E27FC236}">
                <a16:creationId xmlns:a16="http://schemas.microsoft.com/office/drawing/2014/main" id="{33D3CCCF-A925-874A-8C45-87ECDD37F9DC}"/>
              </a:ext>
            </a:extLst>
          </p:cNvPr>
          <p:cNvSpPr txBox="1"/>
          <p:nvPr/>
        </p:nvSpPr>
        <p:spPr>
          <a:xfrm>
            <a:off x="4995353" y="4693160"/>
            <a:ext cx="427066" cy="307777"/>
          </a:xfrm>
          <a:prstGeom prst="rect">
            <a:avLst/>
          </a:prstGeom>
          <a:noFill/>
          <a:ln>
            <a:no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66</a:t>
            </a:r>
          </a:p>
        </p:txBody>
      </p:sp>
    </p:spTree>
    <p:extLst>
      <p:ext uri="{BB962C8B-B14F-4D97-AF65-F5344CB8AC3E}">
        <p14:creationId xmlns:p14="http://schemas.microsoft.com/office/powerpoint/2010/main" val="256661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7CF77-8CDC-4A95-9ECF-AF5A7544C501}"/>
              </a:ext>
            </a:extLst>
          </p:cNvPr>
          <p:cNvSpPr>
            <a:spLocks noGrp="1"/>
          </p:cNvSpPr>
          <p:nvPr>
            <p:ph type="body" idx="13"/>
          </p:nvPr>
        </p:nvSpPr>
        <p:spPr/>
        <p:txBody>
          <a:bodyPr>
            <a:normAutofit lnSpcReduction="10000"/>
          </a:bodyPr>
          <a:lstStyle/>
          <a:p>
            <a:r>
              <a:rPr lang="en-US" dirty="0"/>
              <a:t>Even among Midwestern Democrats, climate change and health are less salient issues than in the Northeast and California.</a:t>
            </a:r>
          </a:p>
        </p:txBody>
      </p:sp>
      <p:sp>
        <p:nvSpPr>
          <p:cNvPr id="5" name="Title 4">
            <a:extLst>
              <a:ext uri="{FF2B5EF4-FFF2-40B4-BE49-F238E27FC236}">
                <a16:creationId xmlns:a16="http://schemas.microsoft.com/office/drawing/2014/main" id="{4283E50B-A84C-479A-A056-47439BD18A7C}"/>
              </a:ext>
            </a:extLst>
          </p:cNvPr>
          <p:cNvSpPr>
            <a:spLocks noGrp="1"/>
          </p:cNvSpPr>
          <p:nvPr>
            <p:ph type="title"/>
          </p:nvPr>
        </p:nvSpPr>
        <p:spPr>
          <a:xfrm>
            <a:off x="711200" y="76201"/>
            <a:ext cx="11243235" cy="838621"/>
          </a:xfrm>
        </p:spPr>
        <p:txBody>
          <a:bodyPr>
            <a:normAutofit fontScale="90000"/>
          </a:bodyPr>
          <a:lstStyle/>
          <a:p>
            <a:r>
              <a:rPr lang="en-US" sz="2800" dirty="0"/>
              <a:t>Across most demographics in the Midwest, health and climate change rank as higher priorities than efficiency or lowering costs.</a:t>
            </a:r>
          </a:p>
        </p:txBody>
      </p:sp>
      <p:sp>
        <p:nvSpPr>
          <p:cNvPr id="6" name="Slide Number Placeholder 5">
            <a:extLst>
              <a:ext uri="{FF2B5EF4-FFF2-40B4-BE49-F238E27FC236}">
                <a16:creationId xmlns:a16="http://schemas.microsoft.com/office/drawing/2014/main" id="{15690B1E-F74D-4C0D-8F3D-1BF6B7864B51}"/>
              </a:ext>
            </a:extLst>
          </p:cNvPr>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26</a:t>
            </a:fld>
            <a:endParaRPr lang="en-US" dirty="0">
              <a:solidFill>
                <a:srgbClr val="114353"/>
              </a:solidFill>
            </a:endParaRPr>
          </a:p>
        </p:txBody>
      </p:sp>
      <p:graphicFrame>
        <p:nvGraphicFramePr>
          <p:cNvPr id="7" name="Table 6">
            <a:extLst>
              <a:ext uri="{FF2B5EF4-FFF2-40B4-BE49-F238E27FC236}">
                <a16:creationId xmlns:a16="http://schemas.microsoft.com/office/drawing/2014/main" id="{8CDEFDB7-AA61-46E4-A550-CB334222FEEA}"/>
              </a:ext>
            </a:extLst>
          </p:cNvPr>
          <p:cNvGraphicFramePr>
            <a:graphicFrameLocks noGrp="1"/>
          </p:cNvGraphicFramePr>
          <p:nvPr>
            <p:extLst/>
          </p:nvPr>
        </p:nvGraphicFramePr>
        <p:xfrm>
          <a:off x="85622" y="1676821"/>
          <a:ext cx="6042046" cy="4541520"/>
        </p:xfrm>
        <a:graphic>
          <a:graphicData uri="http://schemas.openxmlformats.org/drawingml/2006/table">
            <a:tbl>
              <a:tblPr firstRow="1" bandRow="1">
                <a:tableStyleId>{5C22544A-7EE6-4342-B048-85BDC9FD1C3A}</a:tableStyleId>
              </a:tblPr>
              <a:tblGrid>
                <a:gridCol w="1220664">
                  <a:extLst>
                    <a:ext uri="{9D8B030D-6E8A-4147-A177-3AD203B41FA5}">
                      <a16:colId xmlns:a16="http://schemas.microsoft.com/office/drawing/2014/main" val="20000"/>
                    </a:ext>
                  </a:extLst>
                </a:gridCol>
                <a:gridCol w="883557">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1046803">
                  <a:extLst>
                    <a:ext uri="{9D8B030D-6E8A-4147-A177-3AD203B41FA5}">
                      <a16:colId xmlns:a16="http://schemas.microsoft.com/office/drawing/2014/main" val="1705667539"/>
                    </a:ext>
                  </a:extLst>
                </a:gridCol>
              </a:tblGrid>
              <a:tr h="194476">
                <a:tc>
                  <a:txBody>
                    <a:bodyPr/>
                    <a:lstStyle/>
                    <a:p>
                      <a:pPr algn="ctr"/>
                      <a:r>
                        <a:rPr lang="en-US" sz="1400" dirty="0">
                          <a:latin typeface="Arial" panose="020B0604020202020204" pitchFamily="34" charset="0"/>
                          <a:cs typeface="Arial" panose="020B0604020202020204" pitchFamily="34" charset="0"/>
                        </a:rPr>
                        <a:t>% Top Priority</a:t>
                      </a:r>
                      <a:endParaRPr lang="en-US" sz="1400" b="1" i="0" dirty="0">
                        <a:latin typeface="Arial" panose="020B0604020202020204" pitchFamily="34" charset="0"/>
                        <a:cs typeface="Arial" panose="020B0604020202020204" pitchFamily="34" charset="0"/>
                      </a:endParaRPr>
                    </a:p>
                  </a:txBody>
                  <a:tcPr anchor="ctr"/>
                </a:tc>
                <a:tc>
                  <a:txBody>
                    <a:bodyPr/>
                    <a:lstStyle/>
                    <a:p>
                      <a:pPr algn="ctr"/>
                      <a:r>
                        <a:rPr lang="en-US" sz="1400" b="1" i="0" dirty="0">
                          <a:latin typeface="Arial" panose="020B0604020202020204" pitchFamily="34" charset="0"/>
                          <a:cs typeface="Arial" panose="020B0604020202020204" pitchFamily="34" charset="0"/>
                        </a:rPr>
                        <a:t>Health</a:t>
                      </a:r>
                    </a:p>
                  </a:txBody>
                  <a:tcPr anchor="ctr"/>
                </a:tc>
                <a:tc>
                  <a:txBody>
                    <a:bodyPr/>
                    <a:lstStyle/>
                    <a:p>
                      <a:pPr algn="ctr"/>
                      <a:r>
                        <a:rPr lang="en-US" sz="1400" b="1" i="0" dirty="0">
                          <a:latin typeface="Arial" panose="020B0604020202020204" pitchFamily="34" charset="0"/>
                          <a:cs typeface="Arial" panose="020B0604020202020204" pitchFamily="34" charset="0"/>
                        </a:rPr>
                        <a:t>Climate Change</a:t>
                      </a:r>
                    </a:p>
                  </a:txBody>
                  <a:tcPr anchor="ctr"/>
                </a:tc>
                <a:tc>
                  <a:txBody>
                    <a:bodyPr/>
                    <a:lstStyle/>
                    <a:p>
                      <a:pPr algn="ctr"/>
                      <a:r>
                        <a:rPr lang="en-US" sz="1400" b="1" i="0" dirty="0">
                          <a:latin typeface="Arial" panose="020B0604020202020204" pitchFamily="34" charset="0"/>
                          <a:cs typeface="Arial" panose="020B0604020202020204" pitchFamily="34" charset="0"/>
                        </a:rPr>
                        <a:t>Efficient Homes</a:t>
                      </a:r>
                    </a:p>
                  </a:txBody>
                  <a:tcPr anchor="ctr"/>
                </a:tc>
                <a:tc>
                  <a:txBody>
                    <a:bodyPr/>
                    <a:lstStyle/>
                    <a:p>
                      <a:pPr algn="ctr"/>
                      <a:r>
                        <a:rPr lang="en-US" sz="1400" b="1" i="0" dirty="0">
                          <a:latin typeface="Arial" panose="020B0604020202020204" pitchFamily="34" charset="0"/>
                          <a:cs typeface="Arial" panose="020B0604020202020204" pitchFamily="34" charset="0"/>
                        </a:rPr>
                        <a:t>Utility Costs</a:t>
                      </a:r>
                    </a:p>
                  </a:txBody>
                  <a:tcPr anchor="ctr"/>
                </a:tc>
                <a:tc>
                  <a:txBody>
                    <a:bodyPr/>
                    <a:lstStyle/>
                    <a:p>
                      <a:pPr algn="ctr"/>
                      <a:r>
                        <a:rPr lang="en-US" sz="1400" b="1" i="0" dirty="0">
                          <a:latin typeface="Arial" panose="020B0604020202020204" pitchFamily="34" charset="0"/>
                          <a:cs typeface="Arial" panose="020B0604020202020204" pitchFamily="34" charset="0"/>
                        </a:rPr>
                        <a:t>Water Usage</a:t>
                      </a:r>
                    </a:p>
                  </a:txBody>
                  <a:tcPr anchor="ctr"/>
                </a:tc>
                <a:extLst>
                  <a:ext uri="{0D108BD9-81ED-4DB2-BD59-A6C34878D82A}">
                    <a16:rowId xmlns:a16="http://schemas.microsoft.com/office/drawing/2014/main" val="10000"/>
                  </a:ext>
                </a:extLst>
              </a:tr>
              <a:tr h="301637">
                <a:tc>
                  <a:txBody>
                    <a:bodyPr/>
                    <a:lstStyle/>
                    <a:p>
                      <a:r>
                        <a:rPr lang="en-US" sz="1600" i="1" dirty="0">
                          <a:latin typeface="Arial" panose="020B0604020202020204" pitchFamily="34" charset="0"/>
                          <a:cs typeface="Arial" panose="020B0604020202020204" pitchFamily="34" charset="0"/>
                        </a:rPr>
                        <a:t>Overall</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25</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23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1"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637">
                <a:tc>
                  <a:txBody>
                    <a:bodyPr/>
                    <a:lstStyle/>
                    <a:p>
                      <a:r>
                        <a:rPr lang="en-US" sz="1600" i="0" dirty="0">
                          <a:latin typeface="Arial" panose="020B0604020202020204" pitchFamily="34" charset="0"/>
                          <a:cs typeface="Arial" panose="020B0604020202020204" pitchFamily="34" charset="0"/>
                        </a:rPr>
                        <a:t>White</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lnB w="12700" cmpd="sng">
                      <a:noFill/>
                    </a:lnB>
                  </a:tcP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3723509931"/>
                  </a:ext>
                </a:extLst>
              </a:tr>
              <a:tr h="301637">
                <a:tc>
                  <a:txBody>
                    <a:bodyPr/>
                    <a:lstStyle/>
                    <a:p>
                      <a:r>
                        <a:rPr lang="en-US" sz="1600" i="0" dirty="0">
                          <a:latin typeface="Arial" panose="020B0604020202020204" pitchFamily="34" charset="0"/>
                          <a:cs typeface="Arial" panose="020B0604020202020204" pitchFamily="34" charset="0"/>
                        </a:rPr>
                        <a:t>Non-white</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i="0" dirty="0">
                          <a:latin typeface="Arial" panose="020B0604020202020204" pitchFamily="34" charset="0"/>
                          <a:cs typeface="Arial" panose="020B0604020202020204" pitchFamily="34" charset="0"/>
                        </a:rPr>
                        <a:t>20</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4561864"/>
                  </a:ext>
                </a:extLst>
              </a:tr>
              <a:tr h="301637">
                <a:tc>
                  <a:txBody>
                    <a:bodyPr/>
                    <a:lstStyle/>
                    <a:p>
                      <a:r>
                        <a:rPr lang="en-US" sz="1600" i="0" dirty="0">
                          <a:latin typeface="Arial" panose="020B0604020202020204" pitchFamily="34" charset="0"/>
                          <a:cs typeface="Arial" panose="020B0604020202020204" pitchFamily="34" charset="0"/>
                        </a:rPr>
                        <a:t>Men</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15</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00844314"/>
                  </a:ext>
                </a:extLst>
              </a:tr>
              <a:tr h="301637">
                <a:tc>
                  <a:txBody>
                    <a:bodyPr/>
                    <a:lstStyle/>
                    <a:p>
                      <a:r>
                        <a:rPr lang="en-US" sz="1600" i="0" dirty="0">
                          <a:latin typeface="Arial" panose="020B0604020202020204" pitchFamily="34" charset="0"/>
                          <a:cs typeface="Arial" panose="020B0604020202020204" pitchFamily="34" charset="0"/>
                        </a:rPr>
                        <a:t>Women</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33</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32</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01637">
                <a:tc>
                  <a:txBody>
                    <a:bodyPr/>
                    <a:lstStyle/>
                    <a:p>
                      <a:r>
                        <a:rPr lang="en-US" sz="1600" i="0" dirty="0">
                          <a:latin typeface="Arial" panose="020B0604020202020204" pitchFamily="34" charset="0"/>
                          <a:cs typeface="Arial" panose="020B0604020202020204" pitchFamily="34" charset="0"/>
                        </a:rPr>
                        <a:t>18-34</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15</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01637">
                <a:tc>
                  <a:txBody>
                    <a:bodyPr/>
                    <a:lstStyle/>
                    <a:p>
                      <a:r>
                        <a:rPr lang="en-US" sz="1600" i="0" dirty="0">
                          <a:latin typeface="Arial" panose="020B0604020202020204" pitchFamily="34" charset="0"/>
                          <a:cs typeface="Arial" panose="020B0604020202020204" pitchFamily="34" charset="0"/>
                        </a:rPr>
                        <a:t>35-49</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31</a:t>
                      </a: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8737085"/>
                  </a:ext>
                </a:extLst>
              </a:tr>
              <a:tr h="301637">
                <a:tc>
                  <a:txBody>
                    <a:bodyPr/>
                    <a:lstStyle/>
                    <a:p>
                      <a:r>
                        <a:rPr lang="en-US" sz="1600" i="0" dirty="0">
                          <a:latin typeface="Arial" panose="020B0604020202020204" pitchFamily="34" charset="0"/>
                          <a:cs typeface="Arial" panose="020B0604020202020204" pitchFamily="34" charset="0"/>
                        </a:rPr>
                        <a:t>50-64</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32</a:t>
                      </a:r>
                    </a:p>
                  </a:txBody>
                  <a:tcPr anchor="ctr"/>
                </a:tc>
                <a:tc>
                  <a:txBody>
                    <a:bodyPr/>
                    <a:lstStyle/>
                    <a:p>
                      <a:pPr algn="ctr"/>
                      <a:r>
                        <a:rPr lang="en-US" sz="1600" i="0" dirty="0">
                          <a:latin typeface="Arial" panose="020B0604020202020204" pitchFamily="34" charset="0"/>
                          <a:cs typeface="Arial" panose="020B0604020202020204" pitchFamily="34" charset="0"/>
                        </a:rPr>
                        <a:t>30</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16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302683949"/>
                  </a:ext>
                </a:extLst>
              </a:tr>
              <a:tr h="301637">
                <a:tc>
                  <a:txBody>
                    <a:bodyPr/>
                    <a:lstStyle/>
                    <a:p>
                      <a:r>
                        <a:rPr lang="en-US" sz="1600" i="0" dirty="0">
                          <a:latin typeface="Arial" panose="020B0604020202020204" pitchFamily="34" charset="0"/>
                          <a:cs typeface="Arial" panose="020B0604020202020204" pitchFamily="34" charset="0"/>
                        </a:rPr>
                        <a:t>65+</a:t>
                      </a: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19</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22</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20</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15</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348411"/>
                  </a:ext>
                </a:extLst>
              </a:tr>
              <a:tr h="301637">
                <a:tc>
                  <a:txBody>
                    <a:bodyPr/>
                    <a:lstStyle/>
                    <a:p>
                      <a:r>
                        <a:rPr lang="en-US" sz="1600" i="0" dirty="0">
                          <a:latin typeface="Arial" panose="020B0604020202020204" pitchFamily="34" charset="0"/>
                          <a:cs typeface="Arial" panose="020B0604020202020204" pitchFamily="34" charset="0"/>
                        </a:rPr>
                        <a:t>Exurbs</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12</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8194127"/>
                  </a:ext>
                </a:extLst>
              </a:tr>
              <a:tr h="301637">
                <a:tc>
                  <a:txBody>
                    <a:bodyPr/>
                    <a:lstStyle/>
                    <a:p>
                      <a:r>
                        <a:rPr lang="en-US" sz="1600" i="0" dirty="0">
                          <a:latin typeface="Arial" panose="020B0604020202020204" pitchFamily="34" charset="0"/>
                          <a:cs typeface="Arial" panose="020B0604020202020204" pitchFamily="34" charset="0"/>
                        </a:rPr>
                        <a:t>Big City</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455691121"/>
                  </a:ext>
                </a:extLst>
              </a:tr>
              <a:tr h="301637">
                <a:tc>
                  <a:txBody>
                    <a:bodyPr/>
                    <a:lstStyle/>
                    <a:p>
                      <a:r>
                        <a:rPr lang="en-US" sz="1600" i="0" dirty="0">
                          <a:latin typeface="Arial" panose="020B0604020202020204" pitchFamily="34" charset="0"/>
                          <a:cs typeface="Arial" panose="020B0604020202020204" pitchFamily="34" charset="0"/>
                        </a:rPr>
                        <a:t>Small Town</a:t>
                      </a: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27</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11</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432186058"/>
                  </a:ext>
                </a:extLst>
              </a:tr>
            </a:tbl>
          </a:graphicData>
        </a:graphic>
      </p:graphicFrame>
      <p:graphicFrame>
        <p:nvGraphicFramePr>
          <p:cNvPr id="10" name="Table 9">
            <a:extLst>
              <a:ext uri="{FF2B5EF4-FFF2-40B4-BE49-F238E27FC236}">
                <a16:creationId xmlns:a16="http://schemas.microsoft.com/office/drawing/2014/main" id="{69E7EC20-C210-B745-BF13-CFC45B55FD5F}"/>
              </a:ext>
            </a:extLst>
          </p:cNvPr>
          <p:cNvGraphicFramePr>
            <a:graphicFrameLocks noGrp="1"/>
          </p:cNvGraphicFramePr>
          <p:nvPr>
            <p:extLst/>
          </p:nvPr>
        </p:nvGraphicFramePr>
        <p:xfrm>
          <a:off x="6197600" y="1847907"/>
          <a:ext cx="5958917" cy="4199348"/>
        </p:xfrm>
        <a:graphic>
          <a:graphicData uri="http://schemas.openxmlformats.org/drawingml/2006/table">
            <a:tbl>
              <a:tblPr firstRow="1" bandRow="1">
                <a:tableStyleId>{F5AB1C69-6EDB-4FF4-983F-18BD219EF322}</a:tableStyleId>
              </a:tblPr>
              <a:tblGrid>
                <a:gridCol w="1140547">
                  <a:extLst>
                    <a:ext uri="{9D8B030D-6E8A-4147-A177-3AD203B41FA5}">
                      <a16:colId xmlns:a16="http://schemas.microsoft.com/office/drawing/2014/main" val="20000"/>
                    </a:ext>
                  </a:extLst>
                </a:gridCol>
                <a:gridCol w="963674">
                  <a:extLst>
                    <a:ext uri="{9D8B030D-6E8A-4147-A177-3AD203B41FA5}">
                      <a16:colId xmlns:a16="http://schemas.microsoft.com/office/drawing/2014/main" val="3531190967"/>
                    </a:ext>
                  </a:extLst>
                </a:gridCol>
                <a:gridCol w="963674">
                  <a:extLst>
                    <a:ext uri="{9D8B030D-6E8A-4147-A177-3AD203B41FA5}">
                      <a16:colId xmlns:a16="http://schemas.microsoft.com/office/drawing/2014/main" val="4028593954"/>
                    </a:ext>
                  </a:extLst>
                </a:gridCol>
                <a:gridCol w="963674">
                  <a:extLst>
                    <a:ext uri="{9D8B030D-6E8A-4147-A177-3AD203B41FA5}">
                      <a16:colId xmlns:a16="http://schemas.microsoft.com/office/drawing/2014/main" val="1551152686"/>
                    </a:ext>
                  </a:extLst>
                </a:gridCol>
                <a:gridCol w="963674">
                  <a:extLst>
                    <a:ext uri="{9D8B030D-6E8A-4147-A177-3AD203B41FA5}">
                      <a16:colId xmlns:a16="http://schemas.microsoft.com/office/drawing/2014/main" val="183645432"/>
                    </a:ext>
                  </a:extLst>
                </a:gridCol>
                <a:gridCol w="963674">
                  <a:extLst>
                    <a:ext uri="{9D8B030D-6E8A-4147-A177-3AD203B41FA5}">
                      <a16:colId xmlns:a16="http://schemas.microsoft.com/office/drawing/2014/main" val="1705667539"/>
                    </a:ext>
                  </a:extLst>
                </a:gridCol>
              </a:tblGrid>
              <a:tr h="528807">
                <a:tc>
                  <a:txBody>
                    <a:bodyPr/>
                    <a:lstStyle/>
                    <a:p>
                      <a:pPr algn="ctr"/>
                      <a:r>
                        <a:rPr lang="en-US" sz="1400" i="0" dirty="0"/>
                        <a:t>% Top Priority</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Health</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Climate Change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Efficient Homes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Utility Costs</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400" i="0" dirty="0"/>
                        <a:t>Water Usage</a:t>
                      </a:r>
                      <a:endParaRPr lang="en-US" sz="1400" b="1"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2169">
                <a:tc>
                  <a:txBody>
                    <a:bodyPr/>
                    <a:lstStyle/>
                    <a:p>
                      <a:r>
                        <a:rPr lang="en-US" sz="1600" dirty="0">
                          <a:latin typeface="Arial" panose="020B0604020202020204" pitchFamily="34" charset="0"/>
                          <a:cs typeface="Arial" panose="020B0604020202020204" pitchFamily="34" charset="0"/>
                        </a:rPr>
                        <a:t>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28</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22</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21</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14</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42169">
                <a:tc>
                  <a:txBody>
                    <a:bodyPr/>
                    <a:lstStyle/>
                    <a:p>
                      <a:r>
                        <a:rPr lang="en-US" sz="1600" dirty="0">
                          <a:latin typeface="Arial" panose="020B0604020202020204" pitchFamily="34" charset="0"/>
                          <a:cs typeface="Arial" panose="020B0604020202020204" pitchFamily="34" charset="0"/>
                        </a:rPr>
                        <a:t>N college</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27</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29</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28</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25</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19</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509931"/>
                  </a:ext>
                </a:extLst>
              </a:tr>
              <a:tr h="342169">
                <a:tc>
                  <a:txBody>
                    <a:bodyPr/>
                    <a:lstStyle/>
                    <a:p>
                      <a:r>
                        <a:rPr lang="en-US" sz="1600" dirty="0">
                          <a:latin typeface="Arial" panose="020B0604020202020204" pitchFamily="34" charset="0"/>
                          <a:cs typeface="Arial" panose="020B0604020202020204" pitchFamily="34" charset="0"/>
                        </a:rPr>
                        <a:t>Dem</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36</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18</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561864"/>
                  </a:ext>
                </a:extLst>
              </a:tr>
              <a:tr h="342169">
                <a:tc>
                  <a:txBody>
                    <a:bodyPr/>
                    <a:lstStyle/>
                    <a:p>
                      <a:r>
                        <a:rPr lang="en-US" sz="1600" dirty="0">
                          <a:latin typeface="Arial" panose="020B0604020202020204" pitchFamily="34" charset="0"/>
                          <a:cs typeface="Arial" panose="020B0604020202020204" pitchFamily="34" charset="0"/>
                        </a:rPr>
                        <a:t>GOP</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22</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18</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24</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14</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9858260"/>
                  </a:ext>
                </a:extLst>
              </a:tr>
              <a:tr h="342169">
                <a:tc>
                  <a:txBody>
                    <a:bodyPr/>
                    <a:lstStyle/>
                    <a:p>
                      <a:r>
                        <a:rPr lang="en-US" sz="1600" dirty="0">
                          <a:latin typeface="Arial" panose="020B0604020202020204" pitchFamily="34" charset="0"/>
                          <a:cs typeface="Arial" panose="020B0604020202020204" pitchFamily="34" charset="0"/>
                        </a:rPr>
                        <a:t>Ind</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32</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26</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24</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26</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19</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3675173"/>
                  </a:ext>
                </a:extLst>
              </a:tr>
              <a:tr h="342169">
                <a:tc>
                  <a:txBody>
                    <a:bodyPr/>
                    <a:lstStyle/>
                    <a:p>
                      <a:r>
                        <a:rPr lang="en-US" sz="1600" dirty="0">
                          <a:latin typeface="Arial" panose="020B0604020202020204" pitchFamily="34" charset="0"/>
                          <a:cs typeface="Arial" panose="020B0604020202020204" pitchFamily="34" charset="0"/>
                        </a:rPr>
                        <a:t>Inc. &lt;40k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31</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31</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25</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23</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15</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56123542"/>
                  </a:ext>
                </a:extLst>
              </a:tr>
              <a:tr h="591020">
                <a:tc>
                  <a:txBody>
                    <a:bodyPr/>
                    <a:lstStyle/>
                    <a:p>
                      <a:r>
                        <a:rPr lang="en-US" sz="1600" dirty="0">
                          <a:latin typeface="Arial" panose="020B0604020202020204" pitchFamily="34" charset="0"/>
                          <a:cs typeface="Arial" panose="020B0604020202020204" pitchFamily="34" charset="0"/>
                        </a:rPr>
                        <a:t>Inc. 40-80k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30</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24</a:t>
                      </a:r>
                      <a:endParaRPr lang="en-US" sz="1600" i="0" dirty="0">
                        <a:latin typeface="Arial" panose="020B0604020202020204" pitchFamily="34" charset="0"/>
                        <a:cs typeface="Arial" panose="020B0604020202020204" pitchFamily="34" charset="0"/>
                      </a:endParaRP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23</a:t>
                      </a:r>
                    </a:p>
                  </a:txBody>
                  <a:tcPr anchor="ctr"/>
                </a:tc>
                <a:tc>
                  <a:txBody>
                    <a:bodyPr/>
                    <a:lstStyle/>
                    <a:p>
                      <a:pPr algn="ctr"/>
                      <a:r>
                        <a:rPr lang="en-US" sz="1600" i="0" dirty="0">
                          <a:latin typeface="Arial" panose="020B0604020202020204" pitchFamily="34" charset="0"/>
                          <a:cs typeface="Arial" panose="020B0604020202020204" pitchFamily="34" charset="0"/>
                        </a:rPr>
                        <a:t>20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500844314"/>
                  </a:ext>
                </a:extLst>
              </a:tr>
              <a:tr h="342169">
                <a:tc>
                  <a:txBody>
                    <a:bodyPr/>
                    <a:lstStyle/>
                    <a:p>
                      <a:r>
                        <a:rPr lang="en-US" sz="1600" dirty="0">
                          <a:latin typeface="Arial" panose="020B0604020202020204" pitchFamily="34" charset="0"/>
                          <a:cs typeface="Arial" panose="020B0604020202020204" pitchFamily="34" charset="0"/>
                        </a:rPr>
                        <a:t>Inc. 80k+</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21</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29</a:t>
                      </a:r>
                      <a:endParaRPr lang="en-US" sz="1600" i="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23</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21</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i="0" dirty="0">
                          <a:latin typeface="Arial" panose="020B0604020202020204" pitchFamily="34" charset="0"/>
                          <a:cs typeface="Arial" panose="020B0604020202020204" pitchFamily="34" charset="0"/>
                        </a:rPr>
                        <a:t>17</a:t>
                      </a:r>
                    </a:p>
                  </a:txBody>
                  <a:tcPr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000550"/>
                  </a:ext>
                </a:extLst>
              </a:tr>
              <a:tr h="342169">
                <a:tc>
                  <a:txBody>
                    <a:bodyPr/>
                    <a:lstStyle/>
                    <a:p>
                      <a:r>
                        <a:rPr lang="en-US" sz="1600" i="0" dirty="0">
                          <a:latin typeface="Arial" panose="020B0604020202020204" pitchFamily="34" charset="0"/>
                          <a:cs typeface="Arial" panose="020B0604020202020204" pitchFamily="34" charset="0"/>
                        </a:rPr>
                        <a:t>Rent</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34</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a:latin typeface="Arial" panose="020B0604020202020204" pitchFamily="34" charset="0"/>
                          <a:cs typeface="Arial" panose="020B0604020202020204" pitchFamily="34" charset="0"/>
                        </a:rPr>
                        <a:t>33</a:t>
                      </a:r>
                      <a:endParaRPr lang="en-US" sz="1600" i="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29</a:t>
                      </a:r>
                    </a:p>
                  </a:txBody>
                  <a:tcPr anchor="ctr">
                    <a:lnT w="12700" cap="flat" cmpd="sng" algn="ctr">
                      <a:solidFill>
                        <a:schemeClr val="tx1"/>
                      </a:solidFill>
                      <a:prstDash val="solid"/>
                      <a:round/>
                      <a:headEnd type="none" w="med" len="med"/>
                      <a:tailEnd type="none" w="med" len="med"/>
                    </a:lnT>
                  </a:tcPr>
                </a:tc>
                <a:tc>
                  <a:txBody>
                    <a:bodyPr/>
                    <a:lstStyle/>
                    <a:p>
                      <a:pPr algn="ctr"/>
                      <a:r>
                        <a:rPr lang="en-US" sz="1600" i="0" dirty="0">
                          <a:latin typeface="Arial" panose="020B0604020202020204" pitchFamily="34" charset="0"/>
                          <a:cs typeface="Arial" panose="020B0604020202020204" pitchFamily="34" charset="0"/>
                        </a:rPr>
                        <a:t>27</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262685"/>
                  </a:ext>
                </a:extLst>
              </a:tr>
              <a:tr h="342169">
                <a:tc>
                  <a:txBody>
                    <a:bodyPr/>
                    <a:lstStyle/>
                    <a:p>
                      <a:r>
                        <a:rPr lang="en-US" sz="1600" dirty="0">
                          <a:latin typeface="Arial" panose="020B0604020202020204" pitchFamily="34" charset="0"/>
                          <a:cs typeface="Arial" panose="020B0604020202020204" pitchFamily="34" charset="0"/>
                        </a:rPr>
                        <a:t>Own</a:t>
                      </a:r>
                      <a:endParaRPr lang="en-US" sz="1600" i="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tcP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26</a:t>
                      </a:r>
                    </a:p>
                  </a:txBody>
                  <a:tcPr anchor="ctr"/>
                </a:tc>
                <a:tc>
                  <a:txBody>
                    <a:bodyPr/>
                    <a:lstStyle/>
                    <a:p>
                      <a:pPr algn="ctr"/>
                      <a:r>
                        <a:rPr lang="en-US" sz="1600" i="0" dirty="0">
                          <a:latin typeface="Arial" panose="020B0604020202020204" pitchFamily="34" charset="0"/>
                          <a:cs typeface="Arial" panose="020B0604020202020204" pitchFamily="34" charset="0"/>
                        </a:rPr>
                        <a:t>25</a:t>
                      </a:r>
                    </a:p>
                  </a:txBody>
                  <a:tcPr anchor="ctr"/>
                </a:tc>
                <a:tc>
                  <a:txBody>
                    <a:bodyPr/>
                    <a:lstStyle/>
                    <a:p>
                      <a:pPr algn="ctr"/>
                      <a:r>
                        <a:rPr lang="en-US" sz="1600" i="0" dirty="0">
                          <a:latin typeface="Arial" panose="020B0604020202020204" pitchFamily="34" charset="0"/>
                          <a:cs typeface="Arial" panose="020B0604020202020204" pitchFamily="34" charset="0"/>
                        </a:rPr>
                        <a:t>21</a:t>
                      </a:r>
                    </a:p>
                  </a:txBody>
                  <a:tcPr anchor="ctr"/>
                </a:tc>
                <a:tc>
                  <a:txBody>
                    <a:bodyPr/>
                    <a:lstStyle/>
                    <a:p>
                      <a:pPr algn="ctr"/>
                      <a:r>
                        <a:rPr lang="en-US" sz="1600" i="0" dirty="0">
                          <a:latin typeface="Arial" panose="020B0604020202020204" pitchFamily="34" charset="0"/>
                          <a:cs typeface="Arial" panose="020B0604020202020204" pitchFamily="34" charset="0"/>
                        </a:rPr>
                        <a:t>14</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416482538"/>
                  </a:ext>
                </a:extLst>
              </a:tr>
            </a:tbl>
          </a:graphicData>
        </a:graphic>
      </p:graphicFrame>
    </p:spTree>
    <p:extLst>
      <p:ext uri="{BB962C8B-B14F-4D97-AF65-F5344CB8AC3E}">
        <p14:creationId xmlns:p14="http://schemas.microsoft.com/office/powerpoint/2010/main" val="1328419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769222"/>
            <a:ext cx="9520461" cy="892175"/>
          </a:xfrm>
        </p:spPr>
        <p:txBody>
          <a:bodyPr>
            <a:noAutofit/>
          </a:bodyPr>
          <a:lstStyle/>
          <a:p>
            <a:r>
              <a:rPr lang="en-US" cap="none" dirty="0"/>
              <a:t>PROPOSALS</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82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Voters are supportive of the utility incentives proposal, whether highlighting those with limited incomes or not.</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28</a:t>
            </a:fld>
            <a:endParaRPr lang="en-US" dirty="0">
              <a:solidFill>
                <a:srgbClr val="114353"/>
              </a:solidFill>
            </a:endParaRPr>
          </a:p>
        </p:txBody>
      </p:sp>
      <p:sp>
        <p:nvSpPr>
          <p:cNvPr id="13" name="TextBox 12"/>
          <p:cNvSpPr txBox="1"/>
          <p:nvPr/>
        </p:nvSpPr>
        <p:spPr>
          <a:xfrm>
            <a:off x="7455969" y="971627"/>
            <a:ext cx="363170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Utility Incentives</a:t>
            </a:r>
          </a:p>
        </p:txBody>
      </p:sp>
      <p:sp>
        <p:nvSpPr>
          <p:cNvPr id="16" name="TextBox 15">
            <a:extLst>
              <a:ext uri="{FF2B5EF4-FFF2-40B4-BE49-F238E27FC236}">
                <a16:creationId xmlns:a16="http://schemas.microsoft.com/office/drawing/2014/main" id="{351DA056-9F01-43E2-90FC-6C5BC7A8FB11}"/>
              </a:ext>
            </a:extLst>
          </p:cNvPr>
          <p:cNvSpPr txBox="1"/>
          <p:nvPr/>
        </p:nvSpPr>
        <p:spPr>
          <a:xfrm>
            <a:off x="5939689" y="5983011"/>
            <a:ext cx="795295"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12" name="TextBox 11">
            <a:extLst>
              <a:ext uri="{FF2B5EF4-FFF2-40B4-BE49-F238E27FC236}">
                <a16:creationId xmlns:a16="http://schemas.microsoft.com/office/drawing/2014/main" id="{AFA768BE-E20C-4A59-BEF0-36962F5FD18C}"/>
              </a:ext>
            </a:extLst>
          </p:cNvPr>
          <p:cNvSpPr txBox="1"/>
          <p:nvPr/>
        </p:nvSpPr>
        <p:spPr>
          <a:xfrm>
            <a:off x="10384600" y="6092947"/>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+59</a:t>
            </a:r>
          </a:p>
        </p:txBody>
      </p:sp>
      <p:sp>
        <p:nvSpPr>
          <p:cNvPr id="19" name="TextBox 18">
            <a:extLst>
              <a:ext uri="{FF2B5EF4-FFF2-40B4-BE49-F238E27FC236}">
                <a16:creationId xmlns:a16="http://schemas.microsoft.com/office/drawing/2014/main" id="{C45B8A46-38B6-4EE5-AF0D-38C1A375B22E}"/>
              </a:ext>
            </a:extLst>
          </p:cNvPr>
          <p:cNvSpPr txBox="1"/>
          <p:nvPr/>
        </p:nvSpPr>
        <p:spPr>
          <a:xfrm>
            <a:off x="7485461" y="6092948"/>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+66</a:t>
            </a:r>
          </a:p>
        </p:txBody>
      </p:sp>
      <p:sp>
        <p:nvSpPr>
          <p:cNvPr id="2" name="Rectangle 1">
            <a:extLst>
              <a:ext uri="{FF2B5EF4-FFF2-40B4-BE49-F238E27FC236}">
                <a16:creationId xmlns:a16="http://schemas.microsoft.com/office/drawing/2014/main" id="{1F1C4949-5D87-4420-82C6-3FB807D3E77A}"/>
              </a:ext>
            </a:extLst>
          </p:cNvPr>
          <p:cNvSpPr/>
          <p:nvPr/>
        </p:nvSpPr>
        <p:spPr>
          <a:xfrm>
            <a:off x="116172" y="1528174"/>
            <a:ext cx="5634317" cy="2242653"/>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prstClr val="white"/>
                </a:solidFill>
                <a:latin typeface="Arial" panose="020B0604020202020204" pitchFamily="34" charset="0"/>
                <a:cs typeface="Arial" panose="020B0604020202020204" pitchFamily="34" charset="0"/>
              </a:rPr>
              <a:t>“Require utility companies to provide financial incentives to help customers cover the cost of energy-saving improvements to their homes.”</a:t>
            </a:r>
          </a:p>
        </p:txBody>
      </p:sp>
      <p:sp>
        <p:nvSpPr>
          <p:cNvPr id="14" name="Rectangle 13">
            <a:extLst>
              <a:ext uri="{FF2B5EF4-FFF2-40B4-BE49-F238E27FC236}">
                <a16:creationId xmlns:a16="http://schemas.microsoft.com/office/drawing/2014/main" id="{77B37A36-2DDD-4462-8BB6-1237B284C5FC}"/>
              </a:ext>
            </a:extLst>
          </p:cNvPr>
          <p:cNvSpPr/>
          <p:nvPr/>
        </p:nvSpPr>
        <p:spPr>
          <a:xfrm>
            <a:off x="116172" y="4051570"/>
            <a:ext cx="5634317" cy="2112567"/>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srgbClr val="000000"/>
                </a:solidFill>
                <a:latin typeface="Arial" panose="020B0604020202020204" pitchFamily="34" charset="0"/>
                <a:cs typeface="Arial" panose="020B0604020202020204" pitchFamily="34" charset="0"/>
              </a:rPr>
              <a:t>“Require utility companies to provide financial incentives to customers </a:t>
            </a:r>
            <a:r>
              <a:rPr lang="en-US" sz="1600" b="1" i="1" dirty="0">
                <a:solidFill>
                  <a:srgbClr val="000000"/>
                </a:solidFill>
                <a:latin typeface="Arial" panose="020B0604020202020204" pitchFamily="34" charset="0"/>
                <a:cs typeface="Arial" panose="020B0604020202020204" pitchFamily="34" charset="0"/>
              </a:rPr>
              <a:t>with limited incomes</a:t>
            </a:r>
            <a:r>
              <a:rPr lang="en-US" sz="1600" i="1" dirty="0">
                <a:solidFill>
                  <a:srgbClr val="000000"/>
                </a:solidFill>
                <a:latin typeface="Arial" panose="020B0604020202020204" pitchFamily="34" charset="0"/>
                <a:cs typeface="Arial" panose="020B0604020202020204" pitchFamily="34" charset="0"/>
              </a:rPr>
              <a:t> to help cover the cost of energy-saving improvements to their homes.”</a:t>
            </a:r>
          </a:p>
        </p:txBody>
      </p:sp>
      <p:graphicFrame>
        <p:nvGraphicFramePr>
          <p:cNvPr id="15" name="Chart 14">
            <a:extLst>
              <a:ext uri="{FF2B5EF4-FFF2-40B4-BE49-F238E27FC236}">
                <a16:creationId xmlns:a16="http://schemas.microsoft.com/office/drawing/2014/main" id="{FDBC5F30-4677-FF44-A5A8-94A6CF6F84B6}"/>
              </a:ext>
            </a:extLst>
          </p:cNvPr>
          <p:cNvGraphicFramePr/>
          <p:nvPr>
            <p:extLst/>
          </p:nvPr>
        </p:nvGraphicFramePr>
        <p:xfrm>
          <a:off x="5963821" y="1340127"/>
          <a:ext cx="6118997" cy="48240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EBFC3C-6111-6D4B-B8DD-534AE5A6316E}"/>
              </a:ext>
            </a:extLst>
          </p:cNvPr>
          <p:cNvSpPr txBox="1"/>
          <p:nvPr/>
        </p:nvSpPr>
        <p:spPr>
          <a:xfrm>
            <a:off x="6980708" y="5567327"/>
            <a:ext cx="1737343"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Regular Language</a:t>
            </a:r>
          </a:p>
        </p:txBody>
      </p:sp>
      <p:sp>
        <p:nvSpPr>
          <p:cNvPr id="20" name="TextBox 19">
            <a:extLst>
              <a:ext uri="{FF2B5EF4-FFF2-40B4-BE49-F238E27FC236}">
                <a16:creationId xmlns:a16="http://schemas.microsoft.com/office/drawing/2014/main" id="{575F1222-748B-8F4F-AD16-91E8D116A7D3}"/>
              </a:ext>
            </a:extLst>
          </p:cNvPr>
          <p:cNvSpPr txBox="1"/>
          <p:nvPr/>
        </p:nvSpPr>
        <p:spPr>
          <a:xfrm>
            <a:off x="9269507" y="5550370"/>
            <a:ext cx="2692850"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“Limited Income” Language</a:t>
            </a:r>
          </a:p>
        </p:txBody>
      </p:sp>
    </p:spTree>
    <p:extLst>
      <p:ext uri="{BB962C8B-B14F-4D97-AF65-F5344CB8AC3E}">
        <p14:creationId xmlns:p14="http://schemas.microsoft.com/office/powerpoint/2010/main" val="1234098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The same is true of the most restrictive proposal, requiring standards.</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29</a:t>
            </a:fld>
            <a:endParaRPr lang="en-US" dirty="0">
              <a:solidFill>
                <a:srgbClr val="114353"/>
              </a:solidFill>
            </a:endParaRPr>
          </a:p>
        </p:txBody>
      </p:sp>
      <p:sp>
        <p:nvSpPr>
          <p:cNvPr id="13" name="TextBox 12"/>
          <p:cNvSpPr txBox="1"/>
          <p:nvPr/>
        </p:nvSpPr>
        <p:spPr>
          <a:xfrm>
            <a:off x="7455969" y="971627"/>
            <a:ext cx="363170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Require Standards</a:t>
            </a:r>
          </a:p>
        </p:txBody>
      </p:sp>
      <p:sp>
        <p:nvSpPr>
          <p:cNvPr id="16" name="TextBox 15">
            <a:extLst>
              <a:ext uri="{FF2B5EF4-FFF2-40B4-BE49-F238E27FC236}">
                <a16:creationId xmlns:a16="http://schemas.microsoft.com/office/drawing/2014/main" id="{351DA056-9F01-43E2-90FC-6C5BC7A8FB11}"/>
              </a:ext>
            </a:extLst>
          </p:cNvPr>
          <p:cNvSpPr txBox="1"/>
          <p:nvPr/>
        </p:nvSpPr>
        <p:spPr>
          <a:xfrm>
            <a:off x="5939689" y="5983011"/>
            <a:ext cx="795295"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12" name="TextBox 11">
            <a:extLst>
              <a:ext uri="{FF2B5EF4-FFF2-40B4-BE49-F238E27FC236}">
                <a16:creationId xmlns:a16="http://schemas.microsoft.com/office/drawing/2014/main" id="{AFA768BE-E20C-4A59-BEF0-36962F5FD18C}"/>
              </a:ext>
            </a:extLst>
          </p:cNvPr>
          <p:cNvSpPr txBox="1"/>
          <p:nvPr/>
        </p:nvSpPr>
        <p:spPr>
          <a:xfrm>
            <a:off x="10384600" y="6092947"/>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+53</a:t>
            </a:r>
          </a:p>
        </p:txBody>
      </p:sp>
      <p:sp>
        <p:nvSpPr>
          <p:cNvPr id="19" name="TextBox 18">
            <a:extLst>
              <a:ext uri="{FF2B5EF4-FFF2-40B4-BE49-F238E27FC236}">
                <a16:creationId xmlns:a16="http://schemas.microsoft.com/office/drawing/2014/main" id="{C45B8A46-38B6-4EE5-AF0D-38C1A375B22E}"/>
              </a:ext>
            </a:extLst>
          </p:cNvPr>
          <p:cNvSpPr txBox="1"/>
          <p:nvPr/>
        </p:nvSpPr>
        <p:spPr>
          <a:xfrm>
            <a:off x="7485461" y="6092948"/>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+52</a:t>
            </a:r>
          </a:p>
        </p:txBody>
      </p:sp>
      <p:sp>
        <p:nvSpPr>
          <p:cNvPr id="2" name="Rectangle 1">
            <a:extLst>
              <a:ext uri="{FF2B5EF4-FFF2-40B4-BE49-F238E27FC236}">
                <a16:creationId xmlns:a16="http://schemas.microsoft.com/office/drawing/2014/main" id="{1F1C4949-5D87-4420-82C6-3FB807D3E77A}"/>
              </a:ext>
            </a:extLst>
          </p:cNvPr>
          <p:cNvSpPr/>
          <p:nvPr/>
        </p:nvSpPr>
        <p:spPr>
          <a:xfrm>
            <a:off x="116172" y="1528174"/>
            <a:ext cx="5634317" cy="2242653"/>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prstClr val="white"/>
                </a:solidFill>
                <a:latin typeface="Arial" panose="020B0604020202020204" pitchFamily="34" charset="0"/>
                <a:cs typeface="Arial" panose="020B0604020202020204" pitchFamily="34" charset="0"/>
              </a:rPr>
              <a:t>“Require all rental homes to meet a minimum standard of energy and water efficiency.”</a:t>
            </a:r>
          </a:p>
        </p:txBody>
      </p:sp>
      <p:sp>
        <p:nvSpPr>
          <p:cNvPr id="14" name="Rectangle 13">
            <a:extLst>
              <a:ext uri="{FF2B5EF4-FFF2-40B4-BE49-F238E27FC236}">
                <a16:creationId xmlns:a16="http://schemas.microsoft.com/office/drawing/2014/main" id="{77B37A36-2DDD-4462-8BB6-1237B284C5FC}"/>
              </a:ext>
            </a:extLst>
          </p:cNvPr>
          <p:cNvSpPr/>
          <p:nvPr/>
        </p:nvSpPr>
        <p:spPr>
          <a:xfrm>
            <a:off x="116172" y="4051570"/>
            <a:ext cx="5634317" cy="2112567"/>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srgbClr val="000000"/>
                </a:solidFill>
                <a:latin typeface="Arial" panose="020B0604020202020204" pitchFamily="34" charset="0"/>
                <a:cs typeface="Arial" panose="020B0604020202020204" pitchFamily="34" charset="0"/>
              </a:rPr>
              <a:t>“Require all </a:t>
            </a:r>
            <a:r>
              <a:rPr lang="en-US" sz="1600" b="1" i="1" dirty="0">
                <a:solidFill>
                  <a:srgbClr val="000000"/>
                </a:solidFill>
                <a:latin typeface="Arial" panose="020B0604020202020204" pitchFamily="34" charset="0"/>
                <a:cs typeface="Arial" panose="020B0604020202020204" pitchFamily="34" charset="0"/>
              </a:rPr>
              <a:t>low-income</a:t>
            </a:r>
            <a:r>
              <a:rPr lang="en-US" sz="1600" i="1" dirty="0">
                <a:solidFill>
                  <a:srgbClr val="000000"/>
                </a:solidFill>
                <a:latin typeface="Arial" panose="020B0604020202020204" pitchFamily="34" charset="0"/>
                <a:cs typeface="Arial" panose="020B0604020202020204" pitchFamily="34" charset="0"/>
              </a:rPr>
              <a:t> rental homes to meet a minimum standard of energy and water efficiency.”</a:t>
            </a:r>
          </a:p>
        </p:txBody>
      </p:sp>
      <p:graphicFrame>
        <p:nvGraphicFramePr>
          <p:cNvPr id="15" name="Chart 14">
            <a:extLst>
              <a:ext uri="{FF2B5EF4-FFF2-40B4-BE49-F238E27FC236}">
                <a16:creationId xmlns:a16="http://schemas.microsoft.com/office/drawing/2014/main" id="{FDBC5F30-4677-FF44-A5A8-94A6CF6F84B6}"/>
              </a:ext>
            </a:extLst>
          </p:cNvPr>
          <p:cNvGraphicFramePr/>
          <p:nvPr>
            <p:extLst/>
          </p:nvPr>
        </p:nvGraphicFramePr>
        <p:xfrm>
          <a:off x="5963821" y="1340127"/>
          <a:ext cx="6118997" cy="48240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EBFC3C-6111-6D4B-B8DD-534AE5A6316E}"/>
              </a:ext>
            </a:extLst>
          </p:cNvPr>
          <p:cNvSpPr txBox="1"/>
          <p:nvPr/>
        </p:nvSpPr>
        <p:spPr>
          <a:xfrm>
            <a:off x="6980708" y="5567327"/>
            <a:ext cx="1737343"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Regular Language</a:t>
            </a:r>
          </a:p>
        </p:txBody>
      </p:sp>
      <p:sp>
        <p:nvSpPr>
          <p:cNvPr id="20" name="TextBox 19">
            <a:extLst>
              <a:ext uri="{FF2B5EF4-FFF2-40B4-BE49-F238E27FC236}">
                <a16:creationId xmlns:a16="http://schemas.microsoft.com/office/drawing/2014/main" id="{575F1222-748B-8F4F-AD16-91E8D116A7D3}"/>
              </a:ext>
            </a:extLst>
          </p:cNvPr>
          <p:cNvSpPr txBox="1"/>
          <p:nvPr/>
        </p:nvSpPr>
        <p:spPr>
          <a:xfrm>
            <a:off x="9197789" y="5550370"/>
            <a:ext cx="2764568"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“Limited Income” Language</a:t>
            </a:r>
          </a:p>
        </p:txBody>
      </p:sp>
    </p:spTree>
    <p:extLst>
      <p:ext uri="{BB962C8B-B14F-4D97-AF65-F5344CB8AC3E}">
        <p14:creationId xmlns:p14="http://schemas.microsoft.com/office/powerpoint/2010/main" val="2312800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99" y="127745"/>
            <a:ext cx="9017785" cy="990600"/>
          </a:xfrm>
        </p:spPr>
        <p:txBody>
          <a:bodyPr>
            <a:noAutofit/>
          </a:bodyPr>
          <a:lstStyle/>
          <a:p>
            <a:r>
              <a:rPr lang="en-US" sz="4000" b="1" dirty="0"/>
              <a:t>Purposes of the Poll</a:t>
            </a:r>
          </a:p>
        </p:txBody>
      </p:sp>
      <p:pic>
        <p:nvPicPr>
          <p:cNvPr id="6" name="Picture 5"/>
          <p:cNvPicPr>
            <a:picLocks noChangeAspect="1"/>
          </p:cNvPicPr>
          <p:nvPr/>
        </p:nvPicPr>
        <p:blipFill>
          <a:blip r:embed="rId3"/>
          <a:stretch>
            <a:fillRect/>
          </a:stretch>
        </p:blipFill>
        <p:spPr>
          <a:xfrm>
            <a:off x="0" y="205433"/>
            <a:ext cx="2670279" cy="835224"/>
          </a:xfrm>
          <a:prstGeom prst="rect">
            <a:avLst/>
          </a:prstGeom>
        </p:spPr>
      </p:pic>
      <p:sp>
        <p:nvSpPr>
          <p:cNvPr id="4" name="Content Placeholder 3">
            <a:extLst>
              <a:ext uri="{FF2B5EF4-FFF2-40B4-BE49-F238E27FC236}">
                <a16:creationId xmlns:a16="http://schemas.microsoft.com/office/drawing/2014/main" id="{65F99224-43AD-4736-AFDA-096BE352643D}"/>
              </a:ext>
            </a:extLst>
          </p:cNvPr>
          <p:cNvSpPr>
            <a:spLocks noGrp="1"/>
          </p:cNvSpPr>
          <p:nvPr>
            <p:ph sz="quarter" idx="1"/>
          </p:nvPr>
        </p:nvSpPr>
        <p:spPr>
          <a:xfrm>
            <a:off x="458216" y="1884911"/>
            <a:ext cx="11229847" cy="4495800"/>
          </a:xfrm>
        </p:spPr>
        <p:txBody>
          <a:bodyPr>
            <a:normAutofit lnSpcReduction="10000"/>
          </a:bodyPr>
          <a:lstStyle/>
          <a:p>
            <a:pPr>
              <a:spcAft>
                <a:spcPts val="1800"/>
              </a:spcAft>
            </a:pPr>
            <a:r>
              <a:rPr lang="en-US" dirty="0"/>
              <a:t>Understand the current level of awareness about energy burdens and top energy-related priorities</a:t>
            </a:r>
          </a:p>
          <a:p>
            <a:pPr>
              <a:spcAft>
                <a:spcPts val="1800"/>
              </a:spcAft>
            </a:pPr>
            <a:r>
              <a:rPr lang="en-US" dirty="0"/>
              <a:t>Measure the level of support for various policy proposals related to increasing the EE of low-income homes</a:t>
            </a:r>
          </a:p>
          <a:p>
            <a:pPr>
              <a:spcAft>
                <a:spcPts val="1800"/>
              </a:spcAft>
            </a:pPr>
            <a:r>
              <a:rPr lang="en-US" dirty="0"/>
              <a:t>Identify the right framing/messaging to engender support for such policies</a:t>
            </a:r>
          </a:p>
          <a:p>
            <a:pPr>
              <a:spcAft>
                <a:spcPts val="1800"/>
              </a:spcAft>
            </a:pPr>
            <a:r>
              <a:rPr lang="en-US" dirty="0"/>
              <a:t>Uncover regional variations in public opinion</a:t>
            </a:r>
          </a:p>
          <a:p>
            <a:endParaRPr lang="en-US" dirty="0"/>
          </a:p>
          <a:p>
            <a:endParaRPr lang="en-US" dirty="0"/>
          </a:p>
        </p:txBody>
      </p:sp>
    </p:spTree>
    <p:extLst>
      <p:ext uri="{BB962C8B-B14F-4D97-AF65-F5344CB8AC3E}">
        <p14:creationId xmlns:p14="http://schemas.microsoft.com/office/powerpoint/2010/main" val="341739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Keeping renters on an even footing is very popular, even with the low-income language.</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30</a:t>
            </a:fld>
            <a:endParaRPr lang="en-US" dirty="0">
              <a:solidFill>
                <a:srgbClr val="114353"/>
              </a:solidFill>
            </a:endParaRPr>
          </a:p>
        </p:txBody>
      </p:sp>
      <p:sp>
        <p:nvSpPr>
          <p:cNvPr id="13" name="TextBox 12"/>
          <p:cNvSpPr txBox="1"/>
          <p:nvPr/>
        </p:nvSpPr>
        <p:spPr>
          <a:xfrm>
            <a:off x="7455969" y="971627"/>
            <a:ext cx="363170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Benefits for All</a:t>
            </a:r>
          </a:p>
        </p:txBody>
      </p:sp>
      <p:sp>
        <p:nvSpPr>
          <p:cNvPr id="16" name="TextBox 15">
            <a:extLst>
              <a:ext uri="{FF2B5EF4-FFF2-40B4-BE49-F238E27FC236}">
                <a16:creationId xmlns:a16="http://schemas.microsoft.com/office/drawing/2014/main" id="{351DA056-9F01-43E2-90FC-6C5BC7A8FB11}"/>
              </a:ext>
            </a:extLst>
          </p:cNvPr>
          <p:cNvSpPr txBox="1"/>
          <p:nvPr/>
        </p:nvSpPr>
        <p:spPr>
          <a:xfrm>
            <a:off x="5939689" y="5983011"/>
            <a:ext cx="795295"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12" name="TextBox 11">
            <a:extLst>
              <a:ext uri="{FF2B5EF4-FFF2-40B4-BE49-F238E27FC236}">
                <a16:creationId xmlns:a16="http://schemas.microsoft.com/office/drawing/2014/main" id="{AFA768BE-E20C-4A59-BEF0-36962F5FD18C}"/>
              </a:ext>
            </a:extLst>
          </p:cNvPr>
          <p:cNvSpPr txBox="1"/>
          <p:nvPr/>
        </p:nvSpPr>
        <p:spPr>
          <a:xfrm>
            <a:off x="10384600" y="6092947"/>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+77</a:t>
            </a:r>
          </a:p>
        </p:txBody>
      </p:sp>
      <p:sp>
        <p:nvSpPr>
          <p:cNvPr id="19" name="TextBox 18">
            <a:extLst>
              <a:ext uri="{FF2B5EF4-FFF2-40B4-BE49-F238E27FC236}">
                <a16:creationId xmlns:a16="http://schemas.microsoft.com/office/drawing/2014/main" id="{C45B8A46-38B6-4EE5-AF0D-38C1A375B22E}"/>
              </a:ext>
            </a:extLst>
          </p:cNvPr>
          <p:cNvSpPr txBox="1"/>
          <p:nvPr/>
        </p:nvSpPr>
        <p:spPr>
          <a:xfrm>
            <a:off x="7485461" y="6092948"/>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+72</a:t>
            </a:r>
          </a:p>
        </p:txBody>
      </p:sp>
      <p:sp>
        <p:nvSpPr>
          <p:cNvPr id="2" name="Rectangle 1">
            <a:extLst>
              <a:ext uri="{FF2B5EF4-FFF2-40B4-BE49-F238E27FC236}">
                <a16:creationId xmlns:a16="http://schemas.microsoft.com/office/drawing/2014/main" id="{1F1C4949-5D87-4420-82C6-3FB807D3E77A}"/>
              </a:ext>
            </a:extLst>
          </p:cNvPr>
          <p:cNvSpPr/>
          <p:nvPr/>
        </p:nvSpPr>
        <p:spPr>
          <a:xfrm>
            <a:off x="116172" y="1528174"/>
            <a:ext cx="5634317" cy="2242653"/>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prstClr val="white"/>
                </a:solidFill>
                <a:latin typeface="Arial" panose="020B0604020202020204" pitchFamily="34" charset="0"/>
                <a:cs typeface="Arial" panose="020B0604020202020204" pitchFamily="34" charset="0"/>
              </a:rPr>
              <a:t>“Make sure renters are getting the same benefits as homeowners when it comes to energy-efficiency programs.”</a:t>
            </a:r>
          </a:p>
        </p:txBody>
      </p:sp>
      <p:sp>
        <p:nvSpPr>
          <p:cNvPr id="14" name="Rectangle 13">
            <a:extLst>
              <a:ext uri="{FF2B5EF4-FFF2-40B4-BE49-F238E27FC236}">
                <a16:creationId xmlns:a16="http://schemas.microsoft.com/office/drawing/2014/main" id="{77B37A36-2DDD-4462-8BB6-1237B284C5FC}"/>
              </a:ext>
            </a:extLst>
          </p:cNvPr>
          <p:cNvSpPr/>
          <p:nvPr/>
        </p:nvSpPr>
        <p:spPr>
          <a:xfrm>
            <a:off x="116172" y="4051570"/>
            <a:ext cx="5634317" cy="2112567"/>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srgbClr val="000000"/>
                </a:solidFill>
                <a:latin typeface="Arial" panose="020B0604020202020204" pitchFamily="34" charset="0"/>
                <a:cs typeface="Arial" panose="020B0604020202020204" pitchFamily="34" charset="0"/>
              </a:rPr>
              <a:t>“Make sure </a:t>
            </a:r>
            <a:r>
              <a:rPr lang="en-US" sz="1600" b="1" i="1" dirty="0">
                <a:solidFill>
                  <a:srgbClr val="000000"/>
                </a:solidFill>
                <a:latin typeface="Arial" panose="020B0604020202020204" pitchFamily="34" charset="0"/>
                <a:cs typeface="Arial" panose="020B0604020202020204" pitchFamily="34" charset="0"/>
              </a:rPr>
              <a:t>low-income</a:t>
            </a:r>
            <a:r>
              <a:rPr lang="en-US" sz="1600" i="1" dirty="0">
                <a:solidFill>
                  <a:srgbClr val="000000"/>
                </a:solidFill>
                <a:latin typeface="Arial" panose="020B0604020202020204" pitchFamily="34" charset="0"/>
                <a:cs typeface="Arial" panose="020B0604020202020204" pitchFamily="34" charset="0"/>
              </a:rPr>
              <a:t> renters are getting the same benefits as everyone else when it comes to energy-efficiency programs.”</a:t>
            </a:r>
          </a:p>
        </p:txBody>
      </p:sp>
      <p:graphicFrame>
        <p:nvGraphicFramePr>
          <p:cNvPr id="15" name="Chart 14">
            <a:extLst>
              <a:ext uri="{FF2B5EF4-FFF2-40B4-BE49-F238E27FC236}">
                <a16:creationId xmlns:a16="http://schemas.microsoft.com/office/drawing/2014/main" id="{FDBC5F30-4677-FF44-A5A8-94A6CF6F84B6}"/>
              </a:ext>
            </a:extLst>
          </p:cNvPr>
          <p:cNvGraphicFramePr/>
          <p:nvPr>
            <p:extLst/>
          </p:nvPr>
        </p:nvGraphicFramePr>
        <p:xfrm>
          <a:off x="5963821" y="1340127"/>
          <a:ext cx="6118997" cy="48240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EBFC3C-6111-6D4B-B8DD-534AE5A6316E}"/>
              </a:ext>
            </a:extLst>
          </p:cNvPr>
          <p:cNvSpPr txBox="1"/>
          <p:nvPr/>
        </p:nvSpPr>
        <p:spPr>
          <a:xfrm>
            <a:off x="6980708" y="5567327"/>
            <a:ext cx="1737343"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Regular Language</a:t>
            </a:r>
          </a:p>
        </p:txBody>
      </p:sp>
      <p:sp>
        <p:nvSpPr>
          <p:cNvPr id="20" name="TextBox 19">
            <a:extLst>
              <a:ext uri="{FF2B5EF4-FFF2-40B4-BE49-F238E27FC236}">
                <a16:creationId xmlns:a16="http://schemas.microsoft.com/office/drawing/2014/main" id="{575F1222-748B-8F4F-AD16-91E8D116A7D3}"/>
              </a:ext>
            </a:extLst>
          </p:cNvPr>
          <p:cNvSpPr txBox="1"/>
          <p:nvPr/>
        </p:nvSpPr>
        <p:spPr>
          <a:xfrm>
            <a:off x="9251577" y="5550370"/>
            <a:ext cx="2710780"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“Limited  Income” Language</a:t>
            </a:r>
          </a:p>
        </p:txBody>
      </p:sp>
    </p:spTree>
    <p:extLst>
      <p:ext uri="{BB962C8B-B14F-4D97-AF65-F5344CB8AC3E}">
        <p14:creationId xmlns:p14="http://schemas.microsoft.com/office/powerpoint/2010/main" val="1263416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Providing technological tools to landlords has somewhat less intensity behind compared to the other proposals.</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31</a:t>
            </a:fld>
            <a:endParaRPr lang="en-US" dirty="0">
              <a:solidFill>
                <a:srgbClr val="114353"/>
              </a:solidFill>
            </a:endParaRPr>
          </a:p>
        </p:txBody>
      </p:sp>
      <p:sp>
        <p:nvSpPr>
          <p:cNvPr id="13" name="TextBox 12"/>
          <p:cNvSpPr txBox="1"/>
          <p:nvPr/>
        </p:nvSpPr>
        <p:spPr>
          <a:xfrm>
            <a:off x="7455967" y="1312910"/>
            <a:ext cx="363170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Tech Tools</a:t>
            </a:r>
          </a:p>
        </p:txBody>
      </p:sp>
      <p:sp>
        <p:nvSpPr>
          <p:cNvPr id="16" name="TextBox 15">
            <a:extLst>
              <a:ext uri="{FF2B5EF4-FFF2-40B4-BE49-F238E27FC236}">
                <a16:creationId xmlns:a16="http://schemas.microsoft.com/office/drawing/2014/main" id="{351DA056-9F01-43E2-90FC-6C5BC7A8FB11}"/>
              </a:ext>
            </a:extLst>
          </p:cNvPr>
          <p:cNvSpPr txBox="1"/>
          <p:nvPr/>
        </p:nvSpPr>
        <p:spPr>
          <a:xfrm>
            <a:off x="5939689" y="5983011"/>
            <a:ext cx="795295"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19" name="TextBox 18">
            <a:extLst>
              <a:ext uri="{FF2B5EF4-FFF2-40B4-BE49-F238E27FC236}">
                <a16:creationId xmlns:a16="http://schemas.microsoft.com/office/drawing/2014/main" id="{C45B8A46-38B6-4EE5-AF0D-38C1A375B22E}"/>
              </a:ext>
            </a:extLst>
          </p:cNvPr>
          <p:cNvSpPr txBox="1"/>
          <p:nvPr/>
        </p:nvSpPr>
        <p:spPr>
          <a:xfrm>
            <a:off x="8907899" y="6016923"/>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+61</a:t>
            </a:r>
          </a:p>
        </p:txBody>
      </p:sp>
      <p:sp>
        <p:nvSpPr>
          <p:cNvPr id="2" name="Rectangle 1">
            <a:extLst>
              <a:ext uri="{FF2B5EF4-FFF2-40B4-BE49-F238E27FC236}">
                <a16:creationId xmlns:a16="http://schemas.microsoft.com/office/drawing/2014/main" id="{1F1C4949-5D87-4420-82C6-3FB807D3E77A}"/>
              </a:ext>
            </a:extLst>
          </p:cNvPr>
          <p:cNvSpPr/>
          <p:nvPr/>
        </p:nvSpPr>
        <p:spPr>
          <a:xfrm>
            <a:off x="153750" y="2630805"/>
            <a:ext cx="5634317" cy="2242653"/>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prstClr val="white"/>
                </a:solidFill>
                <a:latin typeface="Arial" panose="020B0604020202020204" pitchFamily="34" charset="0"/>
                <a:cs typeface="Arial" panose="020B0604020202020204" pitchFamily="34" charset="0"/>
              </a:rPr>
              <a:t>“Provide technological tools for landlords to monitor their buildings' energy usage, letting landlords know how they can better manage energy use.”</a:t>
            </a:r>
          </a:p>
        </p:txBody>
      </p:sp>
      <p:graphicFrame>
        <p:nvGraphicFramePr>
          <p:cNvPr id="15" name="Chart 14">
            <a:extLst>
              <a:ext uri="{FF2B5EF4-FFF2-40B4-BE49-F238E27FC236}">
                <a16:creationId xmlns:a16="http://schemas.microsoft.com/office/drawing/2014/main" id="{FDBC5F30-4677-FF44-A5A8-94A6CF6F84B6}"/>
              </a:ext>
            </a:extLst>
          </p:cNvPr>
          <p:cNvGraphicFramePr/>
          <p:nvPr>
            <p:extLst/>
          </p:nvPr>
        </p:nvGraphicFramePr>
        <p:xfrm>
          <a:off x="5963821" y="1810248"/>
          <a:ext cx="6118997" cy="47528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69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Providing incentives to landlords is also very popular, regardless of the language.</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32</a:t>
            </a:fld>
            <a:endParaRPr lang="en-US" dirty="0">
              <a:solidFill>
                <a:srgbClr val="114353"/>
              </a:solidFill>
            </a:endParaRPr>
          </a:p>
        </p:txBody>
      </p:sp>
      <p:sp>
        <p:nvSpPr>
          <p:cNvPr id="13" name="TextBox 12"/>
          <p:cNvSpPr txBox="1"/>
          <p:nvPr/>
        </p:nvSpPr>
        <p:spPr>
          <a:xfrm>
            <a:off x="7455969" y="971627"/>
            <a:ext cx="363170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Landlord Incentives</a:t>
            </a:r>
          </a:p>
        </p:txBody>
      </p:sp>
      <p:sp>
        <p:nvSpPr>
          <p:cNvPr id="16" name="TextBox 15">
            <a:extLst>
              <a:ext uri="{FF2B5EF4-FFF2-40B4-BE49-F238E27FC236}">
                <a16:creationId xmlns:a16="http://schemas.microsoft.com/office/drawing/2014/main" id="{351DA056-9F01-43E2-90FC-6C5BC7A8FB11}"/>
              </a:ext>
            </a:extLst>
          </p:cNvPr>
          <p:cNvSpPr txBox="1"/>
          <p:nvPr/>
        </p:nvSpPr>
        <p:spPr>
          <a:xfrm>
            <a:off x="5939689" y="5983011"/>
            <a:ext cx="795295"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12" name="TextBox 11">
            <a:extLst>
              <a:ext uri="{FF2B5EF4-FFF2-40B4-BE49-F238E27FC236}">
                <a16:creationId xmlns:a16="http://schemas.microsoft.com/office/drawing/2014/main" id="{AFA768BE-E20C-4A59-BEF0-36962F5FD18C}"/>
              </a:ext>
            </a:extLst>
          </p:cNvPr>
          <p:cNvSpPr txBox="1"/>
          <p:nvPr/>
        </p:nvSpPr>
        <p:spPr>
          <a:xfrm>
            <a:off x="10384600" y="6092947"/>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+81</a:t>
            </a:r>
          </a:p>
        </p:txBody>
      </p:sp>
      <p:sp>
        <p:nvSpPr>
          <p:cNvPr id="19" name="TextBox 18">
            <a:extLst>
              <a:ext uri="{FF2B5EF4-FFF2-40B4-BE49-F238E27FC236}">
                <a16:creationId xmlns:a16="http://schemas.microsoft.com/office/drawing/2014/main" id="{C45B8A46-38B6-4EE5-AF0D-38C1A375B22E}"/>
              </a:ext>
            </a:extLst>
          </p:cNvPr>
          <p:cNvSpPr txBox="1"/>
          <p:nvPr/>
        </p:nvSpPr>
        <p:spPr>
          <a:xfrm>
            <a:off x="7485461" y="6092948"/>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+84</a:t>
            </a:r>
          </a:p>
        </p:txBody>
      </p:sp>
      <p:sp>
        <p:nvSpPr>
          <p:cNvPr id="2" name="Rectangle 1">
            <a:extLst>
              <a:ext uri="{FF2B5EF4-FFF2-40B4-BE49-F238E27FC236}">
                <a16:creationId xmlns:a16="http://schemas.microsoft.com/office/drawing/2014/main" id="{1F1C4949-5D87-4420-82C6-3FB807D3E77A}"/>
              </a:ext>
            </a:extLst>
          </p:cNvPr>
          <p:cNvSpPr/>
          <p:nvPr/>
        </p:nvSpPr>
        <p:spPr>
          <a:xfrm>
            <a:off x="116172" y="1528174"/>
            <a:ext cx="5634317" cy="2242653"/>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prstClr val="white"/>
                </a:solidFill>
                <a:latin typeface="Arial" panose="020B0604020202020204" pitchFamily="34" charset="0"/>
                <a:cs typeface="Arial" panose="020B0604020202020204" pitchFamily="34" charset="0"/>
              </a:rPr>
              <a:t>“Create financial incentives for residential landlords to make energy efficiency improvements like better insulation and more energy-efficient appliances.”</a:t>
            </a:r>
          </a:p>
        </p:txBody>
      </p:sp>
      <p:sp>
        <p:nvSpPr>
          <p:cNvPr id="14" name="Rectangle 13">
            <a:extLst>
              <a:ext uri="{FF2B5EF4-FFF2-40B4-BE49-F238E27FC236}">
                <a16:creationId xmlns:a16="http://schemas.microsoft.com/office/drawing/2014/main" id="{77B37A36-2DDD-4462-8BB6-1237B284C5FC}"/>
              </a:ext>
            </a:extLst>
          </p:cNvPr>
          <p:cNvSpPr/>
          <p:nvPr/>
        </p:nvSpPr>
        <p:spPr>
          <a:xfrm>
            <a:off x="116172" y="4051570"/>
            <a:ext cx="5634317" cy="2112567"/>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srgbClr val="000000"/>
                </a:solidFill>
                <a:latin typeface="Arial" panose="020B0604020202020204" pitchFamily="34" charset="0"/>
                <a:cs typeface="Arial" panose="020B0604020202020204" pitchFamily="34" charset="0"/>
              </a:rPr>
              <a:t>“Create financial incentives for landlords of </a:t>
            </a:r>
            <a:r>
              <a:rPr lang="en-US" sz="1600" b="1" i="1" dirty="0">
                <a:solidFill>
                  <a:srgbClr val="000000"/>
                </a:solidFill>
                <a:latin typeface="Arial" panose="020B0604020202020204" pitchFamily="34" charset="0"/>
                <a:cs typeface="Arial" panose="020B0604020202020204" pitchFamily="34" charset="0"/>
              </a:rPr>
              <a:t>low-income-homes</a:t>
            </a:r>
            <a:r>
              <a:rPr lang="en-US" sz="1600" i="1" dirty="0">
                <a:solidFill>
                  <a:srgbClr val="000000"/>
                </a:solidFill>
                <a:latin typeface="Arial" panose="020B0604020202020204" pitchFamily="34" charset="0"/>
                <a:cs typeface="Arial" panose="020B0604020202020204" pitchFamily="34" charset="0"/>
              </a:rPr>
              <a:t> to make energy efficiency improvements like better insulation and more energy-efficient appliances.”</a:t>
            </a:r>
          </a:p>
        </p:txBody>
      </p:sp>
      <p:graphicFrame>
        <p:nvGraphicFramePr>
          <p:cNvPr id="15" name="Chart 14">
            <a:extLst>
              <a:ext uri="{FF2B5EF4-FFF2-40B4-BE49-F238E27FC236}">
                <a16:creationId xmlns:a16="http://schemas.microsoft.com/office/drawing/2014/main" id="{FDBC5F30-4677-FF44-A5A8-94A6CF6F84B6}"/>
              </a:ext>
            </a:extLst>
          </p:cNvPr>
          <p:cNvGraphicFramePr/>
          <p:nvPr>
            <p:extLst/>
          </p:nvPr>
        </p:nvGraphicFramePr>
        <p:xfrm>
          <a:off x="5963821" y="1340127"/>
          <a:ext cx="6118997" cy="48240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EBFC3C-6111-6D4B-B8DD-534AE5A6316E}"/>
              </a:ext>
            </a:extLst>
          </p:cNvPr>
          <p:cNvSpPr txBox="1"/>
          <p:nvPr/>
        </p:nvSpPr>
        <p:spPr>
          <a:xfrm>
            <a:off x="6980708" y="5567327"/>
            <a:ext cx="1737343"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Regular Language</a:t>
            </a:r>
          </a:p>
        </p:txBody>
      </p:sp>
      <p:sp>
        <p:nvSpPr>
          <p:cNvPr id="20" name="TextBox 19">
            <a:extLst>
              <a:ext uri="{FF2B5EF4-FFF2-40B4-BE49-F238E27FC236}">
                <a16:creationId xmlns:a16="http://schemas.microsoft.com/office/drawing/2014/main" id="{575F1222-748B-8F4F-AD16-91E8D116A7D3}"/>
              </a:ext>
            </a:extLst>
          </p:cNvPr>
          <p:cNvSpPr txBox="1"/>
          <p:nvPr/>
        </p:nvSpPr>
        <p:spPr>
          <a:xfrm>
            <a:off x="9179859" y="5550370"/>
            <a:ext cx="2782497"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“Limited  Income” Language</a:t>
            </a:r>
          </a:p>
        </p:txBody>
      </p:sp>
    </p:spTree>
    <p:extLst>
      <p:ext uri="{BB962C8B-B14F-4D97-AF65-F5344CB8AC3E}">
        <p14:creationId xmlns:p14="http://schemas.microsoft.com/office/powerpoint/2010/main" val="416912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The surcharge is less popular, especially at $1.00, but it still has majority support.</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33</a:t>
            </a:fld>
            <a:endParaRPr lang="en-US" dirty="0">
              <a:solidFill>
                <a:srgbClr val="114353"/>
              </a:solidFill>
            </a:endParaRPr>
          </a:p>
        </p:txBody>
      </p:sp>
      <p:sp>
        <p:nvSpPr>
          <p:cNvPr id="13" name="TextBox 12"/>
          <p:cNvSpPr txBox="1"/>
          <p:nvPr/>
        </p:nvSpPr>
        <p:spPr>
          <a:xfrm>
            <a:off x="7455969" y="971627"/>
            <a:ext cx="3631701"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Surcharge</a:t>
            </a:r>
          </a:p>
        </p:txBody>
      </p:sp>
      <p:sp>
        <p:nvSpPr>
          <p:cNvPr id="16" name="TextBox 15">
            <a:extLst>
              <a:ext uri="{FF2B5EF4-FFF2-40B4-BE49-F238E27FC236}">
                <a16:creationId xmlns:a16="http://schemas.microsoft.com/office/drawing/2014/main" id="{351DA056-9F01-43E2-90FC-6C5BC7A8FB11}"/>
              </a:ext>
            </a:extLst>
          </p:cNvPr>
          <p:cNvSpPr txBox="1"/>
          <p:nvPr/>
        </p:nvSpPr>
        <p:spPr>
          <a:xfrm>
            <a:off x="5939689" y="5983011"/>
            <a:ext cx="795295"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12" name="TextBox 11">
            <a:extLst>
              <a:ext uri="{FF2B5EF4-FFF2-40B4-BE49-F238E27FC236}">
                <a16:creationId xmlns:a16="http://schemas.microsoft.com/office/drawing/2014/main" id="{AFA768BE-E20C-4A59-BEF0-36962F5FD18C}"/>
              </a:ext>
            </a:extLst>
          </p:cNvPr>
          <p:cNvSpPr txBox="1"/>
          <p:nvPr/>
        </p:nvSpPr>
        <p:spPr>
          <a:xfrm>
            <a:off x="10384600" y="6092947"/>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a:t>
            </a:r>
          </a:p>
        </p:txBody>
      </p:sp>
      <p:sp>
        <p:nvSpPr>
          <p:cNvPr id="19" name="TextBox 18">
            <a:extLst>
              <a:ext uri="{FF2B5EF4-FFF2-40B4-BE49-F238E27FC236}">
                <a16:creationId xmlns:a16="http://schemas.microsoft.com/office/drawing/2014/main" id="{C45B8A46-38B6-4EE5-AF0D-38C1A375B22E}"/>
              </a:ext>
            </a:extLst>
          </p:cNvPr>
          <p:cNvSpPr txBox="1"/>
          <p:nvPr/>
        </p:nvSpPr>
        <p:spPr>
          <a:xfrm>
            <a:off x="7485461" y="6092948"/>
            <a:ext cx="727839"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+18</a:t>
            </a:r>
          </a:p>
        </p:txBody>
      </p:sp>
      <p:sp>
        <p:nvSpPr>
          <p:cNvPr id="2" name="Rectangle 1">
            <a:extLst>
              <a:ext uri="{FF2B5EF4-FFF2-40B4-BE49-F238E27FC236}">
                <a16:creationId xmlns:a16="http://schemas.microsoft.com/office/drawing/2014/main" id="{1F1C4949-5D87-4420-82C6-3FB807D3E77A}"/>
              </a:ext>
            </a:extLst>
          </p:cNvPr>
          <p:cNvSpPr/>
          <p:nvPr/>
        </p:nvSpPr>
        <p:spPr>
          <a:xfrm>
            <a:off x="116172" y="1528174"/>
            <a:ext cx="5634317" cy="2242653"/>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prstClr val="white"/>
                </a:solidFill>
                <a:latin typeface="Arial" panose="020B0604020202020204" pitchFamily="34" charset="0"/>
                <a:cs typeface="Arial" panose="020B0604020202020204" pitchFamily="34" charset="0"/>
              </a:rPr>
              <a:t>“Help low-income and working-class households make their homes more energy efficient, paid for by adding </a:t>
            </a:r>
            <a:r>
              <a:rPr lang="en-US" sz="1600" b="1" i="1" dirty="0">
                <a:solidFill>
                  <a:prstClr val="white"/>
                </a:solidFill>
                <a:latin typeface="Arial" panose="020B0604020202020204" pitchFamily="34" charset="0"/>
                <a:cs typeface="Arial" panose="020B0604020202020204" pitchFamily="34" charset="0"/>
              </a:rPr>
              <a:t>fifty cents </a:t>
            </a:r>
            <a:r>
              <a:rPr lang="en-US" sz="1600" i="1" dirty="0">
                <a:solidFill>
                  <a:prstClr val="white"/>
                </a:solidFill>
                <a:latin typeface="Arial" panose="020B0604020202020204" pitchFamily="34" charset="0"/>
                <a:cs typeface="Arial" panose="020B0604020202020204" pitchFamily="34" charset="0"/>
              </a:rPr>
              <a:t>to every customer's monthly electric bill.”</a:t>
            </a:r>
          </a:p>
        </p:txBody>
      </p:sp>
      <p:sp>
        <p:nvSpPr>
          <p:cNvPr id="14" name="Rectangle 13">
            <a:extLst>
              <a:ext uri="{FF2B5EF4-FFF2-40B4-BE49-F238E27FC236}">
                <a16:creationId xmlns:a16="http://schemas.microsoft.com/office/drawing/2014/main" id="{77B37A36-2DDD-4462-8BB6-1237B284C5FC}"/>
              </a:ext>
            </a:extLst>
          </p:cNvPr>
          <p:cNvSpPr/>
          <p:nvPr/>
        </p:nvSpPr>
        <p:spPr>
          <a:xfrm>
            <a:off x="116172" y="4051570"/>
            <a:ext cx="5634317" cy="2112567"/>
          </a:xfrm>
          <a:prstGeom prst="rect">
            <a:avLst/>
          </a:prstGeom>
          <a:solidFill>
            <a:schemeClr val="accent2">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i="1" dirty="0">
                <a:solidFill>
                  <a:srgbClr val="000000"/>
                </a:solidFill>
                <a:latin typeface="Arial" panose="020B0604020202020204" pitchFamily="34" charset="0"/>
                <a:cs typeface="Arial" panose="020B0604020202020204" pitchFamily="34" charset="0"/>
              </a:rPr>
              <a:t>“Help low-income and working-class households make their homes more energy efficient, paid for by adding </a:t>
            </a:r>
            <a:r>
              <a:rPr lang="en-US" sz="1600" b="1" i="1" dirty="0">
                <a:solidFill>
                  <a:srgbClr val="000000"/>
                </a:solidFill>
                <a:latin typeface="Arial" panose="020B0604020202020204" pitchFamily="34" charset="0"/>
                <a:cs typeface="Arial" panose="020B0604020202020204" pitchFamily="34" charset="0"/>
              </a:rPr>
              <a:t>one dollar </a:t>
            </a:r>
            <a:r>
              <a:rPr lang="en-US" sz="1600" i="1" dirty="0">
                <a:solidFill>
                  <a:srgbClr val="000000"/>
                </a:solidFill>
                <a:latin typeface="Arial" panose="020B0604020202020204" pitchFamily="34" charset="0"/>
                <a:cs typeface="Arial" panose="020B0604020202020204" pitchFamily="34" charset="0"/>
              </a:rPr>
              <a:t>to every customer's monthly electric bill.”</a:t>
            </a:r>
          </a:p>
        </p:txBody>
      </p:sp>
      <p:graphicFrame>
        <p:nvGraphicFramePr>
          <p:cNvPr id="15" name="Chart 14">
            <a:extLst>
              <a:ext uri="{FF2B5EF4-FFF2-40B4-BE49-F238E27FC236}">
                <a16:creationId xmlns:a16="http://schemas.microsoft.com/office/drawing/2014/main" id="{FDBC5F30-4677-FF44-A5A8-94A6CF6F84B6}"/>
              </a:ext>
            </a:extLst>
          </p:cNvPr>
          <p:cNvGraphicFramePr/>
          <p:nvPr>
            <p:extLst/>
          </p:nvPr>
        </p:nvGraphicFramePr>
        <p:xfrm>
          <a:off x="5963821" y="1340127"/>
          <a:ext cx="6118997" cy="482401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EBFC3C-6111-6D4B-B8DD-534AE5A6316E}"/>
              </a:ext>
            </a:extLst>
          </p:cNvPr>
          <p:cNvSpPr txBox="1"/>
          <p:nvPr/>
        </p:nvSpPr>
        <p:spPr>
          <a:xfrm>
            <a:off x="6980708" y="5567327"/>
            <a:ext cx="1737343"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$0.50 Surcharge</a:t>
            </a:r>
          </a:p>
        </p:txBody>
      </p:sp>
      <p:sp>
        <p:nvSpPr>
          <p:cNvPr id="20" name="TextBox 19">
            <a:extLst>
              <a:ext uri="{FF2B5EF4-FFF2-40B4-BE49-F238E27FC236}">
                <a16:creationId xmlns:a16="http://schemas.microsoft.com/office/drawing/2014/main" id="{575F1222-748B-8F4F-AD16-91E8D116A7D3}"/>
              </a:ext>
            </a:extLst>
          </p:cNvPr>
          <p:cNvSpPr txBox="1"/>
          <p:nvPr/>
        </p:nvSpPr>
        <p:spPr>
          <a:xfrm>
            <a:off x="9494729" y="5550370"/>
            <a:ext cx="2467627"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$1.00 Surcharge</a:t>
            </a:r>
          </a:p>
        </p:txBody>
      </p:sp>
    </p:spTree>
    <p:extLst>
      <p:ext uri="{BB962C8B-B14F-4D97-AF65-F5344CB8AC3E}">
        <p14:creationId xmlns:p14="http://schemas.microsoft.com/office/powerpoint/2010/main" val="3115349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457" y="15760"/>
            <a:ext cx="11600543" cy="838621"/>
          </a:xfrm>
        </p:spPr>
        <p:txBody>
          <a:bodyPr>
            <a:noAutofit/>
          </a:bodyPr>
          <a:lstStyle/>
          <a:p>
            <a:r>
              <a:rPr lang="en-US" sz="2800" dirty="0">
                <a:solidFill>
                  <a:schemeClr val="tx1"/>
                </a:solidFill>
              </a:rPr>
              <a:t>Almost all of our proposals have generally very high support.</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34</a:t>
            </a:fld>
            <a:endParaRPr lang="en-US" dirty="0">
              <a:solidFill>
                <a:srgbClr val="114353"/>
              </a:solidFill>
            </a:endParaRPr>
          </a:p>
        </p:txBody>
      </p:sp>
      <p:graphicFrame>
        <p:nvGraphicFramePr>
          <p:cNvPr id="25" name="Chart 24"/>
          <p:cNvGraphicFramePr/>
          <p:nvPr>
            <p:extLst/>
          </p:nvPr>
        </p:nvGraphicFramePr>
        <p:xfrm>
          <a:off x="150442" y="1493271"/>
          <a:ext cx="11835232" cy="4985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91119" y="1670597"/>
            <a:ext cx="3788512" cy="338554"/>
          </a:xfrm>
          <a:prstGeom prst="rect">
            <a:avLst/>
          </a:prstGeom>
          <a:noFill/>
          <a:ln>
            <a:solidFill>
              <a:schemeClr val="tx1"/>
            </a:solidFill>
          </a:ln>
        </p:spPr>
        <p:txBody>
          <a:bodyPr wrap="square" rtlCol="0">
            <a:spAutoFit/>
          </a:bodyPr>
          <a:lstStyle/>
          <a:p>
            <a:pPr algn="ctr">
              <a:defRPr/>
            </a:pPr>
            <a:r>
              <a:rPr lang="en-US" sz="1600" b="1" dirty="0">
                <a:solidFill>
                  <a:srgbClr val="000000"/>
                </a:solidFill>
                <a:latin typeface="Arial" panose="020B0604020202020204" pitchFamily="34" charset="0"/>
                <a:cs typeface="Arial" panose="020B0604020202020204" pitchFamily="34" charset="0"/>
              </a:rPr>
              <a:t>Proposals – SPLITS COMBINED</a:t>
            </a:r>
          </a:p>
        </p:txBody>
      </p:sp>
      <p:sp>
        <p:nvSpPr>
          <p:cNvPr id="18" name="Footer Placeholder 5">
            <a:extLst>
              <a:ext uri="{FF2B5EF4-FFF2-40B4-BE49-F238E27FC236}">
                <a16:creationId xmlns:a16="http://schemas.microsoft.com/office/drawing/2014/main" id="{509F6B7A-37CF-4460-81AB-5A8AC410D100}"/>
              </a:ext>
            </a:extLst>
          </p:cNvPr>
          <p:cNvSpPr>
            <a:spLocks noGrp="1"/>
          </p:cNvSpPr>
          <p:nvPr>
            <p:ph type="ftr" sz="quarter" idx="17"/>
          </p:nvPr>
        </p:nvSpPr>
        <p:spPr>
          <a:xfrm>
            <a:off x="150442" y="6484942"/>
            <a:ext cx="4419600" cy="365125"/>
          </a:xfrm>
        </p:spPr>
        <p:txBody>
          <a:bodyPr/>
          <a:lstStyle/>
          <a:p>
            <a:pPr>
              <a:defRPr/>
            </a:pPr>
            <a:r>
              <a:rPr lang="en-US" sz="1000" kern="0" dirty="0">
                <a:solidFill>
                  <a:srgbClr val="114353"/>
                </a:solidFill>
              </a:rPr>
              <a:t>© Anzalone Liszt Grove Research</a:t>
            </a:r>
          </a:p>
        </p:txBody>
      </p:sp>
      <p:sp>
        <p:nvSpPr>
          <p:cNvPr id="9" name="TextBox 8">
            <a:extLst>
              <a:ext uri="{FF2B5EF4-FFF2-40B4-BE49-F238E27FC236}">
                <a16:creationId xmlns:a16="http://schemas.microsoft.com/office/drawing/2014/main" id="{29D5097B-9FAA-49FF-BBF2-877F0B69A6F1}"/>
              </a:ext>
            </a:extLst>
          </p:cNvPr>
          <p:cNvSpPr txBox="1"/>
          <p:nvPr/>
        </p:nvSpPr>
        <p:spPr>
          <a:xfrm>
            <a:off x="11286731" y="4300843"/>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N/A</a:t>
            </a:r>
          </a:p>
        </p:txBody>
      </p:sp>
      <p:sp>
        <p:nvSpPr>
          <p:cNvPr id="10" name="TextBox 9">
            <a:extLst>
              <a:ext uri="{FF2B5EF4-FFF2-40B4-BE49-F238E27FC236}">
                <a16:creationId xmlns:a16="http://schemas.microsoft.com/office/drawing/2014/main" id="{954D3020-500A-468A-9092-1F4447032608}"/>
              </a:ext>
            </a:extLst>
          </p:cNvPr>
          <p:cNvSpPr txBox="1"/>
          <p:nvPr/>
        </p:nvSpPr>
        <p:spPr>
          <a:xfrm>
            <a:off x="11286732" y="361609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+66</a:t>
            </a:r>
          </a:p>
        </p:txBody>
      </p:sp>
      <p:sp>
        <p:nvSpPr>
          <p:cNvPr id="11" name="TextBox 10">
            <a:extLst>
              <a:ext uri="{FF2B5EF4-FFF2-40B4-BE49-F238E27FC236}">
                <a16:creationId xmlns:a16="http://schemas.microsoft.com/office/drawing/2014/main" id="{D482D621-A1C8-4F65-AA34-B339936AFA8B}"/>
              </a:ext>
            </a:extLst>
          </p:cNvPr>
          <p:cNvSpPr txBox="1"/>
          <p:nvPr/>
        </p:nvSpPr>
        <p:spPr>
          <a:xfrm>
            <a:off x="11290486" y="294206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+74</a:t>
            </a:r>
          </a:p>
        </p:txBody>
      </p:sp>
      <p:sp>
        <p:nvSpPr>
          <p:cNvPr id="12" name="TextBox 11">
            <a:extLst>
              <a:ext uri="{FF2B5EF4-FFF2-40B4-BE49-F238E27FC236}">
                <a16:creationId xmlns:a16="http://schemas.microsoft.com/office/drawing/2014/main" id="{78BED4AA-128A-4200-B08F-A25A25883571}"/>
              </a:ext>
            </a:extLst>
          </p:cNvPr>
          <p:cNvSpPr txBox="1"/>
          <p:nvPr/>
        </p:nvSpPr>
        <p:spPr>
          <a:xfrm>
            <a:off x="11092680" y="1573171"/>
            <a:ext cx="1085861" cy="738664"/>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No Lower Income NET</a:t>
            </a:r>
          </a:p>
        </p:txBody>
      </p:sp>
      <p:sp>
        <p:nvSpPr>
          <p:cNvPr id="15" name="TextBox 14">
            <a:extLst>
              <a:ext uri="{FF2B5EF4-FFF2-40B4-BE49-F238E27FC236}">
                <a16:creationId xmlns:a16="http://schemas.microsoft.com/office/drawing/2014/main" id="{C3B3179B-0C4F-4DA8-ADA3-2AE90C5E0562}"/>
              </a:ext>
            </a:extLst>
          </p:cNvPr>
          <p:cNvSpPr txBox="1"/>
          <p:nvPr/>
        </p:nvSpPr>
        <p:spPr>
          <a:xfrm>
            <a:off x="11286730" y="494116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+52</a:t>
            </a:r>
          </a:p>
        </p:txBody>
      </p:sp>
      <p:sp>
        <p:nvSpPr>
          <p:cNvPr id="17" name="TextBox 16">
            <a:extLst>
              <a:ext uri="{FF2B5EF4-FFF2-40B4-BE49-F238E27FC236}">
                <a16:creationId xmlns:a16="http://schemas.microsoft.com/office/drawing/2014/main" id="{836AAEFC-E78E-4747-B276-EECCFB9A9D56}"/>
              </a:ext>
            </a:extLst>
          </p:cNvPr>
          <p:cNvSpPr txBox="1"/>
          <p:nvPr/>
        </p:nvSpPr>
        <p:spPr>
          <a:xfrm>
            <a:off x="9988433" y="1573171"/>
            <a:ext cx="1085861" cy="738664"/>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Lower Income NET</a:t>
            </a:r>
          </a:p>
        </p:txBody>
      </p:sp>
      <p:sp>
        <p:nvSpPr>
          <p:cNvPr id="19" name="TextBox 18">
            <a:extLst>
              <a:ext uri="{FF2B5EF4-FFF2-40B4-BE49-F238E27FC236}">
                <a16:creationId xmlns:a16="http://schemas.microsoft.com/office/drawing/2014/main" id="{BDCD4B36-3787-4E36-B971-6853D76C8D56}"/>
              </a:ext>
            </a:extLst>
          </p:cNvPr>
          <p:cNvSpPr txBox="1"/>
          <p:nvPr/>
        </p:nvSpPr>
        <p:spPr>
          <a:xfrm>
            <a:off x="10123904" y="294657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+71</a:t>
            </a:r>
          </a:p>
        </p:txBody>
      </p:sp>
      <p:sp>
        <p:nvSpPr>
          <p:cNvPr id="20" name="TextBox 19">
            <a:extLst>
              <a:ext uri="{FF2B5EF4-FFF2-40B4-BE49-F238E27FC236}">
                <a16:creationId xmlns:a16="http://schemas.microsoft.com/office/drawing/2014/main" id="{341E2741-BE32-4EF6-B93A-E6BB3D3363CF}"/>
              </a:ext>
            </a:extLst>
          </p:cNvPr>
          <p:cNvSpPr txBox="1"/>
          <p:nvPr/>
        </p:nvSpPr>
        <p:spPr>
          <a:xfrm>
            <a:off x="10123903" y="361609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+59</a:t>
            </a:r>
          </a:p>
        </p:txBody>
      </p:sp>
      <p:sp>
        <p:nvSpPr>
          <p:cNvPr id="21" name="TextBox 20">
            <a:extLst>
              <a:ext uri="{FF2B5EF4-FFF2-40B4-BE49-F238E27FC236}">
                <a16:creationId xmlns:a16="http://schemas.microsoft.com/office/drawing/2014/main" id="{372933C0-BCB9-470E-8CF8-BDC79AA4AFA7}"/>
              </a:ext>
            </a:extLst>
          </p:cNvPr>
          <p:cNvSpPr txBox="1"/>
          <p:nvPr/>
        </p:nvSpPr>
        <p:spPr>
          <a:xfrm>
            <a:off x="10123902" y="427987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N/A</a:t>
            </a:r>
          </a:p>
        </p:txBody>
      </p:sp>
      <p:sp>
        <p:nvSpPr>
          <p:cNvPr id="22" name="TextBox 21">
            <a:extLst>
              <a:ext uri="{FF2B5EF4-FFF2-40B4-BE49-F238E27FC236}">
                <a16:creationId xmlns:a16="http://schemas.microsoft.com/office/drawing/2014/main" id="{899F766C-FF2B-4D6A-95C2-CA6DD8B9BBC2}"/>
              </a:ext>
            </a:extLst>
          </p:cNvPr>
          <p:cNvSpPr txBox="1"/>
          <p:nvPr/>
        </p:nvSpPr>
        <p:spPr>
          <a:xfrm>
            <a:off x="10123902" y="4941169"/>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+53</a:t>
            </a:r>
          </a:p>
        </p:txBody>
      </p:sp>
      <p:sp>
        <p:nvSpPr>
          <p:cNvPr id="31" name="TextBox 30">
            <a:extLst>
              <a:ext uri="{FF2B5EF4-FFF2-40B4-BE49-F238E27FC236}">
                <a16:creationId xmlns:a16="http://schemas.microsoft.com/office/drawing/2014/main" id="{F439829F-1CB8-48E7-8CF4-3B2C8440EF05}"/>
              </a:ext>
            </a:extLst>
          </p:cNvPr>
          <p:cNvSpPr txBox="1"/>
          <p:nvPr/>
        </p:nvSpPr>
        <p:spPr>
          <a:xfrm>
            <a:off x="11286732" y="228077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+72</a:t>
            </a:r>
          </a:p>
        </p:txBody>
      </p:sp>
      <p:sp>
        <p:nvSpPr>
          <p:cNvPr id="32" name="TextBox 31">
            <a:extLst>
              <a:ext uri="{FF2B5EF4-FFF2-40B4-BE49-F238E27FC236}">
                <a16:creationId xmlns:a16="http://schemas.microsoft.com/office/drawing/2014/main" id="{7CF543BC-3E33-4248-99FB-1C1D082F1022}"/>
              </a:ext>
            </a:extLst>
          </p:cNvPr>
          <p:cNvSpPr txBox="1"/>
          <p:nvPr/>
        </p:nvSpPr>
        <p:spPr>
          <a:xfrm>
            <a:off x="10123905" y="2285275"/>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+77</a:t>
            </a:r>
          </a:p>
        </p:txBody>
      </p:sp>
      <p:sp>
        <p:nvSpPr>
          <p:cNvPr id="23" name="Subtitle 7">
            <a:extLst>
              <a:ext uri="{FF2B5EF4-FFF2-40B4-BE49-F238E27FC236}">
                <a16:creationId xmlns:a16="http://schemas.microsoft.com/office/drawing/2014/main" id="{D3E67FD4-D04D-440A-8C10-248FA2075CBC}"/>
              </a:ext>
            </a:extLst>
          </p:cNvPr>
          <p:cNvSpPr>
            <a:spLocks noGrp="1"/>
          </p:cNvSpPr>
          <p:nvPr>
            <p:ph type="subTitle" idx="13"/>
          </p:nvPr>
        </p:nvSpPr>
        <p:spPr>
          <a:xfrm>
            <a:off x="591457" y="831976"/>
            <a:ext cx="11176000" cy="685800"/>
          </a:xfrm>
        </p:spPr>
        <p:txBody>
          <a:bodyPr>
            <a:normAutofit/>
          </a:bodyPr>
          <a:lstStyle/>
          <a:p>
            <a:r>
              <a:rPr lang="en-US" dirty="0"/>
              <a:t>The surcharge is where we have gains to make.</a:t>
            </a:r>
          </a:p>
        </p:txBody>
      </p:sp>
      <p:sp>
        <p:nvSpPr>
          <p:cNvPr id="24" name="TextBox 23">
            <a:extLst>
              <a:ext uri="{FF2B5EF4-FFF2-40B4-BE49-F238E27FC236}">
                <a16:creationId xmlns:a16="http://schemas.microsoft.com/office/drawing/2014/main" id="{69308C08-4B58-D842-8056-5C87B3568EC1}"/>
              </a:ext>
            </a:extLst>
          </p:cNvPr>
          <p:cNvSpPr txBox="1"/>
          <p:nvPr/>
        </p:nvSpPr>
        <p:spPr>
          <a:xfrm>
            <a:off x="8737600" y="1788614"/>
            <a:ext cx="1085861"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NET</a:t>
            </a:r>
          </a:p>
        </p:txBody>
      </p:sp>
      <p:sp>
        <p:nvSpPr>
          <p:cNvPr id="26" name="TextBox 25">
            <a:extLst>
              <a:ext uri="{FF2B5EF4-FFF2-40B4-BE49-F238E27FC236}">
                <a16:creationId xmlns:a16="http://schemas.microsoft.com/office/drawing/2014/main" id="{7D0B0CE0-2156-8D4B-AAD6-DB3AD64D3DB9}"/>
              </a:ext>
            </a:extLst>
          </p:cNvPr>
          <p:cNvSpPr txBox="1"/>
          <p:nvPr/>
        </p:nvSpPr>
        <p:spPr>
          <a:xfrm>
            <a:off x="8845371" y="228077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+74</a:t>
            </a:r>
          </a:p>
        </p:txBody>
      </p:sp>
      <p:sp>
        <p:nvSpPr>
          <p:cNvPr id="27" name="TextBox 26">
            <a:extLst>
              <a:ext uri="{FF2B5EF4-FFF2-40B4-BE49-F238E27FC236}">
                <a16:creationId xmlns:a16="http://schemas.microsoft.com/office/drawing/2014/main" id="{2C8A2A99-1F84-C549-BA13-403A4A78F10E}"/>
              </a:ext>
            </a:extLst>
          </p:cNvPr>
          <p:cNvSpPr txBox="1"/>
          <p:nvPr/>
        </p:nvSpPr>
        <p:spPr>
          <a:xfrm>
            <a:off x="8845370" y="294843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+72</a:t>
            </a:r>
          </a:p>
        </p:txBody>
      </p:sp>
      <p:sp>
        <p:nvSpPr>
          <p:cNvPr id="28" name="TextBox 27">
            <a:extLst>
              <a:ext uri="{FF2B5EF4-FFF2-40B4-BE49-F238E27FC236}">
                <a16:creationId xmlns:a16="http://schemas.microsoft.com/office/drawing/2014/main" id="{E9A528DE-9E39-D24D-898B-ABF1788AD91D}"/>
              </a:ext>
            </a:extLst>
          </p:cNvPr>
          <p:cNvSpPr txBox="1"/>
          <p:nvPr/>
        </p:nvSpPr>
        <p:spPr>
          <a:xfrm>
            <a:off x="8845369" y="361609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+63</a:t>
            </a:r>
          </a:p>
        </p:txBody>
      </p:sp>
      <p:sp>
        <p:nvSpPr>
          <p:cNvPr id="29" name="TextBox 28">
            <a:extLst>
              <a:ext uri="{FF2B5EF4-FFF2-40B4-BE49-F238E27FC236}">
                <a16:creationId xmlns:a16="http://schemas.microsoft.com/office/drawing/2014/main" id="{70528C4F-7913-EA47-9A0F-F396598579B3}"/>
              </a:ext>
            </a:extLst>
          </p:cNvPr>
          <p:cNvSpPr txBox="1"/>
          <p:nvPr/>
        </p:nvSpPr>
        <p:spPr>
          <a:xfrm>
            <a:off x="8845368" y="4279875"/>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+61</a:t>
            </a:r>
          </a:p>
        </p:txBody>
      </p:sp>
      <p:sp>
        <p:nvSpPr>
          <p:cNvPr id="30" name="TextBox 29">
            <a:extLst>
              <a:ext uri="{FF2B5EF4-FFF2-40B4-BE49-F238E27FC236}">
                <a16:creationId xmlns:a16="http://schemas.microsoft.com/office/drawing/2014/main" id="{479089E5-EBBC-E641-B3E3-0C3BD0D67206}"/>
              </a:ext>
            </a:extLst>
          </p:cNvPr>
          <p:cNvSpPr txBox="1"/>
          <p:nvPr/>
        </p:nvSpPr>
        <p:spPr>
          <a:xfrm>
            <a:off x="8845368" y="4941170"/>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+53</a:t>
            </a:r>
          </a:p>
        </p:txBody>
      </p:sp>
      <p:sp>
        <p:nvSpPr>
          <p:cNvPr id="36" name="TextBox 35">
            <a:extLst>
              <a:ext uri="{FF2B5EF4-FFF2-40B4-BE49-F238E27FC236}">
                <a16:creationId xmlns:a16="http://schemas.microsoft.com/office/drawing/2014/main" id="{DC054024-2B57-8A45-A80F-610AB454B425}"/>
              </a:ext>
            </a:extLst>
          </p:cNvPr>
          <p:cNvSpPr txBox="1"/>
          <p:nvPr/>
        </p:nvSpPr>
        <p:spPr>
          <a:xfrm>
            <a:off x="8845367" y="5835344"/>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+13</a:t>
            </a:r>
          </a:p>
        </p:txBody>
      </p:sp>
      <p:sp>
        <p:nvSpPr>
          <p:cNvPr id="37" name="TextBox 36">
            <a:extLst>
              <a:ext uri="{FF2B5EF4-FFF2-40B4-BE49-F238E27FC236}">
                <a16:creationId xmlns:a16="http://schemas.microsoft.com/office/drawing/2014/main" id="{F92F472A-F5E0-1E41-9A1D-6A52DCDB8A88}"/>
              </a:ext>
            </a:extLst>
          </p:cNvPr>
          <p:cNvSpPr txBox="1"/>
          <p:nvPr/>
        </p:nvSpPr>
        <p:spPr>
          <a:xfrm>
            <a:off x="10123902" y="5835343"/>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+7</a:t>
            </a:r>
          </a:p>
        </p:txBody>
      </p:sp>
      <p:sp>
        <p:nvSpPr>
          <p:cNvPr id="38" name="TextBox 37">
            <a:extLst>
              <a:ext uri="{FF2B5EF4-FFF2-40B4-BE49-F238E27FC236}">
                <a16:creationId xmlns:a16="http://schemas.microsoft.com/office/drawing/2014/main" id="{2F29FBDF-F2EF-D342-8AB5-A4DA95469A35}"/>
              </a:ext>
            </a:extLst>
          </p:cNvPr>
          <p:cNvSpPr txBox="1"/>
          <p:nvPr/>
        </p:nvSpPr>
        <p:spPr>
          <a:xfrm>
            <a:off x="11286730" y="5835342"/>
            <a:ext cx="814913" cy="307777"/>
          </a:xfrm>
          <a:prstGeom prst="rect">
            <a:avLst/>
          </a:prstGeom>
          <a:noFill/>
          <a:ln>
            <a:solidFill>
              <a:schemeClr val="tx1"/>
            </a:solidFill>
          </a:ln>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+18</a:t>
            </a:r>
          </a:p>
        </p:txBody>
      </p:sp>
      <p:cxnSp>
        <p:nvCxnSpPr>
          <p:cNvPr id="33" name="Straight Connector 32">
            <a:extLst>
              <a:ext uri="{FF2B5EF4-FFF2-40B4-BE49-F238E27FC236}">
                <a16:creationId xmlns:a16="http://schemas.microsoft.com/office/drawing/2014/main" id="{DA8E9BDA-C079-EC46-8056-D517DEEE8001}"/>
              </a:ext>
            </a:extLst>
          </p:cNvPr>
          <p:cNvCxnSpPr/>
          <p:nvPr/>
        </p:nvCxnSpPr>
        <p:spPr>
          <a:xfrm>
            <a:off x="8845367" y="5436296"/>
            <a:ext cx="3256276" cy="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268F7724-39EA-B440-A131-4A32D65F0963}"/>
              </a:ext>
            </a:extLst>
          </p:cNvPr>
          <p:cNvSpPr txBox="1"/>
          <p:nvPr/>
        </p:nvSpPr>
        <p:spPr>
          <a:xfrm>
            <a:off x="10202108" y="5473397"/>
            <a:ext cx="658499"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$0.50</a:t>
            </a:r>
          </a:p>
        </p:txBody>
      </p:sp>
      <p:sp>
        <p:nvSpPr>
          <p:cNvPr id="35" name="TextBox 34">
            <a:extLst>
              <a:ext uri="{FF2B5EF4-FFF2-40B4-BE49-F238E27FC236}">
                <a16:creationId xmlns:a16="http://schemas.microsoft.com/office/drawing/2014/main" id="{1CA6813F-A424-5E42-930B-265A1A11D0FA}"/>
              </a:ext>
            </a:extLst>
          </p:cNvPr>
          <p:cNvSpPr txBox="1"/>
          <p:nvPr/>
        </p:nvSpPr>
        <p:spPr>
          <a:xfrm>
            <a:off x="11343307" y="5473397"/>
            <a:ext cx="658499" cy="307777"/>
          </a:xfrm>
          <a:prstGeom prst="rect">
            <a:avLst/>
          </a:prstGeom>
          <a:noFill/>
        </p:spPr>
        <p:txBody>
          <a:bodyPr wrap="square" rtlCol="0">
            <a:spAutoFit/>
          </a:bodyPr>
          <a:lstStyle/>
          <a:p>
            <a:pPr algn="ctr">
              <a:defRPr/>
            </a:pPr>
            <a:r>
              <a:rPr lang="en-US" sz="1400" b="1" dirty="0">
                <a:solidFill>
                  <a:srgbClr val="000000"/>
                </a:solidFill>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val="402297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457" y="15760"/>
            <a:ext cx="11600543" cy="838621"/>
          </a:xfrm>
        </p:spPr>
        <p:txBody>
          <a:bodyPr>
            <a:noAutofit/>
          </a:bodyPr>
          <a:lstStyle/>
          <a:p>
            <a:r>
              <a:rPr lang="en-US" sz="2800" dirty="0">
                <a:solidFill>
                  <a:schemeClr val="tx1"/>
                </a:solidFill>
              </a:rPr>
              <a:t>In California, the trend is the same.</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25" name="Chart 24"/>
          <p:cNvGraphicFramePr/>
          <p:nvPr>
            <p:extLst>
              <p:ext uri="{D42A27DB-BD31-4B8C-83A1-F6EECF244321}">
                <p14:modId xmlns:p14="http://schemas.microsoft.com/office/powerpoint/2010/main" val="3199785590"/>
              </p:ext>
            </p:extLst>
          </p:nvPr>
        </p:nvGraphicFramePr>
        <p:xfrm>
          <a:off x="150442" y="1493271"/>
          <a:ext cx="11835232" cy="4985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91119" y="1670597"/>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Proposals – SPLITS COMBINED</a:t>
            </a:r>
          </a:p>
        </p:txBody>
      </p:sp>
      <p:sp>
        <p:nvSpPr>
          <p:cNvPr id="18" name="Footer Placeholder 5">
            <a:extLst>
              <a:ext uri="{FF2B5EF4-FFF2-40B4-BE49-F238E27FC236}">
                <a16:creationId xmlns:a16="http://schemas.microsoft.com/office/drawing/2014/main" id="{509F6B7A-37CF-4460-81AB-5A8AC410D100}"/>
              </a:ext>
            </a:extLst>
          </p:cNvPr>
          <p:cNvSpPr>
            <a:spLocks noGrp="1"/>
          </p:cNvSpPr>
          <p:nvPr>
            <p:ph type="ftr" sz="quarter" idx="17"/>
          </p:nvPr>
        </p:nvSpPr>
        <p:spPr>
          <a:xfrm>
            <a:off x="150442" y="6484942"/>
            <a:ext cx="4419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sp>
        <p:nvSpPr>
          <p:cNvPr id="9" name="TextBox 8">
            <a:extLst>
              <a:ext uri="{FF2B5EF4-FFF2-40B4-BE49-F238E27FC236}">
                <a16:creationId xmlns:a16="http://schemas.microsoft.com/office/drawing/2014/main" id="{29D5097B-9FAA-49FF-BBF2-877F0B69A6F1}"/>
              </a:ext>
            </a:extLst>
          </p:cNvPr>
          <p:cNvSpPr txBox="1"/>
          <p:nvPr/>
        </p:nvSpPr>
        <p:spPr>
          <a:xfrm>
            <a:off x="11286731" y="4300843"/>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N/A</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54D3020-500A-468A-9092-1F4447032608}"/>
              </a:ext>
            </a:extLst>
          </p:cNvPr>
          <p:cNvSpPr txBox="1"/>
          <p:nvPr/>
        </p:nvSpPr>
        <p:spPr>
          <a:xfrm>
            <a:off x="11286732"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+69</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D482D621-A1C8-4F65-AA34-B339936AFA8B}"/>
              </a:ext>
            </a:extLst>
          </p:cNvPr>
          <p:cNvSpPr txBox="1"/>
          <p:nvPr/>
        </p:nvSpPr>
        <p:spPr>
          <a:xfrm>
            <a:off x="11290486" y="29420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+65</a:t>
            </a:r>
          </a:p>
        </p:txBody>
      </p:sp>
      <p:sp>
        <p:nvSpPr>
          <p:cNvPr id="12" name="TextBox 11">
            <a:extLst>
              <a:ext uri="{FF2B5EF4-FFF2-40B4-BE49-F238E27FC236}">
                <a16:creationId xmlns:a16="http://schemas.microsoft.com/office/drawing/2014/main" id="{78BED4AA-128A-4200-B08F-A25A25883571}"/>
              </a:ext>
            </a:extLst>
          </p:cNvPr>
          <p:cNvSpPr txBox="1"/>
          <p:nvPr/>
        </p:nvSpPr>
        <p:spPr>
          <a:xfrm>
            <a:off x="11092680"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Lower Income NET</a:t>
            </a:r>
          </a:p>
        </p:txBody>
      </p:sp>
      <p:sp>
        <p:nvSpPr>
          <p:cNvPr id="15" name="TextBox 14">
            <a:extLst>
              <a:ext uri="{FF2B5EF4-FFF2-40B4-BE49-F238E27FC236}">
                <a16:creationId xmlns:a16="http://schemas.microsoft.com/office/drawing/2014/main" id="{C3B3179B-0C4F-4DA8-ADA3-2AE90C5E0562}"/>
              </a:ext>
            </a:extLst>
          </p:cNvPr>
          <p:cNvSpPr txBox="1"/>
          <p:nvPr/>
        </p:nvSpPr>
        <p:spPr>
          <a:xfrm>
            <a:off x="11286730"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+53</a:t>
            </a:r>
          </a:p>
        </p:txBody>
      </p:sp>
      <p:sp>
        <p:nvSpPr>
          <p:cNvPr id="17" name="TextBox 16">
            <a:extLst>
              <a:ext uri="{FF2B5EF4-FFF2-40B4-BE49-F238E27FC236}">
                <a16:creationId xmlns:a16="http://schemas.microsoft.com/office/drawing/2014/main" id="{836AAEFC-E78E-4747-B276-EECCFB9A9D56}"/>
              </a:ext>
            </a:extLst>
          </p:cNvPr>
          <p:cNvSpPr txBox="1"/>
          <p:nvPr/>
        </p:nvSpPr>
        <p:spPr>
          <a:xfrm>
            <a:off x="9988433"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Lower Income 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DCD4B36-3787-4E36-B971-6853D76C8D56}"/>
              </a:ext>
            </a:extLst>
          </p:cNvPr>
          <p:cNvSpPr txBox="1"/>
          <p:nvPr/>
        </p:nvSpPr>
        <p:spPr>
          <a:xfrm>
            <a:off x="10123904" y="29465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a:t>
            </a:r>
          </a:p>
        </p:txBody>
      </p:sp>
      <p:sp>
        <p:nvSpPr>
          <p:cNvPr id="20" name="TextBox 19">
            <a:extLst>
              <a:ext uri="{FF2B5EF4-FFF2-40B4-BE49-F238E27FC236}">
                <a16:creationId xmlns:a16="http://schemas.microsoft.com/office/drawing/2014/main" id="{341E2741-BE32-4EF6-B93A-E6BB3D3363CF}"/>
              </a:ext>
            </a:extLst>
          </p:cNvPr>
          <p:cNvSpPr txBox="1"/>
          <p:nvPr/>
        </p:nvSpPr>
        <p:spPr>
          <a:xfrm>
            <a:off x="10123903"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+66</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372933C0-BCB9-470E-8CF8-BDC79AA4AFA7}"/>
              </a:ext>
            </a:extLst>
          </p:cNvPr>
          <p:cNvSpPr txBox="1"/>
          <p:nvPr/>
        </p:nvSpPr>
        <p:spPr>
          <a:xfrm>
            <a:off x="10123902" y="42798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N/A</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899F766C-FF2B-4D6A-95C2-CA6DD8B9BBC2}"/>
              </a:ext>
            </a:extLst>
          </p:cNvPr>
          <p:cNvSpPr txBox="1"/>
          <p:nvPr/>
        </p:nvSpPr>
        <p:spPr>
          <a:xfrm>
            <a:off x="10123902"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+47</a:t>
            </a:r>
          </a:p>
        </p:txBody>
      </p:sp>
      <p:sp>
        <p:nvSpPr>
          <p:cNvPr id="31" name="TextBox 30">
            <a:extLst>
              <a:ext uri="{FF2B5EF4-FFF2-40B4-BE49-F238E27FC236}">
                <a16:creationId xmlns:a16="http://schemas.microsoft.com/office/drawing/2014/main" id="{F439829F-1CB8-48E7-8CF4-3B2C8440EF05}"/>
              </a:ext>
            </a:extLst>
          </p:cNvPr>
          <p:cNvSpPr txBox="1"/>
          <p:nvPr/>
        </p:nvSpPr>
        <p:spPr>
          <a:xfrm>
            <a:off x="11286732"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+72</a:t>
            </a:r>
          </a:p>
        </p:txBody>
      </p:sp>
      <p:sp>
        <p:nvSpPr>
          <p:cNvPr id="32" name="TextBox 31">
            <a:extLst>
              <a:ext uri="{FF2B5EF4-FFF2-40B4-BE49-F238E27FC236}">
                <a16:creationId xmlns:a16="http://schemas.microsoft.com/office/drawing/2014/main" id="{7CF543BC-3E33-4248-99FB-1C1D082F1022}"/>
              </a:ext>
            </a:extLst>
          </p:cNvPr>
          <p:cNvSpPr txBox="1"/>
          <p:nvPr/>
        </p:nvSpPr>
        <p:spPr>
          <a:xfrm>
            <a:off x="10123905" y="22852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+64</a:t>
            </a:r>
          </a:p>
        </p:txBody>
      </p:sp>
      <p:sp>
        <p:nvSpPr>
          <p:cNvPr id="23" name="Subtitle 7">
            <a:extLst>
              <a:ext uri="{FF2B5EF4-FFF2-40B4-BE49-F238E27FC236}">
                <a16:creationId xmlns:a16="http://schemas.microsoft.com/office/drawing/2014/main" id="{D3E67FD4-D04D-440A-8C10-248FA2075CBC}"/>
              </a:ext>
            </a:extLst>
          </p:cNvPr>
          <p:cNvSpPr>
            <a:spLocks noGrp="1"/>
          </p:cNvSpPr>
          <p:nvPr>
            <p:ph type="subTitle" idx="13"/>
          </p:nvPr>
        </p:nvSpPr>
        <p:spPr>
          <a:xfrm>
            <a:off x="591457" y="831976"/>
            <a:ext cx="11176000" cy="685800"/>
          </a:xfrm>
        </p:spPr>
        <p:txBody>
          <a:bodyPr>
            <a:normAutofit/>
          </a:bodyPr>
          <a:lstStyle/>
          <a:p>
            <a:r>
              <a:rPr lang="en-US" dirty="0"/>
              <a:t>The higher price tag on the surcharge has a bigger impact on support here.</a:t>
            </a:r>
          </a:p>
        </p:txBody>
      </p:sp>
      <p:sp>
        <p:nvSpPr>
          <p:cNvPr id="24" name="TextBox 23">
            <a:extLst>
              <a:ext uri="{FF2B5EF4-FFF2-40B4-BE49-F238E27FC236}">
                <a16:creationId xmlns:a16="http://schemas.microsoft.com/office/drawing/2014/main" id="{69308C08-4B58-D842-8056-5C87B3568EC1}"/>
              </a:ext>
            </a:extLst>
          </p:cNvPr>
          <p:cNvSpPr txBox="1"/>
          <p:nvPr/>
        </p:nvSpPr>
        <p:spPr>
          <a:xfrm>
            <a:off x="8737600" y="1788614"/>
            <a:ext cx="10858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7D0B0CE0-2156-8D4B-AAD6-DB3AD64D3DB9}"/>
              </a:ext>
            </a:extLst>
          </p:cNvPr>
          <p:cNvSpPr txBox="1"/>
          <p:nvPr/>
        </p:nvSpPr>
        <p:spPr>
          <a:xfrm>
            <a:off x="8845371"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+68</a:t>
            </a:r>
          </a:p>
        </p:txBody>
      </p:sp>
      <p:sp>
        <p:nvSpPr>
          <p:cNvPr id="27" name="TextBox 26">
            <a:extLst>
              <a:ext uri="{FF2B5EF4-FFF2-40B4-BE49-F238E27FC236}">
                <a16:creationId xmlns:a16="http://schemas.microsoft.com/office/drawing/2014/main" id="{2C8A2A99-1F84-C549-BA13-403A4A78F10E}"/>
              </a:ext>
            </a:extLst>
          </p:cNvPr>
          <p:cNvSpPr txBox="1"/>
          <p:nvPr/>
        </p:nvSpPr>
        <p:spPr>
          <a:xfrm>
            <a:off x="8845370" y="294843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+70</a:t>
            </a:r>
          </a:p>
        </p:txBody>
      </p:sp>
      <p:sp>
        <p:nvSpPr>
          <p:cNvPr id="28" name="TextBox 27">
            <a:extLst>
              <a:ext uri="{FF2B5EF4-FFF2-40B4-BE49-F238E27FC236}">
                <a16:creationId xmlns:a16="http://schemas.microsoft.com/office/drawing/2014/main" id="{E9A528DE-9E39-D24D-898B-ABF1788AD91D}"/>
              </a:ext>
            </a:extLst>
          </p:cNvPr>
          <p:cNvSpPr txBox="1"/>
          <p:nvPr/>
        </p:nvSpPr>
        <p:spPr>
          <a:xfrm>
            <a:off x="8845369"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+68</a:t>
            </a:r>
          </a:p>
        </p:txBody>
      </p:sp>
      <p:sp>
        <p:nvSpPr>
          <p:cNvPr id="29" name="TextBox 28">
            <a:extLst>
              <a:ext uri="{FF2B5EF4-FFF2-40B4-BE49-F238E27FC236}">
                <a16:creationId xmlns:a16="http://schemas.microsoft.com/office/drawing/2014/main" id="{70528C4F-7913-EA47-9A0F-F396598579B3}"/>
              </a:ext>
            </a:extLst>
          </p:cNvPr>
          <p:cNvSpPr txBox="1"/>
          <p:nvPr/>
        </p:nvSpPr>
        <p:spPr>
          <a:xfrm>
            <a:off x="8845368" y="42798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a:t>
            </a:r>
          </a:p>
        </p:txBody>
      </p:sp>
      <p:sp>
        <p:nvSpPr>
          <p:cNvPr id="30" name="TextBox 29">
            <a:extLst>
              <a:ext uri="{FF2B5EF4-FFF2-40B4-BE49-F238E27FC236}">
                <a16:creationId xmlns:a16="http://schemas.microsoft.com/office/drawing/2014/main" id="{479089E5-EBBC-E641-B3E3-0C3BD0D67206}"/>
              </a:ext>
            </a:extLst>
          </p:cNvPr>
          <p:cNvSpPr txBox="1"/>
          <p:nvPr/>
        </p:nvSpPr>
        <p:spPr>
          <a:xfrm>
            <a:off x="8845368" y="49411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p:txBody>
      </p:sp>
      <p:sp>
        <p:nvSpPr>
          <p:cNvPr id="36" name="TextBox 35">
            <a:extLst>
              <a:ext uri="{FF2B5EF4-FFF2-40B4-BE49-F238E27FC236}">
                <a16:creationId xmlns:a16="http://schemas.microsoft.com/office/drawing/2014/main" id="{DC054024-2B57-8A45-A80F-610AB454B425}"/>
              </a:ext>
            </a:extLst>
          </p:cNvPr>
          <p:cNvSpPr txBox="1"/>
          <p:nvPr/>
        </p:nvSpPr>
        <p:spPr>
          <a:xfrm>
            <a:off x="8859433" y="5774567"/>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a:t>
            </a:r>
          </a:p>
        </p:txBody>
      </p:sp>
      <p:sp>
        <p:nvSpPr>
          <p:cNvPr id="37" name="TextBox 36">
            <a:extLst>
              <a:ext uri="{FF2B5EF4-FFF2-40B4-BE49-F238E27FC236}">
                <a16:creationId xmlns:a16="http://schemas.microsoft.com/office/drawing/2014/main" id="{F92F472A-F5E0-1E41-9A1D-6A52DCDB8A88}"/>
              </a:ext>
            </a:extLst>
          </p:cNvPr>
          <p:cNvSpPr txBox="1"/>
          <p:nvPr/>
        </p:nvSpPr>
        <p:spPr>
          <a:xfrm>
            <a:off x="10106484" y="57571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p:txBody>
      </p:sp>
      <p:sp>
        <p:nvSpPr>
          <p:cNvPr id="38" name="TextBox 37">
            <a:extLst>
              <a:ext uri="{FF2B5EF4-FFF2-40B4-BE49-F238E27FC236}">
                <a16:creationId xmlns:a16="http://schemas.microsoft.com/office/drawing/2014/main" id="{2F29FBDF-F2EF-D342-8AB5-A4DA95469A35}"/>
              </a:ext>
            </a:extLst>
          </p:cNvPr>
          <p:cNvSpPr txBox="1"/>
          <p:nvPr/>
        </p:nvSpPr>
        <p:spPr>
          <a:xfrm>
            <a:off x="11286730" y="5774567"/>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a:t>
            </a:r>
          </a:p>
        </p:txBody>
      </p:sp>
      <p:cxnSp>
        <p:nvCxnSpPr>
          <p:cNvPr id="4" name="Straight Connector 3">
            <a:extLst>
              <a:ext uri="{FF2B5EF4-FFF2-40B4-BE49-F238E27FC236}">
                <a16:creationId xmlns:a16="http://schemas.microsoft.com/office/drawing/2014/main" id="{A2A8DAEE-4BC6-E146-9BE4-D7F15BE13E59}"/>
              </a:ext>
            </a:extLst>
          </p:cNvPr>
          <p:cNvCxnSpPr/>
          <p:nvPr/>
        </p:nvCxnSpPr>
        <p:spPr>
          <a:xfrm>
            <a:off x="8845367" y="5436296"/>
            <a:ext cx="3256276" cy="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sp>
        <p:nvSpPr>
          <p:cNvPr id="33" name="TextBox 32">
            <a:extLst>
              <a:ext uri="{FF2B5EF4-FFF2-40B4-BE49-F238E27FC236}">
                <a16:creationId xmlns:a16="http://schemas.microsoft.com/office/drawing/2014/main" id="{9F36E5F8-8518-044C-8337-7FC07EFEF202}"/>
              </a:ext>
            </a:extLst>
          </p:cNvPr>
          <p:cNvSpPr txBox="1"/>
          <p:nvPr/>
        </p:nvSpPr>
        <p:spPr>
          <a:xfrm>
            <a:off x="10202108" y="5473397"/>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$0.50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96EB6365-986A-A74C-AA9E-988BB8C439B2}"/>
              </a:ext>
            </a:extLst>
          </p:cNvPr>
          <p:cNvSpPr txBox="1"/>
          <p:nvPr/>
        </p:nvSpPr>
        <p:spPr>
          <a:xfrm>
            <a:off x="11343307" y="5473397"/>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$1.00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9191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457" y="15760"/>
            <a:ext cx="11600543" cy="838621"/>
          </a:xfrm>
        </p:spPr>
        <p:txBody>
          <a:bodyPr>
            <a:noAutofit/>
          </a:bodyPr>
          <a:lstStyle/>
          <a:p>
            <a:r>
              <a:rPr lang="en-US" sz="2800" dirty="0">
                <a:solidFill>
                  <a:schemeClr val="tx1"/>
                </a:solidFill>
              </a:rPr>
              <a:t>In the Northeast, the higher surcharge is net negative.</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25" name="Chart 24"/>
          <p:cNvGraphicFramePr/>
          <p:nvPr>
            <p:extLst>
              <p:ext uri="{D42A27DB-BD31-4B8C-83A1-F6EECF244321}">
                <p14:modId xmlns:p14="http://schemas.microsoft.com/office/powerpoint/2010/main" val="3605376848"/>
              </p:ext>
            </p:extLst>
          </p:nvPr>
        </p:nvGraphicFramePr>
        <p:xfrm>
          <a:off x="150442" y="1493271"/>
          <a:ext cx="11835232" cy="4985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91119" y="1670597"/>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Proposals – SPLITS COMBINED</a:t>
            </a:r>
          </a:p>
        </p:txBody>
      </p:sp>
      <p:sp>
        <p:nvSpPr>
          <p:cNvPr id="18" name="Footer Placeholder 5">
            <a:extLst>
              <a:ext uri="{FF2B5EF4-FFF2-40B4-BE49-F238E27FC236}">
                <a16:creationId xmlns:a16="http://schemas.microsoft.com/office/drawing/2014/main" id="{509F6B7A-37CF-4460-81AB-5A8AC410D100}"/>
              </a:ext>
            </a:extLst>
          </p:cNvPr>
          <p:cNvSpPr>
            <a:spLocks noGrp="1"/>
          </p:cNvSpPr>
          <p:nvPr>
            <p:ph type="ftr" sz="quarter" idx="17"/>
          </p:nvPr>
        </p:nvSpPr>
        <p:spPr>
          <a:xfrm>
            <a:off x="150442" y="6484942"/>
            <a:ext cx="4419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sp>
        <p:nvSpPr>
          <p:cNvPr id="9" name="TextBox 8">
            <a:extLst>
              <a:ext uri="{FF2B5EF4-FFF2-40B4-BE49-F238E27FC236}">
                <a16:creationId xmlns:a16="http://schemas.microsoft.com/office/drawing/2014/main" id="{29D5097B-9FAA-49FF-BBF2-877F0B69A6F1}"/>
              </a:ext>
            </a:extLst>
          </p:cNvPr>
          <p:cNvSpPr txBox="1"/>
          <p:nvPr/>
        </p:nvSpPr>
        <p:spPr>
          <a:xfrm>
            <a:off x="11286731" y="4300843"/>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+70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54D3020-500A-468A-9092-1F4447032608}"/>
              </a:ext>
            </a:extLst>
          </p:cNvPr>
          <p:cNvSpPr txBox="1"/>
          <p:nvPr/>
        </p:nvSpPr>
        <p:spPr>
          <a:xfrm>
            <a:off x="11286732"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p:txBody>
      </p:sp>
      <p:sp>
        <p:nvSpPr>
          <p:cNvPr id="11" name="TextBox 10">
            <a:extLst>
              <a:ext uri="{FF2B5EF4-FFF2-40B4-BE49-F238E27FC236}">
                <a16:creationId xmlns:a16="http://schemas.microsoft.com/office/drawing/2014/main" id="{D482D621-A1C8-4F65-AA34-B339936AFA8B}"/>
              </a:ext>
            </a:extLst>
          </p:cNvPr>
          <p:cNvSpPr txBox="1"/>
          <p:nvPr/>
        </p:nvSpPr>
        <p:spPr>
          <a:xfrm>
            <a:off x="11290486" y="29420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a:t>
            </a:r>
          </a:p>
        </p:txBody>
      </p:sp>
      <p:sp>
        <p:nvSpPr>
          <p:cNvPr id="12" name="TextBox 11">
            <a:extLst>
              <a:ext uri="{FF2B5EF4-FFF2-40B4-BE49-F238E27FC236}">
                <a16:creationId xmlns:a16="http://schemas.microsoft.com/office/drawing/2014/main" id="{78BED4AA-128A-4200-B08F-A25A25883571}"/>
              </a:ext>
            </a:extLst>
          </p:cNvPr>
          <p:cNvSpPr txBox="1"/>
          <p:nvPr/>
        </p:nvSpPr>
        <p:spPr>
          <a:xfrm>
            <a:off x="11092680"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Lower Income NET</a:t>
            </a:r>
          </a:p>
        </p:txBody>
      </p:sp>
      <p:sp>
        <p:nvSpPr>
          <p:cNvPr id="15" name="TextBox 14">
            <a:extLst>
              <a:ext uri="{FF2B5EF4-FFF2-40B4-BE49-F238E27FC236}">
                <a16:creationId xmlns:a16="http://schemas.microsoft.com/office/drawing/2014/main" id="{C3B3179B-0C4F-4DA8-ADA3-2AE90C5E0562}"/>
              </a:ext>
            </a:extLst>
          </p:cNvPr>
          <p:cNvSpPr txBox="1"/>
          <p:nvPr/>
        </p:nvSpPr>
        <p:spPr>
          <a:xfrm>
            <a:off x="11286730"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+59</a:t>
            </a:r>
          </a:p>
        </p:txBody>
      </p:sp>
      <p:sp>
        <p:nvSpPr>
          <p:cNvPr id="17" name="TextBox 16">
            <a:extLst>
              <a:ext uri="{FF2B5EF4-FFF2-40B4-BE49-F238E27FC236}">
                <a16:creationId xmlns:a16="http://schemas.microsoft.com/office/drawing/2014/main" id="{836AAEFC-E78E-4747-B276-EECCFB9A9D56}"/>
              </a:ext>
            </a:extLst>
          </p:cNvPr>
          <p:cNvSpPr txBox="1"/>
          <p:nvPr/>
        </p:nvSpPr>
        <p:spPr>
          <a:xfrm>
            <a:off x="9988433"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Lower Income 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DCD4B36-3787-4E36-B971-6853D76C8D56}"/>
              </a:ext>
            </a:extLst>
          </p:cNvPr>
          <p:cNvSpPr txBox="1"/>
          <p:nvPr/>
        </p:nvSpPr>
        <p:spPr>
          <a:xfrm>
            <a:off x="10123904" y="29465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a:t>
            </a:r>
          </a:p>
        </p:txBody>
      </p:sp>
      <p:sp>
        <p:nvSpPr>
          <p:cNvPr id="20" name="TextBox 19">
            <a:extLst>
              <a:ext uri="{FF2B5EF4-FFF2-40B4-BE49-F238E27FC236}">
                <a16:creationId xmlns:a16="http://schemas.microsoft.com/office/drawing/2014/main" id="{341E2741-BE32-4EF6-B93A-E6BB3D3363CF}"/>
              </a:ext>
            </a:extLst>
          </p:cNvPr>
          <p:cNvSpPr txBox="1"/>
          <p:nvPr/>
        </p:nvSpPr>
        <p:spPr>
          <a:xfrm>
            <a:off x="10123903"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N/A</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372933C0-BCB9-470E-8CF8-BDC79AA4AFA7}"/>
              </a:ext>
            </a:extLst>
          </p:cNvPr>
          <p:cNvSpPr txBox="1"/>
          <p:nvPr/>
        </p:nvSpPr>
        <p:spPr>
          <a:xfrm>
            <a:off x="10123902" y="42798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+54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899F766C-FF2B-4D6A-95C2-CA6DD8B9BBC2}"/>
              </a:ext>
            </a:extLst>
          </p:cNvPr>
          <p:cNvSpPr txBox="1"/>
          <p:nvPr/>
        </p:nvSpPr>
        <p:spPr>
          <a:xfrm>
            <a:off x="10123902"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p:txBody>
      </p:sp>
      <p:sp>
        <p:nvSpPr>
          <p:cNvPr id="31" name="TextBox 30">
            <a:extLst>
              <a:ext uri="{FF2B5EF4-FFF2-40B4-BE49-F238E27FC236}">
                <a16:creationId xmlns:a16="http://schemas.microsoft.com/office/drawing/2014/main" id="{F439829F-1CB8-48E7-8CF4-3B2C8440EF05}"/>
              </a:ext>
            </a:extLst>
          </p:cNvPr>
          <p:cNvSpPr txBox="1"/>
          <p:nvPr/>
        </p:nvSpPr>
        <p:spPr>
          <a:xfrm>
            <a:off x="11286732"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+80</a:t>
            </a:r>
          </a:p>
        </p:txBody>
      </p:sp>
      <p:sp>
        <p:nvSpPr>
          <p:cNvPr id="32" name="TextBox 31">
            <a:extLst>
              <a:ext uri="{FF2B5EF4-FFF2-40B4-BE49-F238E27FC236}">
                <a16:creationId xmlns:a16="http://schemas.microsoft.com/office/drawing/2014/main" id="{7CF543BC-3E33-4248-99FB-1C1D082F1022}"/>
              </a:ext>
            </a:extLst>
          </p:cNvPr>
          <p:cNvSpPr txBox="1"/>
          <p:nvPr/>
        </p:nvSpPr>
        <p:spPr>
          <a:xfrm>
            <a:off x="10123905" y="22852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+78</a:t>
            </a:r>
          </a:p>
        </p:txBody>
      </p:sp>
      <p:sp>
        <p:nvSpPr>
          <p:cNvPr id="24" name="TextBox 23">
            <a:extLst>
              <a:ext uri="{FF2B5EF4-FFF2-40B4-BE49-F238E27FC236}">
                <a16:creationId xmlns:a16="http://schemas.microsoft.com/office/drawing/2014/main" id="{69308C08-4B58-D842-8056-5C87B3568EC1}"/>
              </a:ext>
            </a:extLst>
          </p:cNvPr>
          <p:cNvSpPr txBox="1"/>
          <p:nvPr/>
        </p:nvSpPr>
        <p:spPr>
          <a:xfrm>
            <a:off x="8737600" y="1788614"/>
            <a:ext cx="10858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7D0B0CE0-2156-8D4B-AAD6-DB3AD64D3DB9}"/>
              </a:ext>
            </a:extLst>
          </p:cNvPr>
          <p:cNvSpPr txBox="1"/>
          <p:nvPr/>
        </p:nvSpPr>
        <p:spPr>
          <a:xfrm>
            <a:off x="8845371"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p:txBody>
      </p:sp>
      <p:sp>
        <p:nvSpPr>
          <p:cNvPr id="27" name="TextBox 26">
            <a:extLst>
              <a:ext uri="{FF2B5EF4-FFF2-40B4-BE49-F238E27FC236}">
                <a16:creationId xmlns:a16="http://schemas.microsoft.com/office/drawing/2014/main" id="{2C8A2A99-1F84-C549-BA13-403A4A78F10E}"/>
              </a:ext>
            </a:extLst>
          </p:cNvPr>
          <p:cNvSpPr txBox="1"/>
          <p:nvPr/>
        </p:nvSpPr>
        <p:spPr>
          <a:xfrm>
            <a:off x="8845370" y="294843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+69</a:t>
            </a:r>
          </a:p>
        </p:txBody>
      </p:sp>
      <p:sp>
        <p:nvSpPr>
          <p:cNvPr id="28" name="TextBox 27">
            <a:extLst>
              <a:ext uri="{FF2B5EF4-FFF2-40B4-BE49-F238E27FC236}">
                <a16:creationId xmlns:a16="http://schemas.microsoft.com/office/drawing/2014/main" id="{E9A528DE-9E39-D24D-898B-ABF1788AD91D}"/>
              </a:ext>
            </a:extLst>
          </p:cNvPr>
          <p:cNvSpPr txBox="1"/>
          <p:nvPr/>
        </p:nvSpPr>
        <p:spPr>
          <a:xfrm>
            <a:off x="8845369"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a:t>
            </a:r>
          </a:p>
        </p:txBody>
      </p:sp>
      <p:sp>
        <p:nvSpPr>
          <p:cNvPr id="29" name="TextBox 28">
            <a:extLst>
              <a:ext uri="{FF2B5EF4-FFF2-40B4-BE49-F238E27FC236}">
                <a16:creationId xmlns:a16="http://schemas.microsoft.com/office/drawing/2014/main" id="{70528C4F-7913-EA47-9A0F-F396598579B3}"/>
              </a:ext>
            </a:extLst>
          </p:cNvPr>
          <p:cNvSpPr txBox="1"/>
          <p:nvPr/>
        </p:nvSpPr>
        <p:spPr>
          <a:xfrm>
            <a:off x="8845368" y="42798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+61</a:t>
            </a:r>
          </a:p>
        </p:txBody>
      </p:sp>
      <p:sp>
        <p:nvSpPr>
          <p:cNvPr id="30" name="TextBox 29">
            <a:extLst>
              <a:ext uri="{FF2B5EF4-FFF2-40B4-BE49-F238E27FC236}">
                <a16:creationId xmlns:a16="http://schemas.microsoft.com/office/drawing/2014/main" id="{479089E5-EBBC-E641-B3E3-0C3BD0D67206}"/>
              </a:ext>
            </a:extLst>
          </p:cNvPr>
          <p:cNvSpPr txBox="1"/>
          <p:nvPr/>
        </p:nvSpPr>
        <p:spPr>
          <a:xfrm>
            <a:off x="8845368" y="49411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p:txBody>
      </p:sp>
      <p:sp>
        <p:nvSpPr>
          <p:cNvPr id="36" name="TextBox 35">
            <a:extLst>
              <a:ext uri="{FF2B5EF4-FFF2-40B4-BE49-F238E27FC236}">
                <a16:creationId xmlns:a16="http://schemas.microsoft.com/office/drawing/2014/main" id="{DC054024-2B57-8A45-A80F-610AB454B425}"/>
              </a:ext>
            </a:extLst>
          </p:cNvPr>
          <p:cNvSpPr txBox="1"/>
          <p:nvPr/>
        </p:nvSpPr>
        <p:spPr>
          <a:xfrm>
            <a:off x="8845368" y="5904522"/>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p:txBody>
      </p:sp>
      <p:sp>
        <p:nvSpPr>
          <p:cNvPr id="37" name="TextBox 36">
            <a:extLst>
              <a:ext uri="{FF2B5EF4-FFF2-40B4-BE49-F238E27FC236}">
                <a16:creationId xmlns:a16="http://schemas.microsoft.com/office/drawing/2014/main" id="{F92F472A-F5E0-1E41-9A1D-6A52DCDB8A88}"/>
              </a:ext>
            </a:extLst>
          </p:cNvPr>
          <p:cNvSpPr txBox="1"/>
          <p:nvPr/>
        </p:nvSpPr>
        <p:spPr>
          <a:xfrm>
            <a:off x="10123902" y="5904521"/>
            <a:ext cx="814913" cy="307777"/>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solidFill>
                <a:latin typeface="Arial" panose="020B0604020202020204" pitchFamily="34" charset="0"/>
                <a:cs typeface="Arial" panose="020B0604020202020204" pitchFamily="34" charset="0"/>
              </a:rPr>
              <a:t>- 3</a:t>
            </a:r>
            <a:endParaRPr kumimoji="0" lang="en-US" sz="14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F29FBDF-F2EF-D342-8AB5-A4DA95469A35}"/>
              </a:ext>
            </a:extLst>
          </p:cNvPr>
          <p:cNvSpPr txBox="1"/>
          <p:nvPr/>
        </p:nvSpPr>
        <p:spPr>
          <a:xfrm>
            <a:off x="11286729" y="5902141"/>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a:t>
            </a:r>
          </a:p>
        </p:txBody>
      </p:sp>
      <p:cxnSp>
        <p:nvCxnSpPr>
          <p:cNvPr id="33" name="Straight Connector 32">
            <a:extLst>
              <a:ext uri="{FF2B5EF4-FFF2-40B4-BE49-F238E27FC236}">
                <a16:creationId xmlns:a16="http://schemas.microsoft.com/office/drawing/2014/main" id="{B1AE4E4E-269F-C04E-BFD7-F6E753CA4A35}"/>
              </a:ext>
            </a:extLst>
          </p:cNvPr>
          <p:cNvCxnSpPr/>
          <p:nvPr/>
        </p:nvCxnSpPr>
        <p:spPr>
          <a:xfrm>
            <a:off x="8845367" y="5436296"/>
            <a:ext cx="3256276" cy="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3FD2C550-9E05-4744-A04E-F9C256648F70}"/>
              </a:ext>
            </a:extLst>
          </p:cNvPr>
          <p:cNvSpPr txBox="1"/>
          <p:nvPr/>
        </p:nvSpPr>
        <p:spPr>
          <a:xfrm>
            <a:off x="10202107" y="5531960"/>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$0.50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56434B15-83D3-6E49-BC19-4A71A6A63273}"/>
              </a:ext>
            </a:extLst>
          </p:cNvPr>
          <p:cNvSpPr txBox="1"/>
          <p:nvPr/>
        </p:nvSpPr>
        <p:spPr>
          <a:xfrm>
            <a:off x="11306360" y="5531960"/>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$1.00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1238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457" y="15760"/>
            <a:ext cx="11600543" cy="838621"/>
          </a:xfrm>
        </p:spPr>
        <p:txBody>
          <a:bodyPr>
            <a:noAutofit/>
          </a:bodyPr>
          <a:lstStyle/>
          <a:p>
            <a:r>
              <a:rPr lang="en-US" sz="2800" dirty="0">
                <a:solidFill>
                  <a:schemeClr val="tx1"/>
                </a:solidFill>
              </a:rPr>
              <a:t>All proposals (including the surcharge) have majority support in the South, our most Republican region.</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25" name="Chart 24"/>
          <p:cNvGraphicFramePr/>
          <p:nvPr>
            <p:extLst>
              <p:ext uri="{D42A27DB-BD31-4B8C-83A1-F6EECF244321}">
                <p14:modId xmlns:p14="http://schemas.microsoft.com/office/powerpoint/2010/main" val="808961782"/>
              </p:ext>
            </p:extLst>
          </p:nvPr>
        </p:nvGraphicFramePr>
        <p:xfrm>
          <a:off x="150442" y="1493271"/>
          <a:ext cx="11835232" cy="4985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91119" y="1670597"/>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Proposals – SPLITS COMBINED</a:t>
            </a:r>
          </a:p>
        </p:txBody>
      </p:sp>
      <p:sp>
        <p:nvSpPr>
          <p:cNvPr id="18" name="Footer Placeholder 5">
            <a:extLst>
              <a:ext uri="{FF2B5EF4-FFF2-40B4-BE49-F238E27FC236}">
                <a16:creationId xmlns:a16="http://schemas.microsoft.com/office/drawing/2014/main" id="{509F6B7A-37CF-4460-81AB-5A8AC410D100}"/>
              </a:ext>
            </a:extLst>
          </p:cNvPr>
          <p:cNvSpPr>
            <a:spLocks noGrp="1"/>
          </p:cNvSpPr>
          <p:nvPr>
            <p:ph type="ftr" sz="quarter" idx="17"/>
          </p:nvPr>
        </p:nvSpPr>
        <p:spPr>
          <a:xfrm>
            <a:off x="150442" y="6484942"/>
            <a:ext cx="4419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sp>
        <p:nvSpPr>
          <p:cNvPr id="9" name="TextBox 8">
            <a:extLst>
              <a:ext uri="{FF2B5EF4-FFF2-40B4-BE49-F238E27FC236}">
                <a16:creationId xmlns:a16="http://schemas.microsoft.com/office/drawing/2014/main" id="{29D5097B-9FAA-49FF-BBF2-877F0B69A6F1}"/>
              </a:ext>
            </a:extLst>
          </p:cNvPr>
          <p:cNvSpPr txBox="1"/>
          <p:nvPr/>
        </p:nvSpPr>
        <p:spPr>
          <a:xfrm>
            <a:off x="11286731" y="4300843"/>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N/A</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54D3020-500A-468A-9092-1F4447032608}"/>
              </a:ext>
            </a:extLst>
          </p:cNvPr>
          <p:cNvSpPr txBox="1"/>
          <p:nvPr/>
        </p:nvSpPr>
        <p:spPr>
          <a:xfrm>
            <a:off x="11286732"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+62</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D482D621-A1C8-4F65-AA34-B339936AFA8B}"/>
              </a:ext>
            </a:extLst>
          </p:cNvPr>
          <p:cNvSpPr txBox="1"/>
          <p:nvPr/>
        </p:nvSpPr>
        <p:spPr>
          <a:xfrm>
            <a:off x="11290486" y="29420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+68</a:t>
            </a:r>
          </a:p>
        </p:txBody>
      </p:sp>
      <p:sp>
        <p:nvSpPr>
          <p:cNvPr id="12" name="TextBox 11">
            <a:extLst>
              <a:ext uri="{FF2B5EF4-FFF2-40B4-BE49-F238E27FC236}">
                <a16:creationId xmlns:a16="http://schemas.microsoft.com/office/drawing/2014/main" id="{78BED4AA-128A-4200-B08F-A25A25883571}"/>
              </a:ext>
            </a:extLst>
          </p:cNvPr>
          <p:cNvSpPr txBox="1"/>
          <p:nvPr/>
        </p:nvSpPr>
        <p:spPr>
          <a:xfrm>
            <a:off x="11092680"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Lower Income NET</a:t>
            </a:r>
          </a:p>
        </p:txBody>
      </p:sp>
      <p:sp>
        <p:nvSpPr>
          <p:cNvPr id="15" name="TextBox 14">
            <a:extLst>
              <a:ext uri="{FF2B5EF4-FFF2-40B4-BE49-F238E27FC236}">
                <a16:creationId xmlns:a16="http://schemas.microsoft.com/office/drawing/2014/main" id="{C3B3179B-0C4F-4DA8-ADA3-2AE90C5E0562}"/>
              </a:ext>
            </a:extLst>
          </p:cNvPr>
          <p:cNvSpPr txBox="1"/>
          <p:nvPr/>
        </p:nvSpPr>
        <p:spPr>
          <a:xfrm>
            <a:off x="11286730"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+48</a:t>
            </a:r>
          </a:p>
        </p:txBody>
      </p:sp>
      <p:sp>
        <p:nvSpPr>
          <p:cNvPr id="17" name="TextBox 16">
            <a:extLst>
              <a:ext uri="{FF2B5EF4-FFF2-40B4-BE49-F238E27FC236}">
                <a16:creationId xmlns:a16="http://schemas.microsoft.com/office/drawing/2014/main" id="{836AAEFC-E78E-4747-B276-EECCFB9A9D56}"/>
              </a:ext>
            </a:extLst>
          </p:cNvPr>
          <p:cNvSpPr txBox="1"/>
          <p:nvPr/>
        </p:nvSpPr>
        <p:spPr>
          <a:xfrm>
            <a:off x="9988433"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Lower Income 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DCD4B36-3787-4E36-B971-6853D76C8D56}"/>
              </a:ext>
            </a:extLst>
          </p:cNvPr>
          <p:cNvSpPr txBox="1"/>
          <p:nvPr/>
        </p:nvSpPr>
        <p:spPr>
          <a:xfrm>
            <a:off x="10123904" y="29465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+77</a:t>
            </a:r>
          </a:p>
        </p:txBody>
      </p:sp>
      <p:sp>
        <p:nvSpPr>
          <p:cNvPr id="20" name="TextBox 19">
            <a:extLst>
              <a:ext uri="{FF2B5EF4-FFF2-40B4-BE49-F238E27FC236}">
                <a16:creationId xmlns:a16="http://schemas.microsoft.com/office/drawing/2014/main" id="{341E2741-BE32-4EF6-B93A-E6BB3D3363CF}"/>
              </a:ext>
            </a:extLst>
          </p:cNvPr>
          <p:cNvSpPr txBox="1"/>
          <p:nvPr/>
        </p:nvSpPr>
        <p:spPr>
          <a:xfrm>
            <a:off x="10123903"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+68</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372933C0-BCB9-470E-8CF8-BDC79AA4AFA7}"/>
              </a:ext>
            </a:extLst>
          </p:cNvPr>
          <p:cNvSpPr txBox="1"/>
          <p:nvPr/>
        </p:nvSpPr>
        <p:spPr>
          <a:xfrm>
            <a:off x="10123902" y="42798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N/A</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899F766C-FF2B-4D6A-95C2-CA6DD8B9BBC2}"/>
              </a:ext>
            </a:extLst>
          </p:cNvPr>
          <p:cNvSpPr txBox="1"/>
          <p:nvPr/>
        </p:nvSpPr>
        <p:spPr>
          <a:xfrm>
            <a:off x="10123902"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a:t>
            </a:r>
          </a:p>
        </p:txBody>
      </p:sp>
      <p:sp>
        <p:nvSpPr>
          <p:cNvPr id="31" name="TextBox 30">
            <a:extLst>
              <a:ext uri="{FF2B5EF4-FFF2-40B4-BE49-F238E27FC236}">
                <a16:creationId xmlns:a16="http://schemas.microsoft.com/office/drawing/2014/main" id="{F439829F-1CB8-48E7-8CF4-3B2C8440EF05}"/>
              </a:ext>
            </a:extLst>
          </p:cNvPr>
          <p:cNvSpPr txBox="1"/>
          <p:nvPr/>
        </p:nvSpPr>
        <p:spPr>
          <a:xfrm>
            <a:off x="11286732"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a:t>
            </a:r>
          </a:p>
        </p:txBody>
      </p:sp>
      <p:sp>
        <p:nvSpPr>
          <p:cNvPr id="32" name="TextBox 31">
            <a:extLst>
              <a:ext uri="{FF2B5EF4-FFF2-40B4-BE49-F238E27FC236}">
                <a16:creationId xmlns:a16="http://schemas.microsoft.com/office/drawing/2014/main" id="{7CF543BC-3E33-4248-99FB-1C1D082F1022}"/>
              </a:ext>
            </a:extLst>
          </p:cNvPr>
          <p:cNvSpPr txBox="1"/>
          <p:nvPr/>
        </p:nvSpPr>
        <p:spPr>
          <a:xfrm>
            <a:off x="10123905" y="22852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p:txBody>
      </p:sp>
      <p:sp>
        <p:nvSpPr>
          <p:cNvPr id="24" name="TextBox 23">
            <a:extLst>
              <a:ext uri="{FF2B5EF4-FFF2-40B4-BE49-F238E27FC236}">
                <a16:creationId xmlns:a16="http://schemas.microsoft.com/office/drawing/2014/main" id="{69308C08-4B58-D842-8056-5C87B3568EC1}"/>
              </a:ext>
            </a:extLst>
          </p:cNvPr>
          <p:cNvSpPr txBox="1"/>
          <p:nvPr/>
        </p:nvSpPr>
        <p:spPr>
          <a:xfrm>
            <a:off x="8737600" y="1788614"/>
            <a:ext cx="10858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7D0B0CE0-2156-8D4B-AAD6-DB3AD64D3DB9}"/>
              </a:ext>
            </a:extLst>
          </p:cNvPr>
          <p:cNvSpPr txBox="1"/>
          <p:nvPr/>
        </p:nvSpPr>
        <p:spPr>
          <a:xfrm>
            <a:off x="8845371"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+77</a:t>
            </a:r>
          </a:p>
        </p:txBody>
      </p:sp>
      <p:sp>
        <p:nvSpPr>
          <p:cNvPr id="27" name="TextBox 26">
            <a:extLst>
              <a:ext uri="{FF2B5EF4-FFF2-40B4-BE49-F238E27FC236}">
                <a16:creationId xmlns:a16="http://schemas.microsoft.com/office/drawing/2014/main" id="{2C8A2A99-1F84-C549-BA13-403A4A78F10E}"/>
              </a:ext>
            </a:extLst>
          </p:cNvPr>
          <p:cNvSpPr txBox="1"/>
          <p:nvPr/>
        </p:nvSpPr>
        <p:spPr>
          <a:xfrm>
            <a:off x="8845370" y="294843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+73</a:t>
            </a:r>
          </a:p>
        </p:txBody>
      </p:sp>
      <p:sp>
        <p:nvSpPr>
          <p:cNvPr id="28" name="TextBox 27">
            <a:extLst>
              <a:ext uri="{FF2B5EF4-FFF2-40B4-BE49-F238E27FC236}">
                <a16:creationId xmlns:a16="http://schemas.microsoft.com/office/drawing/2014/main" id="{E9A528DE-9E39-D24D-898B-ABF1788AD91D}"/>
              </a:ext>
            </a:extLst>
          </p:cNvPr>
          <p:cNvSpPr txBox="1"/>
          <p:nvPr/>
        </p:nvSpPr>
        <p:spPr>
          <a:xfrm>
            <a:off x="8845369"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+65</a:t>
            </a:r>
          </a:p>
        </p:txBody>
      </p:sp>
      <p:sp>
        <p:nvSpPr>
          <p:cNvPr id="29" name="TextBox 28">
            <a:extLst>
              <a:ext uri="{FF2B5EF4-FFF2-40B4-BE49-F238E27FC236}">
                <a16:creationId xmlns:a16="http://schemas.microsoft.com/office/drawing/2014/main" id="{70528C4F-7913-EA47-9A0F-F396598579B3}"/>
              </a:ext>
            </a:extLst>
          </p:cNvPr>
          <p:cNvSpPr txBox="1"/>
          <p:nvPr/>
        </p:nvSpPr>
        <p:spPr>
          <a:xfrm>
            <a:off x="8845368" y="42798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a:t>
            </a:r>
          </a:p>
        </p:txBody>
      </p:sp>
      <p:sp>
        <p:nvSpPr>
          <p:cNvPr id="30" name="TextBox 29">
            <a:extLst>
              <a:ext uri="{FF2B5EF4-FFF2-40B4-BE49-F238E27FC236}">
                <a16:creationId xmlns:a16="http://schemas.microsoft.com/office/drawing/2014/main" id="{479089E5-EBBC-E641-B3E3-0C3BD0D67206}"/>
              </a:ext>
            </a:extLst>
          </p:cNvPr>
          <p:cNvSpPr txBox="1"/>
          <p:nvPr/>
        </p:nvSpPr>
        <p:spPr>
          <a:xfrm>
            <a:off x="8845368" y="49411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p:txBody>
      </p:sp>
      <p:sp>
        <p:nvSpPr>
          <p:cNvPr id="36" name="TextBox 35">
            <a:extLst>
              <a:ext uri="{FF2B5EF4-FFF2-40B4-BE49-F238E27FC236}">
                <a16:creationId xmlns:a16="http://schemas.microsoft.com/office/drawing/2014/main" id="{DC054024-2B57-8A45-A80F-610AB454B425}"/>
              </a:ext>
            </a:extLst>
          </p:cNvPr>
          <p:cNvSpPr txBox="1"/>
          <p:nvPr/>
        </p:nvSpPr>
        <p:spPr>
          <a:xfrm>
            <a:off x="8845367" y="5921298"/>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p:txBody>
      </p:sp>
      <p:sp>
        <p:nvSpPr>
          <p:cNvPr id="37" name="TextBox 36">
            <a:extLst>
              <a:ext uri="{FF2B5EF4-FFF2-40B4-BE49-F238E27FC236}">
                <a16:creationId xmlns:a16="http://schemas.microsoft.com/office/drawing/2014/main" id="{F92F472A-F5E0-1E41-9A1D-6A52DCDB8A88}"/>
              </a:ext>
            </a:extLst>
          </p:cNvPr>
          <p:cNvSpPr txBox="1"/>
          <p:nvPr/>
        </p:nvSpPr>
        <p:spPr>
          <a:xfrm>
            <a:off x="10123902" y="5921298"/>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p:txBody>
      </p:sp>
      <p:sp>
        <p:nvSpPr>
          <p:cNvPr id="38" name="TextBox 37">
            <a:extLst>
              <a:ext uri="{FF2B5EF4-FFF2-40B4-BE49-F238E27FC236}">
                <a16:creationId xmlns:a16="http://schemas.microsoft.com/office/drawing/2014/main" id="{2F29FBDF-F2EF-D342-8AB5-A4DA95469A35}"/>
              </a:ext>
            </a:extLst>
          </p:cNvPr>
          <p:cNvSpPr txBox="1"/>
          <p:nvPr/>
        </p:nvSpPr>
        <p:spPr>
          <a:xfrm>
            <a:off x="11286730" y="5924937"/>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p:txBody>
      </p:sp>
      <p:cxnSp>
        <p:nvCxnSpPr>
          <p:cNvPr id="33" name="Straight Connector 32">
            <a:extLst>
              <a:ext uri="{FF2B5EF4-FFF2-40B4-BE49-F238E27FC236}">
                <a16:creationId xmlns:a16="http://schemas.microsoft.com/office/drawing/2014/main" id="{FC408827-4BBA-1343-A6CA-BD1D2CA48094}"/>
              </a:ext>
            </a:extLst>
          </p:cNvPr>
          <p:cNvCxnSpPr/>
          <p:nvPr/>
        </p:nvCxnSpPr>
        <p:spPr>
          <a:xfrm>
            <a:off x="8845367" y="5436296"/>
            <a:ext cx="3256276" cy="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8F079411-61D8-AF4B-8120-A4F65AD066C5}"/>
              </a:ext>
            </a:extLst>
          </p:cNvPr>
          <p:cNvSpPr txBox="1"/>
          <p:nvPr/>
        </p:nvSpPr>
        <p:spPr>
          <a:xfrm>
            <a:off x="10202108" y="5495777"/>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$0.50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1EF273DF-C5AD-E54A-B10A-83F4D2BF0165}"/>
              </a:ext>
            </a:extLst>
          </p:cNvPr>
          <p:cNvSpPr txBox="1"/>
          <p:nvPr/>
        </p:nvSpPr>
        <p:spPr>
          <a:xfrm>
            <a:off x="11364936" y="5495777"/>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$1.00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3117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1457" y="15760"/>
            <a:ext cx="11600543" cy="838621"/>
          </a:xfrm>
        </p:spPr>
        <p:txBody>
          <a:bodyPr>
            <a:noAutofit/>
          </a:bodyPr>
          <a:lstStyle/>
          <a:p>
            <a:r>
              <a:rPr lang="en-US" sz="2800" dirty="0">
                <a:solidFill>
                  <a:schemeClr val="tx1"/>
                </a:solidFill>
              </a:rPr>
              <a:t>The same holds for the Midwest.</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25" name="Chart 24"/>
          <p:cNvGraphicFramePr/>
          <p:nvPr>
            <p:extLst>
              <p:ext uri="{D42A27DB-BD31-4B8C-83A1-F6EECF244321}">
                <p14:modId xmlns:p14="http://schemas.microsoft.com/office/powerpoint/2010/main" val="1069219394"/>
              </p:ext>
            </p:extLst>
          </p:nvPr>
        </p:nvGraphicFramePr>
        <p:xfrm>
          <a:off x="150442" y="1493271"/>
          <a:ext cx="11835232" cy="4985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291119" y="1670597"/>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Proposals – SPLITS COMBINED</a:t>
            </a:r>
          </a:p>
        </p:txBody>
      </p:sp>
      <p:sp>
        <p:nvSpPr>
          <p:cNvPr id="18" name="Footer Placeholder 5">
            <a:extLst>
              <a:ext uri="{FF2B5EF4-FFF2-40B4-BE49-F238E27FC236}">
                <a16:creationId xmlns:a16="http://schemas.microsoft.com/office/drawing/2014/main" id="{509F6B7A-37CF-4460-81AB-5A8AC410D100}"/>
              </a:ext>
            </a:extLst>
          </p:cNvPr>
          <p:cNvSpPr>
            <a:spLocks noGrp="1"/>
          </p:cNvSpPr>
          <p:nvPr>
            <p:ph type="ftr" sz="quarter" idx="17"/>
          </p:nvPr>
        </p:nvSpPr>
        <p:spPr>
          <a:xfrm>
            <a:off x="150442" y="6484942"/>
            <a:ext cx="4419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sp>
        <p:nvSpPr>
          <p:cNvPr id="9" name="TextBox 8">
            <a:extLst>
              <a:ext uri="{FF2B5EF4-FFF2-40B4-BE49-F238E27FC236}">
                <a16:creationId xmlns:a16="http://schemas.microsoft.com/office/drawing/2014/main" id="{29D5097B-9FAA-49FF-BBF2-877F0B69A6F1}"/>
              </a:ext>
            </a:extLst>
          </p:cNvPr>
          <p:cNvSpPr txBox="1"/>
          <p:nvPr/>
        </p:nvSpPr>
        <p:spPr>
          <a:xfrm>
            <a:off x="11286731" y="4300843"/>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+60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54D3020-500A-468A-9092-1F4447032608}"/>
              </a:ext>
            </a:extLst>
          </p:cNvPr>
          <p:cNvSpPr txBox="1"/>
          <p:nvPr/>
        </p:nvSpPr>
        <p:spPr>
          <a:xfrm>
            <a:off x="11286732"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p:txBody>
      </p:sp>
      <p:sp>
        <p:nvSpPr>
          <p:cNvPr id="11" name="TextBox 10">
            <a:extLst>
              <a:ext uri="{FF2B5EF4-FFF2-40B4-BE49-F238E27FC236}">
                <a16:creationId xmlns:a16="http://schemas.microsoft.com/office/drawing/2014/main" id="{D482D621-A1C8-4F65-AA34-B339936AFA8B}"/>
              </a:ext>
            </a:extLst>
          </p:cNvPr>
          <p:cNvSpPr txBox="1"/>
          <p:nvPr/>
        </p:nvSpPr>
        <p:spPr>
          <a:xfrm>
            <a:off x="11290486" y="29420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+74</a:t>
            </a:r>
          </a:p>
        </p:txBody>
      </p:sp>
      <p:sp>
        <p:nvSpPr>
          <p:cNvPr id="12" name="TextBox 11">
            <a:extLst>
              <a:ext uri="{FF2B5EF4-FFF2-40B4-BE49-F238E27FC236}">
                <a16:creationId xmlns:a16="http://schemas.microsoft.com/office/drawing/2014/main" id="{78BED4AA-128A-4200-B08F-A25A25883571}"/>
              </a:ext>
            </a:extLst>
          </p:cNvPr>
          <p:cNvSpPr txBox="1"/>
          <p:nvPr/>
        </p:nvSpPr>
        <p:spPr>
          <a:xfrm>
            <a:off x="11092680"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Lower Income NET</a:t>
            </a:r>
          </a:p>
        </p:txBody>
      </p:sp>
      <p:sp>
        <p:nvSpPr>
          <p:cNvPr id="15" name="TextBox 14">
            <a:extLst>
              <a:ext uri="{FF2B5EF4-FFF2-40B4-BE49-F238E27FC236}">
                <a16:creationId xmlns:a16="http://schemas.microsoft.com/office/drawing/2014/main" id="{C3B3179B-0C4F-4DA8-ADA3-2AE90C5E0562}"/>
              </a:ext>
            </a:extLst>
          </p:cNvPr>
          <p:cNvSpPr txBox="1"/>
          <p:nvPr/>
        </p:nvSpPr>
        <p:spPr>
          <a:xfrm>
            <a:off x="11286730"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+47</a:t>
            </a:r>
          </a:p>
        </p:txBody>
      </p:sp>
      <p:sp>
        <p:nvSpPr>
          <p:cNvPr id="17" name="TextBox 16">
            <a:extLst>
              <a:ext uri="{FF2B5EF4-FFF2-40B4-BE49-F238E27FC236}">
                <a16:creationId xmlns:a16="http://schemas.microsoft.com/office/drawing/2014/main" id="{836AAEFC-E78E-4747-B276-EECCFB9A9D56}"/>
              </a:ext>
            </a:extLst>
          </p:cNvPr>
          <p:cNvSpPr txBox="1"/>
          <p:nvPr/>
        </p:nvSpPr>
        <p:spPr>
          <a:xfrm>
            <a:off x="9988433" y="1573171"/>
            <a:ext cx="108586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Lower Income 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BDCD4B36-3787-4E36-B971-6853D76C8D56}"/>
              </a:ext>
            </a:extLst>
          </p:cNvPr>
          <p:cNvSpPr txBox="1"/>
          <p:nvPr/>
        </p:nvSpPr>
        <p:spPr>
          <a:xfrm>
            <a:off x="10123904" y="29465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+78</a:t>
            </a:r>
          </a:p>
        </p:txBody>
      </p:sp>
      <p:sp>
        <p:nvSpPr>
          <p:cNvPr id="20" name="TextBox 19">
            <a:extLst>
              <a:ext uri="{FF2B5EF4-FFF2-40B4-BE49-F238E27FC236}">
                <a16:creationId xmlns:a16="http://schemas.microsoft.com/office/drawing/2014/main" id="{341E2741-BE32-4EF6-B93A-E6BB3D3363CF}"/>
              </a:ext>
            </a:extLst>
          </p:cNvPr>
          <p:cNvSpPr txBox="1"/>
          <p:nvPr/>
        </p:nvSpPr>
        <p:spPr>
          <a:xfrm>
            <a:off x="10123903"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p:txBody>
      </p:sp>
      <p:sp>
        <p:nvSpPr>
          <p:cNvPr id="21" name="TextBox 20">
            <a:extLst>
              <a:ext uri="{FF2B5EF4-FFF2-40B4-BE49-F238E27FC236}">
                <a16:creationId xmlns:a16="http://schemas.microsoft.com/office/drawing/2014/main" id="{372933C0-BCB9-470E-8CF8-BDC79AA4AFA7}"/>
              </a:ext>
            </a:extLst>
          </p:cNvPr>
          <p:cNvSpPr txBox="1"/>
          <p:nvPr/>
        </p:nvSpPr>
        <p:spPr>
          <a:xfrm>
            <a:off x="10123902" y="42798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a:t>
            </a:r>
          </a:p>
        </p:txBody>
      </p:sp>
      <p:sp>
        <p:nvSpPr>
          <p:cNvPr id="22" name="TextBox 21">
            <a:extLst>
              <a:ext uri="{FF2B5EF4-FFF2-40B4-BE49-F238E27FC236}">
                <a16:creationId xmlns:a16="http://schemas.microsoft.com/office/drawing/2014/main" id="{899F766C-FF2B-4D6A-95C2-CA6DD8B9BBC2}"/>
              </a:ext>
            </a:extLst>
          </p:cNvPr>
          <p:cNvSpPr txBox="1"/>
          <p:nvPr/>
        </p:nvSpPr>
        <p:spPr>
          <a:xfrm>
            <a:off x="10123902" y="4941169"/>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+56</a:t>
            </a:r>
          </a:p>
        </p:txBody>
      </p:sp>
      <p:sp>
        <p:nvSpPr>
          <p:cNvPr id="31" name="TextBox 30">
            <a:extLst>
              <a:ext uri="{FF2B5EF4-FFF2-40B4-BE49-F238E27FC236}">
                <a16:creationId xmlns:a16="http://schemas.microsoft.com/office/drawing/2014/main" id="{F439829F-1CB8-48E7-8CF4-3B2C8440EF05}"/>
              </a:ext>
            </a:extLst>
          </p:cNvPr>
          <p:cNvSpPr txBox="1"/>
          <p:nvPr/>
        </p:nvSpPr>
        <p:spPr>
          <a:xfrm>
            <a:off x="11286732"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a:t>
            </a:r>
          </a:p>
        </p:txBody>
      </p:sp>
      <p:sp>
        <p:nvSpPr>
          <p:cNvPr id="32" name="TextBox 31">
            <a:extLst>
              <a:ext uri="{FF2B5EF4-FFF2-40B4-BE49-F238E27FC236}">
                <a16:creationId xmlns:a16="http://schemas.microsoft.com/office/drawing/2014/main" id="{7CF543BC-3E33-4248-99FB-1C1D082F1022}"/>
              </a:ext>
            </a:extLst>
          </p:cNvPr>
          <p:cNvSpPr txBox="1"/>
          <p:nvPr/>
        </p:nvSpPr>
        <p:spPr>
          <a:xfrm>
            <a:off x="10123905" y="22852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+73</a:t>
            </a:r>
          </a:p>
        </p:txBody>
      </p:sp>
      <p:sp>
        <p:nvSpPr>
          <p:cNvPr id="24" name="TextBox 23">
            <a:extLst>
              <a:ext uri="{FF2B5EF4-FFF2-40B4-BE49-F238E27FC236}">
                <a16:creationId xmlns:a16="http://schemas.microsoft.com/office/drawing/2014/main" id="{69308C08-4B58-D842-8056-5C87B3568EC1}"/>
              </a:ext>
            </a:extLst>
          </p:cNvPr>
          <p:cNvSpPr txBox="1"/>
          <p:nvPr/>
        </p:nvSpPr>
        <p:spPr>
          <a:xfrm>
            <a:off x="8737600" y="1788614"/>
            <a:ext cx="10858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NET</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7D0B0CE0-2156-8D4B-AAD6-DB3AD64D3DB9}"/>
              </a:ext>
            </a:extLst>
          </p:cNvPr>
          <p:cNvSpPr txBox="1"/>
          <p:nvPr/>
        </p:nvSpPr>
        <p:spPr>
          <a:xfrm>
            <a:off x="8845371" y="228077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+77</a:t>
            </a:r>
          </a:p>
        </p:txBody>
      </p:sp>
      <p:sp>
        <p:nvSpPr>
          <p:cNvPr id="27" name="TextBox 26">
            <a:extLst>
              <a:ext uri="{FF2B5EF4-FFF2-40B4-BE49-F238E27FC236}">
                <a16:creationId xmlns:a16="http://schemas.microsoft.com/office/drawing/2014/main" id="{2C8A2A99-1F84-C549-BA13-403A4A78F10E}"/>
              </a:ext>
            </a:extLst>
          </p:cNvPr>
          <p:cNvSpPr txBox="1"/>
          <p:nvPr/>
        </p:nvSpPr>
        <p:spPr>
          <a:xfrm>
            <a:off x="8845370" y="294843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+76</a:t>
            </a:r>
          </a:p>
        </p:txBody>
      </p:sp>
      <p:sp>
        <p:nvSpPr>
          <p:cNvPr id="28" name="TextBox 27">
            <a:extLst>
              <a:ext uri="{FF2B5EF4-FFF2-40B4-BE49-F238E27FC236}">
                <a16:creationId xmlns:a16="http://schemas.microsoft.com/office/drawing/2014/main" id="{E9A528DE-9E39-D24D-898B-ABF1788AD91D}"/>
              </a:ext>
            </a:extLst>
          </p:cNvPr>
          <p:cNvSpPr txBox="1"/>
          <p:nvPr/>
        </p:nvSpPr>
        <p:spPr>
          <a:xfrm>
            <a:off x="8845369" y="3616094"/>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a:t>
            </a:r>
          </a:p>
        </p:txBody>
      </p:sp>
      <p:sp>
        <p:nvSpPr>
          <p:cNvPr id="29" name="TextBox 28">
            <a:extLst>
              <a:ext uri="{FF2B5EF4-FFF2-40B4-BE49-F238E27FC236}">
                <a16:creationId xmlns:a16="http://schemas.microsoft.com/office/drawing/2014/main" id="{70528C4F-7913-EA47-9A0F-F396598579B3}"/>
              </a:ext>
            </a:extLst>
          </p:cNvPr>
          <p:cNvSpPr txBox="1"/>
          <p:nvPr/>
        </p:nvSpPr>
        <p:spPr>
          <a:xfrm>
            <a:off x="8845368" y="4279875"/>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+55</a:t>
            </a:r>
          </a:p>
        </p:txBody>
      </p:sp>
      <p:sp>
        <p:nvSpPr>
          <p:cNvPr id="30" name="TextBox 29">
            <a:extLst>
              <a:ext uri="{FF2B5EF4-FFF2-40B4-BE49-F238E27FC236}">
                <a16:creationId xmlns:a16="http://schemas.microsoft.com/office/drawing/2014/main" id="{479089E5-EBBC-E641-B3E3-0C3BD0D67206}"/>
              </a:ext>
            </a:extLst>
          </p:cNvPr>
          <p:cNvSpPr txBox="1"/>
          <p:nvPr/>
        </p:nvSpPr>
        <p:spPr>
          <a:xfrm>
            <a:off x="8845368" y="494117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a:t>
            </a:r>
          </a:p>
        </p:txBody>
      </p:sp>
      <p:sp>
        <p:nvSpPr>
          <p:cNvPr id="36" name="TextBox 35">
            <a:extLst>
              <a:ext uri="{FF2B5EF4-FFF2-40B4-BE49-F238E27FC236}">
                <a16:creationId xmlns:a16="http://schemas.microsoft.com/office/drawing/2014/main" id="{DC054024-2B57-8A45-A80F-610AB454B425}"/>
              </a:ext>
            </a:extLst>
          </p:cNvPr>
          <p:cNvSpPr txBox="1"/>
          <p:nvPr/>
        </p:nvSpPr>
        <p:spPr>
          <a:xfrm>
            <a:off x="8845367" y="5885527"/>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p:txBody>
      </p:sp>
      <p:sp>
        <p:nvSpPr>
          <p:cNvPr id="37" name="TextBox 36">
            <a:extLst>
              <a:ext uri="{FF2B5EF4-FFF2-40B4-BE49-F238E27FC236}">
                <a16:creationId xmlns:a16="http://schemas.microsoft.com/office/drawing/2014/main" id="{F92F472A-F5E0-1E41-9A1D-6A52DCDB8A88}"/>
              </a:ext>
            </a:extLst>
          </p:cNvPr>
          <p:cNvSpPr txBox="1"/>
          <p:nvPr/>
        </p:nvSpPr>
        <p:spPr>
          <a:xfrm>
            <a:off x="10123902" y="5885526"/>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p:txBody>
      </p:sp>
      <p:sp>
        <p:nvSpPr>
          <p:cNvPr id="38" name="TextBox 37">
            <a:extLst>
              <a:ext uri="{FF2B5EF4-FFF2-40B4-BE49-F238E27FC236}">
                <a16:creationId xmlns:a16="http://schemas.microsoft.com/office/drawing/2014/main" id="{2F29FBDF-F2EF-D342-8AB5-A4DA95469A35}"/>
              </a:ext>
            </a:extLst>
          </p:cNvPr>
          <p:cNvSpPr txBox="1"/>
          <p:nvPr/>
        </p:nvSpPr>
        <p:spPr>
          <a:xfrm>
            <a:off x="11286730" y="5879180"/>
            <a:ext cx="814913"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a:t>
            </a:r>
          </a:p>
        </p:txBody>
      </p:sp>
      <p:sp>
        <p:nvSpPr>
          <p:cNvPr id="33" name="TextBox 32">
            <a:extLst>
              <a:ext uri="{FF2B5EF4-FFF2-40B4-BE49-F238E27FC236}">
                <a16:creationId xmlns:a16="http://schemas.microsoft.com/office/drawing/2014/main" id="{6CBA2C83-600E-2840-8E46-02778BECA863}"/>
              </a:ext>
            </a:extLst>
          </p:cNvPr>
          <p:cNvSpPr txBox="1"/>
          <p:nvPr/>
        </p:nvSpPr>
        <p:spPr>
          <a:xfrm>
            <a:off x="11364936" y="5481521"/>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$1.00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0B002984-8449-9A4F-AC4A-6DC8B4013B1D}"/>
              </a:ext>
            </a:extLst>
          </p:cNvPr>
          <p:cNvSpPr txBox="1"/>
          <p:nvPr/>
        </p:nvSpPr>
        <p:spPr>
          <a:xfrm>
            <a:off x="10202108" y="5481521"/>
            <a:ext cx="6584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$0.50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580B9522-8BFE-D546-9BD1-673AAEDBC171}"/>
              </a:ext>
            </a:extLst>
          </p:cNvPr>
          <p:cNvCxnSpPr/>
          <p:nvPr/>
        </p:nvCxnSpPr>
        <p:spPr>
          <a:xfrm>
            <a:off x="8845367" y="5436296"/>
            <a:ext cx="3256276" cy="0"/>
          </a:xfrm>
          <a:prstGeom prst="line">
            <a:avLst/>
          </a:prstGeom>
          <a:ln w="57150">
            <a:solidFill>
              <a:schemeClr val="tx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1280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DAA04-F299-40E9-9010-C34A3D4AB040}"/>
              </a:ext>
            </a:extLst>
          </p:cNvPr>
          <p:cNvSpPr>
            <a:spLocks noGrp="1"/>
          </p:cNvSpPr>
          <p:nvPr>
            <p:ph type="title"/>
          </p:nvPr>
        </p:nvSpPr>
        <p:spPr/>
        <p:txBody>
          <a:bodyPr>
            <a:noAutofit/>
          </a:bodyPr>
          <a:lstStyle/>
          <a:p>
            <a:r>
              <a:rPr lang="en-US" sz="2800" dirty="0"/>
              <a:t>Language highlighting the impact on low-income households performs similarly to language that doesn’t.</a:t>
            </a:r>
          </a:p>
        </p:txBody>
      </p:sp>
      <p:sp>
        <p:nvSpPr>
          <p:cNvPr id="4" name="Subtitle 3">
            <a:extLst>
              <a:ext uri="{FF2B5EF4-FFF2-40B4-BE49-F238E27FC236}">
                <a16:creationId xmlns:a16="http://schemas.microsoft.com/office/drawing/2014/main" id="{3189CD96-1D9B-41BD-A3F0-8F39814575A8}"/>
              </a:ext>
            </a:extLst>
          </p:cNvPr>
          <p:cNvSpPr>
            <a:spLocks noGrp="1"/>
          </p:cNvSpPr>
          <p:nvPr>
            <p:ph type="subTitle" idx="13"/>
          </p:nvPr>
        </p:nvSpPr>
        <p:spPr>
          <a:xfrm>
            <a:off x="711200" y="866776"/>
            <a:ext cx="11176000" cy="685800"/>
          </a:xfrm>
        </p:spPr>
        <p:txBody>
          <a:bodyPr>
            <a:normAutofit lnSpcReduction="10000"/>
          </a:bodyPr>
          <a:lstStyle/>
          <a:p>
            <a:r>
              <a:rPr lang="en-US" dirty="0"/>
              <a:t>With the high levels of support we see, these small margins between the regular language and the low-income language aren’t too worrying.</a:t>
            </a:r>
          </a:p>
        </p:txBody>
      </p:sp>
      <p:sp>
        <p:nvSpPr>
          <p:cNvPr id="5" name="Slide Number Placeholder 4">
            <a:extLst>
              <a:ext uri="{FF2B5EF4-FFF2-40B4-BE49-F238E27FC236}">
                <a16:creationId xmlns:a16="http://schemas.microsoft.com/office/drawing/2014/main" id="{21FFC290-C7FA-49F2-AD12-B46D0658B17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684F833E-D7C5-4855-8688-7AEACCA3438A}"/>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4353"/>
                </a:solidFill>
                <a:effectLst/>
                <a:uLnTx/>
                <a:uFillTx/>
                <a:latin typeface="Arial" pitchFamily="34" charset="0"/>
                <a:ea typeface="+mn-ea"/>
                <a:cs typeface="Arial" pitchFamily="34" charset="0"/>
              </a:rPr>
              <a:t>© Anzalone Liszt Grove Research</a:t>
            </a:r>
            <a:endPar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7" name="Table 6">
            <a:extLst>
              <a:ext uri="{FF2B5EF4-FFF2-40B4-BE49-F238E27FC236}">
                <a16:creationId xmlns:a16="http://schemas.microsoft.com/office/drawing/2014/main" id="{DBEEED26-1F62-4390-8615-9AE7A60D937E}"/>
              </a:ext>
            </a:extLst>
          </p:cNvPr>
          <p:cNvGraphicFramePr>
            <a:graphicFrameLocks noGrp="1"/>
          </p:cNvGraphicFramePr>
          <p:nvPr>
            <p:extLst>
              <p:ext uri="{D42A27DB-BD31-4B8C-83A1-F6EECF244321}">
                <p14:modId xmlns:p14="http://schemas.microsoft.com/office/powerpoint/2010/main" val="1148529712"/>
              </p:ext>
            </p:extLst>
          </p:nvPr>
        </p:nvGraphicFramePr>
        <p:xfrm>
          <a:off x="852913" y="2861770"/>
          <a:ext cx="10416585" cy="2246622"/>
        </p:xfrm>
        <a:graphic>
          <a:graphicData uri="http://schemas.openxmlformats.org/drawingml/2006/table">
            <a:tbl>
              <a:tblPr firstRow="1" bandRow="1">
                <a:tableStyleId>{5C22544A-7EE6-4342-B048-85BDC9FD1C3A}</a:tableStyleId>
              </a:tblPr>
              <a:tblGrid>
                <a:gridCol w="3553930">
                  <a:extLst>
                    <a:ext uri="{9D8B030D-6E8A-4147-A177-3AD203B41FA5}">
                      <a16:colId xmlns:a16="http://schemas.microsoft.com/office/drawing/2014/main" val="20000"/>
                    </a:ext>
                  </a:extLst>
                </a:gridCol>
                <a:gridCol w="1372531">
                  <a:extLst>
                    <a:ext uri="{9D8B030D-6E8A-4147-A177-3AD203B41FA5}">
                      <a16:colId xmlns:a16="http://schemas.microsoft.com/office/drawing/2014/main" val="20002"/>
                    </a:ext>
                  </a:extLst>
                </a:gridCol>
                <a:gridCol w="1372531">
                  <a:extLst>
                    <a:ext uri="{9D8B030D-6E8A-4147-A177-3AD203B41FA5}">
                      <a16:colId xmlns:a16="http://schemas.microsoft.com/office/drawing/2014/main" val="2584584704"/>
                    </a:ext>
                  </a:extLst>
                </a:gridCol>
                <a:gridCol w="1372531">
                  <a:extLst>
                    <a:ext uri="{9D8B030D-6E8A-4147-A177-3AD203B41FA5}">
                      <a16:colId xmlns:a16="http://schemas.microsoft.com/office/drawing/2014/main" val="420833267"/>
                    </a:ext>
                  </a:extLst>
                </a:gridCol>
                <a:gridCol w="1372531">
                  <a:extLst>
                    <a:ext uri="{9D8B030D-6E8A-4147-A177-3AD203B41FA5}">
                      <a16:colId xmlns:a16="http://schemas.microsoft.com/office/drawing/2014/main" val="1738226356"/>
                    </a:ext>
                  </a:extLst>
                </a:gridCol>
                <a:gridCol w="1372531">
                  <a:extLst>
                    <a:ext uri="{9D8B030D-6E8A-4147-A177-3AD203B41FA5}">
                      <a16:colId xmlns:a16="http://schemas.microsoft.com/office/drawing/2014/main" val="2242581942"/>
                    </a:ext>
                  </a:extLst>
                </a:gridCol>
              </a:tblGrid>
              <a:tr h="637102">
                <a:tc>
                  <a:txBody>
                    <a:bodyPr/>
                    <a:lstStyle/>
                    <a:p>
                      <a:pPr algn="ctr"/>
                      <a:endParaRPr lang="en-US" sz="1600" b="1" i="0" dirty="0">
                        <a:latin typeface="Arial" panose="020B0604020202020204" pitchFamily="34" charset="0"/>
                        <a:cs typeface="Arial" panose="020B0604020202020204" pitchFamily="34" charset="0"/>
                      </a:endParaRPr>
                    </a:p>
                  </a:txBody>
                  <a:tcPr anchor="ctr"/>
                </a:tc>
                <a:tc>
                  <a:txBody>
                    <a:bodyPr/>
                    <a:lstStyle/>
                    <a:p>
                      <a:pPr algn="ctr"/>
                      <a:r>
                        <a:rPr lang="en-US" sz="1600" b="1" i="0" dirty="0">
                          <a:latin typeface="Arial" panose="020B0604020202020204" pitchFamily="34" charset="0"/>
                          <a:cs typeface="Arial" panose="020B0604020202020204" pitchFamily="34" charset="0"/>
                        </a:rPr>
                        <a:t>Nationwide</a:t>
                      </a:r>
                    </a:p>
                  </a:txBody>
                  <a:tcPr anchor="ctr"/>
                </a:tc>
                <a:tc>
                  <a:txBody>
                    <a:bodyPr/>
                    <a:lstStyle/>
                    <a:p>
                      <a:pPr algn="ctr"/>
                      <a:r>
                        <a:rPr lang="en-US" sz="1600" b="1" i="0" dirty="0">
                          <a:latin typeface="Arial" panose="020B0604020202020204" pitchFamily="34" charset="0"/>
                          <a:cs typeface="Arial" panose="020B0604020202020204" pitchFamily="34" charset="0"/>
                        </a:rPr>
                        <a:t>California</a:t>
                      </a:r>
                    </a:p>
                  </a:txBody>
                  <a:tcPr anchor="ctr"/>
                </a:tc>
                <a:tc>
                  <a:txBody>
                    <a:bodyPr/>
                    <a:lstStyle/>
                    <a:p>
                      <a:pPr algn="ctr"/>
                      <a:r>
                        <a:rPr lang="en-US" sz="1600" b="1" i="0" dirty="0">
                          <a:latin typeface="Arial" panose="020B0604020202020204" pitchFamily="34" charset="0"/>
                          <a:cs typeface="Arial" panose="020B0604020202020204" pitchFamily="34" charset="0"/>
                        </a:rPr>
                        <a:t>Northeast</a:t>
                      </a:r>
                    </a:p>
                  </a:txBody>
                  <a:tcPr anchor="ctr"/>
                </a:tc>
                <a:tc>
                  <a:txBody>
                    <a:bodyPr/>
                    <a:lstStyle/>
                    <a:p>
                      <a:pPr algn="ctr"/>
                      <a:r>
                        <a:rPr lang="en-US" sz="1600" b="1" i="0" dirty="0">
                          <a:latin typeface="Arial" panose="020B0604020202020204" pitchFamily="34" charset="0"/>
                          <a:cs typeface="Arial" panose="020B0604020202020204" pitchFamily="34" charset="0"/>
                        </a:rPr>
                        <a:t>South</a:t>
                      </a:r>
                    </a:p>
                  </a:txBody>
                  <a:tcPr anchor="ctr"/>
                </a:tc>
                <a:tc>
                  <a:txBody>
                    <a:bodyPr/>
                    <a:lstStyle/>
                    <a:p>
                      <a:pPr algn="ctr"/>
                      <a:r>
                        <a:rPr lang="en-US" sz="1600" b="1" i="0" dirty="0">
                          <a:latin typeface="Arial" panose="020B0604020202020204" pitchFamily="34" charset="0"/>
                          <a:cs typeface="Arial" panose="020B0604020202020204" pitchFamily="34" charset="0"/>
                        </a:rPr>
                        <a:t>Midwest</a:t>
                      </a:r>
                    </a:p>
                  </a:txBody>
                  <a:tcPr anchor="ctr"/>
                </a:tc>
                <a:extLst>
                  <a:ext uri="{0D108BD9-81ED-4DB2-BD59-A6C34878D82A}">
                    <a16:rowId xmlns:a16="http://schemas.microsoft.com/office/drawing/2014/main" val="10000"/>
                  </a:ext>
                </a:extLst>
              </a:tr>
              <a:tr h="402380">
                <a:tc>
                  <a:txBody>
                    <a:bodyPr/>
                    <a:lstStyle/>
                    <a:p>
                      <a:r>
                        <a:rPr lang="en-US" sz="1600" i="0" dirty="0">
                          <a:latin typeface="Arial" panose="020B0604020202020204" pitchFamily="34" charset="0"/>
                          <a:cs typeface="Arial" panose="020B0604020202020204" pitchFamily="34" charset="0"/>
                        </a:rPr>
                        <a:t>Utility Incentives (A/B)</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- 7</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- 8</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- 16</a:t>
                      </a:r>
                    </a:p>
                  </a:txBody>
                  <a:tcPr anchor="ctr"/>
                </a:tc>
                <a:tc>
                  <a:txBody>
                    <a:bodyPr/>
                    <a:lstStyle/>
                    <a:p>
                      <a:pPr algn="ctr"/>
                      <a:r>
                        <a:rPr lang="en-US" sz="1800" i="0" dirty="0">
                          <a:latin typeface="Arial" panose="020B0604020202020204" pitchFamily="34" charset="0"/>
                          <a:cs typeface="Arial" panose="020B0604020202020204" pitchFamily="34" charset="0"/>
                        </a:rPr>
                        <a:t>+6</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- 10</a:t>
                      </a:r>
                    </a:p>
                  </a:txBody>
                  <a:tcPr anchor="ctr"/>
                </a:tc>
                <a:extLst>
                  <a:ext uri="{0D108BD9-81ED-4DB2-BD59-A6C34878D82A}">
                    <a16:rowId xmlns:a16="http://schemas.microsoft.com/office/drawing/2014/main" val="4277420609"/>
                  </a:ext>
                </a:extLst>
              </a:tr>
              <a:tr h="402380">
                <a:tc>
                  <a:txBody>
                    <a:bodyPr/>
                    <a:lstStyle/>
                    <a:p>
                      <a:r>
                        <a:rPr lang="en-US" sz="1600" i="0" dirty="0">
                          <a:latin typeface="Arial" panose="020B0604020202020204" pitchFamily="34" charset="0"/>
                          <a:cs typeface="Arial" panose="020B0604020202020204" pitchFamily="34" charset="0"/>
                        </a:rPr>
                        <a:t>Require standard (C/D)</a:t>
                      </a:r>
                    </a:p>
                  </a:txBody>
                  <a:tcPr anchor="ctr"/>
                </a:tc>
                <a:tc>
                  <a:txBody>
                    <a:bodyPr/>
                    <a:lstStyle/>
                    <a:p>
                      <a:pPr algn="ctr"/>
                      <a:r>
                        <a:rPr lang="en-US" sz="1800" i="0" dirty="0">
                          <a:latin typeface="Arial" panose="020B0604020202020204" pitchFamily="34" charset="0"/>
                          <a:cs typeface="Arial" panose="020B0604020202020204" pitchFamily="34" charset="0"/>
                        </a:rPr>
                        <a:t>+1</a:t>
                      </a:r>
                    </a:p>
                  </a:txBody>
                  <a:tcPr anchor="ctr"/>
                </a:tc>
                <a:tc>
                  <a:txBody>
                    <a:bodyPr/>
                    <a:lstStyle/>
                    <a:p>
                      <a:pPr marL="0" indent="0" algn="ctr">
                        <a:buFontTx/>
                        <a:buNone/>
                      </a:pPr>
                      <a:r>
                        <a:rPr lang="en-US" sz="1800" i="0" dirty="0">
                          <a:solidFill>
                            <a:schemeClr val="accent2"/>
                          </a:solidFill>
                          <a:latin typeface="Arial" panose="020B0604020202020204" pitchFamily="34" charset="0"/>
                          <a:cs typeface="Arial" panose="020B0604020202020204" pitchFamily="34" charset="0"/>
                        </a:rPr>
                        <a:t>- 6</a:t>
                      </a:r>
                    </a:p>
                  </a:txBody>
                  <a:tcPr anchor="ctr"/>
                </a:tc>
                <a:tc>
                  <a:txBody>
                    <a:bodyPr/>
                    <a:lstStyle/>
                    <a:p>
                      <a:pPr algn="ctr"/>
                      <a:r>
                        <a:rPr lang="en-US" sz="1800" i="0" dirty="0">
                          <a:latin typeface="Arial" panose="020B0604020202020204" pitchFamily="34" charset="0"/>
                          <a:cs typeface="Arial" panose="020B0604020202020204" pitchFamily="34" charset="0"/>
                        </a:rPr>
                        <a:t>+1</a:t>
                      </a:r>
                    </a:p>
                  </a:txBody>
                  <a:tcPr anchor="ctr"/>
                </a:tc>
                <a:tc>
                  <a:txBody>
                    <a:bodyPr/>
                    <a:lstStyle/>
                    <a:p>
                      <a:pPr algn="ctr"/>
                      <a:r>
                        <a:rPr lang="en-US" sz="1800" i="0" dirty="0">
                          <a:latin typeface="Arial" panose="020B0604020202020204" pitchFamily="34" charset="0"/>
                          <a:cs typeface="Arial" panose="020B0604020202020204" pitchFamily="34" charset="0"/>
                        </a:rPr>
                        <a:t>+3</a:t>
                      </a:r>
                    </a:p>
                  </a:txBody>
                  <a:tcPr anchor="ctr"/>
                </a:tc>
                <a:tc>
                  <a:txBody>
                    <a:bodyPr/>
                    <a:lstStyle/>
                    <a:p>
                      <a:pPr algn="ctr"/>
                      <a:r>
                        <a:rPr lang="en-US" sz="1800" i="0" dirty="0">
                          <a:latin typeface="Arial" panose="020B0604020202020204" pitchFamily="34" charset="0"/>
                          <a:cs typeface="Arial" panose="020B0604020202020204" pitchFamily="34" charset="0"/>
                        </a:rPr>
                        <a:t>+9</a:t>
                      </a:r>
                    </a:p>
                  </a:txBody>
                  <a:tcPr anchor="ctr"/>
                </a:tc>
                <a:extLst>
                  <a:ext uri="{0D108BD9-81ED-4DB2-BD59-A6C34878D82A}">
                    <a16:rowId xmlns:a16="http://schemas.microsoft.com/office/drawing/2014/main" val="668619788"/>
                  </a:ext>
                </a:extLst>
              </a:tr>
              <a:tr h="402380">
                <a:tc>
                  <a:txBody>
                    <a:bodyPr/>
                    <a:lstStyle/>
                    <a:p>
                      <a:r>
                        <a:rPr lang="en-US" sz="1600" i="0" dirty="0">
                          <a:latin typeface="Arial" panose="020B0604020202020204" pitchFamily="34" charset="0"/>
                          <a:cs typeface="Arial" panose="020B0604020202020204" pitchFamily="34" charset="0"/>
                        </a:rPr>
                        <a:t>Benefits for all (E/F)</a:t>
                      </a:r>
                    </a:p>
                  </a:txBody>
                  <a:tcPr anchor="ctr"/>
                </a:tc>
                <a:tc>
                  <a:txBody>
                    <a:bodyPr/>
                    <a:lstStyle/>
                    <a:p>
                      <a:pPr algn="ctr"/>
                      <a:r>
                        <a:rPr lang="en-US" sz="1800" i="0" dirty="0">
                          <a:latin typeface="Arial" panose="020B0604020202020204" pitchFamily="34" charset="0"/>
                          <a:cs typeface="Arial" panose="020B0604020202020204" pitchFamily="34" charset="0"/>
                        </a:rPr>
                        <a:t>+5</a:t>
                      </a:r>
                    </a:p>
                  </a:txBody>
                  <a:tcPr anchor="ctr"/>
                </a:tc>
                <a:tc>
                  <a:txBody>
                    <a:bodyPr/>
                    <a:lstStyle/>
                    <a:p>
                      <a:pPr algn="ctr"/>
                      <a:r>
                        <a:rPr lang="en-US" sz="1800" i="0" dirty="0">
                          <a:latin typeface="Arial" panose="020B0604020202020204" pitchFamily="34" charset="0"/>
                          <a:cs typeface="Arial" panose="020B0604020202020204" pitchFamily="34" charset="0"/>
                        </a:rPr>
                        <a:t>+10</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- 2</a:t>
                      </a:r>
                    </a:p>
                  </a:txBody>
                  <a:tcPr anchor="ctr"/>
                </a:tc>
                <a:tc>
                  <a:txBody>
                    <a:bodyPr/>
                    <a:lstStyle/>
                    <a:p>
                      <a:pPr algn="ctr"/>
                      <a:r>
                        <a:rPr lang="en-US" sz="1800" i="0" dirty="0">
                          <a:latin typeface="Arial" panose="020B0604020202020204" pitchFamily="34" charset="0"/>
                          <a:cs typeface="Arial" panose="020B0604020202020204" pitchFamily="34" charset="0"/>
                        </a:rPr>
                        <a:t>+9</a:t>
                      </a:r>
                    </a:p>
                  </a:txBody>
                  <a:tcPr anchor="ctr"/>
                </a:tc>
                <a:tc>
                  <a:txBody>
                    <a:bodyPr/>
                    <a:lstStyle/>
                    <a:p>
                      <a:pPr algn="ctr"/>
                      <a:r>
                        <a:rPr lang="en-US" sz="1800" i="0" dirty="0">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val="1500748095"/>
                  </a:ext>
                </a:extLst>
              </a:tr>
              <a:tr h="402380">
                <a:tc>
                  <a:txBody>
                    <a:bodyPr/>
                    <a:lstStyle/>
                    <a:p>
                      <a:r>
                        <a:rPr lang="en-US" sz="1600" i="0" dirty="0">
                          <a:latin typeface="Arial" panose="020B0604020202020204" pitchFamily="34" charset="0"/>
                          <a:cs typeface="Arial" panose="020B0604020202020204" pitchFamily="34" charset="0"/>
                        </a:rPr>
                        <a:t>Landlord Incentives (H/I)</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- 3</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- 3</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- 12</a:t>
                      </a:r>
                    </a:p>
                  </a:txBody>
                  <a:tcPr anchor="ctr"/>
                </a:tc>
                <a:tc>
                  <a:txBody>
                    <a:bodyPr/>
                    <a:lstStyle/>
                    <a:p>
                      <a:pPr algn="ctr"/>
                      <a:r>
                        <a:rPr lang="en-US" sz="1800" i="0" dirty="0">
                          <a:latin typeface="Arial" panose="020B0604020202020204" pitchFamily="34" charset="0"/>
                          <a:cs typeface="Arial" panose="020B0604020202020204" pitchFamily="34" charset="0"/>
                        </a:rPr>
                        <a:t>+4</a:t>
                      </a:r>
                    </a:p>
                  </a:txBody>
                  <a:tcPr anchor="ctr"/>
                </a:tc>
                <a:tc>
                  <a:txBody>
                    <a:bodyPr/>
                    <a:lstStyle/>
                    <a:p>
                      <a:pPr algn="ctr"/>
                      <a:r>
                        <a:rPr lang="en-US" sz="1800" i="0" dirty="0">
                          <a:solidFill>
                            <a:schemeClr val="accent2"/>
                          </a:solidFill>
                          <a:latin typeface="Arial" panose="020B0604020202020204" pitchFamily="34" charset="0"/>
                          <a:cs typeface="Arial" panose="020B0604020202020204" pitchFamily="34" charset="0"/>
                        </a:rPr>
                        <a:t>- 6</a:t>
                      </a:r>
                    </a:p>
                  </a:txBody>
                  <a:tcPr anchor="ctr"/>
                </a:tc>
                <a:extLst>
                  <a:ext uri="{0D108BD9-81ED-4DB2-BD59-A6C34878D82A}">
                    <a16:rowId xmlns:a16="http://schemas.microsoft.com/office/drawing/2014/main" val="2503093331"/>
                  </a:ext>
                </a:extLst>
              </a:tr>
            </a:tbl>
          </a:graphicData>
        </a:graphic>
      </p:graphicFrame>
      <p:sp>
        <p:nvSpPr>
          <p:cNvPr id="9" name="TextBox 8">
            <a:extLst>
              <a:ext uri="{FF2B5EF4-FFF2-40B4-BE49-F238E27FC236}">
                <a16:creationId xmlns:a16="http://schemas.microsoft.com/office/drawing/2014/main" id="{5C53908B-19DF-004D-A662-32AB709F9D96}"/>
              </a:ext>
            </a:extLst>
          </p:cNvPr>
          <p:cNvSpPr txBox="1"/>
          <p:nvPr/>
        </p:nvSpPr>
        <p:spPr>
          <a:xfrm>
            <a:off x="3691676" y="1744097"/>
            <a:ext cx="4739057"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Net Support for “Limited Income” Splits – Net Support for Regular Splits</a:t>
            </a:r>
          </a:p>
        </p:txBody>
      </p:sp>
    </p:spTree>
    <p:extLst>
      <p:ext uri="{BB962C8B-B14F-4D97-AF65-F5344CB8AC3E}">
        <p14:creationId xmlns:p14="http://schemas.microsoft.com/office/powerpoint/2010/main" val="348233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279" y="119535"/>
            <a:ext cx="9017785" cy="990600"/>
          </a:xfrm>
        </p:spPr>
        <p:txBody>
          <a:bodyPr>
            <a:noAutofit/>
          </a:bodyPr>
          <a:lstStyle/>
          <a:p>
            <a:r>
              <a:rPr lang="en-US" sz="4000" b="1" dirty="0"/>
              <a:t>Today’s Speakers</a:t>
            </a:r>
          </a:p>
        </p:txBody>
      </p:sp>
      <p:pic>
        <p:nvPicPr>
          <p:cNvPr id="6" name="Picture 5"/>
          <p:cNvPicPr>
            <a:picLocks noChangeAspect="1"/>
          </p:cNvPicPr>
          <p:nvPr/>
        </p:nvPicPr>
        <p:blipFill>
          <a:blip r:embed="rId3"/>
          <a:stretch>
            <a:fillRect/>
          </a:stretch>
        </p:blipFill>
        <p:spPr>
          <a:xfrm>
            <a:off x="0" y="205433"/>
            <a:ext cx="2670279" cy="835224"/>
          </a:xfrm>
          <a:prstGeom prst="rect">
            <a:avLst/>
          </a:prstGeom>
        </p:spPr>
      </p:pic>
      <p:pic>
        <p:nvPicPr>
          <p:cNvPr id="3" name="Picture 2">
            <a:extLst>
              <a:ext uri="{FF2B5EF4-FFF2-40B4-BE49-F238E27FC236}">
                <a16:creationId xmlns:a16="http://schemas.microsoft.com/office/drawing/2014/main" id="{9D735DF9-F0FC-4F02-B519-B5D208C33697}"/>
              </a:ext>
            </a:extLst>
          </p:cNvPr>
          <p:cNvPicPr>
            <a:picLocks noChangeAspect="1"/>
          </p:cNvPicPr>
          <p:nvPr/>
        </p:nvPicPr>
        <p:blipFill rotWithShape="1">
          <a:blip r:embed="rId4"/>
          <a:srcRect r="11893"/>
          <a:stretch/>
        </p:blipFill>
        <p:spPr>
          <a:xfrm>
            <a:off x="488541" y="2171700"/>
            <a:ext cx="2284012" cy="1718667"/>
          </a:xfrm>
          <a:prstGeom prst="rect">
            <a:avLst/>
          </a:prstGeom>
        </p:spPr>
      </p:pic>
      <p:pic>
        <p:nvPicPr>
          <p:cNvPr id="9" name="Picture 8">
            <a:extLst>
              <a:ext uri="{FF2B5EF4-FFF2-40B4-BE49-F238E27FC236}">
                <a16:creationId xmlns:a16="http://schemas.microsoft.com/office/drawing/2014/main" id="{CB317D82-088D-4E3C-94B8-B1CB91A753A9}"/>
              </a:ext>
            </a:extLst>
          </p:cNvPr>
          <p:cNvPicPr>
            <a:picLocks noChangeAspect="1"/>
          </p:cNvPicPr>
          <p:nvPr/>
        </p:nvPicPr>
        <p:blipFill>
          <a:blip r:embed="rId5"/>
          <a:stretch>
            <a:fillRect/>
          </a:stretch>
        </p:blipFill>
        <p:spPr>
          <a:xfrm>
            <a:off x="682944" y="4320540"/>
            <a:ext cx="2181739" cy="1973103"/>
          </a:xfrm>
          <a:prstGeom prst="rect">
            <a:avLst/>
          </a:prstGeom>
        </p:spPr>
      </p:pic>
      <p:sp>
        <p:nvSpPr>
          <p:cNvPr id="10" name="TextBox 9">
            <a:extLst>
              <a:ext uri="{FF2B5EF4-FFF2-40B4-BE49-F238E27FC236}">
                <a16:creationId xmlns:a16="http://schemas.microsoft.com/office/drawing/2014/main" id="{506320C5-06A0-4E3F-85A3-399AFABB0E50}"/>
              </a:ext>
            </a:extLst>
          </p:cNvPr>
          <p:cNvSpPr txBox="1"/>
          <p:nvPr/>
        </p:nvSpPr>
        <p:spPr>
          <a:xfrm>
            <a:off x="3023755" y="2286000"/>
            <a:ext cx="8936181" cy="1354217"/>
          </a:xfrm>
          <a:prstGeom prst="rect">
            <a:avLst/>
          </a:prstGeom>
          <a:noFill/>
        </p:spPr>
        <p:txBody>
          <a:bodyPr wrap="square" rtlCol="0">
            <a:spAutoFit/>
          </a:bodyPr>
          <a:lstStyle/>
          <a:p>
            <a:r>
              <a:rPr lang="en-US" sz="5400" b="1" dirty="0"/>
              <a:t>Brian Stryker</a:t>
            </a:r>
          </a:p>
          <a:p>
            <a:r>
              <a:rPr lang="en-US" sz="2800" dirty="0"/>
              <a:t>Partner, ALG Research</a:t>
            </a:r>
          </a:p>
        </p:txBody>
      </p:sp>
      <p:sp>
        <p:nvSpPr>
          <p:cNvPr id="11" name="TextBox 10">
            <a:extLst>
              <a:ext uri="{FF2B5EF4-FFF2-40B4-BE49-F238E27FC236}">
                <a16:creationId xmlns:a16="http://schemas.microsoft.com/office/drawing/2014/main" id="{969168F8-C1F7-4343-8408-8EA147347D7E}"/>
              </a:ext>
            </a:extLst>
          </p:cNvPr>
          <p:cNvSpPr txBox="1"/>
          <p:nvPr/>
        </p:nvSpPr>
        <p:spPr>
          <a:xfrm>
            <a:off x="3023755" y="4485409"/>
            <a:ext cx="8936181" cy="1354217"/>
          </a:xfrm>
          <a:prstGeom prst="rect">
            <a:avLst/>
          </a:prstGeom>
          <a:noFill/>
        </p:spPr>
        <p:txBody>
          <a:bodyPr wrap="square" rtlCol="0">
            <a:spAutoFit/>
          </a:bodyPr>
          <a:lstStyle/>
          <a:p>
            <a:r>
              <a:rPr lang="en-US" sz="5400" b="1" dirty="0"/>
              <a:t>Kerry Leslie</a:t>
            </a:r>
          </a:p>
          <a:p>
            <a:r>
              <a:rPr lang="en-US" sz="2800" dirty="0"/>
              <a:t>Director, Spitfire Strategies</a:t>
            </a:r>
          </a:p>
        </p:txBody>
      </p:sp>
    </p:spTree>
    <p:extLst>
      <p:ext uri="{BB962C8B-B14F-4D97-AF65-F5344CB8AC3E}">
        <p14:creationId xmlns:p14="http://schemas.microsoft.com/office/powerpoint/2010/main" val="2482392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1242674772"/>
              </p:ext>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Support is strong among Democrats and weak among Republicans.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Republican women and older Democrats are the most likely to buck their party’s consensus.</a:t>
            </a:r>
          </a:p>
        </p:txBody>
      </p:sp>
      <p:sp>
        <p:nvSpPr>
          <p:cNvPr id="8" name="TextBox 7">
            <a:extLst>
              <a:ext uri="{FF2B5EF4-FFF2-40B4-BE49-F238E27FC236}">
                <a16:creationId xmlns:a16="http://schemas.microsoft.com/office/drawing/2014/main" id="{6A9DB698-B48C-404E-8EDC-E6E725C0EC69}"/>
              </a:ext>
            </a:extLst>
          </p:cNvPr>
          <p:cNvSpPr txBox="1"/>
          <p:nvPr/>
        </p:nvSpPr>
        <p:spPr>
          <a:xfrm>
            <a:off x="4057295" y="1572102"/>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Surcharge x Party-ID</a:t>
            </a:r>
          </a:p>
        </p:txBody>
      </p:sp>
      <p:cxnSp>
        <p:nvCxnSpPr>
          <p:cNvPr id="11" name="Straight Connector 10">
            <a:extLst>
              <a:ext uri="{FF2B5EF4-FFF2-40B4-BE49-F238E27FC236}">
                <a16:creationId xmlns:a16="http://schemas.microsoft.com/office/drawing/2014/main" id="{A8CFBB75-6051-C74B-84BB-CACEACBDDE59}"/>
              </a:ext>
            </a:extLst>
          </p:cNvPr>
          <p:cNvCxnSpPr>
            <a:cxnSpLocks/>
          </p:cNvCxnSpPr>
          <p:nvPr/>
        </p:nvCxnSpPr>
        <p:spPr>
          <a:xfrm>
            <a:off x="1944144" y="2852744"/>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6359646-AD95-D74E-9B27-832969510D01}"/>
              </a:ext>
            </a:extLst>
          </p:cNvPr>
          <p:cNvCxnSpPr>
            <a:cxnSpLocks/>
          </p:cNvCxnSpPr>
          <p:nvPr/>
        </p:nvCxnSpPr>
        <p:spPr>
          <a:xfrm>
            <a:off x="6067294" y="2852744"/>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4BB19CEE-2E1F-334E-B758-A4529F71052C}"/>
              </a:ext>
            </a:extLst>
          </p:cNvPr>
          <p:cNvCxnSpPr>
            <a:cxnSpLocks/>
          </p:cNvCxnSpPr>
          <p:nvPr/>
        </p:nvCxnSpPr>
        <p:spPr>
          <a:xfrm>
            <a:off x="8754823" y="2852744"/>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2356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286957018"/>
              </p:ext>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Support for the surcharge is lowest among whites.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However, it doesn’t perform substantially better among Latinos. African Americans, a Democratic base vote, are not a fully-consolidated base on this issue, which does better with Democrats than Republicans. </a:t>
            </a:r>
          </a:p>
        </p:txBody>
      </p:sp>
      <p:sp>
        <p:nvSpPr>
          <p:cNvPr id="8" name="TextBox 7">
            <a:extLst>
              <a:ext uri="{FF2B5EF4-FFF2-40B4-BE49-F238E27FC236}">
                <a16:creationId xmlns:a16="http://schemas.microsoft.com/office/drawing/2014/main" id="{6A9DB698-B48C-404E-8EDC-E6E725C0EC69}"/>
              </a:ext>
            </a:extLst>
          </p:cNvPr>
          <p:cNvSpPr txBox="1"/>
          <p:nvPr/>
        </p:nvSpPr>
        <p:spPr>
          <a:xfrm>
            <a:off x="4057295" y="2130649"/>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Surcharge x Race</a:t>
            </a:r>
          </a:p>
        </p:txBody>
      </p:sp>
      <p:cxnSp>
        <p:nvCxnSpPr>
          <p:cNvPr id="11" name="Straight Connector 10">
            <a:extLst>
              <a:ext uri="{FF2B5EF4-FFF2-40B4-BE49-F238E27FC236}">
                <a16:creationId xmlns:a16="http://schemas.microsoft.com/office/drawing/2014/main" id="{A8CFBB75-6051-C74B-84BB-CACEACBDDE59}"/>
              </a:ext>
            </a:extLst>
          </p:cNvPr>
          <p:cNvCxnSpPr>
            <a:cxnSpLocks/>
          </p:cNvCxnSpPr>
          <p:nvPr/>
        </p:nvCxnSpPr>
        <p:spPr>
          <a:xfrm>
            <a:off x="2407607" y="2852744"/>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26649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4058954319"/>
              </p:ext>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Non-college men are our toughest group education-wise.</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6A9DB698-B48C-404E-8EDC-E6E725C0EC69}"/>
              </a:ext>
            </a:extLst>
          </p:cNvPr>
          <p:cNvSpPr txBox="1"/>
          <p:nvPr/>
        </p:nvSpPr>
        <p:spPr>
          <a:xfrm>
            <a:off x="4057295" y="1572102"/>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Surcharge x Gender x Education</a:t>
            </a:r>
          </a:p>
        </p:txBody>
      </p:sp>
      <p:cxnSp>
        <p:nvCxnSpPr>
          <p:cNvPr id="11" name="Straight Connector 10">
            <a:extLst>
              <a:ext uri="{FF2B5EF4-FFF2-40B4-BE49-F238E27FC236}">
                <a16:creationId xmlns:a16="http://schemas.microsoft.com/office/drawing/2014/main" id="{A8CFBB75-6051-C74B-84BB-CACEACBDDE59}"/>
              </a:ext>
            </a:extLst>
          </p:cNvPr>
          <p:cNvCxnSpPr>
            <a:cxnSpLocks/>
          </p:cNvCxnSpPr>
          <p:nvPr/>
        </p:nvCxnSpPr>
        <p:spPr>
          <a:xfrm>
            <a:off x="2750968" y="2996179"/>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5858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953353263"/>
              </p:ext>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Support for the surcharge is strongest among younger voters.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However, 49% support for a cost-raising measure for seniors is pretty good, considering how price-sensitive they typically are.</a:t>
            </a:r>
          </a:p>
        </p:txBody>
      </p:sp>
      <p:sp>
        <p:nvSpPr>
          <p:cNvPr id="8" name="TextBox 7">
            <a:extLst>
              <a:ext uri="{FF2B5EF4-FFF2-40B4-BE49-F238E27FC236}">
                <a16:creationId xmlns:a16="http://schemas.microsoft.com/office/drawing/2014/main" id="{6A9DB698-B48C-404E-8EDC-E6E725C0EC69}"/>
              </a:ext>
            </a:extLst>
          </p:cNvPr>
          <p:cNvSpPr txBox="1"/>
          <p:nvPr/>
        </p:nvSpPr>
        <p:spPr>
          <a:xfrm>
            <a:off x="4057295" y="1572102"/>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Surcharge x Age</a:t>
            </a:r>
          </a:p>
        </p:txBody>
      </p:sp>
      <p:cxnSp>
        <p:nvCxnSpPr>
          <p:cNvPr id="11" name="Straight Connector 10">
            <a:extLst>
              <a:ext uri="{FF2B5EF4-FFF2-40B4-BE49-F238E27FC236}">
                <a16:creationId xmlns:a16="http://schemas.microsoft.com/office/drawing/2014/main" id="{A8CFBB75-6051-C74B-84BB-CACEACBDDE59}"/>
              </a:ext>
            </a:extLst>
          </p:cNvPr>
          <p:cNvCxnSpPr>
            <a:cxnSpLocks/>
          </p:cNvCxnSpPr>
          <p:nvPr/>
        </p:nvCxnSpPr>
        <p:spPr>
          <a:xfrm>
            <a:off x="2141368" y="2870674"/>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9201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3398383309"/>
              </p:ext>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Renters are far more likely to be supportive than homeowners.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895913"/>
            <a:ext cx="11361395" cy="685800"/>
          </a:xfrm>
        </p:spPr>
        <p:txBody>
          <a:bodyPr>
            <a:noAutofit/>
          </a:bodyPr>
          <a:lstStyle/>
          <a:p>
            <a:r>
              <a:rPr lang="en-US" dirty="0">
                <a:solidFill>
                  <a:schemeClr val="tx2"/>
                </a:solidFill>
              </a:rPr>
              <a:t>Income does not appear to be a major identifier of support.</a:t>
            </a:r>
          </a:p>
        </p:txBody>
      </p:sp>
      <p:sp>
        <p:nvSpPr>
          <p:cNvPr id="8" name="TextBox 7">
            <a:extLst>
              <a:ext uri="{FF2B5EF4-FFF2-40B4-BE49-F238E27FC236}">
                <a16:creationId xmlns:a16="http://schemas.microsoft.com/office/drawing/2014/main" id="{6A9DB698-B48C-404E-8EDC-E6E725C0EC69}"/>
              </a:ext>
            </a:extLst>
          </p:cNvPr>
          <p:cNvSpPr txBox="1"/>
          <p:nvPr/>
        </p:nvSpPr>
        <p:spPr>
          <a:xfrm>
            <a:off x="3817951" y="1572102"/>
            <a:ext cx="4267200"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Surcharge x Income and Homeownership</a:t>
            </a:r>
          </a:p>
        </p:txBody>
      </p:sp>
      <p:cxnSp>
        <p:nvCxnSpPr>
          <p:cNvPr id="11" name="Straight Connector 10">
            <a:extLst>
              <a:ext uri="{FF2B5EF4-FFF2-40B4-BE49-F238E27FC236}">
                <a16:creationId xmlns:a16="http://schemas.microsoft.com/office/drawing/2014/main" id="{A8CFBB75-6051-C74B-84BB-CACEACBDDE59}"/>
              </a:ext>
            </a:extLst>
          </p:cNvPr>
          <p:cNvCxnSpPr>
            <a:cxnSpLocks/>
          </p:cNvCxnSpPr>
          <p:nvPr/>
        </p:nvCxnSpPr>
        <p:spPr>
          <a:xfrm>
            <a:off x="2356521" y="2888603"/>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943CE32A-B0DF-5048-9B56-A106E93F14D6}"/>
              </a:ext>
            </a:extLst>
          </p:cNvPr>
          <p:cNvCxnSpPr>
            <a:cxnSpLocks/>
          </p:cNvCxnSpPr>
          <p:nvPr/>
        </p:nvCxnSpPr>
        <p:spPr>
          <a:xfrm>
            <a:off x="7845807" y="2888603"/>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81828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5F6931F-1C80-4E01-9524-AC6A87094CFD}"/>
              </a:ext>
            </a:extLst>
          </p:cNvPr>
          <p:cNvGraphicFramePr/>
          <p:nvPr>
            <p:extLst>
              <p:ext uri="{D42A27DB-BD31-4B8C-83A1-F6EECF244321}">
                <p14:modId xmlns:p14="http://schemas.microsoft.com/office/powerpoint/2010/main" val="3137865451"/>
              </p:ext>
            </p:extLst>
          </p:nvPr>
        </p:nvGraphicFramePr>
        <p:xfrm>
          <a:off x="0" y="1741379"/>
          <a:ext cx="11903102"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Voters whose highest priority is climate change are most likely to be supportive of the surcharge.</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People more focused on costs are our toughest audience. </a:t>
            </a:r>
          </a:p>
        </p:txBody>
      </p:sp>
      <p:sp>
        <p:nvSpPr>
          <p:cNvPr id="8" name="TextBox 7">
            <a:extLst>
              <a:ext uri="{FF2B5EF4-FFF2-40B4-BE49-F238E27FC236}">
                <a16:creationId xmlns:a16="http://schemas.microsoft.com/office/drawing/2014/main" id="{6A9DB698-B48C-404E-8EDC-E6E725C0EC69}"/>
              </a:ext>
            </a:extLst>
          </p:cNvPr>
          <p:cNvSpPr txBox="1"/>
          <p:nvPr/>
        </p:nvSpPr>
        <p:spPr>
          <a:xfrm>
            <a:off x="4057295" y="1572102"/>
            <a:ext cx="3788512"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Surcharge x Priority</a:t>
            </a:r>
          </a:p>
        </p:txBody>
      </p:sp>
      <p:cxnSp>
        <p:nvCxnSpPr>
          <p:cNvPr id="11" name="Straight Connector 10">
            <a:extLst>
              <a:ext uri="{FF2B5EF4-FFF2-40B4-BE49-F238E27FC236}">
                <a16:creationId xmlns:a16="http://schemas.microsoft.com/office/drawing/2014/main" id="{A8CFBB75-6051-C74B-84BB-CACEACBDDE59}"/>
              </a:ext>
            </a:extLst>
          </p:cNvPr>
          <p:cNvCxnSpPr>
            <a:cxnSpLocks/>
          </p:cNvCxnSpPr>
          <p:nvPr/>
        </p:nvCxnSpPr>
        <p:spPr>
          <a:xfrm>
            <a:off x="2375187" y="2971127"/>
            <a:ext cx="0" cy="3253461"/>
          </a:xfrm>
          <a:prstGeom prst="line">
            <a:avLst/>
          </a:prstGeom>
          <a:ln w="19050">
            <a:solidFill>
              <a:srgbClr val="114353"/>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3855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157108"/>
            <a:ext cx="11389530" cy="838621"/>
          </a:xfrm>
        </p:spPr>
        <p:txBody>
          <a:bodyPr>
            <a:noAutofit/>
          </a:bodyPr>
          <a:lstStyle/>
          <a:p>
            <a:r>
              <a:rPr lang="en-US" sz="2800" dirty="0"/>
              <a:t>On every proposal, Democrats lead in support, followed by Independents.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But even among Republicans, the floor is in the 60s other than the surcharge.</a:t>
            </a:r>
          </a:p>
        </p:txBody>
      </p:sp>
      <p:sp>
        <p:nvSpPr>
          <p:cNvPr id="8" name="TextBox 7">
            <a:extLst>
              <a:ext uri="{FF2B5EF4-FFF2-40B4-BE49-F238E27FC236}">
                <a16:creationId xmlns:a16="http://schemas.microsoft.com/office/drawing/2014/main" id="{6A9DB698-B48C-404E-8EDC-E6E725C0EC69}"/>
              </a:ext>
            </a:extLst>
          </p:cNvPr>
          <p:cNvSpPr txBox="1"/>
          <p:nvPr/>
        </p:nvSpPr>
        <p:spPr>
          <a:xfrm>
            <a:off x="4085173" y="1596300"/>
            <a:ext cx="3732756" cy="33855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panose="020B0604020202020204" pitchFamily="34" charset="0"/>
                <a:cs typeface="Arial" panose="020B0604020202020204" pitchFamily="34" charset="0"/>
              </a:rPr>
              <a:t>Proposals x Party-ID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Favor)</a:t>
            </a:r>
          </a:p>
        </p:txBody>
      </p:sp>
      <p:graphicFrame>
        <p:nvGraphicFramePr>
          <p:cNvPr id="10" name="Chart 9">
            <a:extLst>
              <a:ext uri="{FF2B5EF4-FFF2-40B4-BE49-F238E27FC236}">
                <a16:creationId xmlns:a16="http://schemas.microsoft.com/office/drawing/2014/main" id="{9E3CBD0A-94E7-DA4E-A8CA-EEA3AD12EFEB}"/>
              </a:ext>
            </a:extLst>
          </p:cNvPr>
          <p:cNvGraphicFramePr/>
          <p:nvPr>
            <p:extLst>
              <p:ext uri="{D42A27DB-BD31-4B8C-83A1-F6EECF244321}">
                <p14:modId xmlns:p14="http://schemas.microsoft.com/office/powerpoint/2010/main" val="257322065"/>
              </p:ext>
            </p:extLst>
          </p:nvPr>
        </p:nvGraphicFramePr>
        <p:xfrm>
          <a:off x="42766" y="1737646"/>
          <a:ext cx="12040051" cy="5505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413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769222"/>
            <a:ext cx="9520461" cy="892175"/>
          </a:xfrm>
        </p:spPr>
        <p:txBody>
          <a:bodyPr>
            <a:noAutofit/>
          </a:bodyPr>
          <a:lstStyle/>
          <a:p>
            <a:r>
              <a:rPr lang="en-US" cap="none" dirty="0"/>
              <a:t>MESSAGING</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10028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DAA04-F299-40E9-9010-C34A3D4AB040}"/>
              </a:ext>
            </a:extLst>
          </p:cNvPr>
          <p:cNvSpPr>
            <a:spLocks noGrp="1"/>
          </p:cNvSpPr>
          <p:nvPr>
            <p:ph type="title"/>
          </p:nvPr>
        </p:nvSpPr>
        <p:spPr/>
        <p:txBody>
          <a:bodyPr>
            <a:noAutofit/>
          </a:bodyPr>
          <a:lstStyle/>
          <a:p>
            <a:r>
              <a:rPr lang="en-US" sz="2800" dirty="0"/>
              <a:t>Overall, after messaging the proposal numbers shift down slightly but are strong throughout the poll on everything except the surcharge.</a:t>
            </a:r>
          </a:p>
        </p:txBody>
      </p:sp>
      <p:sp>
        <p:nvSpPr>
          <p:cNvPr id="4" name="Subtitle 3">
            <a:extLst>
              <a:ext uri="{FF2B5EF4-FFF2-40B4-BE49-F238E27FC236}">
                <a16:creationId xmlns:a16="http://schemas.microsoft.com/office/drawing/2014/main" id="{3189CD96-1D9B-41BD-A3F0-8F39814575A8}"/>
              </a:ext>
            </a:extLst>
          </p:cNvPr>
          <p:cNvSpPr>
            <a:spLocks noGrp="1"/>
          </p:cNvSpPr>
          <p:nvPr>
            <p:ph type="subTitle" idx="13"/>
          </p:nvPr>
        </p:nvSpPr>
        <p:spPr>
          <a:xfrm>
            <a:off x="711200" y="938492"/>
            <a:ext cx="11176000" cy="685800"/>
          </a:xfrm>
        </p:spPr>
        <p:txBody>
          <a:bodyPr>
            <a:normAutofit lnSpcReduction="10000"/>
          </a:bodyPr>
          <a:lstStyle/>
          <a:p>
            <a:r>
              <a:rPr lang="en-US" dirty="0"/>
              <a:t>Most of these proposals with 75-85% support probably have nowhere to go up, but it’s encouraging that we hold most of our support on all of these measures (including the surcharge)</a:t>
            </a:r>
          </a:p>
        </p:txBody>
      </p:sp>
      <p:sp>
        <p:nvSpPr>
          <p:cNvPr id="5" name="Slide Number Placeholder 4">
            <a:extLst>
              <a:ext uri="{FF2B5EF4-FFF2-40B4-BE49-F238E27FC236}">
                <a16:creationId xmlns:a16="http://schemas.microsoft.com/office/drawing/2014/main" id="{21FFC290-C7FA-49F2-AD12-B46D0658B17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684F833E-D7C5-4855-8688-7AEACCA3438A}"/>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4353"/>
                </a:solidFill>
                <a:effectLst/>
                <a:uLnTx/>
                <a:uFillTx/>
                <a:latin typeface="Arial" pitchFamily="34" charset="0"/>
                <a:ea typeface="+mn-ea"/>
                <a:cs typeface="Arial" pitchFamily="34" charset="0"/>
              </a:rPr>
              <a:t>© Anzalone Liszt Grove Research</a:t>
            </a:r>
            <a:endPar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7" name="Table 6">
            <a:extLst>
              <a:ext uri="{FF2B5EF4-FFF2-40B4-BE49-F238E27FC236}">
                <a16:creationId xmlns:a16="http://schemas.microsoft.com/office/drawing/2014/main" id="{DBEEED26-1F62-4390-8615-9AE7A60D937E}"/>
              </a:ext>
            </a:extLst>
          </p:cNvPr>
          <p:cNvGraphicFramePr>
            <a:graphicFrameLocks noGrp="1"/>
          </p:cNvGraphicFramePr>
          <p:nvPr>
            <p:extLst>
              <p:ext uri="{D42A27DB-BD31-4B8C-83A1-F6EECF244321}">
                <p14:modId xmlns:p14="http://schemas.microsoft.com/office/powerpoint/2010/main" val="4135820184"/>
              </p:ext>
            </p:extLst>
          </p:nvPr>
        </p:nvGraphicFramePr>
        <p:xfrm>
          <a:off x="293168" y="1848176"/>
          <a:ext cx="11568633" cy="4541520"/>
        </p:xfrm>
        <a:graphic>
          <a:graphicData uri="http://schemas.openxmlformats.org/drawingml/2006/table">
            <a:tbl>
              <a:tblPr firstRow="1" bandRow="1">
                <a:tableStyleId>{5C22544A-7EE6-4342-B048-85BDC9FD1C3A}</a:tableStyleId>
              </a:tblPr>
              <a:tblGrid>
                <a:gridCol w="3254244">
                  <a:extLst>
                    <a:ext uri="{9D8B030D-6E8A-4147-A177-3AD203B41FA5}">
                      <a16:colId xmlns:a16="http://schemas.microsoft.com/office/drawing/2014/main" val="20000"/>
                    </a:ext>
                  </a:extLst>
                </a:gridCol>
                <a:gridCol w="1580084">
                  <a:extLst>
                    <a:ext uri="{9D8B030D-6E8A-4147-A177-3AD203B41FA5}">
                      <a16:colId xmlns:a16="http://schemas.microsoft.com/office/drawing/2014/main" val="20002"/>
                    </a:ext>
                  </a:extLst>
                </a:gridCol>
                <a:gridCol w="1346861">
                  <a:extLst>
                    <a:ext uri="{9D8B030D-6E8A-4147-A177-3AD203B41FA5}">
                      <a16:colId xmlns:a16="http://schemas.microsoft.com/office/drawing/2014/main" val="700408437"/>
                    </a:ext>
                  </a:extLst>
                </a:gridCol>
                <a:gridCol w="1346861">
                  <a:extLst>
                    <a:ext uri="{9D8B030D-6E8A-4147-A177-3AD203B41FA5}">
                      <a16:colId xmlns:a16="http://schemas.microsoft.com/office/drawing/2014/main" val="2464427424"/>
                    </a:ext>
                  </a:extLst>
                </a:gridCol>
                <a:gridCol w="1346861">
                  <a:extLst>
                    <a:ext uri="{9D8B030D-6E8A-4147-A177-3AD203B41FA5}">
                      <a16:colId xmlns:a16="http://schemas.microsoft.com/office/drawing/2014/main" val="3772092908"/>
                    </a:ext>
                  </a:extLst>
                </a:gridCol>
                <a:gridCol w="1346861">
                  <a:extLst>
                    <a:ext uri="{9D8B030D-6E8A-4147-A177-3AD203B41FA5}">
                      <a16:colId xmlns:a16="http://schemas.microsoft.com/office/drawing/2014/main" val="619321329"/>
                    </a:ext>
                  </a:extLst>
                </a:gridCol>
                <a:gridCol w="1346861">
                  <a:extLst>
                    <a:ext uri="{9D8B030D-6E8A-4147-A177-3AD203B41FA5}">
                      <a16:colId xmlns:a16="http://schemas.microsoft.com/office/drawing/2014/main" val="3148164939"/>
                    </a:ext>
                  </a:extLst>
                </a:gridCol>
              </a:tblGrid>
              <a:tr h="637102">
                <a:tc>
                  <a:txBody>
                    <a:bodyPr/>
                    <a:lstStyle/>
                    <a:p>
                      <a:pPr algn="ctr"/>
                      <a:endParaRPr lang="en-US" sz="1600" b="1" i="0" dirty="0">
                        <a:latin typeface="Arial" panose="020B0604020202020204" pitchFamily="34" charset="0"/>
                        <a:cs typeface="Arial" panose="020B0604020202020204" pitchFamily="34" charset="0"/>
                      </a:endParaRPr>
                    </a:p>
                  </a:txBody>
                  <a:tcPr anchor="ctr"/>
                </a:tc>
                <a:tc>
                  <a:txBody>
                    <a:bodyPr/>
                    <a:lstStyle/>
                    <a:p>
                      <a:pPr algn="ctr"/>
                      <a:r>
                        <a:rPr lang="en-US" sz="1600" b="1" i="0" dirty="0">
                          <a:latin typeface="Arial" panose="020B0604020202020204" pitchFamily="34" charset="0"/>
                          <a:cs typeface="Arial" panose="020B0604020202020204" pitchFamily="34" charset="0"/>
                        </a:rPr>
                        <a:t>Support before – after (overall)</a:t>
                      </a:r>
                    </a:p>
                  </a:txBody>
                  <a:tcPr anchor="ctr"/>
                </a:tc>
                <a:tc>
                  <a:txBody>
                    <a:bodyPr/>
                    <a:lstStyle/>
                    <a:p>
                      <a:pPr algn="ctr"/>
                      <a:r>
                        <a:rPr lang="en-US" sz="1600" b="1" i="0" dirty="0">
                          <a:latin typeface="Arial" panose="020B0604020202020204" pitchFamily="34" charset="0"/>
                          <a:cs typeface="Arial" panose="020B0604020202020204" pitchFamily="34" charset="0"/>
                        </a:rPr>
                        <a:t>Net shift (overall)</a:t>
                      </a:r>
                    </a:p>
                  </a:txBody>
                  <a:tcPr anchor="ctr"/>
                </a:tc>
                <a:tc>
                  <a:txBody>
                    <a:bodyPr/>
                    <a:lstStyle/>
                    <a:p>
                      <a:pPr algn="ctr"/>
                      <a:r>
                        <a:rPr lang="en-US" sz="1600" b="1" i="0" dirty="0">
                          <a:latin typeface="Arial" panose="020B0604020202020204" pitchFamily="34" charset="0"/>
                          <a:cs typeface="Arial" panose="020B0604020202020204" pitchFamily="34" charset="0"/>
                        </a:rPr>
                        <a:t>Support before – after (CA)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Support before – after (Midwest)</a:t>
                      </a:r>
                    </a:p>
                  </a:txBody>
                  <a:tcPr anchor="ctr"/>
                </a:tc>
                <a:tc>
                  <a:txBody>
                    <a:bodyPr/>
                    <a:lstStyle/>
                    <a:p>
                      <a:pPr algn="ctr"/>
                      <a:r>
                        <a:rPr lang="en-US" sz="1600" b="1" i="0" dirty="0">
                          <a:latin typeface="Arial" panose="020B0604020202020204" pitchFamily="34" charset="0"/>
                          <a:cs typeface="Arial" panose="020B0604020202020204" pitchFamily="34" charset="0"/>
                        </a:rPr>
                        <a:t>Support before – after (Northeast)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Support before – after (South)</a:t>
                      </a:r>
                    </a:p>
                  </a:txBody>
                  <a:tcPr anchor="ctr"/>
                </a:tc>
                <a:extLst>
                  <a:ext uri="{0D108BD9-81ED-4DB2-BD59-A6C34878D82A}">
                    <a16:rowId xmlns:a16="http://schemas.microsoft.com/office/drawing/2014/main" val="10000"/>
                  </a:ext>
                </a:extLst>
              </a:tr>
              <a:tr h="402380">
                <a:tc>
                  <a:txBody>
                    <a:bodyPr/>
                    <a:lstStyle/>
                    <a:p>
                      <a:r>
                        <a:rPr lang="en-US" sz="1600" i="0" dirty="0">
                          <a:latin typeface="Arial" panose="020B0604020202020204" pitchFamily="34" charset="0"/>
                          <a:cs typeface="Arial" panose="020B0604020202020204" pitchFamily="34" charset="0"/>
                        </a:rPr>
                        <a:t>Utility incentives</a:t>
                      </a:r>
                    </a:p>
                    <a:p>
                      <a:r>
                        <a:rPr lang="en-US" sz="1600" i="0" dirty="0">
                          <a:latin typeface="Arial" panose="020B0604020202020204" pitchFamily="34" charset="0"/>
                          <a:cs typeface="Arial" panose="020B0604020202020204" pitchFamily="34" charset="0"/>
                        </a:rPr>
                        <a:t>(A/B)</a:t>
                      </a:r>
                    </a:p>
                  </a:txBody>
                  <a:tcPr anchor="ctr"/>
                </a:tc>
                <a:tc>
                  <a:txBody>
                    <a:bodyPr/>
                    <a:lstStyle/>
                    <a:p>
                      <a:pPr algn="ctr"/>
                      <a:r>
                        <a:rPr lang="en-US" sz="1800" i="0" dirty="0">
                          <a:latin typeface="Arial" panose="020B0604020202020204" pitchFamily="34" charset="0"/>
                          <a:cs typeface="Arial" panose="020B0604020202020204" pitchFamily="34" charset="0"/>
                        </a:rPr>
                        <a:t>80 / 77</a:t>
                      </a:r>
                    </a:p>
                  </a:txBody>
                  <a:tcPr anchor="ctr"/>
                </a:tc>
                <a:tc>
                  <a:txBody>
                    <a:bodyPr/>
                    <a:lstStyle/>
                    <a:p>
                      <a:pPr algn="ctr"/>
                      <a:r>
                        <a:rPr lang="en-US" sz="1800" i="0" dirty="0">
                          <a:latin typeface="Arial" panose="020B0604020202020204" pitchFamily="34" charset="0"/>
                          <a:cs typeface="Arial" panose="020B0604020202020204" pitchFamily="34" charset="0"/>
                        </a:rPr>
                        <a:t>-3</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83 / 80</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76 / 76</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79 / 77</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81 / 76</a:t>
                      </a:r>
                    </a:p>
                  </a:txBody>
                  <a:tcPr anchor="ctr"/>
                </a:tc>
                <a:extLst>
                  <a:ext uri="{0D108BD9-81ED-4DB2-BD59-A6C34878D82A}">
                    <a16:rowId xmlns:a16="http://schemas.microsoft.com/office/drawing/2014/main" val="4277420609"/>
                  </a:ext>
                </a:extLst>
              </a:tr>
              <a:tr h="402380">
                <a:tc>
                  <a:txBody>
                    <a:bodyPr/>
                    <a:lstStyle/>
                    <a:p>
                      <a:r>
                        <a:rPr lang="en-US" sz="1600" i="0" dirty="0">
                          <a:latin typeface="Arial" panose="020B0604020202020204" pitchFamily="34" charset="0"/>
                          <a:cs typeface="Arial" panose="020B0604020202020204" pitchFamily="34" charset="0"/>
                        </a:rPr>
                        <a:t>Require standard</a:t>
                      </a:r>
                    </a:p>
                    <a:p>
                      <a:r>
                        <a:rPr lang="en-US" sz="1600" i="0" dirty="0">
                          <a:latin typeface="Arial" panose="020B0604020202020204" pitchFamily="34" charset="0"/>
                          <a:cs typeface="Arial" panose="020B0604020202020204" pitchFamily="34" charset="0"/>
                        </a:rPr>
                        <a:t>(C/D)</a:t>
                      </a:r>
                    </a:p>
                  </a:txBody>
                  <a:tcPr anchor="ctr"/>
                </a:tc>
                <a:tc>
                  <a:txBody>
                    <a:bodyPr/>
                    <a:lstStyle/>
                    <a:p>
                      <a:pPr algn="ctr"/>
                      <a:r>
                        <a:rPr lang="en-US" sz="1800" i="0" dirty="0">
                          <a:latin typeface="Arial" panose="020B0604020202020204" pitchFamily="34" charset="0"/>
                          <a:cs typeface="Arial" panose="020B0604020202020204" pitchFamily="34" charset="0"/>
                        </a:rPr>
                        <a:t>75 / 73</a:t>
                      </a:r>
                    </a:p>
                  </a:txBody>
                  <a:tcPr anchor="ctr"/>
                </a:tc>
                <a:tc>
                  <a:txBody>
                    <a:bodyPr/>
                    <a:lstStyle/>
                    <a:p>
                      <a:pPr algn="ctr"/>
                      <a:r>
                        <a:rPr lang="en-US" sz="1800" i="0" dirty="0">
                          <a:latin typeface="Arial" panose="020B0604020202020204" pitchFamily="34" charset="0"/>
                          <a:cs typeface="Arial" panose="020B0604020202020204" pitchFamily="34" charset="0"/>
                        </a:rPr>
                        <a:t>-2</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73 / 72</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74 / 74</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78 / 76</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74 / 71</a:t>
                      </a:r>
                    </a:p>
                  </a:txBody>
                  <a:tcPr anchor="ctr"/>
                </a:tc>
                <a:extLst>
                  <a:ext uri="{0D108BD9-81ED-4DB2-BD59-A6C34878D82A}">
                    <a16:rowId xmlns:a16="http://schemas.microsoft.com/office/drawing/2014/main" val="668619788"/>
                  </a:ext>
                </a:extLst>
              </a:tr>
              <a:tr h="402380">
                <a:tc>
                  <a:txBody>
                    <a:bodyPr/>
                    <a:lstStyle/>
                    <a:p>
                      <a:r>
                        <a:rPr lang="en-US" sz="1600" i="0" dirty="0">
                          <a:latin typeface="Arial" panose="020B0604020202020204" pitchFamily="34" charset="0"/>
                          <a:cs typeface="Arial" panose="020B0604020202020204" pitchFamily="34" charset="0"/>
                        </a:rPr>
                        <a:t>Benefits for all</a:t>
                      </a:r>
                    </a:p>
                    <a:p>
                      <a:r>
                        <a:rPr lang="en-US" sz="1600" i="0" dirty="0">
                          <a:latin typeface="Arial" panose="020B0604020202020204" pitchFamily="34" charset="0"/>
                          <a:cs typeface="Arial" panose="020B0604020202020204" pitchFamily="34" charset="0"/>
                        </a:rPr>
                        <a:t>(E/F)</a:t>
                      </a:r>
                    </a:p>
                  </a:txBody>
                  <a:tcPr anchor="ctr"/>
                </a:tc>
                <a:tc>
                  <a:txBody>
                    <a:bodyPr/>
                    <a:lstStyle/>
                    <a:p>
                      <a:pPr algn="ctr"/>
                      <a:r>
                        <a:rPr lang="en-US" sz="1800" i="0" dirty="0">
                          <a:latin typeface="Arial" panose="020B0604020202020204" pitchFamily="34" charset="0"/>
                          <a:cs typeface="Arial" panose="020B0604020202020204" pitchFamily="34" charset="0"/>
                        </a:rPr>
                        <a:t>85 / 84</a:t>
                      </a:r>
                    </a:p>
                  </a:txBody>
                  <a:tcPr anchor="ctr"/>
                </a:tc>
                <a:tc>
                  <a:txBody>
                    <a:bodyPr/>
                    <a:lstStyle/>
                    <a:p>
                      <a:pPr algn="ctr"/>
                      <a:r>
                        <a:rPr lang="en-US" sz="1800" i="0" dirty="0">
                          <a:latin typeface="Arial" panose="020B0604020202020204" pitchFamily="34" charset="0"/>
                          <a:cs typeface="Arial" panose="020B0604020202020204" pitchFamily="34" charset="0"/>
                        </a:rPr>
                        <a:t>-1</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82 / 82</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87 / 85</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88 / 86</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85 / 83</a:t>
                      </a:r>
                    </a:p>
                  </a:txBody>
                  <a:tcPr anchor="ctr"/>
                </a:tc>
                <a:extLst>
                  <a:ext uri="{0D108BD9-81ED-4DB2-BD59-A6C34878D82A}">
                    <a16:rowId xmlns:a16="http://schemas.microsoft.com/office/drawing/2014/main" val="1500748095"/>
                  </a:ext>
                </a:extLst>
              </a:tr>
              <a:tr h="402380">
                <a:tc>
                  <a:txBody>
                    <a:bodyPr/>
                    <a:lstStyle/>
                    <a:p>
                      <a:r>
                        <a:rPr lang="en-US" sz="1600" i="0" dirty="0">
                          <a:latin typeface="Arial" panose="020B0604020202020204" pitchFamily="34" charset="0"/>
                          <a:cs typeface="Arial" panose="020B0604020202020204" pitchFamily="34" charset="0"/>
                        </a:rPr>
                        <a:t>Tech tools</a:t>
                      </a:r>
                    </a:p>
                    <a:p>
                      <a:r>
                        <a:rPr lang="en-US" sz="1600" i="0" dirty="0">
                          <a:latin typeface="Arial" panose="020B0604020202020204" pitchFamily="34" charset="0"/>
                          <a:cs typeface="Arial" panose="020B0604020202020204" pitchFamily="34" charset="0"/>
                        </a:rPr>
                        <a:t>(G)</a:t>
                      </a:r>
                    </a:p>
                  </a:txBody>
                  <a:tcPr anchor="ctr"/>
                </a:tc>
                <a:tc>
                  <a:txBody>
                    <a:bodyPr/>
                    <a:lstStyle/>
                    <a:p>
                      <a:pPr algn="ctr"/>
                      <a:r>
                        <a:rPr lang="en-US" sz="1800" i="0" dirty="0">
                          <a:latin typeface="Arial" panose="020B0604020202020204" pitchFamily="34" charset="0"/>
                          <a:cs typeface="Arial" panose="020B0604020202020204" pitchFamily="34" charset="0"/>
                        </a:rPr>
                        <a:t>79 / 73</a:t>
                      </a:r>
                    </a:p>
                  </a:txBody>
                  <a:tcPr anchor="ctr"/>
                </a:tc>
                <a:tc>
                  <a:txBody>
                    <a:bodyPr/>
                    <a:lstStyle/>
                    <a:p>
                      <a:pPr algn="ctr"/>
                      <a:r>
                        <a:rPr lang="en-US" sz="1800" i="0" dirty="0">
                          <a:latin typeface="Arial" panose="020B0604020202020204" pitchFamily="34" charset="0"/>
                          <a:cs typeface="Arial" panose="020B0604020202020204" pitchFamily="34" charset="0"/>
                        </a:rPr>
                        <a:t>-6</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75 / 68</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82 / 77</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80 /  72</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78 / 73</a:t>
                      </a:r>
                    </a:p>
                  </a:txBody>
                  <a:tcPr anchor="ctr"/>
                </a:tc>
                <a:extLst>
                  <a:ext uri="{0D108BD9-81ED-4DB2-BD59-A6C34878D82A}">
                    <a16:rowId xmlns:a16="http://schemas.microsoft.com/office/drawing/2014/main" val="2503093331"/>
                  </a:ext>
                </a:extLst>
              </a:tr>
              <a:tr h="402380">
                <a:tc>
                  <a:txBody>
                    <a:bodyPr/>
                    <a:lstStyle/>
                    <a:p>
                      <a:r>
                        <a:rPr lang="en-US" sz="1600" i="0" dirty="0">
                          <a:latin typeface="Arial" panose="020B0604020202020204" pitchFamily="34" charset="0"/>
                          <a:cs typeface="Arial" panose="020B0604020202020204" pitchFamily="34" charset="0"/>
                        </a:rPr>
                        <a:t>Landlord Incentives</a:t>
                      </a:r>
                    </a:p>
                    <a:p>
                      <a:r>
                        <a:rPr lang="en-US" sz="1600" i="0" dirty="0">
                          <a:latin typeface="Arial" panose="020B0604020202020204" pitchFamily="34" charset="0"/>
                          <a:cs typeface="Arial" panose="020B0604020202020204" pitchFamily="34" charset="0"/>
                        </a:rPr>
                        <a:t>(H/I)</a:t>
                      </a:r>
                    </a:p>
                  </a:txBody>
                  <a:tcPr anchor="ctr"/>
                </a:tc>
                <a:tc>
                  <a:txBody>
                    <a:bodyPr/>
                    <a:lstStyle/>
                    <a:p>
                      <a:pPr algn="ctr"/>
                      <a:r>
                        <a:rPr lang="en-US" sz="1800" i="0" dirty="0">
                          <a:latin typeface="Arial" panose="020B0604020202020204" pitchFamily="34" charset="0"/>
                          <a:cs typeface="Arial" panose="020B0604020202020204" pitchFamily="34" charset="0"/>
                        </a:rPr>
                        <a:t>85 / 80</a:t>
                      </a:r>
                    </a:p>
                  </a:txBody>
                  <a:tcPr anchor="ctr"/>
                </a:tc>
                <a:tc>
                  <a:txBody>
                    <a:bodyPr/>
                    <a:lstStyle/>
                    <a:p>
                      <a:pPr algn="ctr"/>
                      <a:r>
                        <a:rPr lang="en-US" sz="1800" i="0" dirty="0">
                          <a:latin typeface="Arial" panose="020B0604020202020204" pitchFamily="34" charset="0"/>
                          <a:cs typeface="Arial" panose="020B0604020202020204" pitchFamily="34" charset="0"/>
                        </a:rPr>
                        <a:t>-5</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82 / 80</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88 / 80</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83 / 77</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88 / 83</a:t>
                      </a:r>
                    </a:p>
                  </a:txBody>
                  <a:tcPr anchor="ctr"/>
                </a:tc>
                <a:extLst>
                  <a:ext uri="{0D108BD9-81ED-4DB2-BD59-A6C34878D82A}">
                    <a16:rowId xmlns:a16="http://schemas.microsoft.com/office/drawing/2014/main" val="830465553"/>
                  </a:ext>
                </a:extLst>
              </a:tr>
              <a:tr h="402380">
                <a:tc>
                  <a:txBody>
                    <a:bodyPr/>
                    <a:lstStyle/>
                    <a:p>
                      <a:r>
                        <a:rPr lang="en-US" sz="1600" i="0" dirty="0">
                          <a:latin typeface="Arial" panose="020B0604020202020204" pitchFamily="34" charset="0"/>
                          <a:cs typeface="Arial" panose="020B0604020202020204" pitchFamily="34" charset="0"/>
                        </a:rPr>
                        <a:t>Surcharge</a:t>
                      </a:r>
                    </a:p>
                    <a:p>
                      <a:r>
                        <a:rPr lang="en-US" sz="1600" i="0" dirty="0">
                          <a:latin typeface="Arial" panose="020B0604020202020204" pitchFamily="34" charset="0"/>
                          <a:cs typeface="Arial" panose="020B0604020202020204" pitchFamily="34" charset="0"/>
                        </a:rPr>
                        <a:t>(J/K)</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55 / 55</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0</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58 / 58</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54 / 55</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53 / 54</a:t>
                      </a:r>
                    </a:p>
                  </a:txBody>
                  <a:tcPr anchor="ctr"/>
                </a:tc>
                <a:tc>
                  <a:txBody>
                    <a:bodyPr/>
                    <a:lstStyle/>
                    <a:p>
                      <a:pPr algn="ctr"/>
                      <a:r>
                        <a:rPr lang="en-US" sz="1800" i="0" dirty="0">
                          <a:solidFill>
                            <a:schemeClr val="tx1"/>
                          </a:solidFill>
                          <a:latin typeface="Arial" panose="020B0604020202020204" pitchFamily="34" charset="0"/>
                          <a:cs typeface="Arial" panose="020B0604020202020204" pitchFamily="34" charset="0"/>
                        </a:rPr>
                        <a:t>54 / 51</a:t>
                      </a:r>
                    </a:p>
                  </a:txBody>
                  <a:tcPr anchor="ctr"/>
                </a:tc>
                <a:extLst>
                  <a:ext uri="{0D108BD9-81ED-4DB2-BD59-A6C34878D82A}">
                    <a16:rowId xmlns:a16="http://schemas.microsoft.com/office/drawing/2014/main" val="810312511"/>
                  </a:ext>
                </a:extLst>
              </a:tr>
            </a:tbl>
          </a:graphicData>
        </a:graphic>
      </p:graphicFrame>
    </p:spTree>
    <p:extLst>
      <p:ext uri="{BB962C8B-B14F-4D97-AF65-F5344CB8AC3E}">
        <p14:creationId xmlns:p14="http://schemas.microsoft.com/office/powerpoint/2010/main" val="280348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DAA04-F299-40E9-9010-C34A3D4AB040}"/>
              </a:ext>
            </a:extLst>
          </p:cNvPr>
          <p:cNvSpPr>
            <a:spLocks noGrp="1"/>
          </p:cNvSpPr>
          <p:nvPr>
            <p:ph type="title"/>
          </p:nvPr>
        </p:nvSpPr>
        <p:spPr/>
        <p:txBody>
          <a:bodyPr>
            <a:noAutofit/>
          </a:bodyPr>
          <a:lstStyle/>
          <a:p>
            <a:r>
              <a:rPr lang="en-US" sz="2800" dirty="0"/>
              <a:t>There are several groups of persuadable we should think about</a:t>
            </a:r>
          </a:p>
        </p:txBody>
      </p:sp>
      <p:sp>
        <p:nvSpPr>
          <p:cNvPr id="5" name="Slide Number Placeholder 4">
            <a:extLst>
              <a:ext uri="{FF2B5EF4-FFF2-40B4-BE49-F238E27FC236}">
                <a16:creationId xmlns:a16="http://schemas.microsoft.com/office/drawing/2014/main" id="{21FFC290-C7FA-49F2-AD12-B46D0658B17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684F833E-D7C5-4855-8688-7AEACCA3438A}"/>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4353"/>
                </a:solidFill>
                <a:effectLst/>
                <a:uLnTx/>
                <a:uFillTx/>
                <a:latin typeface="Arial" pitchFamily="34" charset="0"/>
                <a:ea typeface="+mn-ea"/>
                <a:cs typeface="Arial" pitchFamily="34" charset="0"/>
              </a:rPr>
              <a:t>© Anzalone Liszt Grove Research</a:t>
            </a:r>
            <a:endPar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7A309CCF-B8D9-3C42-8BDC-594B088D2554}"/>
              </a:ext>
            </a:extLst>
          </p:cNvPr>
          <p:cNvSpPr txBox="1"/>
          <p:nvPr/>
        </p:nvSpPr>
        <p:spPr>
          <a:xfrm>
            <a:off x="361680" y="1159336"/>
            <a:ext cx="11500120" cy="44012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b="1" dirty="0">
                <a:solidFill>
                  <a:srgbClr val="000000"/>
                </a:solidFill>
                <a:latin typeface="Arial" panose="020B0604020202020204" pitchFamily="34" charset="0"/>
                <a:cs typeface="Arial" panose="020B0604020202020204" pitchFamily="34" charset="0"/>
              </a:rPr>
              <a:t>Persuasion targets</a:t>
            </a:r>
          </a:p>
          <a:p>
            <a:pPr marL="800100" lvl="1" indent="-342900">
              <a:buFont typeface="Arial" panose="020B0604020202020204" pitchFamily="34" charset="0"/>
              <a:buChar char="•"/>
              <a:defRPr/>
            </a:pPr>
            <a:endParaRPr lang="en-US" sz="2000" b="1" dirty="0">
              <a:solidFill>
                <a:srgbClr val="000000"/>
              </a:solidFill>
              <a:latin typeface="Arial" panose="020B0604020202020204" pitchFamily="34" charset="0"/>
              <a:cs typeface="Arial" panose="020B0604020202020204" pitchFamily="34" charset="0"/>
            </a:endParaRPr>
          </a:p>
          <a:p>
            <a:pPr marL="1257300" lvl="2" indent="-342900">
              <a:buFont typeface="Courier New" panose="02070309020205020404" pitchFamily="49" charset="0"/>
              <a:buChar char="o"/>
              <a:defRPr/>
            </a:pPr>
            <a:r>
              <a:rPr lang="en-US" sz="2000" b="1" dirty="0">
                <a:solidFill>
                  <a:srgbClr val="000000"/>
                </a:solidFill>
                <a:latin typeface="Arial" panose="020B0604020202020204" pitchFamily="34" charset="0"/>
                <a:cs typeface="Arial" panose="020B0604020202020204" pitchFamily="34" charset="0"/>
              </a:rPr>
              <a:t>Gains (on surcharge)</a:t>
            </a:r>
          </a:p>
          <a:p>
            <a:pPr marL="1714500" lvl="3" indent="-342900">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Voters whose support for the surcharge increases after messaging.</a:t>
            </a:r>
          </a:p>
          <a:p>
            <a:pPr marL="800100" lvl="1" indent="-3429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1257300" lvl="2" indent="-342900">
              <a:buFont typeface="Courier New" panose="02070309020205020404" pitchFamily="49" charset="0"/>
              <a:buChar char="o"/>
              <a:defRPr/>
            </a:pPr>
            <a:r>
              <a:rPr lang="en-US" sz="2000" b="1" dirty="0">
                <a:solidFill>
                  <a:srgbClr val="000000"/>
                </a:solidFill>
                <a:latin typeface="Arial" panose="020B0604020202020204" pitchFamily="34" charset="0"/>
                <a:cs typeface="Arial" panose="020B0604020202020204" pitchFamily="34" charset="0"/>
              </a:rPr>
              <a:t>Sometimes supporters</a:t>
            </a:r>
          </a:p>
          <a:p>
            <a:pPr marL="1714500" lvl="3" indent="-342900">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Voters who support the most popular proposal (incentives) but not the surcharge.</a:t>
            </a:r>
          </a:p>
          <a:p>
            <a:pPr marL="1714500" lvl="3" indent="-342900">
              <a:buFont typeface="Arial" panose="020B0604020202020204"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b="1" dirty="0">
                <a:solidFill>
                  <a:srgbClr val="000000"/>
                </a:solidFill>
                <a:latin typeface="Arial" panose="020B0604020202020204" pitchFamily="34" charset="0"/>
                <a:cs typeface="Arial" panose="020B0604020202020204" pitchFamily="34" charset="0"/>
              </a:rPr>
              <a:t>Activist targets</a:t>
            </a:r>
          </a:p>
          <a:p>
            <a:pPr marL="800100" lvl="1" indent="-342900">
              <a:buFont typeface="Arial" panose="020B0604020202020204" pitchFamily="34" charset="0"/>
              <a:buChar char="•"/>
              <a:defRPr/>
            </a:pPr>
            <a:endParaRPr lang="en-US" sz="2000" b="1" dirty="0">
              <a:solidFill>
                <a:srgbClr val="000000"/>
              </a:solidFill>
              <a:latin typeface="Arial" panose="020B0604020202020204" pitchFamily="34" charset="0"/>
              <a:cs typeface="Arial" panose="020B0604020202020204" pitchFamily="34" charset="0"/>
            </a:endParaRPr>
          </a:p>
          <a:p>
            <a:pPr marL="1257300" lvl="2" indent="-342900">
              <a:buFont typeface="Courier New" panose="02070309020205020404" pitchFamily="49" charset="0"/>
              <a:buChar char="o"/>
              <a:defRPr/>
            </a:pPr>
            <a:r>
              <a:rPr lang="en-US" sz="2000" b="1" dirty="0">
                <a:solidFill>
                  <a:srgbClr val="000000"/>
                </a:solidFill>
                <a:latin typeface="Arial" panose="020B0604020202020204" pitchFamily="34" charset="0"/>
                <a:cs typeface="Arial" panose="020B0604020202020204" pitchFamily="34" charset="0"/>
              </a:rPr>
              <a:t>Strong supporters</a:t>
            </a:r>
          </a:p>
          <a:p>
            <a:pPr marL="1714500" lvl="3" indent="-342900">
              <a:buFont typeface="Wingdings" pitchFamily="2" charset="2"/>
              <a:buChar char="§"/>
              <a:defRPr/>
            </a:pPr>
            <a:r>
              <a:rPr lang="en-US" sz="2000" dirty="0">
                <a:solidFill>
                  <a:srgbClr val="000000"/>
                </a:solidFill>
                <a:latin typeface="Arial" panose="020B0604020202020204" pitchFamily="34" charset="0"/>
                <a:cs typeface="Arial" panose="020B0604020202020204" pitchFamily="34" charset="0"/>
              </a:rPr>
              <a:t>Voters who strongly favor the surcharge</a:t>
            </a:r>
          </a:p>
        </p:txBody>
      </p:sp>
    </p:spTree>
    <p:extLst>
      <p:ext uri="{BB962C8B-B14F-4D97-AF65-F5344CB8AC3E}">
        <p14:creationId xmlns:p14="http://schemas.microsoft.com/office/powerpoint/2010/main" val="151312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5468296" y="2388495"/>
            <a:ext cx="5799311" cy="1606775"/>
          </a:xfrm>
        </p:spPr>
        <p:txBody>
          <a:bodyPr/>
          <a:lstStyle/>
          <a:p>
            <a:r>
              <a:rPr lang="en-US" sz="3600" dirty="0"/>
              <a:t>Energy Efficiency</a:t>
            </a:r>
          </a:p>
        </p:txBody>
      </p:sp>
      <p:sp>
        <p:nvSpPr>
          <p:cNvPr id="10" name="Subtitle 2"/>
          <p:cNvSpPr>
            <a:spLocks noGrp="1"/>
          </p:cNvSpPr>
          <p:nvPr>
            <p:ph type="subTitle" idx="1"/>
          </p:nvPr>
        </p:nvSpPr>
        <p:spPr>
          <a:xfrm>
            <a:off x="5468296" y="3750714"/>
            <a:ext cx="5799310" cy="1142296"/>
          </a:xfrm>
        </p:spPr>
        <p:txBody>
          <a:bodyPr>
            <a:normAutofit/>
          </a:bodyPr>
          <a:lstStyle/>
          <a:p>
            <a:r>
              <a:rPr lang="en-US" sz="3000" dirty="0"/>
              <a:t>Findings and Recommendations for NRDC</a:t>
            </a:r>
          </a:p>
        </p:txBody>
      </p:sp>
      <p:sp>
        <p:nvSpPr>
          <p:cNvPr id="11" name="Text Placeholder 4"/>
          <p:cNvSpPr>
            <a:spLocks noGrp="1"/>
          </p:cNvSpPr>
          <p:nvPr>
            <p:ph type="body" sz="quarter" idx="14"/>
          </p:nvPr>
        </p:nvSpPr>
        <p:spPr>
          <a:xfrm>
            <a:off x="5468296" y="4893010"/>
            <a:ext cx="4800600" cy="558831"/>
          </a:xfrm>
        </p:spPr>
        <p:txBody>
          <a:bodyPr>
            <a:normAutofit/>
          </a:bodyPr>
          <a:lstStyle/>
          <a:p>
            <a:r>
              <a:rPr lang="en-US" dirty="0"/>
              <a:t>June 2018 Poll</a:t>
            </a:r>
          </a:p>
        </p:txBody>
      </p:sp>
    </p:spTree>
    <p:extLst>
      <p:ext uri="{BB962C8B-B14F-4D97-AF65-F5344CB8AC3E}">
        <p14:creationId xmlns:p14="http://schemas.microsoft.com/office/powerpoint/2010/main" val="356736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DAA04-F299-40E9-9010-C34A3D4AB040}"/>
              </a:ext>
            </a:extLst>
          </p:cNvPr>
          <p:cNvSpPr>
            <a:spLocks noGrp="1"/>
          </p:cNvSpPr>
          <p:nvPr>
            <p:ph type="title"/>
          </p:nvPr>
        </p:nvSpPr>
        <p:spPr/>
        <p:txBody>
          <a:bodyPr>
            <a:noAutofit/>
          </a:bodyPr>
          <a:lstStyle/>
          <a:p>
            <a:r>
              <a:rPr lang="en-US" sz="2800" dirty="0"/>
              <a:t>Female, older, and non-college voters are key persuasion targets.</a:t>
            </a:r>
          </a:p>
        </p:txBody>
      </p:sp>
      <p:sp>
        <p:nvSpPr>
          <p:cNvPr id="4" name="Subtitle 3">
            <a:extLst>
              <a:ext uri="{FF2B5EF4-FFF2-40B4-BE49-F238E27FC236}">
                <a16:creationId xmlns:a16="http://schemas.microsoft.com/office/drawing/2014/main" id="{3189CD96-1D9B-41BD-A3F0-8F39814575A8}"/>
              </a:ext>
            </a:extLst>
          </p:cNvPr>
          <p:cNvSpPr>
            <a:spLocks noGrp="1"/>
          </p:cNvSpPr>
          <p:nvPr>
            <p:ph type="subTitle" idx="13"/>
          </p:nvPr>
        </p:nvSpPr>
        <p:spPr>
          <a:xfrm>
            <a:off x="711200" y="866776"/>
            <a:ext cx="11176000" cy="685800"/>
          </a:xfrm>
        </p:spPr>
        <p:txBody>
          <a:bodyPr>
            <a:normAutofit/>
          </a:bodyPr>
          <a:lstStyle/>
          <a:p>
            <a:r>
              <a:rPr lang="en-US" dirty="0"/>
              <a:t>They make up greater numbers of our target groups than the national population.</a:t>
            </a:r>
          </a:p>
        </p:txBody>
      </p:sp>
      <p:sp>
        <p:nvSpPr>
          <p:cNvPr id="5" name="Slide Number Placeholder 4">
            <a:extLst>
              <a:ext uri="{FF2B5EF4-FFF2-40B4-BE49-F238E27FC236}">
                <a16:creationId xmlns:a16="http://schemas.microsoft.com/office/drawing/2014/main" id="{21FFC290-C7FA-49F2-AD12-B46D0658B17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684F833E-D7C5-4855-8688-7AEACCA3438A}"/>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4353"/>
                </a:solidFill>
                <a:effectLst/>
                <a:uLnTx/>
                <a:uFillTx/>
                <a:latin typeface="Arial" pitchFamily="34" charset="0"/>
                <a:ea typeface="+mn-ea"/>
                <a:cs typeface="Arial" pitchFamily="34" charset="0"/>
              </a:rPr>
              <a:t>© Anzalone Liszt Grove Research</a:t>
            </a:r>
            <a:endPar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graphicFrame>
        <p:nvGraphicFramePr>
          <p:cNvPr id="7" name="Table 6">
            <a:extLst>
              <a:ext uri="{FF2B5EF4-FFF2-40B4-BE49-F238E27FC236}">
                <a16:creationId xmlns:a16="http://schemas.microsoft.com/office/drawing/2014/main" id="{DBEEED26-1F62-4390-8615-9AE7A60D937E}"/>
              </a:ext>
            </a:extLst>
          </p:cNvPr>
          <p:cNvGraphicFramePr>
            <a:graphicFrameLocks noGrp="1"/>
          </p:cNvGraphicFramePr>
          <p:nvPr>
            <p:extLst>
              <p:ext uri="{D42A27DB-BD31-4B8C-83A1-F6EECF244321}">
                <p14:modId xmlns:p14="http://schemas.microsoft.com/office/powerpoint/2010/main" val="1976167579"/>
              </p:ext>
            </p:extLst>
          </p:nvPr>
        </p:nvGraphicFramePr>
        <p:xfrm>
          <a:off x="498742" y="1999224"/>
          <a:ext cx="5394058" cy="3847961"/>
        </p:xfrm>
        <a:graphic>
          <a:graphicData uri="http://schemas.openxmlformats.org/drawingml/2006/table">
            <a:tbl>
              <a:tblPr firstRow="1" bandRow="1">
                <a:tableStyleId>{5C22544A-7EE6-4342-B048-85BDC9FD1C3A}</a:tableStyleId>
              </a:tblPr>
              <a:tblGrid>
                <a:gridCol w="3891254">
                  <a:extLst>
                    <a:ext uri="{9D8B030D-6E8A-4147-A177-3AD203B41FA5}">
                      <a16:colId xmlns:a16="http://schemas.microsoft.com/office/drawing/2014/main" val="20000"/>
                    </a:ext>
                  </a:extLst>
                </a:gridCol>
                <a:gridCol w="1502804">
                  <a:extLst>
                    <a:ext uri="{9D8B030D-6E8A-4147-A177-3AD203B41FA5}">
                      <a16:colId xmlns:a16="http://schemas.microsoft.com/office/drawing/2014/main" val="20002"/>
                    </a:ext>
                  </a:extLst>
                </a:gridCol>
              </a:tblGrid>
              <a:tr h="1091213">
                <a:tc>
                  <a:txBody>
                    <a:bodyPr/>
                    <a:lstStyle/>
                    <a:p>
                      <a:pPr algn="ctr"/>
                      <a:r>
                        <a:rPr lang="en-US" sz="1600" dirty="0">
                          <a:latin typeface="Arial" panose="020B0604020202020204" pitchFamily="34" charset="0"/>
                          <a:cs typeface="Arial" panose="020B0604020202020204" pitchFamily="34" charset="0"/>
                        </a:rPr>
                        <a:t>Gains (on surcharge)</a:t>
                      </a:r>
                      <a:endParaRPr lang="en-US" sz="1600" b="1" i="0" dirty="0">
                        <a:latin typeface="Arial" panose="020B0604020202020204" pitchFamily="34" charset="0"/>
                        <a:cs typeface="Arial" panose="020B0604020202020204" pitchFamily="34" charset="0"/>
                      </a:endParaRPr>
                    </a:p>
                  </a:txBody>
                  <a:tcPr anchor="ctr"/>
                </a:tc>
                <a:tc>
                  <a:txBody>
                    <a:bodyPr/>
                    <a:lstStyle/>
                    <a:p>
                      <a:pPr algn="ctr"/>
                      <a:endParaRPr lang="en-US" sz="16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689187">
                <a:tc>
                  <a:txBody>
                    <a:bodyPr/>
                    <a:lstStyle/>
                    <a:p>
                      <a:r>
                        <a:rPr lang="en-US" sz="1600" i="0" dirty="0">
                          <a:latin typeface="Arial" panose="020B0604020202020204" pitchFamily="34" charset="0"/>
                          <a:cs typeface="Arial" panose="020B0604020202020204" pitchFamily="34" charset="0"/>
                        </a:rPr>
                        <a:t>Women</a:t>
                      </a:r>
                    </a:p>
                  </a:txBody>
                  <a:tcPr anchor="ctr"/>
                </a:tc>
                <a:tc>
                  <a:txBody>
                    <a:bodyPr/>
                    <a:lstStyle/>
                    <a:p>
                      <a:pPr algn="ctr"/>
                      <a:r>
                        <a:rPr lang="en-US" sz="1600" i="0" dirty="0">
                          <a:latin typeface="Arial" panose="020B0604020202020204" pitchFamily="34" charset="0"/>
                          <a:cs typeface="Arial" panose="020B0604020202020204" pitchFamily="34" charset="0"/>
                        </a:rPr>
                        <a:t>60%</a:t>
                      </a:r>
                    </a:p>
                  </a:txBody>
                  <a:tcPr anchor="ctr"/>
                </a:tc>
                <a:extLst>
                  <a:ext uri="{0D108BD9-81ED-4DB2-BD59-A6C34878D82A}">
                    <a16:rowId xmlns:a16="http://schemas.microsoft.com/office/drawing/2014/main" val="4277420609"/>
                  </a:ext>
                </a:extLst>
              </a:tr>
              <a:tr h="689187">
                <a:tc>
                  <a:txBody>
                    <a:bodyPr/>
                    <a:lstStyle/>
                    <a:p>
                      <a:r>
                        <a:rPr lang="en-US" sz="1600" i="0" dirty="0">
                          <a:latin typeface="Arial" panose="020B0604020202020204" pitchFamily="34" charset="0"/>
                          <a:cs typeface="Arial" panose="020B0604020202020204" pitchFamily="34" charset="0"/>
                        </a:rPr>
                        <a:t>50+ Women </a:t>
                      </a:r>
                    </a:p>
                  </a:txBody>
                  <a:tcPr anchor="ctr"/>
                </a:tc>
                <a:tc>
                  <a:txBody>
                    <a:bodyPr/>
                    <a:lstStyle/>
                    <a:p>
                      <a:pPr algn="ctr"/>
                      <a:r>
                        <a:rPr lang="en-US" sz="1600" i="0" dirty="0">
                          <a:latin typeface="Arial" panose="020B0604020202020204" pitchFamily="34" charset="0"/>
                          <a:cs typeface="Arial" panose="020B0604020202020204" pitchFamily="34" charset="0"/>
                        </a:rPr>
                        <a:t>36%</a:t>
                      </a:r>
                    </a:p>
                  </a:txBody>
                  <a:tcPr anchor="ctr"/>
                </a:tc>
                <a:extLst>
                  <a:ext uri="{0D108BD9-81ED-4DB2-BD59-A6C34878D82A}">
                    <a16:rowId xmlns:a16="http://schemas.microsoft.com/office/drawing/2014/main" val="668619788"/>
                  </a:ext>
                </a:extLst>
              </a:tr>
              <a:tr h="689187">
                <a:tc>
                  <a:txBody>
                    <a:bodyPr/>
                    <a:lstStyle/>
                    <a:p>
                      <a:r>
                        <a:rPr lang="en-US" sz="1600" i="0" dirty="0">
                          <a:latin typeface="Arial" panose="020B0604020202020204" pitchFamily="34" charset="0"/>
                          <a:cs typeface="Arial" panose="020B0604020202020204" pitchFamily="34" charset="0"/>
                        </a:rPr>
                        <a:t>Non-college Democrats</a:t>
                      </a:r>
                    </a:p>
                  </a:txBody>
                  <a:tcPr anchor="ctr"/>
                </a:tc>
                <a:tc>
                  <a:txBody>
                    <a:bodyPr/>
                    <a:lstStyle/>
                    <a:p>
                      <a:pPr algn="ctr"/>
                      <a:r>
                        <a:rPr lang="en-US" sz="1600" i="0" dirty="0">
                          <a:latin typeface="Arial" panose="020B0604020202020204" pitchFamily="34" charset="0"/>
                          <a:cs typeface="Arial" panose="020B0604020202020204" pitchFamily="34" charset="0"/>
                        </a:rPr>
                        <a:t>28%</a:t>
                      </a:r>
                    </a:p>
                  </a:txBody>
                  <a:tcPr anchor="ctr"/>
                </a:tc>
                <a:extLst>
                  <a:ext uri="{0D108BD9-81ED-4DB2-BD59-A6C34878D82A}">
                    <a16:rowId xmlns:a16="http://schemas.microsoft.com/office/drawing/2014/main" val="1500748095"/>
                  </a:ext>
                </a:extLst>
              </a:tr>
              <a:tr h="689187">
                <a:tc>
                  <a:txBody>
                    <a:bodyPr/>
                    <a:lstStyle/>
                    <a:p>
                      <a:r>
                        <a:rPr lang="en-US" sz="1600" i="0" dirty="0">
                          <a:latin typeface="Arial" panose="020B0604020202020204" pitchFamily="34" charset="0"/>
                          <a:cs typeface="Arial" panose="020B0604020202020204" pitchFamily="34" charset="0"/>
                        </a:rPr>
                        <a:t>Income &lt;$80k</a:t>
                      </a:r>
                    </a:p>
                  </a:txBody>
                  <a:tcPr anchor="ctr"/>
                </a:tc>
                <a:tc>
                  <a:txBody>
                    <a:bodyPr/>
                    <a:lstStyle/>
                    <a:p>
                      <a:pPr algn="ctr"/>
                      <a:r>
                        <a:rPr lang="en-US" sz="1600" i="0" dirty="0">
                          <a:latin typeface="Arial" panose="020B0604020202020204" pitchFamily="34" charset="0"/>
                          <a:cs typeface="Arial" panose="020B0604020202020204" pitchFamily="34" charset="0"/>
                        </a:rPr>
                        <a:t>67%</a:t>
                      </a:r>
                    </a:p>
                  </a:txBody>
                  <a:tcPr anchor="ctr"/>
                </a:tc>
                <a:extLst>
                  <a:ext uri="{0D108BD9-81ED-4DB2-BD59-A6C34878D82A}">
                    <a16:rowId xmlns:a16="http://schemas.microsoft.com/office/drawing/2014/main" val="2503093331"/>
                  </a:ext>
                </a:extLst>
              </a:tr>
            </a:tbl>
          </a:graphicData>
        </a:graphic>
      </p:graphicFrame>
      <p:graphicFrame>
        <p:nvGraphicFramePr>
          <p:cNvPr id="9" name="Table 8">
            <a:extLst>
              <a:ext uri="{FF2B5EF4-FFF2-40B4-BE49-F238E27FC236}">
                <a16:creationId xmlns:a16="http://schemas.microsoft.com/office/drawing/2014/main" id="{FFAB0A87-947C-E146-86F4-A5561C97AA40}"/>
              </a:ext>
            </a:extLst>
          </p:cNvPr>
          <p:cNvGraphicFramePr>
            <a:graphicFrameLocks noGrp="1"/>
          </p:cNvGraphicFramePr>
          <p:nvPr>
            <p:extLst>
              <p:ext uri="{D42A27DB-BD31-4B8C-83A1-F6EECF244321}">
                <p14:modId xmlns:p14="http://schemas.microsoft.com/office/powerpoint/2010/main" val="520369310"/>
              </p:ext>
            </p:extLst>
          </p:nvPr>
        </p:nvGraphicFramePr>
        <p:xfrm>
          <a:off x="6218224" y="1999224"/>
          <a:ext cx="5364175" cy="3841612"/>
        </p:xfrm>
        <a:graphic>
          <a:graphicData uri="http://schemas.openxmlformats.org/drawingml/2006/table">
            <a:tbl>
              <a:tblPr firstRow="1" bandRow="1">
                <a:tableStyleId>{21E4AEA4-8DFA-4A89-87EB-49C32662AFE0}</a:tableStyleId>
              </a:tblPr>
              <a:tblGrid>
                <a:gridCol w="3869697">
                  <a:extLst>
                    <a:ext uri="{9D8B030D-6E8A-4147-A177-3AD203B41FA5}">
                      <a16:colId xmlns:a16="http://schemas.microsoft.com/office/drawing/2014/main" val="20000"/>
                    </a:ext>
                  </a:extLst>
                </a:gridCol>
                <a:gridCol w="1494478">
                  <a:extLst>
                    <a:ext uri="{9D8B030D-6E8A-4147-A177-3AD203B41FA5}">
                      <a16:colId xmlns:a16="http://schemas.microsoft.com/office/drawing/2014/main" val="20002"/>
                    </a:ext>
                  </a:extLst>
                </a:gridCol>
              </a:tblGrid>
              <a:tr h="1089412">
                <a:tc>
                  <a:txBody>
                    <a:bodyPr/>
                    <a:lstStyle/>
                    <a:p>
                      <a:pPr algn="ctr"/>
                      <a:r>
                        <a:rPr lang="en-US" sz="1600" dirty="0">
                          <a:latin typeface="Arial" panose="020B0604020202020204" pitchFamily="34" charset="0"/>
                          <a:cs typeface="Arial" panose="020B0604020202020204" pitchFamily="34" charset="0"/>
                        </a:rPr>
                        <a:t>Sometimes supportive</a:t>
                      </a:r>
                      <a:endParaRPr lang="en-US" sz="1600" b="1" i="0" dirty="0">
                        <a:latin typeface="Arial" panose="020B0604020202020204" pitchFamily="34" charset="0"/>
                        <a:cs typeface="Arial" panose="020B0604020202020204" pitchFamily="34" charset="0"/>
                      </a:endParaRPr>
                    </a:p>
                  </a:txBody>
                  <a:tcPr anchor="ctr"/>
                </a:tc>
                <a:tc>
                  <a:txBody>
                    <a:bodyPr/>
                    <a:lstStyle/>
                    <a:p>
                      <a:pPr algn="ctr"/>
                      <a:endParaRPr lang="en-US" sz="1600" b="1"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688050">
                <a:tc>
                  <a:txBody>
                    <a:bodyPr/>
                    <a:lstStyle/>
                    <a:p>
                      <a:r>
                        <a:rPr lang="en-US" sz="1600" i="0" dirty="0">
                          <a:latin typeface="Arial" panose="020B0604020202020204" pitchFamily="34" charset="0"/>
                          <a:cs typeface="Arial" panose="020B0604020202020204" pitchFamily="34" charset="0"/>
                        </a:rPr>
                        <a:t>Women</a:t>
                      </a:r>
                    </a:p>
                  </a:txBody>
                  <a:tcPr anchor="ctr"/>
                </a:tc>
                <a:tc>
                  <a:txBody>
                    <a:bodyPr/>
                    <a:lstStyle/>
                    <a:p>
                      <a:pPr algn="ctr"/>
                      <a:r>
                        <a:rPr lang="en-US" sz="1600" i="0" dirty="0">
                          <a:latin typeface="Arial" panose="020B0604020202020204" pitchFamily="34" charset="0"/>
                          <a:cs typeface="Arial" panose="020B0604020202020204" pitchFamily="34" charset="0"/>
                        </a:rPr>
                        <a:t>54%</a:t>
                      </a:r>
                    </a:p>
                  </a:txBody>
                  <a:tcPr anchor="ctr"/>
                </a:tc>
                <a:extLst>
                  <a:ext uri="{0D108BD9-81ED-4DB2-BD59-A6C34878D82A}">
                    <a16:rowId xmlns:a16="http://schemas.microsoft.com/office/drawing/2014/main" val="4277420609"/>
                  </a:ext>
                </a:extLst>
              </a:tr>
              <a:tr h="688050">
                <a:tc>
                  <a:txBody>
                    <a:bodyPr/>
                    <a:lstStyle/>
                    <a:p>
                      <a:r>
                        <a:rPr lang="en-US" sz="1600" i="0" dirty="0">
                          <a:latin typeface="Arial" panose="020B0604020202020204" pitchFamily="34" charset="0"/>
                          <a:cs typeface="Arial" panose="020B0604020202020204" pitchFamily="34" charset="0"/>
                        </a:rPr>
                        <a:t>White 50+</a:t>
                      </a:r>
                    </a:p>
                  </a:txBody>
                  <a:tcPr anchor="ctr"/>
                </a:tc>
                <a:tc>
                  <a:txBody>
                    <a:bodyPr/>
                    <a:lstStyle/>
                    <a:p>
                      <a:pPr algn="ctr"/>
                      <a:r>
                        <a:rPr lang="en-US" sz="1600" i="0" dirty="0">
                          <a:latin typeface="Arial" panose="020B0604020202020204" pitchFamily="34" charset="0"/>
                          <a:cs typeface="Arial" panose="020B0604020202020204" pitchFamily="34" charset="0"/>
                        </a:rPr>
                        <a:t>37%</a:t>
                      </a:r>
                    </a:p>
                  </a:txBody>
                  <a:tcPr anchor="ctr"/>
                </a:tc>
                <a:extLst>
                  <a:ext uri="{0D108BD9-81ED-4DB2-BD59-A6C34878D82A}">
                    <a16:rowId xmlns:a16="http://schemas.microsoft.com/office/drawing/2014/main" val="668619788"/>
                  </a:ext>
                </a:extLst>
              </a:tr>
              <a:tr h="688050">
                <a:tc>
                  <a:txBody>
                    <a:bodyPr/>
                    <a:lstStyle/>
                    <a:p>
                      <a:r>
                        <a:rPr lang="en-US" sz="1600" i="0" dirty="0">
                          <a:latin typeface="Arial" panose="020B0604020202020204" pitchFamily="34" charset="0"/>
                          <a:cs typeface="Arial" panose="020B0604020202020204" pitchFamily="34" charset="0"/>
                        </a:rPr>
                        <a:t>Non-college</a:t>
                      </a:r>
                    </a:p>
                  </a:txBody>
                  <a:tcPr anchor="ctr"/>
                </a:tc>
                <a:tc>
                  <a:txBody>
                    <a:bodyPr/>
                    <a:lstStyle/>
                    <a:p>
                      <a:pPr algn="ctr"/>
                      <a:r>
                        <a:rPr lang="en-US" sz="1600" i="0" dirty="0">
                          <a:latin typeface="Arial" panose="020B0604020202020204" pitchFamily="34" charset="0"/>
                          <a:cs typeface="Arial" panose="020B0604020202020204" pitchFamily="34" charset="0"/>
                        </a:rPr>
                        <a:t>52%</a:t>
                      </a:r>
                    </a:p>
                  </a:txBody>
                  <a:tcPr anchor="ctr"/>
                </a:tc>
                <a:extLst>
                  <a:ext uri="{0D108BD9-81ED-4DB2-BD59-A6C34878D82A}">
                    <a16:rowId xmlns:a16="http://schemas.microsoft.com/office/drawing/2014/main" val="1500748095"/>
                  </a:ext>
                </a:extLst>
              </a:tr>
              <a:tr h="688050">
                <a:tc>
                  <a:txBody>
                    <a:bodyPr/>
                    <a:lstStyle/>
                    <a:p>
                      <a:r>
                        <a:rPr lang="en-US" sz="1600" i="0" dirty="0">
                          <a:latin typeface="Arial" panose="020B0604020202020204" pitchFamily="34" charset="0"/>
                          <a:cs typeface="Arial" panose="020B0604020202020204" pitchFamily="34" charset="0"/>
                        </a:rPr>
                        <a:t>Republican</a:t>
                      </a:r>
                    </a:p>
                  </a:txBody>
                  <a:tcPr anchor="ctr"/>
                </a:tc>
                <a:tc>
                  <a:txBody>
                    <a:bodyPr/>
                    <a:lstStyle/>
                    <a:p>
                      <a:pPr algn="ctr"/>
                      <a:r>
                        <a:rPr lang="en-US" sz="1600" i="0" dirty="0">
                          <a:latin typeface="Arial" panose="020B0604020202020204" pitchFamily="34" charset="0"/>
                          <a:cs typeface="Arial" panose="020B0604020202020204" pitchFamily="34" charset="0"/>
                        </a:rPr>
                        <a:t>36%</a:t>
                      </a:r>
                    </a:p>
                  </a:txBody>
                  <a:tcPr anchor="ctr"/>
                </a:tc>
                <a:extLst>
                  <a:ext uri="{0D108BD9-81ED-4DB2-BD59-A6C34878D82A}">
                    <a16:rowId xmlns:a16="http://schemas.microsoft.com/office/drawing/2014/main" val="2503093331"/>
                  </a:ext>
                </a:extLst>
              </a:tr>
            </a:tbl>
          </a:graphicData>
        </a:graphic>
      </p:graphicFrame>
    </p:spTree>
    <p:extLst>
      <p:ext uri="{BB962C8B-B14F-4D97-AF65-F5344CB8AC3E}">
        <p14:creationId xmlns:p14="http://schemas.microsoft.com/office/powerpoint/2010/main" val="1786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DAA04-F299-40E9-9010-C34A3D4AB040}"/>
              </a:ext>
            </a:extLst>
          </p:cNvPr>
          <p:cNvSpPr>
            <a:spLocks noGrp="1"/>
          </p:cNvSpPr>
          <p:nvPr>
            <p:ph type="title"/>
          </p:nvPr>
        </p:nvSpPr>
        <p:spPr/>
        <p:txBody>
          <a:bodyPr>
            <a:noAutofit/>
          </a:bodyPr>
          <a:lstStyle/>
          <a:p>
            <a:r>
              <a:rPr lang="en-US" sz="2800" dirty="0"/>
              <a:t>Our strong supporters/activist targets are:</a:t>
            </a:r>
          </a:p>
        </p:txBody>
      </p:sp>
      <p:sp>
        <p:nvSpPr>
          <p:cNvPr id="5" name="Slide Number Placeholder 4">
            <a:extLst>
              <a:ext uri="{FF2B5EF4-FFF2-40B4-BE49-F238E27FC236}">
                <a16:creationId xmlns:a16="http://schemas.microsoft.com/office/drawing/2014/main" id="{21FFC290-C7FA-49F2-AD12-B46D0658B171}"/>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a:extLst>
              <a:ext uri="{FF2B5EF4-FFF2-40B4-BE49-F238E27FC236}">
                <a16:creationId xmlns:a16="http://schemas.microsoft.com/office/drawing/2014/main" id="{684F833E-D7C5-4855-8688-7AEACCA3438A}"/>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14353"/>
                </a:solidFill>
                <a:effectLst/>
                <a:uLnTx/>
                <a:uFillTx/>
                <a:latin typeface="Arial" pitchFamily="34" charset="0"/>
                <a:ea typeface="+mn-ea"/>
                <a:cs typeface="Arial" pitchFamily="34" charset="0"/>
              </a:rPr>
              <a:t>© Anzalone Liszt Grove Research</a:t>
            </a:r>
            <a:endPar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7A309CCF-B8D9-3C42-8BDC-594B088D2554}"/>
              </a:ext>
            </a:extLst>
          </p:cNvPr>
          <p:cNvSpPr txBox="1"/>
          <p:nvPr/>
        </p:nvSpPr>
        <p:spPr>
          <a:xfrm>
            <a:off x="361680" y="1688725"/>
            <a:ext cx="11500120" cy="563231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b="1" dirty="0">
                <a:solidFill>
                  <a:srgbClr val="000000"/>
                </a:solidFill>
                <a:latin typeface="Arial" panose="020B0604020202020204" pitchFamily="34" charset="0"/>
                <a:cs typeface="Arial" panose="020B0604020202020204" pitchFamily="34" charset="0"/>
              </a:rPr>
              <a:t>African Americans (41% strong support), </a:t>
            </a:r>
            <a:r>
              <a:rPr lang="en-US" sz="2000" dirty="0">
                <a:solidFill>
                  <a:srgbClr val="000000"/>
                </a:solidFill>
                <a:latin typeface="Arial" panose="020B0604020202020204" pitchFamily="34" charset="0"/>
                <a:cs typeface="Arial" panose="020B0604020202020204" pitchFamily="34" charset="0"/>
              </a:rPr>
              <a:t>though we can still stand to consolidate them at 61% total support</a:t>
            </a:r>
            <a:endParaRPr lang="en-US" sz="2000" b="1"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en-US" sz="2000" b="1"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b="1" dirty="0">
                <a:solidFill>
                  <a:srgbClr val="000000"/>
                </a:solidFill>
                <a:latin typeface="Arial" panose="020B0604020202020204" pitchFamily="34" charset="0"/>
                <a:cs typeface="Arial" panose="020B0604020202020204" pitchFamily="34" charset="0"/>
              </a:rPr>
              <a:t>Democrats (35% strong support), </a:t>
            </a:r>
            <a:r>
              <a:rPr lang="en-US" sz="2000" dirty="0">
                <a:solidFill>
                  <a:srgbClr val="000000"/>
                </a:solidFill>
                <a:latin typeface="Arial" panose="020B0604020202020204" pitchFamily="34" charset="0"/>
                <a:cs typeface="Arial" panose="020B0604020202020204" pitchFamily="34" charset="0"/>
              </a:rPr>
              <a:t>though again at 70% strong support we could use consolidation especially with Democrats over 50 years old and non-college Democrats.</a:t>
            </a:r>
            <a:endParaRPr lang="en-US" sz="2000" b="1"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en-US" sz="2000" b="1"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b="1" dirty="0">
                <a:solidFill>
                  <a:srgbClr val="000000"/>
                </a:solidFill>
                <a:latin typeface="Arial" panose="020B0604020202020204" pitchFamily="34" charset="0"/>
                <a:cs typeface="Arial" panose="020B0604020202020204" pitchFamily="34" charset="0"/>
              </a:rPr>
              <a:t>Post-graduate degree holders (33% strong support). </a:t>
            </a:r>
          </a:p>
          <a:p>
            <a:pPr marL="800100" lvl="1" indent="-342900">
              <a:buFont typeface="Arial" panose="020B0604020202020204" pitchFamily="34" charset="0"/>
              <a:buChar char="•"/>
              <a:defRPr/>
            </a:pPr>
            <a:endParaRPr lang="en-US" sz="2000" b="1"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000" b="1" dirty="0">
                <a:solidFill>
                  <a:srgbClr val="000000"/>
                </a:solidFill>
                <a:latin typeface="Arial" panose="020B0604020202020204" pitchFamily="34" charset="0"/>
                <a:cs typeface="Arial" panose="020B0604020202020204" pitchFamily="34" charset="0"/>
              </a:rPr>
              <a:t>Voters under 50 (31% strong support). </a:t>
            </a:r>
            <a:r>
              <a:rPr lang="en-US" sz="2000" dirty="0">
                <a:solidFill>
                  <a:srgbClr val="000000"/>
                </a:solidFill>
                <a:latin typeface="Arial" panose="020B0604020202020204" pitchFamily="34" charset="0"/>
                <a:cs typeface="Arial" panose="020B0604020202020204" pitchFamily="34" charset="0"/>
              </a:rPr>
              <a:t>This is especially true among Democrats &lt;50 (42% strong support)</a:t>
            </a:r>
            <a:endParaRPr lang="en-US" sz="2000" b="1" dirty="0">
              <a:solidFill>
                <a:srgbClr val="00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endParaRPr lang="en-US" sz="2000" b="1" dirty="0">
              <a:solidFill>
                <a:srgbClr val="00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endParaRPr lang="en-US" sz="2000" b="1" dirty="0">
              <a:solidFill>
                <a:srgbClr val="00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endParaRPr lang="en-US" sz="2000" b="1" dirty="0">
              <a:solidFill>
                <a:srgbClr val="00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endParaRPr lang="en-US" sz="2000" b="1" dirty="0">
              <a:solidFill>
                <a:srgbClr val="00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endParaRPr lang="en-US" sz="2000" b="1" dirty="0">
              <a:solidFill>
                <a:srgbClr val="00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endParaRPr lang="en-US" sz="2000" b="1" dirty="0">
              <a:solidFill>
                <a:srgbClr val="00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defRPr/>
            </a:pPr>
            <a:endParaRPr lang="en-US" sz="2000" dirty="0">
              <a:solidFill>
                <a:srgbClr val="000000"/>
              </a:solidFill>
              <a:latin typeface="Arial" panose="020B0604020202020204" pitchFamily="34" charset="0"/>
              <a:cs typeface="Arial" panose="020B0604020202020204" pitchFamily="34" charset="0"/>
            </a:endParaRPr>
          </a:p>
        </p:txBody>
      </p:sp>
      <p:sp>
        <p:nvSpPr>
          <p:cNvPr id="7" name="Subtitle 3">
            <a:extLst>
              <a:ext uri="{FF2B5EF4-FFF2-40B4-BE49-F238E27FC236}">
                <a16:creationId xmlns:a16="http://schemas.microsoft.com/office/drawing/2014/main" id="{2F345AC5-DF6B-0F4B-812F-306056782874}"/>
              </a:ext>
            </a:extLst>
          </p:cNvPr>
          <p:cNvSpPr>
            <a:spLocks noGrp="1"/>
          </p:cNvSpPr>
          <p:nvPr>
            <p:ph type="subTitle" idx="13"/>
          </p:nvPr>
        </p:nvSpPr>
        <p:spPr>
          <a:xfrm>
            <a:off x="711200" y="866776"/>
            <a:ext cx="11176000" cy="685800"/>
          </a:xfrm>
        </p:spPr>
        <p:txBody>
          <a:bodyPr>
            <a:normAutofit/>
          </a:bodyPr>
          <a:lstStyle/>
          <a:p>
            <a:r>
              <a:rPr lang="en-US" dirty="0"/>
              <a:t>Compared to 27% of all people who strongly support the surcharge:</a:t>
            </a:r>
          </a:p>
        </p:txBody>
      </p:sp>
    </p:spTree>
    <p:extLst>
      <p:ext uri="{BB962C8B-B14F-4D97-AF65-F5344CB8AC3E}">
        <p14:creationId xmlns:p14="http://schemas.microsoft.com/office/powerpoint/2010/main" val="1275537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235510"/>
            <a:ext cx="11150600" cy="747462"/>
          </a:xfrm>
        </p:spPr>
        <p:txBody>
          <a:bodyPr>
            <a:noAutofit/>
          </a:bodyPr>
          <a:lstStyle/>
          <a:p>
            <a:r>
              <a:rPr lang="en-US" sz="2600" dirty="0"/>
              <a:t>Our strongest messages focus on immediate and higher-stakes benefits, like protecting the vulnerable and reducing health effects.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2944399613"/>
              </p:ext>
            </p:extLst>
          </p:nvPr>
        </p:nvGraphicFramePr>
        <p:xfrm>
          <a:off x="119270" y="1165821"/>
          <a:ext cx="11905717" cy="4998720"/>
        </p:xfrm>
        <a:graphic>
          <a:graphicData uri="http://schemas.openxmlformats.org/drawingml/2006/table">
            <a:tbl>
              <a:tblPr firstRow="1" bandRow="1">
                <a:tableStyleId>{5C22544A-7EE6-4342-B048-85BDC9FD1C3A}</a:tableStyleId>
              </a:tblPr>
              <a:tblGrid>
                <a:gridCol w="5041453">
                  <a:extLst>
                    <a:ext uri="{9D8B030D-6E8A-4147-A177-3AD203B41FA5}">
                      <a16:colId xmlns:a16="http://schemas.microsoft.com/office/drawing/2014/main" val="20000"/>
                    </a:ext>
                  </a:extLst>
                </a:gridCol>
                <a:gridCol w="926926">
                  <a:extLst>
                    <a:ext uri="{9D8B030D-6E8A-4147-A177-3AD203B41FA5}">
                      <a16:colId xmlns:a16="http://schemas.microsoft.com/office/drawing/2014/main" val="46094789"/>
                    </a:ext>
                  </a:extLst>
                </a:gridCol>
                <a:gridCol w="1215025">
                  <a:extLst>
                    <a:ext uri="{9D8B030D-6E8A-4147-A177-3AD203B41FA5}">
                      <a16:colId xmlns:a16="http://schemas.microsoft.com/office/drawing/2014/main" val="494931524"/>
                    </a:ext>
                  </a:extLst>
                </a:gridCol>
                <a:gridCol w="1302707">
                  <a:extLst>
                    <a:ext uri="{9D8B030D-6E8A-4147-A177-3AD203B41FA5}">
                      <a16:colId xmlns:a16="http://schemas.microsoft.com/office/drawing/2014/main" val="3787525226"/>
                    </a:ext>
                  </a:extLst>
                </a:gridCol>
                <a:gridCol w="1131518">
                  <a:extLst>
                    <a:ext uri="{9D8B030D-6E8A-4147-A177-3AD203B41FA5}">
                      <a16:colId xmlns:a16="http://schemas.microsoft.com/office/drawing/2014/main" val="1048528928"/>
                    </a:ext>
                  </a:extLst>
                </a:gridCol>
                <a:gridCol w="1144044">
                  <a:extLst>
                    <a:ext uri="{9D8B030D-6E8A-4147-A177-3AD203B41FA5}">
                      <a16:colId xmlns:a16="http://schemas.microsoft.com/office/drawing/2014/main" val="3147687882"/>
                    </a:ext>
                  </a:extLst>
                </a:gridCol>
                <a:gridCol w="1144044">
                  <a:extLst>
                    <a:ext uri="{9D8B030D-6E8A-4147-A177-3AD203B41FA5}">
                      <a16:colId xmlns:a16="http://schemas.microsoft.com/office/drawing/2014/main" val="2218837172"/>
                    </a:ext>
                  </a:extLst>
                </a:gridCol>
              </a:tblGrid>
              <a:tr h="648200">
                <a:tc>
                  <a:txBody>
                    <a:bodyPr/>
                    <a:lstStyle/>
                    <a:p>
                      <a:pPr algn="ctr"/>
                      <a:r>
                        <a:rPr lang="en-US" sz="1600" dirty="0">
                          <a:latin typeface="Arial" panose="020B0604020202020204" pitchFamily="34" charset="0"/>
                          <a:cs typeface="Arial" panose="020B0604020202020204" pitchFamily="34" charset="0"/>
                        </a:rPr>
                        <a:t>Positive Messages – TOP Tier</a:t>
                      </a:r>
                      <a:br>
                        <a:rPr lang="en-US" sz="18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Very</a:t>
                      </a:r>
                      <a:r>
                        <a:rPr lang="en-US" sz="1400" i="1"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Gainers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Sometimes supporters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Dem,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GOP,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Ind., Support Standard</a:t>
                      </a:r>
                    </a:p>
                  </a:txBody>
                  <a:tcPr anchor="ctr"/>
                </a:tc>
                <a:extLst>
                  <a:ext uri="{0D108BD9-81ED-4DB2-BD59-A6C34878D82A}">
                    <a16:rowId xmlns:a16="http://schemas.microsoft.com/office/drawing/2014/main" val="10000"/>
                  </a:ext>
                </a:extLst>
              </a:tr>
              <a:tr h="1184618">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Q8H. Older houses can be drafty and leaky and can lead to more frequent colds and breathing problems caused by mold. Energy efficiency improvements like air sealing can reduce these risks and help protect the health of vulnerable people, such as the elderly.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47</a:t>
                      </a:r>
                    </a:p>
                  </a:txBody>
                  <a:tcPr anchor="ctr"/>
                </a:tc>
                <a:tc>
                  <a:txBody>
                    <a:bodyPr/>
                    <a:lstStyle/>
                    <a:p>
                      <a:pPr algn="ctr"/>
                      <a:r>
                        <a:rPr lang="en-US" sz="1800" b="0" dirty="0">
                          <a:latin typeface="Arial" panose="020B0604020202020204" pitchFamily="34" charset="0"/>
                          <a:cs typeface="Arial" panose="020B0604020202020204" pitchFamily="34" charset="0"/>
                        </a:rPr>
                        <a:t>59</a:t>
                      </a:r>
                    </a:p>
                  </a:txBody>
                  <a:tcPr anchor="ctr"/>
                </a:tc>
                <a:tc>
                  <a:txBody>
                    <a:bodyPr/>
                    <a:lstStyle/>
                    <a:p>
                      <a:pPr algn="ctr"/>
                      <a:r>
                        <a:rPr lang="en-US" sz="1800" b="0" dirty="0">
                          <a:latin typeface="Arial" panose="020B0604020202020204" pitchFamily="34" charset="0"/>
                          <a:cs typeface="Arial" panose="020B0604020202020204" pitchFamily="34" charset="0"/>
                        </a:rPr>
                        <a:t>45</a:t>
                      </a:r>
                    </a:p>
                  </a:txBody>
                  <a:tcPr anchor="ctr"/>
                </a:tc>
                <a:tc>
                  <a:txBody>
                    <a:bodyPr/>
                    <a:lstStyle/>
                    <a:p>
                      <a:pPr algn="ctr"/>
                      <a:r>
                        <a:rPr lang="en-US" sz="1800" b="0" dirty="0">
                          <a:latin typeface="Arial" panose="020B0604020202020204" pitchFamily="34" charset="0"/>
                          <a:cs typeface="Arial" panose="020B0604020202020204" pitchFamily="34" charset="0"/>
                        </a:rPr>
                        <a:t>57</a:t>
                      </a:r>
                    </a:p>
                  </a:txBody>
                  <a:tcPr anchor="ctr"/>
                </a:tc>
                <a:tc>
                  <a:txBody>
                    <a:bodyPr/>
                    <a:lstStyle/>
                    <a:p>
                      <a:pPr algn="ctr"/>
                      <a:r>
                        <a:rPr lang="en-US" sz="1800" b="0" dirty="0">
                          <a:latin typeface="Arial" panose="020B0604020202020204" pitchFamily="34" charset="0"/>
                          <a:cs typeface="Arial" panose="020B0604020202020204" pitchFamily="34" charset="0"/>
                        </a:rPr>
                        <a:t>47</a:t>
                      </a:r>
                    </a:p>
                  </a:txBody>
                  <a:tcPr anchor="ctr"/>
                </a:tc>
                <a:tc>
                  <a:txBody>
                    <a:bodyPr/>
                    <a:lstStyle/>
                    <a:p>
                      <a:pPr algn="ctr"/>
                      <a:r>
                        <a:rPr lang="en-US" sz="1800" b="0" dirty="0">
                          <a:latin typeface="Arial" panose="020B0604020202020204" pitchFamily="34" charset="0"/>
                          <a:cs typeface="Arial" panose="020B0604020202020204" pitchFamily="34" charset="0"/>
                        </a:rPr>
                        <a:t>50</a:t>
                      </a:r>
                    </a:p>
                  </a:txBody>
                  <a:tcPr anchor="ctr"/>
                </a:tc>
                <a:extLst>
                  <a:ext uri="{0D108BD9-81ED-4DB2-BD59-A6C34878D82A}">
                    <a16:rowId xmlns:a16="http://schemas.microsoft.com/office/drawing/2014/main" val="1505146563"/>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Q8B. Making low-income homes more energy efficient means we’ll need less of the dirty energy sources that contribute to premature deaths from things like asthma and heart attacks--protecting our air, water, and future generations.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43</a:t>
                      </a:r>
                    </a:p>
                  </a:txBody>
                  <a:tcPr anchor="ctr"/>
                </a:tc>
                <a:tc>
                  <a:txBody>
                    <a:bodyPr/>
                    <a:lstStyle/>
                    <a:p>
                      <a:pPr algn="ctr"/>
                      <a:r>
                        <a:rPr lang="en-US" sz="1800" b="0" dirty="0">
                          <a:latin typeface="Arial" panose="020B0604020202020204" pitchFamily="34" charset="0"/>
                          <a:cs typeface="Arial" panose="020B0604020202020204" pitchFamily="34" charset="0"/>
                        </a:rPr>
                        <a:t>49</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58</a:t>
                      </a: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tc>
                  <a:txBody>
                    <a:bodyPr/>
                    <a:lstStyle/>
                    <a:p>
                      <a:pPr algn="ctr"/>
                      <a:r>
                        <a:rPr lang="en-US" sz="1800" b="0" dirty="0">
                          <a:latin typeface="Arial" panose="020B0604020202020204" pitchFamily="34" charset="0"/>
                          <a:cs typeface="Arial" panose="020B0604020202020204" pitchFamily="34" charset="0"/>
                        </a:rPr>
                        <a:t>50</a:t>
                      </a:r>
                    </a:p>
                  </a:txBody>
                  <a:tcPr anchor="ctr"/>
                </a:tc>
                <a:extLst>
                  <a:ext uri="{0D108BD9-81ED-4DB2-BD59-A6C34878D82A}">
                    <a16:rowId xmlns:a16="http://schemas.microsoft.com/office/drawing/2014/main" val="135812597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Q8G. Increasing energy efficiency in less- expensive homes will help level the playing field so that low-income households have more money for essentials like food, healthcare, clothing, and transportation instead of spending a bigger share of their income on utility bills than everyone else.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40</a:t>
                      </a:r>
                    </a:p>
                  </a:txBody>
                  <a:tcPr anchor="ctr"/>
                </a:tc>
                <a:tc>
                  <a:txBody>
                    <a:bodyPr/>
                    <a:lstStyle/>
                    <a:p>
                      <a:pPr algn="ctr"/>
                      <a:r>
                        <a:rPr lang="en-US" sz="1800" b="0" dirty="0">
                          <a:latin typeface="Arial" panose="020B0604020202020204" pitchFamily="34" charset="0"/>
                          <a:cs typeface="Arial" panose="020B0604020202020204" pitchFamily="34" charset="0"/>
                        </a:rPr>
                        <a:t>42</a:t>
                      </a:r>
                    </a:p>
                  </a:txBody>
                  <a:tcPr anchor="ctr"/>
                </a:tc>
                <a:tc>
                  <a:txBody>
                    <a:bodyPr/>
                    <a:lstStyle/>
                    <a:p>
                      <a:pPr algn="ctr"/>
                      <a:r>
                        <a:rPr lang="en-US" sz="1800" b="0" dirty="0">
                          <a:latin typeface="Arial" panose="020B0604020202020204" pitchFamily="34" charset="0"/>
                          <a:cs typeface="Arial" panose="020B0604020202020204" pitchFamily="34" charset="0"/>
                        </a:rPr>
                        <a:t>30</a:t>
                      </a:r>
                    </a:p>
                  </a:txBody>
                  <a:tcPr anchor="ctr"/>
                </a:tc>
                <a:tc>
                  <a:txBody>
                    <a:bodyPr/>
                    <a:lstStyle/>
                    <a:p>
                      <a:pPr algn="ctr"/>
                      <a:r>
                        <a:rPr lang="en-US" sz="1800" b="0" dirty="0">
                          <a:latin typeface="Arial" panose="020B0604020202020204" pitchFamily="34" charset="0"/>
                          <a:cs typeface="Arial" panose="020B0604020202020204" pitchFamily="34" charset="0"/>
                        </a:rPr>
                        <a:t>53</a:t>
                      </a:r>
                    </a:p>
                  </a:txBody>
                  <a:tcPr anchor="ctr"/>
                </a:tc>
                <a:tc>
                  <a:txBody>
                    <a:bodyPr/>
                    <a:lstStyle/>
                    <a:p>
                      <a:pPr algn="ctr"/>
                      <a:r>
                        <a:rPr lang="en-US" sz="1800" b="0" dirty="0">
                          <a:latin typeface="Arial" panose="020B0604020202020204" pitchFamily="34" charset="0"/>
                          <a:cs typeface="Arial" panose="020B0604020202020204" pitchFamily="34" charset="0"/>
                        </a:rPr>
                        <a:t>36</a:t>
                      </a:r>
                    </a:p>
                  </a:txBody>
                  <a:tcPr anchor="ctr"/>
                </a:tc>
                <a:tc>
                  <a:txBody>
                    <a:bodyPr/>
                    <a:lstStyle/>
                    <a:p>
                      <a:pPr algn="ctr"/>
                      <a:r>
                        <a:rPr lang="en-US" sz="1800" b="0" dirty="0">
                          <a:latin typeface="Arial" panose="020B0604020202020204" pitchFamily="34" charset="0"/>
                          <a:cs typeface="Arial" panose="020B0604020202020204" pitchFamily="34" charset="0"/>
                        </a:rPr>
                        <a:t>42</a:t>
                      </a:r>
                    </a:p>
                  </a:txBody>
                  <a:tcPr anchor="ctr"/>
                </a:tc>
                <a:extLst>
                  <a:ext uri="{0D108BD9-81ED-4DB2-BD59-A6C34878D82A}">
                    <a16:rowId xmlns:a16="http://schemas.microsoft.com/office/drawing/2014/main" val="1197925549"/>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36218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Messages highlighting the burdens of high energy costs are also strong. </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3033915194"/>
              </p:ext>
            </p:extLst>
          </p:nvPr>
        </p:nvGraphicFramePr>
        <p:xfrm>
          <a:off x="119270" y="1165821"/>
          <a:ext cx="11905717" cy="4754880"/>
        </p:xfrm>
        <a:graphic>
          <a:graphicData uri="http://schemas.openxmlformats.org/drawingml/2006/table">
            <a:tbl>
              <a:tblPr firstRow="1" bandRow="1">
                <a:tableStyleId>{5C22544A-7EE6-4342-B048-85BDC9FD1C3A}</a:tableStyleId>
              </a:tblPr>
              <a:tblGrid>
                <a:gridCol w="5041453">
                  <a:extLst>
                    <a:ext uri="{9D8B030D-6E8A-4147-A177-3AD203B41FA5}">
                      <a16:colId xmlns:a16="http://schemas.microsoft.com/office/drawing/2014/main" val="20000"/>
                    </a:ext>
                  </a:extLst>
                </a:gridCol>
                <a:gridCol w="926926">
                  <a:extLst>
                    <a:ext uri="{9D8B030D-6E8A-4147-A177-3AD203B41FA5}">
                      <a16:colId xmlns:a16="http://schemas.microsoft.com/office/drawing/2014/main" val="46094789"/>
                    </a:ext>
                  </a:extLst>
                </a:gridCol>
                <a:gridCol w="1215025">
                  <a:extLst>
                    <a:ext uri="{9D8B030D-6E8A-4147-A177-3AD203B41FA5}">
                      <a16:colId xmlns:a16="http://schemas.microsoft.com/office/drawing/2014/main" val="494931524"/>
                    </a:ext>
                  </a:extLst>
                </a:gridCol>
                <a:gridCol w="1302707">
                  <a:extLst>
                    <a:ext uri="{9D8B030D-6E8A-4147-A177-3AD203B41FA5}">
                      <a16:colId xmlns:a16="http://schemas.microsoft.com/office/drawing/2014/main" val="3787525226"/>
                    </a:ext>
                  </a:extLst>
                </a:gridCol>
                <a:gridCol w="1131518">
                  <a:extLst>
                    <a:ext uri="{9D8B030D-6E8A-4147-A177-3AD203B41FA5}">
                      <a16:colId xmlns:a16="http://schemas.microsoft.com/office/drawing/2014/main" val="1048528928"/>
                    </a:ext>
                  </a:extLst>
                </a:gridCol>
                <a:gridCol w="1144044">
                  <a:extLst>
                    <a:ext uri="{9D8B030D-6E8A-4147-A177-3AD203B41FA5}">
                      <a16:colId xmlns:a16="http://schemas.microsoft.com/office/drawing/2014/main" val="3147687882"/>
                    </a:ext>
                  </a:extLst>
                </a:gridCol>
                <a:gridCol w="1144044">
                  <a:extLst>
                    <a:ext uri="{9D8B030D-6E8A-4147-A177-3AD203B41FA5}">
                      <a16:colId xmlns:a16="http://schemas.microsoft.com/office/drawing/2014/main" val="2218837172"/>
                    </a:ext>
                  </a:extLst>
                </a:gridCol>
              </a:tblGrid>
              <a:tr h="648200">
                <a:tc>
                  <a:txBody>
                    <a:bodyPr/>
                    <a:lstStyle/>
                    <a:p>
                      <a:pPr algn="ctr"/>
                      <a:r>
                        <a:rPr lang="en-US" sz="1600" dirty="0">
                          <a:latin typeface="Arial" panose="020B0604020202020204" pitchFamily="34" charset="0"/>
                          <a:cs typeface="Arial" panose="020B0604020202020204" pitchFamily="34" charset="0"/>
                        </a:rPr>
                        <a:t>Positive Messages –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Very</a:t>
                      </a:r>
                      <a:r>
                        <a:rPr lang="en-US" sz="1400" i="1"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Gainers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Sometimes supporters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Dem,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GOP,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Ind., Support Standard</a:t>
                      </a:r>
                    </a:p>
                  </a:txBody>
                  <a:tcPr anchor="ctr"/>
                </a:tc>
                <a:extLst>
                  <a:ext uri="{0D108BD9-81ED-4DB2-BD59-A6C34878D82A}">
                    <a16:rowId xmlns:a16="http://schemas.microsoft.com/office/drawing/2014/main" val="10000"/>
                  </a:ext>
                </a:extLst>
              </a:tr>
              <a:tr h="1184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Q8E. Making homes more energy efficient will save all of us money in the long run. By helping people with limited incomes use less energy, we'll decrease overall demand for energy, which lowers prices for all of us. </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48</a:t>
                      </a: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tc>
                  <a:txBody>
                    <a:bodyPr/>
                    <a:lstStyle/>
                    <a:p>
                      <a:pPr algn="ctr"/>
                      <a:r>
                        <a:rPr lang="en-US" sz="1800" b="0" dirty="0">
                          <a:latin typeface="Arial" panose="020B0604020202020204" pitchFamily="34" charset="0"/>
                          <a:cs typeface="Arial" panose="020B0604020202020204" pitchFamily="34" charset="0"/>
                        </a:rPr>
                        <a:t>50</a:t>
                      </a: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tc>
                  <a:txBody>
                    <a:bodyPr/>
                    <a:lstStyle/>
                    <a:p>
                      <a:pPr algn="ctr"/>
                      <a:r>
                        <a:rPr lang="en-US" sz="1800" b="0" dirty="0">
                          <a:latin typeface="Arial" panose="020B0604020202020204" pitchFamily="34" charset="0"/>
                          <a:cs typeface="Arial" panose="020B0604020202020204" pitchFamily="34" charset="0"/>
                        </a:rPr>
                        <a:t>40</a:t>
                      </a:r>
                    </a:p>
                  </a:txBody>
                  <a:tcPr anchor="ctr"/>
                </a:tc>
                <a:extLst>
                  <a:ext uri="{0D108BD9-81ED-4DB2-BD59-A6C34878D82A}">
                    <a16:rowId xmlns:a16="http://schemas.microsoft.com/office/drawing/2014/main" val="1505146563"/>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Q8C. Making low-income homes more energy efficient means we’ll need less of the dirty energy sources that contribute to climate change, protecting future generations.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44</a:t>
                      </a:r>
                    </a:p>
                  </a:txBody>
                  <a:tcPr anchor="ctr"/>
                </a:tc>
                <a:tc>
                  <a:txBody>
                    <a:bodyPr/>
                    <a:lstStyle/>
                    <a:p>
                      <a:pPr algn="ctr"/>
                      <a:r>
                        <a:rPr lang="en-US" sz="1800" b="0" dirty="0">
                          <a:latin typeface="Arial" panose="020B0604020202020204" pitchFamily="34" charset="0"/>
                          <a:cs typeface="Arial" panose="020B0604020202020204" pitchFamily="34" charset="0"/>
                        </a:rPr>
                        <a:t>29</a:t>
                      </a:r>
                    </a:p>
                  </a:txBody>
                  <a:tcPr anchor="ctr"/>
                </a:tc>
                <a:tc>
                  <a:txBody>
                    <a:bodyPr/>
                    <a:lstStyle/>
                    <a:p>
                      <a:pPr algn="ctr"/>
                      <a:r>
                        <a:rPr lang="en-US" sz="1800" b="0" dirty="0">
                          <a:latin typeface="Arial" panose="020B0604020202020204" pitchFamily="34" charset="0"/>
                          <a:cs typeface="Arial" panose="020B0604020202020204" pitchFamily="34" charset="0"/>
                        </a:rPr>
                        <a:t>60</a:t>
                      </a:r>
                    </a:p>
                  </a:txBody>
                  <a:tcPr anchor="ctr"/>
                </a:tc>
                <a:tc>
                  <a:txBody>
                    <a:bodyPr/>
                    <a:lstStyle/>
                    <a:p>
                      <a:pPr algn="ctr"/>
                      <a:r>
                        <a:rPr lang="en-US" sz="1800" b="0" dirty="0">
                          <a:latin typeface="Arial" panose="020B0604020202020204" pitchFamily="34" charset="0"/>
                          <a:cs typeface="Arial" panose="020B0604020202020204" pitchFamily="34" charset="0"/>
                        </a:rPr>
                        <a:t>29</a:t>
                      </a:r>
                    </a:p>
                  </a:txBody>
                  <a:tcPr anchor="ctr"/>
                </a:tc>
                <a:tc>
                  <a:txBody>
                    <a:bodyPr/>
                    <a:lstStyle/>
                    <a:p>
                      <a:pPr algn="ctr"/>
                      <a:r>
                        <a:rPr lang="en-US" sz="1800" b="0" dirty="0">
                          <a:latin typeface="Arial" panose="020B0604020202020204" pitchFamily="34" charset="0"/>
                          <a:cs typeface="Arial" panose="020B0604020202020204" pitchFamily="34" charset="0"/>
                        </a:rPr>
                        <a:t>36</a:t>
                      </a:r>
                    </a:p>
                  </a:txBody>
                  <a:tcPr anchor="ctr"/>
                </a:tc>
                <a:extLst>
                  <a:ext uri="{0D108BD9-81ED-4DB2-BD59-A6C34878D82A}">
                    <a16:rowId xmlns:a16="http://schemas.microsoft.com/office/drawing/2014/main" val="135812597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Q8D. Housing is getting more and more expensive, and one of the things that is driving housing costs up is the cost of utility bills. By making rental homes more energy efficient, we can make them more affordable and allow working-class families to stay in their homes.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tc>
                  <a:txBody>
                    <a:bodyPr/>
                    <a:lstStyle/>
                    <a:p>
                      <a:pPr algn="ctr"/>
                      <a:r>
                        <a:rPr lang="en-US" sz="1800" b="0" dirty="0">
                          <a:latin typeface="Arial" panose="020B0604020202020204" pitchFamily="34" charset="0"/>
                          <a:cs typeface="Arial" panose="020B0604020202020204" pitchFamily="34" charset="0"/>
                        </a:rPr>
                        <a:t>50</a:t>
                      </a:r>
                    </a:p>
                  </a:txBody>
                  <a:tcPr anchor="ctr"/>
                </a:tc>
                <a:tc>
                  <a:txBody>
                    <a:bodyPr/>
                    <a:lstStyle/>
                    <a:p>
                      <a:pPr algn="ctr"/>
                      <a:r>
                        <a:rPr lang="en-US" sz="1800" b="0" dirty="0">
                          <a:latin typeface="Arial" panose="020B0604020202020204" pitchFamily="34" charset="0"/>
                          <a:cs typeface="Arial" panose="020B0604020202020204" pitchFamily="34" charset="0"/>
                        </a:rPr>
                        <a:t>36</a:t>
                      </a:r>
                    </a:p>
                  </a:txBody>
                  <a:tcPr anchor="ctr"/>
                </a:tc>
                <a:tc>
                  <a:txBody>
                    <a:bodyPr/>
                    <a:lstStyle/>
                    <a:p>
                      <a:pPr algn="ctr"/>
                      <a:r>
                        <a:rPr lang="en-US" sz="1800" b="0" dirty="0">
                          <a:latin typeface="Arial" panose="020B0604020202020204" pitchFamily="34" charset="0"/>
                          <a:cs typeface="Arial" panose="020B0604020202020204" pitchFamily="34" charset="0"/>
                        </a:rPr>
                        <a:t>47</a:t>
                      </a:r>
                    </a:p>
                  </a:txBody>
                  <a:tcPr anchor="ctr"/>
                </a:tc>
                <a:tc>
                  <a:txBody>
                    <a:bodyPr/>
                    <a:lstStyle/>
                    <a:p>
                      <a:pPr algn="ctr"/>
                      <a:r>
                        <a:rPr lang="en-US" sz="1800" b="0" dirty="0">
                          <a:latin typeface="Arial" panose="020B0604020202020204" pitchFamily="34" charset="0"/>
                          <a:cs typeface="Arial" panose="020B0604020202020204" pitchFamily="34" charset="0"/>
                        </a:rPr>
                        <a:t>41</a:t>
                      </a:r>
                    </a:p>
                  </a:txBody>
                  <a:tcPr anchor="ctr"/>
                </a:tc>
                <a:tc>
                  <a:txBody>
                    <a:bodyPr/>
                    <a:lstStyle/>
                    <a:p>
                      <a:pPr algn="ctr"/>
                      <a:r>
                        <a:rPr lang="en-US" sz="1800" b="0" dirty="0">
                          <a:latin typeface="Arial" panose="020B0604020202020204" pitchFamily="34" charset="0"/>
                          <a:cs typeface="Arial" panose="020B0604020202020204" pitchFamily="34" charset="0"/>
                        </a:rPr>
                        <a:t>39</a:t>
                      </a:r>
                    </a:p>
                  </a:txBody>
                  <a:tcPr anchor="ctr"/>
                </a:tc>
                <a:extLst>
                  <a:ext uri="{0D108BD9-81ED-4DB2-BD59-A6C34878D82A}">
                    <a16:rowId xmlns:a16="http://schemas.microsoft.com/office/drawing/2014/main" val="4148801112"/>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4" name="Subtitle 3">
            <a:extLst>
              <a:ext uri="{FF2B5EF4-FFF2-40B4-BE49-F238E27FC236}">
                <a16:creationId xmlns:a16="http://schemas.microsoft.com/office/drawing/2014/main" id="{EDA60EC1-B8DB-364D-8F67-2C4FC640BD8F}"/>
              </a:ext>
            </a:extLst>
          </p:cNvPr>
          <p:cNvSpPr>
            <a:spLocks noGrp="1"/>
          </p:cNvSpPr>
          <p:nvPr>
            <p:ph type="subTitle" idx="13"/>
          </p:nvPr>
        </p:nvSpPr>
        <p:spPr>
          <a:xfrm>
            <a:off x="711200" y="766484"/>
            <a:ext cx="11176000" cy="685800"/>
          </a:xfrm>
        </p:spPr>
        <p:txBody>
          <a:bodyPr/>
          <a:lstStyle/>
          <a:p>
            <a:r>
              <a:rPr lang="en-US" dirty="0"/>
              <a:t>The cost argument stands out with GOP supporters who are the most cost-sensitive overall</a:t>
            </a:r>
          </a:p>
        </p:txBody>
      </p:sp>
    </p:spTree>
    <p:extLst>
      <p:ext uri="{BB962C8B-B14F-4D97-AF65-F5344CB8AC3E}">
        <p14:creationId xmlns:p14="http://schemas.microsoft.com/office/powerpoint/2010/main" val="3004544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Lower-tier arguments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1626131030"/>
              </p:ext>
            </p:extLst>
          </p:nvPr>
        </p:nvGraphicFramePr>
        <p:xfrm>
          <a:off x="131796" y="1485922"/>
          <a:ext cx="11905717" cy="3444240"/>
        </p:xfrm>
        <a:graphic>
          <a:graphicData uri="http://schemas.openxmlformats.org/drawingml/2006/table">
            <a:tbl>
              <a:tblPr firstRow="1" bandRow="1">
                <a:tableStyleId>{5C22544A-7EE6-4342-B048-85BDC9FD1C3A}</a:tableStyleId>
              </a:tblPr>
              <a:tblGrid>
                <a:gridCol w="5041453">
                  <a:extLst>
                    <a:ext uri="{9D8B030D-6E8A-4147-A177-3AD203B41FA5}">
                      <a16:colId xmlns:a16="http://schemas.microsoft.com/office/drawing/2014/main" val="20000"/>
                    </a:ext>
                  </a:extLst>
                </a:gridCol>
                <a:gridCol w="926926">
                  <a:extLst>
                    <a:ext uri="{9D8B030D-6E8A-4147-A177-3AD203B41FA5}">
                      <a16:colId xmlns:a16="http://schemas.microsoft.com/office/drawing/2014/main" val="46094789"/>
                    </a:ext>
                  </a:extLst>
                </a:gridCol>
                <a:gridCol w="1215025">
                  <a:extLst>
                    <a:ext uri="{9D8B030D-6E8A-4147-A177-3AD203B41FA5}">
                      <a16:colId xmlns:a16="http://schemas.microsoft.com/office/drawing/2014/main" val="494931524"/>
                    </a:ext>
                  </a:extLst>
                </a:gridCol>
                <a:gridCol w="1302707">
                  <a:extLst>
                    <a:ext uri="{9D8B030D-6E8A-4147-A177-3AD203B41FA5}">
                      <a16:colId xmlns:a16="http://schemas.microsoft.com/office/drawing/2014/main" val="3787525226"/>
                    </a:ext>
                  </a:extLst>
                </a:gridCol>
                <a:gridCol w="1131518">
                  <a:extLst>
                    <a:ext uri="{9D8B030D-6E8A-4147-A177-3AD203B41FA5}">
                      <a16:colId xmlns:a16="http://schemas.microsoft.com/office/drawing/2014/main" val="1048528928"/>
                    </a:ext>
                  </a:extLst>
                </a:gridCol>
                <a:gridCol w="1144044">
                  <a:extLst>
                    <a:ext uri="{9D8B030D-6E8A-4147-A177-3AD203B41FA5}">
                      <a16:colId xmlns:a16="http://schemas.microsoft.com/office/drawing/2014/main" val="3147687882"/>
                    </a:ext>
                  </a:extLst>
                </a:gridCol>
                <a:gridCol w="1144044">
                  <a:extLst>
                    <a:ext uri="{9D8B030D-6E8A-4147-A177-3AD203B41FA5}">
                      <a16:colId xmlns:a16="http://schemas.microsoft.com/office/drawing/2014/main" val="2218837172"/>
                    </a:ext>
                  </a:extLst>
                </a:gridCol>
              </a:tblGrid>
              <a:tr h="648200">
                <a:tc>
                  <a:txBody>
                    <a:bodyPr/>
                    <a:lstStyle/>
                    <a:p>
                      <a:pPr algn="ctr"/>
                      <a:r>
                        <a:rPr lang="en-US" sz="1600" dirty="0">
                          <a:latin typeface="Arial" panose="020B0604020202020204" pitchFamily="34" charset="0"/>
                          <a:cs typeface="Arial" panose="020B0604020202020204" pitchFamily="34" charset="0"/>
                        </a:rPr>
                        <a:t>Positive Messages – 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Very</a:t>
                      </a:r>
                      <a:r>
                        <a:rPr lang="en-US" sz="1400" i="1"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Gainers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Sometimes supporters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Dem,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GOP,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Ind., Support Standard</a:t>
                      </a:r>
                    </a:p>
                  </a:txBody>
                  <a:tcPr anchor="ctr"/>
                </a:tc>
                <a:extLst>
                  <a:ext uri="{0D108BD9-81ED-4DB2-BD59-A6C34878D82A}">
                    <a16:rowId xmlns:a16="http://schemas.microsoft.com/office/drawing/2014/main" val="10000"/>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Q8F. Not only will energy-efficiency improvements reduce energy costs, they will create good-paying blue-collar jobs for construction workers and appliance installers.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33</a:t>
                      </a: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tc>
                  <a:txBody>
                    <a:bodyPr/>
                    <a:lstStyle/>
                    <a:p>
                      <a:pPr algn="ctr"/>
                      <a:r>
                        <a:rPr lang="en-US" sz="1800" b="0" dirty="0">
                          <a:latin typeface="Arial" panose="020B0604020202020204" pitchFamily="34" charset="0"/>
                          <a:cs typeface="Arial" panose="020B0604020202020204" pitchFamily="34" charset="0"/>
                        </a:rPr>
                        <a:t>28</a:t>
                      </a:r>
                    </a:p>
                  </a:txBody>
                  <a:tcPr anchor="ctr"/>
                </a:tc>
                <a:tc>
                  <a:txBody>
                    <a:bodyPr/>
                    <a:lstStyle/>
                    <a:p>
                      <a:pPr algn="ctr"/>
                      <a:r>
                        <a:rPr lang="en-US" sz="1800" b="0" dirty="0">
                          <a:latin typeface="Arial" panose="020B0604020202020204" pitchFamily="34" charset="0"/>
                          <a:cs typeface="Arial" panose="020B0604020202020204" pitchFamily="34" charset="0"/>
                        </a:rPr>
                        <a:t>45</a:t>
                      </a:r>
                    </a:p>
                  </a:txBody>
                  <a:tcPr anchor="ctr"/>
                </a:tc>
                <a:tc>
                  <a:txBody>
                    <a:bodyPr/>
                    <a:lstStyle/>
                    <a:p>
                      <a:pPr algn="ctr"/>
                      <a:r>
                        <a:rPr lang="en-US" sz="1800" b="0" dirty="0">
                          <a:latin typeface="Arial" panose="020B0604020202020204" pitchFamily="34" charset="0"/>
                          <a:cs typeface="Arial" panose="020B0604020202020204" pitchFamily="34" charset="0"/>
                        </a:rPr>
                        <a:t>30</a:t>
                      </a: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extLst>
                  <a:ext uri="{0D108BD9-81ED-4DB2-BD59-A6C34878D82A}">
                    <a16:rowId xmlns:a16="http://schemas.microsoft.com/office/drawing/2014/main" val="1358125979"/>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Q8A. If we want to get serious about reducing energy usage, we can make some of the biggest gains by working on homes of renters with limited incomes who can only afford older housing with outdated appliances that waste more energy than newer housing.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27</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20</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23</a:t>
                      </a: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extLst>
                  <a:ext uri="{0D108BD9-81ED-4DB2-BD59-A6C34878D82A}">
                    <a16:rowId xmlns:a16="http://schemas.microsoft.com/office/drawing/2014/main" val="96365989"/>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29313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We’re most vulnerable on the cost – voters simply don’t want to pay if they can avoid it.</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1559975296"/>
              </p:ext>
            </p:extLst>
          </p:nvPr>
        </p:nvGraphicFramePr>
        <p:xfrm>
          <a:off x="119270" y="1165821"/>
          <a:ext cx="11905717" cy="4754880"/>
        </p:xfrm>
        <a:graphic>
          <a:graphicData uri="http://schemas.openxmlformats.org/drawingml/2006/table">
            <a:tbl>
              <a:tblPr firstRow="1" bandRow="1">
                <a:tableStyleId>{21E4AEA4-8DFA-4A89-87EB-49C32662AFE0}</a:tableStyleId>
              </a:tblPr>
              <a:tblGrid>
                <a:gridCol w="5041453">
                  <a:extLst>
                    <a:ext uri="{9D8B030D-6E8A-4147-A177-3AD203B41FA5}">
                      <a16:colId xmlns:a16="http://schemas.microsoft.com/office/drawing/2014/main" val="20000"/>
                    </a:ext>
                  </a:extLst>
                </a:gridCol>
                <a:gridCol w="926926">
                  <a:extLst>
                    <a:ext uri="{9D8B030D-6E8A-4147-A177-3AD203B41FA5}">
                      <a16:colId xmlns:a16="http://schemas.microsoft.com/office/drawing/2014/main" val="46094789"/>
                    </a:ext>
                  </a:extLst>
                </a:gridCol>
                <a:gridCol w="1215025">
                  <a:extLst>
                    <a:ext uri="{9D8B030D-6E8A-4147-A177-3AD203B41FA5}">
                      <a16:colId xmlns:a16="http://schemas.microsoft.com/office/drawing/2014/main" val="494931524"/>
                    </a:ext>
                  </a:extLst>
                </a:gridCol>
                <a:gridCol w="1302707">
                  <a:extLst>
                    <a:ext uri="{9D8B030D-6E8A-4147-A177-3AD203B41FA5}">
                      <a16:colId xmlns:a16="http://schemas.microsoft.com/office/drawing/2014/main" val="3787525226"/>
                    </a:ext>
                  </a:extLst>
                </a:gridCol>
                <a:gridCol w="1131518">
                  <a:extLst>
                    <a:ext uri="{9D8B030D-6E8A-4147-A177-3AD203B41FA5}">
                      <a16:colId xmlns:a16="http://schemas.microsoft.com/office/drawing/2014/main" val="1048528928"/>
                    </a:ext>
                  </a:extLst>
                </a:gridCol>
                <a:gridCol w="1144044">
                  <a:extLst>
                    <a:ext uri="{9D8B030D-6E8A-4147-A177-3AD203B41FA5}">
                      <a16:colId xmlns:a16="http://schemas.microsoft.com/office/drawing/2014/main" val="3147687882"/>
                    </a:ext>
                  </a:extLst>
                </a:gridCol>
                <a:gridCol w="1144044">
                  <a:extLst>
                    <a:ext uri="{9D8B030D-6E8A-4147-A177-3AD203B41FA5}">
                      <a16:colId xmlns:a16="http://schemas.microsoft.com/office/drawing/2014/main" val="2218837172"/>
                    </a:ext>
                  </a:extLst>
                </a:gridCol>
              </a:tblGrid>
              <a:tr h="648200">
                <a:tc>
                  <a:txBody>
                    <a:bodyPr/>
                    <a:lstStyle/>
                    <a:p>
                      <a:pPr algn="ctr"/>
                      <a:r>
                        <a:rPr lang="en-US" sz="1600" dirty="0">
                          <a:latin typeface="Arial" panose="020B0604020202020204" pitchFamily="34" charset="0"/>
                          <a:cs typeface="Arial" panose="020B0604020202020204" pitchFamily="34" charset="0"/>
                        </a:rPr>
                        <a:t>Negative Messages – TOP Tier</a:t>
                      </a:r>
                      <a:br>
                        <a:rPr lang="en-US" sz="18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Very</a:t>
                      </a:r>
                      <a:r>
                        <a:rPr lang="en-US" sz="1400"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Gainers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Sometimes supporters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Dem,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GOP,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Ind., Support Standard</a:t>
                      </a:r>
                    </a:p>
                  </a:txBody>
                  <a:tcPr anchor="ctr"/>
                </a:tc>
                <a:extLst>
                  <a:ext uri="{0D108BD9-81ED-4DB2-BD59-A6C34878D82A}">
                    <a16:rowId xmlns:a16="http://schemas.microsoft.com/office/drawing/2014/main" val="10000"/>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Q9F. Energy efficiency is great, but it should be the responsibility of landlords and not the government. People should spend their own money and make their own choices, rather than another big government program that decides who gets what.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33</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26</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39</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17</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46</a:t>
                      </a:r>
                    </a:p>
                  </a:txBody>
                  <a:tcPr anchor="ctr"/>
                </a:tc>
                <a:tc>
                  <a:txBody>
                    <a:bodyPr/>
                    <a:lstStyle/>
                    <a:p>
                      <a:pPr algn="ctr"/>
                      <a:r>
                        <a:rPr lang="en-US" sz="1800" b="0" dirty="0">
                          <a:latin typeface="Arial" panose="020B0604020202020204" pitchFamily="34" charset="0"/>
                          <a:cs typeface="Arial" panose="020B0604020202020204" pitchFamily="34" charset="0"/>
                        </a:rPr>
                        <a:t>30</a:t>
                      </a:r>
                    </a:p>
                  </a:txBody>
                  <a:tcPr anchor="ctr"/>
                </a:tc>
                <a:extLst>
                  <a:ext uri="{0D108BD9-81ED-4DB2-BD59-A6C34878D82A}">
                    <a16:rowId xmlns:a16="http://schemas.microsoft.com/office/drawing/2014/main" val="135812597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Q9D. We should help everyone use less energy and pay less in utility bills, not just people with limited means. The middle class is struggling too, and they'll pay for this in more taxes and higher utility bills without seeing any of the benefit.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33</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35</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36</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30</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36</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extLst>
                  <a:ext uri="{0D108BD9-81ED-4DB2-BD59-A6C34878D82A}">
                    <a16:rowId xmlns:a16="http://schemas.microsoft.com/office/drawing/2014/main" val="119792554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Q9B. We have more important priorities in our state like improving the schools, creating jobs, public safety, infrastructure, and funding health care. We should be spending money on those instead of buying new appliances for low-income people.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32</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40</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41</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20</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44</a:t>
                      </a:r>
                    </a:p>
                  </a:txBody>
                  <a:tcPr anchor="ctr"/>
                </a:tc>
                <a:tc>
                  <a:txBody>
                    <a:bodyPr/>
                    <a:lstStyle/>
                    <a:p>
                      <a:pPr algn="ctr"/>
                      <a:r>
                        <a:rPr lang="en-US" sz="1800" b="0" dirty="0">
                          <a:latin typeface="Arial" panose="020B0604020202020204" pitchFamily="34" charset="0"/>
                          <a:cs typeface="Arial" panose="020B0604020202020204" pitchFamily="34" charset="0"/>
                        </a:rPr>
                        <a:t>35</a:t>
                      </a:r>
                    </a:p>
                  </a:txBody>
                  <a:tcPr anchor="ctr"/>
                </a:tc>
                <a:extLst>
                  <a:ext uri="{0D108BD9-81ED-4DB2-BD59-A6C34878D82A}">
                    <a16:rowId xmlns:a16="http://schemas.microsoft.com/office/drawing/2014/main" val="3724560920"/>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9" name="Subtitle 7">
            <a:extLst>
              <a:ext uri="{FF2B5EF4-FFF2-40B4-BE49-F238E27FC236}">
                <a16:creationId xmlns:a16="http://schemas.microsoft.com/office/drawing/2014/main" id="{093C2DB6-4D70-4328-9F9B-76C27D638CB2}"/>
              </a:ext>
            </a:extLst>
          </p:cNvPr>
          <p:cNvSpPr>
            <a:spLocks noGrp="1"/>
          </p:cNvSpPr>
          <p:nvPr>
            <p:ph type="subTitle" idx="13"/>
          </p:nvPr>
        </p:nvSpPr>
        <p:spPr>
          <a:xfrm>
            <a:off x="693288" y="726067"/>
            <a:ext cx="11475211" cy="611253"/>
          </a:xfrm>
        </p:spPr>
        <p:txBody>
          <a:bodyPr>
            <a:noAutofit/>
          </a:bodyPr>
          <a:lstStyle/>
          <a:p>
            <a:r>
              <a:rPr lang="en-US" dirty="0"/>
              <a:t>Republicans and sometimes-supporters also respond to a limited-government argument.</a:t>
            </a:r>
          </a:p>
        </p:txBody>
      </p:sp>
    </p:spTree>
    <p:extLst>
      <p:ext uri="{BB962C8B-B14F-4D97-AF65-F5344CB8AC3E}">
        <p14:creationId xmlns:p14="http://schemas.microsoft.com/office/powerpoint/2010/main" val="2314414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235510"/>
            <a:ext cx="11150600" cy="747462"/>
          </a:xfrm>
        </p:spPr>
        <p:txBody>
          <a:bodyPr>
            <a:noAutofit/>
          </a:bodyPr>
          <a:lstStyle/>
          <a:p>
            <a:r>
              <a:rPr lang="en-US" sz="2800" dirty="0"/>
              <a:t>Republicans and less persuadable voters who like the incentives but not the surcharge are most likely to defect.</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352585553"/>
              </p:ext>
            </p:extLst>
          </p:nvPr>
        </p:nvGraphicFramePr>
        <p:xfrm>
          <a:off x="119270" y="1165821"/>
          <a:ext cx="11905717" cy="3444240"/>
        </p:xfrm>
        <a:graphic>
          <a:graphicData uri="http://schemas.openxmlformats.org/drawingml/2006/table">
            <a:tbl>
              <a:tblPr firstRow="1" bandRow="1">
                <a:tableStyleId>{21E4AEA4-8DFA-4A89-87EB-49C32662AFE0}</a:tableStyleId>
              </a:tblPr>
              <a:tblGrid>
                <a:gridCol w="5041453">
                  <a:extLst>
                    <a:ext uri="{9D8B030D-6E8A-4147-A177-3AD203B41FA5}">
                      <a16:colId xmlns:a16="http://schemas.microsoft.com/office/drawing/2014/main" val="20000"/>
                    </a:ext>
                  </a:extLst>
                </a:gridCol>
                <a:gridCol w="926926">
                  <a:extLst>
                    <a:ext uri="{9D8B030D-6E8A-4147-A177-3AD203B41FA5}">
                      <a16:colId xmlns:a16="http://schemas.microsoft.com/office/drawing/2014/main" val="46094789"/>
                    </a:ext>
                  </a:extLst>
                </a:gridCol>
                <a:gridCol w="1215025">
                  <a:extLst>
                    <a:ext uri="{9D8B030D-6E8A-4147-A177-3AD203B41FA5}">
                      <a16:colId xmlns:a16="http://schemas.microsoft.com/office/drawing/2014/main" val="494931524"/>
                    </a:ext>
                  </a:extLst>
                </a:gridCol>
                <a:gridCol w="1302707">
                  <a:extLst>
                    <a:ext uri="{9D8B030D-6E8A-4147-A177-3AD203B41FA5}">
                      <a16:colId xmlns:a16="http://schemas.microsoft.com/office/drawing/2014/main" val="3787525226"/>
                    </a:ext>
                  </a:extLst>
                </a:gridCol>
                <a:gridCol w="1131518">
                  <a:extLst>
                    <a:ext uri="{9D8B030D-6E8A-4147-A177-3AD203B41FA5}">
                      <a16:colId xmlns:a16="http://schemas.microsoft.com/office/drawing/2014/main" val="1048528928"/>
                    </a:ext>
                  </a:extLst>
                </a:gridCol>
                <a:gridCol w="1144044">
                  <a:extLst>
                    <a:ext uri="{9D8B030D-6E8A-4147-A177-3AD203B41FA5}">
                      <a16:colId xmlns:a16="http://schemas.microsoft.com/office/drawing/2014/main" val="3147687882"/>
                    </a:ext>
                  </a:extLst>
                </a:gridCol>
                <a:gridCol w="1144044">
                  <a:extLst>
                    <a:ext uri="{9D8B030D-6E8A-4147-A177-3AD203B41FA5}">
                      <a16:colId xmlns:a16="http://schemas.microsoft.com/office/drawing/2014/main" val="2218837172"/>
                    </a:ext>
                  </a:extLst>
                </a:gridCol>
              </a:tblGrid>
              <a:tr h="648200">
                <a:tc>
                  <a:txBody>
                    <a:bodyPr/>
                    <a:lstStyle/>
                    <a:p>
                      <a:pPr algn="ctr"/>
                      <a:r>
                        <a:rPr lang="en-US" sz="1600" dirty="0">
                          <a:latin typeface="Arial" panose="020B0604020202020204" pitchFamily="34" charset="0"/>
                          <a:cs typeface="Arial" panose="020B0604020202020204" pitchFamily="34" charset="0"/>
                        </a:rPr>
                        <a:t>Negative Messages –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Very</a:t>
                      </a:r>
                      <a:r>
                        <a:rPr lang="en-US" sz="1400"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Gainers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Sometimes supporters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Dem,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GOP,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Ind., Support Standard</a:t>
                      </a:r>
                    </a:p>
                  </a:txBody>
                  <a:tcPr anchor="ctr"/>
                </a:tc>
                <a:extLst>
                  <a:ext uri="{0D108BD9-81ED-4DB2-BD59-A6C34878D82A}">
                    <a16:rowId xmlns:a16="http://schemas.microsoft.com/office/drawing/2014/main" val="10000"/>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Q9C. Our state's budget is already stretched tight, and paying for this program will mean cuts to schools, health care, police, fire, and infrastructure. We shouldn't cut those to buy low- income households new appliances.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28</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32</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33</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22</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32</a:t>
                      </a:r>
                    </a:p>
                  </a:txBody>
                  <a:tcPr anchor="ctr"/>
                </a:tc>
                <a:tc>
                  <a:txBody>
                    <a:bodyPr/>
                    <a:lstStyle/>
                    <a:p>
                      <a:pPr algn="ctr"/>
                      <a:r>
                        <a:rPr lang="en-US" sz="1800" b="0" dirty="0">
                          <a:latin typeface="Arial" panose="020B0604020202020204" pitchFamily="34" charset="0"/>
                          <a:cs typeface="Arial" panose="020B0604020202020204" pitchFamily="34" charset="0"/>
                        </a:rPr>
                        <a:t>25</a:t>
                      </a:r>
                    </a:p>
                  </a:txBody>
                  <a:tcPr anchor="ctr"/>
                </a:tc>
                <a:extLst>
                  <a:ext uri="{0D108BD9-81ED-4DB2-BD59-A6C34878D82A}">
                    <a16:rowId xmlns:a16="http://schemas.microsoft.com/office/drawing/2014/main" val="1358125979"/>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Q9A. It will just be too expensive to retrofit every house, add costly efficiency upgrades, and install new appliances for every low-income family in the state. We'll all pay for it in higher taxes and big rate hikes for our utilities.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25</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25</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31</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17</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33</a:t>
                      </a:r>
                    </a:p>
                  </a:txBody>
                  <a:tcPr anchor="ctr"/>
                </a:tc>
                <a:tc>
                  <a:txBody>
                    <a:bodyPr/>
                    <a:lstStyle/>
                    <a:p>
                      <a:pPr algn="ctr"/>
                      <a:r>
                        <a:rPr lang="en-US" sz="1800" b="0" dirty="0">
                          <a:latin typeface="Arial" panose="020B0604020202020204" pitchFamily="34" charset="0"/>
                          <a:cs typeface="Arial" panose="020B0604020202020204" pitchFamily="34" charset="0"/>
                        </a:rPr>
                        <a:t>21</a:t>
                      </a:r>
                    </a:p>
                  </a:txBody>
                  <a:tcPr anchor="ctr"/>
                </a:tc>
                <a:extLst>
                  <a:ext uri="{0D108BD9-81ED-4DB2-BD59-A6C34878D82A}">
                    <a16:rowId xmlns:a16="http://schemas.microsoft.com/office/drawing/2014/main" val="3772790004"/>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72329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Less effective opposition messages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3966041710"/>
              </p:ext>
            </p:extLst>
          </p:nvPr>
        </p:nvGraphicFramePr>
        <p:xfrm>
          <a:off x="131796" y="1485922"/>
          <a:ext cx="11905717" cy="3318218"/>
        </p:xfrm>
        <a:graphic>
          <a:graphicData uri="http://schemas.openxmlformats.org/drawingml/2006/table">
            <a:tbl>
              <a:tblPr firstRow="1" bandRow="1">
                <a:tableStyleId>{21E4AEA4-8DFA-4A89-87EB-49C32662AFE0}</a:tableStyleId>
              </a:tblPr>
              <a:tblGrid>
                <a:gridCol w="5041453">
                  <a:extLst>
                    <a:ext uri="{9D8B030D-6E8A-4147-A177-3AD203B41FA5}">
                      <a16:colId xmlns:a16="http://schemas.microsoft.com/office/drawing/2014/main" val="20000"/>
                    </a:ext>
                  </a:extLst>
                </a:gridCol>
                <a:gridCol w="926926">
                  <a:extLst>
                    <a:ext uri="{9D8B030D-6E8A-4147-A177-3AD203B41FA5}">
                      <a16:colId xmlns:a16="http://schemas.microsoft.com/office/drawing/2014/main" val="46094789"/>
                    </a:ext>
                  </a:extLst>
                </a:gridCol>
                <a:gridCol w="1215025">
                  <a:extLst>
                    <a:ext uri="{9D8B030D-6E8A-4147-A177-3AD203B41FA5}">
                      <a16:colId xmlns:a16="http://schemas.microsoft.com/office/drawing/2014/main" val="494931524"/>
                    </a:ext>
                  </a:extLst>
                </a:gridCol>
                <a:gridCol w="1302707">
                  <a:extLst>
                    <a:ext uri="{9D8B030D-6E8A-4147-A177-3AD203B41FA5}">
                      <a16:colId xmlns:a16="http://schemas.microsoft.com/office/drawing/2014/main" val="3787525226"/>
                    </a:ext>
                  </a:extLst>
                </a:gridCol>
                <a:gridCol w="1131518">
                  <a:extLst>
                    <a:ext uri="{9D8B030D-6E8A-4147-A177-3AD203B41FA5}">
                      <a16:colId xmlns:a16="http://schemas.microsoft.com/office/drawing/2014/main" val="1048528928"/>
                    </a:ext>
                  </a:extLst>
                </a:gridCol>
                <a:gridCol w="1144044">
                  <a:extLst>
                    <a:ext uri="{9D8B030D-6E8A-4147-A177-3AD203B41FA5}">
                      <a16:colId xmlns:a16="http://schemas.microsoft.com/office/drawing/2014/main" val="3147687882"/>
                    </a:ext>
                  </a:extLst>
                </a:gridCol>
                <a:gridCol w="1144044">
                  <a:extLst>
                    <a:ext uri="{9D8B030D-6E8A-4147-A177-3AD203B41FA5}">
                      <a16:colId xmlns:a16="http://schemas.microsoft.com/office/drawing/2014/main" val="2218837172"/>
                    </a:ext>
                  </a:extLst>
                </a:gridCol>
              </a:tblGrid>
              <a:tr h="648200">
                <a:tc>
                  <a:txBody>
                    <a:bodyPr/>
                    <a:lstStyle/>
                    <a:p>
                      <a:pPr algn="ctr"/>
                      <a:r>
                        <a:rPr lang="en-US" sz="1600" dirty="0">
                          <a:latin typeface="Arial" panose="020B0604020202020204" pitchFamily="34" charset="0"/>
                          <a:cs typeface="Arial" panose="020B0604020202020204" pitchFamily="34" charset="0"/>
                        </a:rPr>
                        <a:t>Negative Messages – 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Very</a:t>
                      </a:r>
                      <a:r>
                        <a:rPr lang="en-US" sz="1400"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Gainers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Sometimes supporters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Dem,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GOP, Support Standard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Ind., Support Standard</a:t>
                      </a:r>
                    </a:p>
                  </a:txBody>
                  <a:tcPr anchor="ctr"/>
                </a:tc>
                <a:extLst>
                  <a:ext uri="{0D108BD9-81ED-4DB2-BD59-A6C34878D82A}">
                    <a16:rowId xmlns:a16="http://schemas.microsoft.com/office/drawing/2014/main" val="10000"/>
                  </a:ext>
                </a:extLst>
              </a:tr>
              <a:tr h="1184618">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Q9G. Landlords of low-income homes shouldn’t get help with the costs of making energy efficiency improvements because the upgrades will increase the property's value, ultimately benefiting the landlord.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19</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20</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23</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16</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24</a:t>
                      </a:r>
                    </a:p>
                  </a:txBody>
                  <a:tcPr anchor="ctr"/>
                </a:tc>
                <a:tc>
                  <a:txBody>
                    <a:bodyPr/>
                    <a:lstStyle/>
                    <a:p>
                      <a:pPr algn="ctr"/>
                      <a:r>
                        <a:rPr lang="en-US" sz="1800" b="0" dirty="0">
                          <a:latin typeface="Arial" panose="020B0604020202020204" pitchFamily="34" charset="0"/>
                          <a:cs typeface="Arial" panose="020B0604020202020204" pitchFamily="34" charset="0"/>
                        </a:rPr>
                        <a:t>20</a:t>
                      </a:r>
                    </a:p>
                  </a:txBody>
                  <a:tcPr anchor="ctr"/>
                </a:tc>
                <a:extLst>
                  <a:ext uri="{0D108BD9-81ED-4DB2-BD59-A6C34878D82A}">
                    <a16:rowId xmlns:a16="http://schemas.microsoft.com/office/drawing/2014/main" val="1505146563"/>
                  </a:ext>
                </a:extLst>
              </a:tr>
              <a:tr h="105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Q9E. Buying low-income families new appliances to replace functioning ones is wasteful and doesn't save money in the long run. We'll spend more on appliances, add to landfills, and we'll accomplish little when it comes to utility costs or the environment.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19</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18</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22</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14</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24</a:t>
                      </a:r>
                    </a:p>
                  </a:txBody>
                  <a:tcPr anchor="ctr"/>
                </a:tc>
                <a:tc>
                  <a:txBody>
                    <a:bodyPr/>
                    <a:lstStyle/>
                    <a:p>
                      <a:pPr algn="ctr"/>
                      <a:r>
                        <a:rPr lang="en-US" sz="1800" b="0" dirty="0">
                          <a:latin typeface="Arial" panose="020B0604020202020204" pitchFamily="34" charset="0"/>
                          <a:cs typeface="Arial" panose="020B0604020202020204" pitchFamily="34" charset="0"/>
                        </a:rPr>
                        <a:t>16</a:t>
                      </a:r>
                    </a:p>
                  </a:txBody>
                  <a:tcPr anchor="ctr"/>
                </a:tc>
                <a:extLst>
                  <a:ext uri="{0D108BD9-81ED-4DB2-BD59-A6C34878D82A}">
                    <a16:rowId xmlns:a16="http://schemas.microsoft.com/office/drawing/2014/main" val="1358125979"/>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73737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Regionally, there are only modest message differences.</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354744919"/>
              </p:ext>
            </p:extLst>
          </p:nvPr>
        </p:nvGraphicFramePr>
        <p:xfrm>
          <a:off x="119270" y="1408132"/>
          <a:ext cx="11930769" cy="4823960"/>
        </p:xfrm>
        <a:graphic>
          <a:graphicData uri="http://schemas.openxmlformats.org/drawingml/2006/table">
            <a:tbl>
              <a:tblPr firstRow="1" bandRow="1">
                <a:tableStyleId>{5C22544A-7EE6-4342-B048-85BDC9FD1C3A}</a:tableStyleId>
              </a:tblPr>
              <a:tblGrid>
                <a:gridCol w="5589132">
                  <a:extLst>
                    <a:ext uri="{9D8B030D-6E8A-4147-A177-3AD203B41FA5}">
                      <a16:colId xmlns:a16="http://schemas.microsoft.com/office/drawing/2014/main" val="20000"/>
                    </a:ext>
                  </a:extLst>
                </a:gridCol>
                <a:gridCol w="1027623">
                  <a:extLst>
                    <a:ext uri="{9D8B030D-6E8A-4147-A177-3AD203B41FA5}">
                      <a16:colId xmlns:a16="http://schemas.microsoft.com/office/drawing/2014/main" val="46094789"/>
                    </a:ext>
                  </a:extLst>
                </a:gridCol>
                <a:gridCol w="1347019">
                  <a:extLst>
                    <a:ext uri="{9D8B030D-6E8A-4147-A177-3AD203B41FA5}">
                      <a16:colId xmlns:a16="http://schemas.microsoft.com/office/drawing/2014/main" val="494931524"/>
                    </a:ext>
                  </a:extLst>
                </a:gridCol>
                <a:gridCol w="1444227">
                  <a:extLst>
                    <a:ext uri="{9D8B030D-6E8A-4147-A177-3AD203B41FA5}">
                      <a16:colId xmlns:a16="http://schemas.microsoft.com/office/drawing/2014/main" val="3787525226"/>
                    </a:ext>
                  </a:extLst>
                </a:gridCol>
                <a:gridCol w="1254441">
                  <a:extLst>
                    <a:ext uri="{9D8B030D-6E8A-4147-A177-3AD203B41FA5}">
                      <a16:colId xmlns:a16="http://schemas.microsoft.com/office/drawing/2014/main" val="1048528928"/>
                    </a:ext>
                  </a:extLst>
                </a:gridCol>
                <a:gridCol w="1268327">
                  <a:extLst>
                    <a:ext uri="{9D8B030D-6E8A-4147-A177-3AD203B41FA5}">
                      <a16:colId xmlns:a16="http://schemas.microsoft.com/office/drawing/2014/main" val="3147687882"/>
                    </a:ext>
                  </a:extLst>
                </a:gridCol>
              </a:tblGrid>
              <a:tr h="648200">
                <a:tc>
                  <a:txBody>
                    <a:bodyPr/>
                    <a:lstStyle/>
                    <a:p>
                      <a:pPr algn="ctr"/>
                      <a:r>
                        <a:rPr lang="en-US" sz="1600" dirty="0">
                          <a:latin typeface="Arial" panose="020B0604020202020204" pitchFamily="34" charset="0"/>
                          <a:cs typeface="Arial" panose="020B0604020202020204" pitchFamily="34" charset="0"/>
                        </a:rPr>
                        <a:t>Positive Messages – TOP Tier</a:t>
                      </a:r>
                      <a:br>
                        <a:rPr lang="en-US" sz="18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Very</a:t>
                      </a:r>
                      <a:r>
                        <a:rPr lang="en-US" sz="1400" i="1"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California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Northeast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Midwest</a:t>
                      </a:r>
                    </a:p>
                  </a:txBody>
                  <a:tcPr anchor="ctr"/>
                </a:tc>
                <a:extLst>
                  <a:ext uri="{0D108BD9-81ED-4DB2-BD59-A6C34878D82A}">
                    <a16:rowId xmlns:a16="http://schemas.microsoft.com/office/drawing/2014/main" val="10000"/>
                  </a:ext>
                </a:extLst>
              </a:tr>
              <a:tr h="1184618">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Q8H. Older houses can be drafty and leaky and can lead to more frequent colds and breathing problems caused by mold. Energy efficiency improvements like air sealing can reduce these risks and help protect the health of vulnerable people, such as the elderly.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47</a:t>
                      </a:r>
                    </a:p>
                  </a:txBody>
                  <a:tcPr anchor="ctr"/>
                </a:tc>
                <a:tc>
                  <a:txBody>
                    <a:bodyPr/>
                    <a:lstStyle/>
                    <a:p>
                      <a:pPr algn="ctr"/>
                      <a:r>
                        <a:rPr lang="en-US" sz="1800" b="0" dirty="0">
                          <a:latin typeface="Arial" panose="020B0604020202020204" pitchFamily="34" charset="0"/>
                          <a:cs typeface="Arial" panose="020B0604020202020204" pitchFamily="34" charset="0"/>
                        </a:rPr>
                        <a:t>46</a:t>
                      </a:r>
                    </a:p>
                  </a:txBody>
                  <a:tcPr anchor="ctr"/>
                </a:tc>
                <a:tc>
                  <a:txBody>
                    <a:bodyPr/>
                    <a:lstStyle/>
                    <a:p>
                      <a:pPr algn="ctr"/>
                      <a:r>
                        <a:rPr lang="en-US" sz="1800" b="0" dirty="0">
                          <a:latin typeface="Arial" panose="020B0604020202020204" pitchFamily="34" charset="0"/>
                          <a:cs typeface="Arial" panose="020B0604020202020204" pitchFamily="34" charset="0"/>
                        </a:rPr>
                        <a:t>44</a:t>
                      </a:r>
                    </a:p>
                  </a:txBody>
                  <a:tcPr anchor="ctr"/>
                </a:tc>
                <a:tc>
                  <a:txBody>
                    <a:bodyPr/>
                    <a:lstStyle/>
                    <a:p>
                      <a:pPr algn="ctr"/>
                      <a:r>
                        <a:rPr lang="en-US" sz="1800" b="0" dirty="0">
                          <a:latin typeface="Arial" panose="020B0604020202020204" pitchFamily="34" charset="0"/>
                          <a:cs typeface="Arial" panose="020B0604020202020204" pitchFamily="34" charset="0"/>
                        </a:rPr>
                        <a:t>51</a:t>
                      </a:r>
                    </a:p>
                  </a:txBody>
                  <a:tcPr anchor="ctr"/>
                </a:tc>
                <a:tc>
                  <a:txBody>
                    <a:bodyPr/>
                    <a:lstStyle/>
                    <a:p>
                      <a:pPr algn="ctr"/>
                      <a:r>
                        <a:rPr lang="en-US" sz="1800" b="0" dirty="0">
                          <a:latin typeface="Arial" panose="020B0604020202020204" pitchFamily="34" charset="0"/>
                          <a:cs typeface="Arial" panose="020B0604020202020204" pitchFamily="34" charset="0"/>
                        </a:rPr>
                        <a:t>46</a:t>
                      </a:r>
                    </a:p>
                  </a:txBody>
                  <a:tcPr anchor="ctr"/>
                </a:tc>
                <a:extLst>
                  <a:ext uri="{0D108BD9-81ED-4DB2-BD59-A6C34878D82A}">
                    <a16:rowId xmlns:a16="http://schemas.microsoft.com/office/drawing/2014/main" val="1505146563"/>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Q8B. Making low-income homes more energy efficient means we’ll need less of the dirty energy sources that contribute to premature deaths from things like asthma and heart attacks--protecting our air, water, and future generations.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43</a:t>
                      </a:r>
                    </a:p>
                  </a:txBody>
                  <a:tcPr anchor="ctr"/>
                </a:tc>
                <a:tc>
                  <a:txBody>
                    <a:bodyPr/>
                    <a:lstStyle/>
                    <a:p>
                      <a:pPr algn="ctr"/>
                      <a:r>
                        <a:rPr lang="en-US" sz="1800" b="0" dirty="0">
                          <a:latin typeface="Arial" panose="020B0604020202020204" pitchFamily="34" charset="0"/>
                          <a:cs typeface="Arial" panose="020B0604020202020204" pitchFamily="34" charset="0"/>
                        </a:rPr>
                        <a:t>43</a:t>
                      </a:r>
                    </a:p>
                  </a:txBody>
                  <a:tcPr anchor="ctr"/>
                </a:tc>
                <a:tc>
                  <a:txBody>
                    <a:bodyPr/>
                    <a:lstStyle/>
                    <a:p>
                      <a:pPr algn="ctr"/>
                      <a:r>
                        <a:rPr lang="en-US" sz="1800" b="0" dirty="0">
                          <a:latin typeface="Arial" panose="020B0604020202020204" pitchFamily="34" charset="0"/>
                          <a:cs typeface="Arial" panose="020B0604020202020204" pitchFamily="34" charset="0"/>
                        </a:rPr>
                        <a:t>48</a:t>
                      </a:r>
                    </a:p>
                  </a:txBody>
                  <a:tcPr anchor="ctr"/>
                </a:tc>
                <a:tc>
                  <a:txBody>
                    <a:bodyPr/>
                    <a:lstStyle/>
                    <a:p>
                      <a:pPr algn="ctr"/>
                      <a:r>
                        <a:rPr lang="en-US" sz="1800" b="0" dirty="0">
                          <a:latin typeface="Arial" panose="020B0604020202020204" pitchFamily="34" charset="0"/>
                          <a:cs typeface="Arial" panose="020B0604020202020204" pitchFamily="34" charset="0"/>
                        </a:rPr>
                        <a:t>42</a:t>
                      </a:r>
                    </a:p>
                  </a:txBody>
                  <a:tcPr anchor="ctr"/>
                </a:tc>
                <a:tc>
                  <a:txBody>
                    <a:bodyPr/>
                    <a:lstStyle/>
                    <a:p>
                      <a:pPr algn="ctr"/>
                      <a:r>
                        <a:rPr lang="en-US" sz="1800" b="0" dirty="0">
                          <a:latin typeface="Arial" panose="020B0604020202020204" pitchFamily="34" charset="0"/>
                          <a:cs typeface="Arial" panose="020B0604020202020204" pitchFamily="34" charset="0"/>
                        </a:rPr>
                        <a:t>40</a:t>
                      </a:r>
                    </a:p>
                  </a:txBody>
                  <a:tcPr anchor="ctr"/>
                </a:tc>
                <a:extLst>
                  <a:ext uri="{0D108BD9-81ED-4DB2-BD59-A6C34878D82A}">
                    <a16:rowId xmlns:a16="http://schemas.microsoft.com/office/drawing/2014/main" val="135812597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Q8G. Increasing energy efficiency in less- expensive homes will help level the playing field so that low-income households have more money for essentials like food, healthcare, clothing, and transportation instead of spending a bigger share of their income on utility bills than everyone else.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40</a:t>
                      </a:r>
                    </a:p>
                  </a:txBody>
                  <a:tcPr anchor="ctr"/>
                </a:tc>
                <a:tc>
                  <a:txBody>
                    <a:bodyPr/>
                    <a:lstStyle/>
                    <a:p>
                      <a:pPr algn="ctr"/>
                      <a:r>
                        <a:rPr lang="en-US" sz="1800" b="0" dirty="0">
                          <a:latin typeface="Arial" panose="020B0604020202020204" pitchFamily="34" charset="0"/>
                          <a:cs typeface="Arial" panose="020B0604020202020204" pitchFamily="34" charset="0"/>
                        </a:rPr>
                        <a:t>41</a:t>
                      </a:r>
                    </a:p>
                  </a:txBody>
                  <a:tcPr anchor="ctr"/>
                </a:tc>
                <a:tc>
                  <a:txBody>
                    <a:bodyPr/>
                    <a:lstStyle/>
                    <a:p>
                      <a:pPr algn="ctr"/>
                      <a:r>
                        <a:rPr lang="en-US" sz="1800" b="0" dirty="0">
                          <a:latin typeface="Arial" panose="020B0604020202020204" pitchFamily="34" charset="0"/>
                          <a:cs typeface="Arial" panose="020B0604020202020204" pitchFamily="34" charset="0"/>
                        </a:rPr>
                        <a:t>42</a:t>
                      </a:r>
                    </a:p>
                  </a:txBody>
                  <a:tcPr anchor="ctr"/>
                </a:tc>
                <a:tc>
                  <a:txBody>
                    <a:bodyPr/>
                    <a:lstStyle/>
                    <a:p>
                      <a:pPr algn="ctr"/>
                      <a:r>
                        <a:rPr lang="en-US" sz="1800" b="0" dirty="0">
                          <a:latin typeface="Arial" panose="020B0604020202020204" pitchFamily="34" charset="0"/>
                          <a:cs typeface="Arial" panose="020B0604020202020204" pitchFamily="34" charset="0"/>
                        </a:rPr>
                        <a:t>40</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extLst>
                  <a:ext uri="{0D108BD9-81ED-4DB2-BD59-A6C34878D82A}">
                    <a16:rowId xmlns:a16="http://schemas.microsoft.com/office/drawing/2014/main" val="1197925549"/>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4" name="Subtitle 3">
            <a:extLst>
              <a:ext uri="{FF2B5EF4-FFF2-40B4-BE49-F238E27FC236}">
                <a16:creationId xmlns:a16="http://schemas.microsoft.com/office/drawing/2014/main" id="{7956842C-B39D-FF49-B737-32DF9EFAFA39}"/>
              </a:ext>
            </a:extLst>
          </p:cNvPr>
          <p:cNvSpPr>
            <a:spLocks noGrp="1"/>
          </p:cNvSpPr>
          <p:nvPr>
            <p:ph type="subTitle" idx="13"/>
          </p:nvPr>
        </p:nvSpPr>
        <p:spPr/>
        <p:txBody>
          <a:bodyPr/>
          <a:lstStyle/>
          <a:p>
            <a:r>
              <a:rPr lang="en-US" dirty="0"/>
              <a:t>The South and Midwest respond better to the “older houses”/health argument.</a:t>
            </a:r>
          </a:p>
        </p:txBody>
      </p:sp>
    </p:spTree>
    <p:extLst>
      <p:ext uri="{BB962C8B-B14F-4D97-AF65-F5344CB8AC3E}">
        <p14:creationId xmlns:p14="http://schemas.microsoft.com/office/powerpoint/2010/main" val="2471953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The climate-change argument pops in California.</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4147173887"/>
              </p:ext>
            </p:extLst>
          </p:nvPr>
        </p:nvGraphicFramePr>
        <p:xfrm>
          <a:off x="119270" y="1165821"/>
          <a:ext cx="11905716" cy="4193941"/>
        </p:xfrm>
        <a:graphic>
          <a:graphicData uri="http://schemas.openxmlformats.org/drawingml/2006/table">
            <a:tbl>
              <a:tblPr firstRow="1" bandRow="1">
                <a:tableStyleId>{5C22544A-7EE6-4342-B048-85BDC9FD1C3A}</a:tableStyleId>
              </a:tblPr>
              <a:tblGrid>
                <a:gridCol w="5577396">
                  <a:extLst>
                    <a:ext uri="{9D8B030D-6E8A-4147-A177-3AD203B41FA5}">
                      <a16:colId xmlns:a16="http://schemas.microsoft.com/office/drawing/2014/main" val="20000"/>
                    </a:ext>
                  </a:extLst>
                </a:gridCol>
                <a:gridCol w="1025465">
                  <a:extLst>
                    <a:ext uri="{9D8B030D-6E8A-4147-A177-3AD203B41FA5}">
                      <a16:colId xmlns:a16="http://schemas.microsoft.com/office/drawing/2014/main" val="46094789"/>
                    </a:ext>
                  </a:extLst>
                </a:gridCol>
                <a:gridCol w="1344191">
                  <a:extLst>
                    <a:ext uri="{9D8B030D-6E8A-4147-A177-3AD203B41FA5}">
                      <a16:colId xmlns:a16="http://schemas.microsoft.com/office/drawing/2014/main" val="494931524"/>
                    </a:ext>
                  </a:extLst>
                </a:gridCol>
                <a:gridCol w="1441194">
                  <a:extLst>
                    <a:ext uri="{9D8B030D-6E8A-4147-A177-3AD203B41FA5}">
                      <a16:colId xmlns:a16="http://schemas.microsoft.com/office/drawing/2014/main" val="3787525226"/>
                    </a:ext>
                  </a:extLst>
                </a:gridCol>
                <a:gridCol w="1251806">
                  <a:extLst>
                    <a:ext uri="{9D8B030D-6E8A-4147-A177-3AD203B41FA5}">
                      <a16:colId xmlns:a16="http://schemas.microsoft.com/office/drawing/2014/main" val="1048528928"/>
                    </a:ext>
                  </a:extLst>
                </a:gridCol>
                <a:gridCol w="1265664">
                  <a:extLst>
                    <a:ext uri="{9D8B030D-6E8A-4147-A177-3AD203B41FA5}">
                      <a16:colId xmlns:a16="http://schemas.microsoft.com/office/drawing/2014/main" val="3147687882"/>
                    </a:ext>
                  </a:extLst>
                </a:gridCol>
              </a:tblGrid>
              <a:tr h="648200">
                <a:tc>
                  <a:txBody>
                    <a:bodyPr/>
                    <a:lstStyle/>
                    <a:p>
                      <a:pPr algn="ctr"/>
                      <a:r>
                        <a:rPr lang="en-US" sz="1600" dirty="0">
                          <a:latin typeface="Arial" panose="020B0604020202020204" pitchFamily="34" charset="0"/>
                          <a:cs typeface="Arial" panose="020B0604020202020204" pitchFamily="34" charset="0"/>
                        </a:rPr>
                        <a:t>Positive Messages –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Very</a:t>
                      </a:r>
                      <a:r>
                        <a:rPr lang="en-US" sz="1400" i="1"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California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Northeast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Midwest</a:t>
                      </a:r>
                    </a:p>
                  </a:txBody>
                  <a:tcPr anchor="ctr"/>
                </a:tc>
                <a:extLst>
                  <a:ext uri="{0D108BD9-81ED-4DB2-BD59-A6C34878D82A}">
                    <a16:rowId xmlns:a16="http://schemas.microsoft.com/office/drawing/2014/main" val="10000"/>
                  </a:ext>
                </a:extLst>
              </a:tr>
              <a:tr h="1184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Q8E. Making homes more energy efficient will save all of us money in the long run. By helping people with limited incomes use less energy, we'll decrease overall demand for energy, which lowers prices for all of us. </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tc>
                  <a:txBody>
                    <a:bodyPr/>
                    <a:lstStyle/>
                    <a:p>
                      <a:pPr algn="ctr"/>
                      <a:r>
                        <a:rPr lang="en-US" sz="1800" b="0" dirty="0">
                          <a:latin typeface="Arial" panose="020B0604020202020204" pitchFamily="34" charset="0"/>
                          <a:cs typeface="Arial" panose="020B0604020202020204" pitchFamily="34" charset="0"/>
                        </a:rPr>
                        <a:t>42</a:t>
                      </a: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extLst>
                  <a:ext uri="{0D108BD9-81ED-4DB2-BD59-A6C34878D82A}">
                    <a16:rowId xmlns:a16="http://schemas.microsoft.com/office/drawing/2014/main" val="1505146563"/>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Q8C. Making low-income homes more energy efficient means we’ll need less of the dirty energy sources that contribute to climate change, protecting future generations.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44</a:t>
                      </a:r>
                    </a:p>
                  </a:txBody>
                  <a:tcPr anchor="ctr"/>
                </a:tc>
                <a:tc>
                  <a:txBody>
                    <a:bodyPr/>
                    <a:lstStyle/>
                    <a:p>
                      <a:pPr algn="ctr"/>
                      <a:r>
                        <a:rPr lang="en-US" sz="1800" b="0" dirty="0">
                          <a:latin typeface="Arial" panose="020B0604020202020204" pitchFamily="34" charset="0"/>
                          <a:cs typeface="Arial" panose="020B0604020202020204" pitchFamily="34" charset="0"/>
                        </a:rPr>
                        <a:t>36</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35</a:t>
                      </a:r>
                    </a:p>
                  </a:txBody>
                  <a:tcPr anchor="ctr"/>
                </a:tc>
                <a:extLst>
                  <a:ext uri="{0D108BD9-81ED-4DB2-BD59-A6C34878D82A}">
                    <a16:rowId xmlns:a16="http://schemas.microsoft.com/office/drawing/2014/main" val="135812597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Q8D. Housing is getting more and more expensive, and one of the things that is driving housing costs up is the cost of utility bills. By making rental homes more energy efficient, we can make them more affordable and allow working-class families to stay in their homes.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tc>
                  <a:txBody>
                    <a:bodyPr/>
                    <a:lstStyle/>
                    <a:p>
                      <a:pPr algn="ctr"/>
                      <a:r>
                        <a:rPr lang="en-US" sz="1800" b="0" dirty="0">
                          <a:latin typeface="Arial" panose="020B0604020202020204" pitchFamily="34" charset="0"/>
                          <a:cs typeface="Arial" panose="020B0604020202020204" pitchFamily="34" charset="0"/>
                        </a:rPr>
                        <a:t>35</a:t>
                      </a: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tc>
                  <a:txBody>
                    <a:bodyPr/>
                    <a:lstStyle/>
                    <a:p>
                      <a:pPr algn="ctr"/>
                      <a:r>
                        <a:rPr lang="en-US" sz="1800" b="0" dirty="0">
                          <a:latin typeface="Arial" panose="020B0604020202020204" pitchFamily="34" charset="0"/>
                          <a:cs typeface="Arial" panose="020B0604020202020204" pitchFamily="34" charset="0"/>
                        </a:rPr>
                        <a:t>44</a:t>
                      </a:r>
                    </a:p>
                  </a:txBody>
                  <a:tcPr anchor="ctr"/>
                </a:tc>
                <a:tc>
                  <a:txBody>
                    <a:bodyPr/>
                    <a:lstStyle/>
                    <a:p>
                      <a:pPr algn="ctr"/>
                      <a:r>
                        <a:rPr lang="en-US" sz="1800" b="0" dirty="0">
                          <a:latin typeface="Arial" panose="020B0604020202020204" pitchFamily="34" charset="0"/>
                          <a:cs typeface="Arial" panose="020B0604020202020204" pitchFamily="34" charset="0"/>
                        </a:rPr>
                        <a:t>37</a:t>
                      </a:r>
                    </a:p>
                  </a:txBody>
                  <a:tcPr anchor="ctr"/>
                </a:tc>
                <a:extLst>
                  <a:ext uri="{0D108BD9-81ED-4DB2-BD59-A6C34878D82A}">
                    <a16:rowId xmlns:a16="http://schemas.microsoft.com/office/drawing/2014/main" val="2827292761"/>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3699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833" y="157688"/>
            <a:ext cx="11150600" cy="838621"/>
          </a:xfrm>
        </p:spPr>
        <p:txBody>
          <a:bodyPr/>
          <a:lstStyle/>
          <a:p>
            <a:r>
              <a:rPr lang="en-US" dirty="0"/>
              <a:t>Methodology</a:t>
            </a:r>
          </a:p>
        </p:txBody>
      </p:sp>
      <p:sp>
        <p:nvSpPr>
          <p:cNvPr id="6" name="Footer Placeholder 5"/>
          <p:cNvSpPr>
            <a:spLocks noGrp="1"/>
          </p:cNvSpPr>
          <p:nvPr>
            <p:ph type="ftr" sz="quarter" idx="17"/>
          </p:nvPr>
        </p:nvSpPr>
        <p:spPr/>
        <p:txBody>
          <a:bodyPr/>
          <a:lstStyle/>
          <a:p>
            <a:pPr>
              <a:defRPr/>
            </a:pPr>
            <a:r>
              <a:rPr lang="en-US" dirty="0">
                <a:solidFill>
                  <a:srgbClr val="114353"/>
                </a:solidFill>
              </a:rPr>
              <a:t>© Anzalone Liszt Grove Research</a:t>
            </a:r>
          </a:p>
        </p:txBody>
      </p:sp>
      <p:sp>
        <p:nvSpPr>
          <p:cNvPr id="7" name="TextBox 5"/>
          <p:cNvSpPr txBox="1">
            <a:spLocks noGrp="1" noChangeArrowheads="1"/>
          </p:cNvSpPr>
          <p:nvPr>
            <p:ph idx="1"/>
          </p:nvPr>
        </p:nvSpPr>
        <p:spPr bwMode="auto">
          <a:xfrm>
            <a:off x="708152" y="1801631"/>
            <a:ext cx="10369296" cy="2862322"/>
          </a:xfrm>
          <a:prstGeom prst="rect">
            <a:avLst/>
          </a:prstGeom>
          <a:solidFill>
            <a:schemeClr val="accent3">
              <a:lumMod val="40000"/>
              <a:lumOff val="60000"/>
            </a:schemeClr>
          </a:solidFill>
          <a:ln>
            <a:solidFill>
              <a:schemeClr val="accent3"/>
            </a:solidFill>
            <a:headEnd/>
            <a:tailEnd/>
          </a:ln>
          <a:effectLst/>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nSpc>
                <a:spcPct val="100000"/>
              </a:lnSpc>
              <a:buFont typeface="Wingdings" panose="05000000000000000000" pitchFamily="2" charset="2"/>
              <a:buChar char="Ø"/>
            </a:pPr>
            <a:r>
              <a:rPr lang="en-US" sz="2000" dirty="0">
                <a:solidFill>
                  <a:schemeClr val="tx1"/>
                </a:solidFill>
                <a:latin typeface="Arial" pitchFamily="34" charset="0"/>
                <a:cs typeface="Arial" pitchFamily="34" charset="0"/>
              </a:rPr>
              <a:t>A survey of n=1600 adults over 18 were conducted by telephone June 26 - July 1, 2018, including both landlines and cellphones, using professional interviewers.</a:t>
            </a:r>
          </a:p>
          <a:p>
            <a:pPr marL="0" indent="0">
              <a:lnSpc>
                <a:spcPct val="100000"/>
              </a:lnSpc>
              <a:buNone/>
            </a:pPr>
            <a:endParaRPr lang="en-US" sz="2000" dirty="0">
              <a:solidFill>
                <a:schemeClr val="tx1"/>
              </a:solidFill>
              <a:latin typeface="Arial" pitchFamily="34" charset="0"/>
              <a:cs typeface="Arial" pitchFamily="34" charset="0"/>
            </a:endParaRPr>
          </a:p>
          <a:p>
            <a:pPr lvl="2">
              <a:lnSpc>
                <a:spcPct val="100000"/>
              </a:lnSpc>
              <a:buFont typeface="Wingdings" panose="05000000000000000000" pitchFamily="2" charset="2"/>
              <a:buChar char="Ø"/>
            </a:pPr>
            <a:r>
              <a:rPr lang="en-US" sz="2000" dirty="0">
                <a:solidFill>
                  <a:schemeClr val="tx1"/>
                </a:solidFill>
                <a:latin typeface="Arial" pitchFamily="34" charset="0"/>
                <a:cs typeface="Arial" pitchFamily="34" charset="0"/>
              </a:rPr>
              <a:t>N=400 interviews in California</a:t>
            </a:r>
          </a:p>
          <a:p>
            <a:pPr lvl="2">
              <a:lnSpc>
                <a:spcPct val="100000"/>
              </a:lnSpc>
              <a:buFont typeface="Wingdings" panose="05000000000000000000" pitchFamily="2" charset="2"/>
              <a:buChar char="Ø"/>
            </a:pPr>
            <a:r>
              <a:rPr lang="en-US" sz="2000" dirty="0">
                <a:solidFill>
                  <a:schemeClr val="tx1"/>
                </a:solidFill>
                <a:latin typeface="Arial" pitchFamily="34" charset="0"/>
                <a:cs typeface="Arial" pitchFamily="34" charset="0"/>
              </a:rPr>
              <a:t>N=400 interviews in the Northeast (New York, Pennsylvania, Maryland, Virginia)</a:t>
            </a:r>
          </a:p>
          <a:p>
            <a:pPr lvl="2">
              <a:lnSpc>
                <a:spcPct val="100000"/>
              </a:lnSpc>
              <a:buFont typeface="Wingdings" panose="05000000000000000000" pitchFamily="2" charset="2"/>
              <a:buChar char="Ø"/>
            </a:pPr>
            <a:r>
              <a:rPr lang="en-US" sz="2000" dirty="0">
                <a:solidFill>
                  <a:schemeClr val="tx1"/>
                </a:solidFill>
                <a:latin typeface="Arial" pitchFamily="34" charset="0"/>
                <a:cs typeface="Arial" pitchFamily="34" charset="0"/>
              </a:rPr>
              <a:t>N=400 interviews in the South (Georgia, North Carolina, Louisiana)</a:t>
            </a:r>
          </a:p>
          <a:p>
            <a:pPr lvl="2">
              <a:lnSpc>
                <a:spcPct val="100000"/>
              </a:lnSpc>
              <a:buFont typeface="Wingdings" panose="05000000000000000000" pitchFamily="2" charset="2"/>
              <a:buChar char="Ø"/>
            </a:pPr>
            <a:r>
              <a:rPr lang="en-US" sz="2000" dirty="0">
                <a:solidFill>
                  <a:schemeClr val="tx1"/>
                </a:solidFill>
                <a:latin typeface="Arial" pitchFamily="34" charset="0"/>
                <a:cs typeface="Arial" pitchFamily="34" charset="0"/>
              </a:rPr>
              <a:t>N=400 interviews in the Midwest (Michigan, Illinois, Minnesota, Missouri)</a:t>
            </a:r>
          </a:p>
          <a:p>
            <a:pPr marL="0" indent="0">
              <a:lnSpc>
                <a:spcPct val="100000"/>
              </a:lnSpc>
              <a:buNone/>
            </a:pPr>
            <a:endParaRPr lang="en-US" sz="2000" dirty="0">
              <a:solidFill>
                <a:schemeClr val="tx1"/>
              </a:solidFill>
              <a:latin typeface="Arial" pitchFamily="34" charset="0"/>
              <a:cs typeface="Arial" pitchFamily="34" charset="0"/>
            </a:endParaRPr>
          </a:p>
          <a:p>
            <a:pPr>
              <a:lnSpc>
                <a:spcPct val="100000"/>
              </a:lnSpc>
              <a:buFont typeface="Wingdings" panose="05000000000000000000" pitchFamily="2" charset="2"/>
              <a:buChar char="Ø"/>
            </a:pPr>
            <a:r>
              <a:rPr lang="en-US" sz="2000" dirty="0">
                <a:solidFill>
                  <a:schemeClr val="tx1"/>
                </a:solidFill>
                <a:latin typeface="Arial" pitchFamily="34" charset="0"/>
                <a:cs typeface="Arial" pitchFamily="34" charset="0"/>
              </a:rPr>
              <a:t>The margin of error for the full sample of n=1600 </a:t>
            </a:r>
            <a:r>
              <a:rPr lang="en-US" sz="2000" u="sng" dirty="0">
                <a:solidFill>
                  <a:schemeClr val="tx1"/>
                </a:solidFill>
                <a:latin typeface="Arial" pitchFamily="34" charset="0"/>
                <a:cs typeface="Arial" pitchFamily="34" charset="0"/>
              </a:rPr>
              <a:t>+</a:t>
            </a:r>
            <a:r>
              <a:rPr lang="en-US" sz="2000" dirty="0">
                <a:solidFill>
                  <a:schemeClr val="tx1"/>
                </a:solidFill>
                <a:latin typeface="Arial" pitchFamily="34" charset="0"/>
                <a:cs typeface="Arial" pitchFamily="34" charset="0"/>
              </a:rPr>
              <a:t>2.45% and for each region is </a:t>
            </a:r>
            <a:r>
              <a:rPr lang="en-US" sz="2000" u="sng" dirty="0">
                <a:solidFill>
                  <a:schemeClr val="tx1"/>
                </a:solidFill>
                <a:latin typeface="Arial" pitchFamily="34" charset="0"/>
                <a:cs typeface="Arial" pitchFamily="34" charset="0"/>
              </a:rPr>
              <a:t>+</a:t>
            </a:r>
            <a:r>
              <a:rPr lang="en-US" sz="2000" dirty="0">
                <a:solidFill>
                  <a:schemeClr val="tx1"/>
                </a:solidFill>
                <a:latin typeface="Arial" pitchFamily="34" charset="0"/>
                <a:cs typeface="Arial" pitchFamily="34" charset="0"/>
              </a:rPr>
              <a:t>4.9%. </a:t>
            </a:r>
          </a:p>
        </p:txBody>
      </p:sp>
    </p:spTree>
    <p:extLst>
      <p:ext uri="{BB962C8B-B14F-4D97-AF65-F5344CB8AC3E}">
        <p14:creationId xmlns:p14="http://schemas.microsoft.com/office/powerpoint/2010/main" val="3716443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Lower-tier positives by region</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1117423277"/>
              </p:ext>
            </p:extLst>
          </p:nvPr>
        </p:nvGraphicFramePr>
        <p:xfrm>
          <a:off x="309466" y="1538582"/>
          <a:ext cx="11918243" cy="3009323"/>
        </p:xfrm>
        <a:graphic>
          <a:graphicData uri="http://schemas.openxmlformats.org/drawingml/2006/table">
            <a:tbl>
              <a:tblPr firstRow="1" bandRow="1">
                <a:tableStyleId>{5C22544A-7EE6-4342-B048-85BDC9FD1C3A}</a:tableStyleId>
              </a:tblPr>
              <a:tblGrid>
                <a:gridCol w="5583264">
                  <a:extLst>
                    <a:ext uri="{9D8B030D-6E8A-4147-A177-3AD203B41FA5}">
                      <a16:colId xmlns:a16="http://schemas.microsoft.com/office/drawing/2014/main" val="20000"/>
                    </a:ext>
                  </a:extLst>
                </a:gridCol>
                <a:gridCol w="1026544">
                  <a:extLst>
                    <a:ext uri="{9D8B030D-6E8A-4147-A177-3AD203B41FA5}">
                      <a16:colId xmlns:a16="http://schemas.microsoft.com/office/drawing/2014/main" val="46094789"/>
                    </a:ext>
                  </a:extLst>
                </a:gridCol>
                <a:gridCol w="1345605">
                  <a:extLst>
                    <a:ext uri="{9D8B030D-6E8A-4147-A177-3AD203B41FA5}">
                      <a16:colId xmlns:a16="http://schemas.microsoft.com/office/drawing/2014/main" val="494931524"/>
                    </a:ext>
                  </a:extLst>
                </a:gridCol>
                <a:gridCol w="1442710">
                  <a:extLst>
                    <a:ext uri="{9D8B030D-6E8A-4147-A177-3AD203B41FA5}">
                      <a16:colId xmlns:a16="http://schemas.microsoft.com/office/drawing/2014/main" val="3787525226"/>
                    </a:ext>
                  </a:extLst>
                </a:gridCol>
                <a:gridCol w="1253124">
                  <a:extLst>
                    <a:ext uri="{9D8B030D-6E8A-4147-A177-3AD203B41FA5}">
                      <a16:colId xmlns:a16="http://schemas.microsoft.com/office/drawing/2014/main" val="1048528928"/>
                    </a:ext>
                  </a:extLst>
                </a:gridCol>
                <a:gridCol w="1266996">
                  <a:extLst>
                    <a:ext uri="{9D8B030D-6E8A-4147-A177-3AD203B41FA5}">
                      <a16:colId xmlns:a16="http://schemas.microsoft.com/office/drawing/2014/main" val="3147687882"/>
                    </a:ext>
                  </a:extLst>
                </a:gridCol>
              </a:tblGrid>
              <a:tr h="648200">
                <a:tc>
                  <a:txBody>
                    <a:bodyPr/>
                    <a:lstStyle/>
                    <a:p>
                      <a:pPr algn="ctr"/>
                      <a:r>
                        <a:rPr lang="en-US" sz="1600" dirty="0">
                          <a:latin typeface="Arial" panose="020B0604020202020204" pitchFamily="34" charset="0"/>
                          <a:cs typeface="Arial" panose="020B0604020202020204" pitchFamily="34" charset="0"/>
                        </a:rPr>
                        <a:t>Positive Messages – 3</a:t>
                      </a:r>
                      <a:r>
                        <a:rPr lang="en-US" sz="1600" baseline="30000" dirty="0">
                          <a:latin typeface="Arial" panose="020B0604020202020204" pitchFamily="34" charset="0"/>
                          <a:cs typeface="Arial" panose="020B0604020202020204" pitchFamily="34" charset="0"/>
                        </a:rPr>
                        <a:t>rd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Very</a:t>
                      </a:r>
                      <a:r>
                        <a:rPr lang="en-US" sz="1400" i="1"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California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Northeast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Midwest</a:t>
                      </a:r>
                    </a:p>
                  </a:txBody>
                  <a:tcPr anchor="ctr"/>
                </a:tc>
                <a:extLst>
                  <a:ext uri="{0D108BD9-81ED-4DB2-BD59-A6C34878D82A}">
                    <a16:rowId xmlns:a16="http://schemas.microsoft.com/office/drawing/2014/main" val="10000"/>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Q8F. Not only will energy-efficiency improvements reduce energy costs, they will create good-paying blue-collar jobs for construction workers and appliance installers.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33</a:t>
                      </a:r>
                    </a:p>
                  </a:txBody>
                  <a:tcPr anchor="ctr"/>
                </a:tc>
                <a:tc>
                  <a:txBody>
                    <a:bodyPr/>
                    <a:lstStyle/>
                    <a:p>
                      <a:pPr algn="ctr"/>
                      <a:r>
                        <a:rPr lang="en-US" sz="1800" b="0" dirty="0">
                          <a:latin typeface="Arial" panose="020B0604020202020204" pitchFamily="34" charset="0"/>
                          <a:cs typeface="Arial" panose="020B0604020202020204" pitchFamily="34" charset="0"/>
                        </a:rPr>
                        <a:t>38</a:t>
                      </a:r>
                    </a:p>
                  </a:txBody>
                  <a:tcPr anchor="ctr"/>
                </a:tc>
                <a:tc>
                  <a:txBody>
                    <a:bodyPr/>
                    <a:lstStyle/>
                    <a:p>
                      <a:pPr algn="ctr"/>
                      <a:r>
                        <a:rPr lang="en-US" sz="1800" b="0" dirty="0">
                          <a:latin typeface="Arial" panose="020B0604020202020204" pitchFamily="34" charset="0"/>
                          <a:cs typeface="Arial" panose="020B0604020202020204" pitchFamily="34" charset="0"/>
                        </a:rPr>
                        <a:t>32</a:t>
                      </a: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tc>
                  <a:txBody>
                    <a:bodyPr/>
                    <a:lstStyle/>
                    <a:p>
                      <a:pPr algn="ctr"/>
                      <a:r>
                        <a:rPr lang="en-US" sz="1800" b="0" dirty="0">
                          <a:latin typeface="Arial" panose="020B0604020202020204" pitchFamily="34" charset="0"/>
                          <a:cs typeface="Arial" panose="020B0604020202020204" pitchFamily="34" charset="0"/>
                        </a:rPr>
                        <a:t>31</a:t>
                      </a:r>
                    </a:p>
                  </a:txBody>
                  <a:tcPr anchor="ctr"/>
                </a:tc>
                <a:extLst>
                  <a:ext uri="{0D108BD9-81ED-4DB2-BD59-A6C34878D82A}">
                    <a16:rowId xmlns:a16="http://schemas.microsoft.com/office/drawing/2014/main" val="1358125979"/>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Q8A. If we want to get serious about reducing energy usage, we can make some of the biggest gains by working on homes of renters with limited incomes who can only afford older housing with outdated appliances that waste more energy than newer housing.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27</a:t>
                      </a:r>
                    </a:p>
                  </a:txBody>
                  <a:tcPr anchor="ctr"/>
                </a:tc>
                <a:tc>
                  <a:txBody>
                    <a:bodyPr/>
                    <a:lstStyle/>
                    <a:p>
                      <a:pPr algn="ctr"/>
                      <a:r>
                        <a:rPr lang="en-US" sz="1800" b="0" dirty="0">
                          <a:latin typeface="Arial" panose="020B0604020202020204" pitchFamily="34" charset="0"/>
                          <a:cs typeface="Arial" panose="020B0604020202020204" pitchFamily="34" charset="0"/>
                        </a:rPr>
                        <a:t>30</a:t>
                      </a:r>
                    </a:p>
                  </a:txBody>
                  <a:tcPr anchor="ctr"/>
                </a:tc>
                <a:tc>
                  <a:txBody>
                    <a:bodyPr/>
                    <a:lstStyle/>
                    <a:p>
                      <a:pPr algn="ctr"/>
                      <a:r>
                        <a:rPr lang="en-US" sz="1800" b="0" dirty="0">
                          <a:latin typeface="Arial" panose="020B0604020202020204" pitchFamily="34" charset="0"/>
                          <a:cs typeface="Arial" panose="020B0604020202020204" pitchFamily="34" charset="0"/>
                        </a:rPr>
                        <a:t>27</a:t>
                      </a:r>
                    </a:p>
                  </a:txBody>
                  <a:tcPr anchor="ctr"/>
                </a:tc>
                <a:tc>
                  <a:txBody>
                    <a:bodyPr/>
                    <a:lstStyle/>
                    <a:p>
                      <a:pPr algn="ctr"/>
                      <a:r>
                        <a:rPr lang="en-US" sz="1800" b="0" dirty="0">
                          <a:latin typeface="Arial" panose="020B0604020202020204" pitchFamily="34" charset="0"/>
                          <a:cs typeface="Arial" panose="020B0604020202020204" pitchFamily="34" charset="0"/>
                        </a:rPr>
                        <a:t>28</a:t>
                      </a:r>
                    </a:p>
                  </a:txBody>
                  <a:tcPr anchor="ctr"/>
                </a:tc>
                <a:tc>
                  <a:txBody>
                    <a:bodyPr/>
                    <a:lstStyle/>
                    <a:p>
                      <a:pPr algn="ctr"/>
                      <a:r>
                        <a:rPr lang="en-US" sz="1800" b="0" dirty="0">
                          <a:latin typeface="Arial" panose="020B0604020202020204" pitchFamily="34" charset="0"/>
                          <a:cs typeface="Arial" panose="020B0604020202020204" pitchFamily="34" charset="0"/>
                        </a:rPr>
                        <a:t>22</a:t>
                      </a:r>
                    </a:p>
                  </a:txBody>
                  <a:tcPr anchor="ctr"/>
                </a:tc>
                <a:extLst>
                  <a:ext uri="{0D108BD9-81ED-4DB2-BD59-A6C34878D82A}">
                    <a16:rowId xmlns:a16="http://schemas.microsoft.com/office/drawing/2014/main" val="3481411873"/>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06038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Our biggest vulnerabilities also remain the same regardless of the region.</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3254593066"/>
              </p:ext>
            </p:extLst>
          </p:nvPr>
        </p:nvGraphicFramePr>
        <p:xfrm>
          <a:off x="119270" y="1165821"/>
          <a:ext cx="11918243" cy="4580120"/>
        </p:xfrm>
        <a:graphic>
          <a:graphicData uri="http://schemas.openxmlformats.org/drawingml/2006/table">
            <a:tbl>
              <a:tblPr firstRow="1" bandRow="1">
                <a:tableStyleId>{21E4AEA4-8DFA-4A89-87EB-49C32662AFE0}</a:tableStyleId>
              </a:tblPr>
              <a:tblGrid>
                <a:gridCol w="5583264">
                  <a:extLst>
                    <a:ext uri="{9D8B030D-6E8A-4147-A177-3AD203B41FA5}">
                      <a16:colId xmlns:a16="http://schemas.microsoft.com/office/drawing/2014/main" val="20000"/>
                    </a:ext>
                  </a:extLst>
                </a:gridCol>
                <a:gridCol w="1026544">
                  <a:extLst>
                    <a:ext uri="{9D8B030D-6E8A-4147-A177-3AD203B41FA5}">
                      <a16:colId xmlns:a16="http://schemas.microsoft.com/office/drawing/2014/main" val="46094789"/>
                    </a:ext>
                  </a:extLst>
                </a:gridCol>
                <a:gridCol w="1345605">
                  <a:extLst>
                    <a:ext uri="{9D8B030D-6E8A-4147-A177-3AD203B41FA5}">
                      <a16:colId xmlns:a16="http://schemas.microsoft.com/office/drawing/2014/main" val="494931524"/>
                    </a:ext>
                  </a:extLst>
                </a:gridCol>
                <a:gridCol w="1442710">
                  <a:extLst>
                    <a:ext uri="{9D8B030D-6E8A-4147-A177-3AD203B41FA5}">
                      <a16:colId xmlns:a16="http://schemas.microsoft.com/office/drawing/2014/main" val="3787525226"/>
                    </a:ext>
                  </a:extLst>
                </a:gridCol>
                <a:gridCol w="1253124">
                  <a:extLst>
                    <a:ext uri="{9D8B030D-6E8A-4147-A177-3AD203B41FA5}">
                      <a16:colId xmlns:a16="http://schemas.microsoft.com/office/drawing/2014/main" val="1048528928"/>
                    </a:ext>
                  </a:extLst>
                </a:gridCol>
                <a:gridCol w="1266996">
                  <a:extLst>
                    <a:ext uri="{9D8B030D-6E8A-4147-A177-3AD203B41FA5}">
                      <a16:colId xmlns:a16="http://schemas.microsoft.com/office/drawing/2014/main" val="3147687882"/>
                    </a:ext>
                  </a:extLst>
                </a:gridCol>
              </a:tblGrid>
              <a:tr h="648200">
                <a:tc>
                  <a:txBody>
                    <a:bodyPr/>
                    <a:lstStyle/>
                    <a:p>
                      <a:pPr algn="ctr"/>
                      <a:r>
                        <a:rPr lang="en-US" sz="1600" dirty="0">
                          <a:latin typeface="Arial" panose="020B0604020202020204" pitchFamily="34" charset="0"/>
                          <a:cs typeface="Arial" panose="020B0604020202020204" pitchFamily="34" charset="0"/>
                        </a:rPr>
                        <a:t>Negative Messages – TOP Tier</a:t>
                      </a:r>
                      <a:br>
                        <a:rPr lang="en-US" sz="18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Very</a:t>
                      </a:r>
                      <a:r>
                        <a:rPr lang="en-US" sz="1400"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California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Northeast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Midwest</a:t>
                      </a:r>
                    </a:p>
                  </a:txBody>
                  <a:tcPr anchor="ctr"/>
                </a:tc>
                <a:extLst>
                  <a:ext uri="{0D108BD9-81ED-4DB2-BD59-A6C34878D82A}">
                    <a16:rowId xmlns:a16="http://schemas.microsoft.com/office/drawing/2014/main" val="10000"/>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Q9F. Energy efficiency is great, but it should be the responsibility of landlords and not the government. People should spend their own money and make their own choices, rather than another big government program that decides who gets what.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33</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29</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31</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35</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36</a:t>
                      </a:r>
                    </a:p>
                  </a:txBody>
                  <a:tcPr anchor="ctr"/>
                </a:tc>
                <a:extLst>
                  <a:ext uri="{0D108BD9-81ED-4DB2-BD59-A6C34878D82A}">
                    <a16:rowId xmlns:a16="http://schemas.microsoft.com/office/drawing/2014/main" val="135812597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Q9D. We should help everyone use less energy and pay less in utility bills, not just people with limited means. The middle class is struggling too, and they'll pay for this in more taxes and higher utility bills without seeing any of the benefit.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33</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36</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34</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28</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34</a:t>
                      </a:r>
                    </a:p>
                  </a:txBody>
                  <a:tcPr anchor="ctr"/>
                </a:tc>
                <a:extLst>
                  <a:ext uri="{0D108BD9-81ED-4DB2-BD59-A6C34878D82A}">
                    <a16:rowId xmlns:a16="http://schemas.microsoft.com/office/drawing/2014/main" val="1197925549"/>
                  </a:ext>
                </a:extLst>
              </a:tr>
              <a:tr h="118736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Q9B. We have more important priorities in our state like improving the schools, creating jobs, public safety, infrastructure, and funding health care. We should be spending money on those instead of buying new appliances for low-income people. </a:t>
                      </a:r>
                      <a:endParaRPr lang="en-US" sz="14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32</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28</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32</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35</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33</a:t>
                      </a:r>
                    </a:p>
                  </a:txBody>
                  <a:tcPr anchor="ctr"/>
                </a:tc>
                <a:extLst>
                  <a:ext uri="{0D108BD9-81ED-4DB2-BD59-A6C34878D82A}">
                    <a16:rowId xmlns:a16="http://schemas.microsoft.com/office/drawing/2014/main" val="3538344725"/>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034717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288" y="0"/>
            <a:ext cx="11150600" cy="747462"/>
          </a:xfrm>
        </p:spPr>
        <p:txBody>
          <a:bodyPr>
            <a:noAutofit/>
          </a:bodyPr>
          <a:lstStyle/>
          <a:p>
            <a:r>
              <a:rPr lang="en-US" sz="2800" dirty="0"/>
              <a:t>None of the weaker attacks stand out in any particular region, either.</a:t>
            </a:r>
          </a:p>
        </p:txBody>
      </p:sp>
      <p:sp>
        <p:nvSpPr>
          <p:cNvPr id="5" name="Slide Number Placeholder 4"/>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4353"/>
                </a:solidFill>
                <a:effectLst/>
                <a:uLnTx/>
                <a:uFillTx/>
                <a:latin typeface="Arial" pitchFamily="34" charset="0"/>
                <a:ea typeface="+mn-ea"/>
                <a:cs typeface="Arial" pitchFamily="34" charset="0"/>
              </a:rPr>
              <a:t>© Anzalone Liszt Grove Research</a:t>
            </a:r>
          </a:p>
        </p:txBody>
      </p:sp>
      <p:graphicFrame>
        <p:nvGraphicFramePr>
          <p:cNvPr id="7" name="Table 6"/>
          <p:cNvGraphicFramePr>
            <a:graphicFrameLocks noGrp="1"/>
          </p:cNvGraphicFramePr>
          <p:nvPr>
            <p:extLst>
              <p:ext uri="{D42A27DB-BD31-4B8C-83A1-F6EECF244321}">
                <p14:modId xmlns:p14="http://schemas.microsoft.com/office/powerpoint/2010/main" val="1589805887"/>
              </p:ext>
            </p:extLst>
          </p:nvPr>
        </p:nvGraphicFramePr>
        <p:xfrm>
          <a:off x="119270" y="1165821"/>
          <a:ext cx="11868137" cy="5277058"/>
        </p:xfrm>
        <a:graphic>
          <a:graphicData uri="http://schemas.openxmlformats.org/drawingml/2006/table">
            <a:tbl>
              <a:tblPr firstRow="1" bandRow="1">
                <a:tableStyleId>{21E4AEA4-8DFA-4A89-87EB-49C32662AFE0}</a:tableStyleId>
              </a:tblPr>
              <a:tblGrid>
                <a:gridCol w="5559792">
                  <a:extLst>
                    <a:ext uri="{9D8B030D-6E8A-4147-A177-3AD203B41FA5}">
                      <a16:colId xmlns:a16="http://schemas.microsoft.com/office/drawing/2014/main" val="20000"/>
                    </a:ext>
                  </a:extLst>
                </a:gridCol>
                <a:gridCol w="1022228">
                  <a:extLst>
                    <a:ext uri="{9D8B030D-6E8A-4147-A177-3AD203B41FA5}">
                      <a16:colId xmlns:a16="http://schemas.microsoft.com/office/drawing/2014/main" val="46094789"/>
                    </a:ext>
                  </a:extLst>
                </a:gridCol>
                <a:gridCol w="1339948">
                  <a:extLst>
                    <a:ext uri="{9D8B030D-6E8A-4147-A177-3AD203B41FA5}">
                      <a16:colId xmlns:a16="http://schemas.microsoft.com/office/drawing/2014/main" val="494931524"/>
                    </a:ext>
                  </a:extLst>
                </a:gridCol>
                <a:gridCol w="1436645">
                  <a:extLst>
                    <a:ext uri="{9D8B030D-6E8A-4147-A177-3AD203B41FA5}">
                      <a16:colId xmlns:a16="http://schemas.microsoft.com/office/drawing/2014/main" val="3787525226"/>
                    </a:ext>
                  </a:extLst>
                </a:gridCol>
                <a:gridCol w="1247855">
                  <a:extLst>
                    <a:ext uri="{9D8B030D-6E8A-4147-A177-3AD203B41FA5}">
                      <a16:colId xmlns:a16="http://schemas.microsoft.com/office/drawing/2014/main" val="1048528928"/>
                    </a:ext>
                  </a:extLst>
                </a:gridCol>
                <a:gridCol w="1261669">
                  <a:extLst>
                    <a:ext uri="{9D8B030D-6E8A-4147-A177-3AD203B41FA5}">
                      <a16:colId xmlns:a16="http://schemas.microsoft.com/office/drawing/2014/main" val="3147687882"/>
                    </a:ext>
                  </a:extLst>
                </a:gridCol>
              </a:tblGrid>
              <a:tr h="648200">
                <a:tc>
                  <a:txBody>
                    <a:bodyPr/>
                    <a:lstStyle/>
                    <a:p>
                      <a:pPr algn="ctr"/>
                      <a:r>
                        <a:rPr lang="en-US" sz="1600" dirty="0">
                          <a:latin typeface="Arial" panose="020B0604020202020204" pitchFamily="34" charset="0"/>
                          <a:cs typeface="Arial" panose="020B0604020202020204" pitchFamily="34" charset="0"/>
                        </a:rPr>
                        <a:t>Negative Messages – 2</a:t>
                      </a:r>
                      <a:r>
                        <a:rPr lang="en-US" sz="1600" baseline="30000" dirty="0">
                          <a:latin typeface="Arial" panose="020B0604020202020204" pitchFamily="34" charset="0"/>
                          <a:cs typeface="Arial" panose="020B0604020202020204" pitchFamily="34" charset="0"/>
                        </a:rPr>
                        <a:t>nd</a:t>
                      </a:r>
                      <a:r>
                        <a:rPr lang="en-US" sz="1600" dirty="0">
                          <a:latin typeface="Arial" panose="020B0604020202020204" pitchFamily="34" charset="0"/>
                          <a:cs typeface="Arial" panose="020B0604020202020204" pitchFamily="34" charset="0"/>
                        </a:rPr>
                        <a:t> Tier</a:t>
                      </a:r>
                      <a:br>
                        <a:rPr lang="en-US" sz="18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Very</a:t>
                      </a:r>
                      <a:r>
                        <a:rPr lang="en-US" sz="1400" baseline="0" dirty="0">
                          <a:latin typeface="Arial" panose="020B0604020202020204" pitchFamily="34" charset="0"/>
                          <a:cs typeface="Arial" panose="020B0604020202020204" pitchFamily="34" charset="0"/>
                        </a:rPr>
                        <a:t> Convincing</a:t>
                      </a:r>
                      <a:endParaRPr lang="en-US" sz="1400" b="0" i="1"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Overall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California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Northeast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South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Midwest</a:t>
                      </a:r>
                    </a:p>
                  </a:txBody>
                  <a:tcPr anchor="ctr"/>
                </a:tc>
                <a:extLst>
                  <a:ext uri="{0D108BD9-81ED-4DB2-BD59-A6C34878D82A}">
                    <a16:rowId xmlns:a16="http://schemas.microsoft.com/office/drawing/2014/main" val="10000"/>
                  </a:ext>
                </a:extLst>
              </a:tr>
              <a:tr h="1184618">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Q9C. Our state's budget is already stretched tight, and paying for this program will mean cuts to schools, health care, police, fire, and infrastructure. We shouldn't cut those to buy low- income households new appliances.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28</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31</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26</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28</a:t>
                      </a:r>
                    </a:p>
                  </a:txBody>
                  <a:tcPr anchor="ctr"/>
                </a:tc>
                <a:tc>
                  <a:txBody>
                    <a:bodyPr/>
                    <a:lstStyle/>
                    <a:p>
                      <a:pPr algn="ctr"/>
                      <a:r>
                        <a:rPr lang="en-US" sz="1800" b="0" dirty="0">
                          <a:latin typeface="Arial" panose="020B0604020202020204" pitchFamily="34" charset="0"/>
                          <a:cs typeface="Arial" panose="020B0604020202020204" pitchFamily="34" charset="0"/>
                        </a:rPr>
                        <a:t>25</a:t>
                      </a:r>
                    </a:p>
                  </a:txBody>
                  <a:tcPr anchor="ctr"/>
                </a:tc>
                <a:extLst>
                  <a:ext uri="{0D108BD9-81ED-4DB2-BD59-A6C34878D82A}">
                    <a16:rowId xmlns:a16="http://schemas.microsoft.com/office/drawing/2014/main" val="1505146563"/>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Q9A. It will just be too expensive to retrofit every house, add costly efficiency upgrades, and install new appliances for every low-income family in the state. We'll all pay for it in higher taxes and big rate hikes for our utilities.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25</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26</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27</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dirty="0">
                          <a:latin typeface="Arial" panose="020B0604020202020204" pitchFamily="34" charset="0"/>
                          <a:cs typeface="Arial" panose="020B0604020202020204" pitchFamily="34" charset="0"/>
                        </a:rPr>
                        <a:t>24</a:t>
                      </a:r>
                      <a:endParaRPr lang="en-US" sz="1800" b="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23</a:t>
                      </a:r>
                    </a:p>
                  </a:txBody>
                  <a:tcPr anchor="ctr"/>
                </a:tc>
                <a:extLst>
                  <a:ext uri="{0D108BD9-81ED-4DB2-BD59-A6C34878D82A}">
                    <a16:rowId xmlns:a16="http://schemas.microsoft.com/office/drawing/2014/main" val="1358125979"/>
                  </a:ext>
                </a:extLst>
              </a:tr>
              <a:tr h="1050483">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Q9G. Landlords of low-income homes shouldn’t get help with the costs of making energy efficiency improvements because the upgrades will increase the property's value, ultimately benefiting the landlord.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19</a:t>
                      </a:r>
                    </a:p>
                  </a:txBody>
                  <a:tcPr anchor="ctr"/>
                </a:tc>
                <a:tc>
                  <a:txBody>
                    <a:bodyPr/>
                    <a:lstStyle/>
                    <a:p>
                      <a:pPr algn="ctr"/>
                      <a:r>
                        <a:rPr lang="en-US" sz="1800" b="0" dirty="0">
                          <a:latin typeface="Arial" panose="020B0604020202020204" pitchFamily="34" charset="0"/>
                          <a:cs typeface="Arial" panose="020B0604020202020204" pitchFamily="34" charset="0"/>
                        </a:rPr>
                        <a:t>18</a:t>
                      </a:r>
                    </a:p>
                  </a:txBody>
                  <a:tcPr anchor="ctr"/>
                </a:tc>
                <a:tc>
                  <a:txBody>
                    <a:bodyPr/>
                    <a:lstStyle/>
                    <a:p>
                      <a:pPr algn="ctr"/>
                      <a:r>
                        <a:rPr lang="en-US" sz="1800" b="0" dirty="0">
                          <a:latin typeface="Arial" panose="020B0604020202020204" pitchFamily="34" charset="0"/>
                          <a:cs typeface="Arial" panose="020B0604020202020204" pitchFamily="34" charset="0"/>
                        </a:rPr>
                        <a:t>20</a:t>
                      </a:r>
                    </a:p>
                  </a:txBody>
                  <a:tcPr anchor="ctr"/>
                </a:tc>
                <a:tc>
                  <a:txBody>
                    <a:bodyPr/>
                    <a:lstStyle/>
                    <a:p>
                      <a:pPr algn="ctr"/>
                      <a:r>
                        <a:rPr lang="en-US" sz="1800" b="0" dirty="0">
                          <a:latin typeface="Arial" panose="020B0604020202020204" pitchFamily="34" charset="0"/>
                          <a:cs typeface="Arial" panose="020B0604020202020204" pitchFamily="34" charset="0"/>
                        </a:rPr>
                        <a:t>20</a:t>
                      </a:r>
                    </a:p>
                  </a:txBody>
                  <a:tcPr anchor="ctr"/>
                </a:tc>
                <a:tc>
                  <a:txBody>
                    <a:bodyPr/>
                    <a:lstStyle/>
                    <a:p>
                      <a:pPr algn="ctr"/>
                      <a:r>
                        <a:rPr lang="en-US" sz="1800" b="0" dirty="0">
                          <a:latin typeface="Arial" panose="020B0604020202020204" pitchFamily="34" charset="0"/>
                          <a:cs typeface="Arial" panose="020B0604020202020204" pitchFamily="34" charset="0"/>
                        </a:rPr>
                        <a:t>20</a:t>
                      </a:r>
                    </a:p>
                  </a:txBody>
                  <a:tcPr anchor="ctr"/>
                </a:tc>
                <a:extLst>
                  <a:ext uri="{0D108BD9-81ED-4DB2-BD59-A6C34878D82A}">
                    <a16:rowId xmlns:a16="http://schemas.microsoft.com/office/drawing/2014/main" val="4006265700"/>
                  </a:ext>
                </a:extLst>
              </a:tr>
              <a:tr h="1050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Q9E. Buying low-income families new appliances to replace functioning ones is wasteful and doesn't save money in the long run. We'll spend more on appliances, add to landfills, and we'll accomplish little when it comes to utility costs or the environment. </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800" b="0" dirty="0">
                          <a:latin typeface="Arial" panose="020B0604020202020204" pitchFamily="34" charset="0"/>
                          <a:cs typeface="Arial" panose="020B0604020202020204" pitchFamily="34" charset="0"/>
                        </a:rPr>
                        <a:t>19</a:t>
                      </a:r>
                    </a:p>
                  </a:txBody>
                  <a:tcPr anchor="ctr"/>
                </a:tc>
                <a:tc>
                  <a:txBody>
                    <a:bodyPr/>
                    <a:lstStyle/>
                    <a:p>
                      <a:pPr algn="ctr"/>
                      <a:r>
                        <a:rPr lang="en-US" sz="1800" b="0" dirty="0">
                          <a:latin typeface="Arial" panose="020B0604020202020204" pitchFamily="34" charset="0"/>
                          <a:cs typeface="Arial" panose="020B0604020202020204" pitchFamily="34" charset="0"/>
                        </a:rPr>
                        <a:t>22</a:t>
                      </a:r>
                    </a:p>
                  </a:txBody>
                  <a:tcPr anchor="ctr"/>
                </a:tc>
                <a:tc>
                  <a:txBody>
                    <a:bodyPr/>
                    <a:lstStyle/>
                    <a:p>
                      <a:pPr algn="ctr"/>
                      <a:r>
                        <a:rPr lang="en-US" sz="1800" b="0" dirty="0">
                          <a:latin typeface="Arial" panose="020B0604020202020204" pitchFamily="34" charset="0"/>
                          <a:cs typeface="Arial" panose="020B0604020202020204" pitchFamily="34" charset="0"/>
                        </a:rPr>
                        <a:t>17</a:t>
                      </a:r>
                    </a:p>
                  </a:txBody>
                  <a:tcPr anchor="ctr"/>
                </a:tc>
                <a:tc>
                  <a:txBody>
                    <a:bodyPr/>
                    <a:lstStyle/>
                    <a:p>
                      <a:pPr algn="ctr"/>
                      <a:r>
                        <a:rPr lang="en-US" sz="1800" b="0" dirty="0">
                          <a:latin typeface="Arial" panose="020B0604020202020204" pitchFamily="34" charset="0"/>
                          <a:cs typeface="Arial" panose="020B0604020202020204" pitchFamily="34" charset="0"/>
                        </a:rPr>
                        <a:t>19</a:t>
                      </a:r>
                    </a:p>
                  </a:txBody>
                  <a:tcPr anchor="ctr"/>
                </a:tc>
                <a:tc>
                  <a:txBody>
                    <a:bodyPr/>
                    <a:lstStyle/>
                    <a:p>
                      <a:pPr algn="ctr"/>
                      <a:r>
                        <a:rPr lang="en-US" sz="1800" b="0" dirty="0">
                          <a:latin typeface="Arial" panose="020B0604020202020204" pitchFamily="34" charset="0"/>
                          <a:cs typeface="Arial" panose="020B0604020202020204" pitchFamily="34" charset="0"/>
                        </a:rPr>
                        <a:t>17</a:t>
                      </a:r>
                    </a:p>
                  </a:txBody>
                  <a:tcPr anchor="ctr"/>
                </a:tc>
                <a:extLst>
                  <a:ext uri="{0D108BD9-81ED-4DB2-BD59-A6C34878D82A}">
                    <a16:rowId xmlns:a16="http://schemas.microsoft.com/office/drawing/2014/main" val="3833025747"/>
                  </a:ext>
                </a:extLst>
              </a:tr>
            </a:tbl>
          </a:graphicData>
        </a:graphic>
      </p:graphicFrame>
      <p:sp>
        <p:nvSpPr>
          <p:cNvPr id="8" name="Text Placeholder 14">
            <a:extLst>
              <a:ext uri="{FF2B5EF4-FFF2-40B4-BE49-F238E27FC236}">
                <a16:creationId xmlns:a16="http://schemas.microsoft.com/office/drawing/2014/main" id="{69F6226E-F560-41F9-B6AD-C5710547C603}"/>
              </a:ext>
            </a:extLst>
          </p:cNvPr>
          <p:cNvSpPr txBox="1">
            <a:spLocks/>
          </p:cNvSpPr>
          <p:nvPr/>
        </p:nvSpPr>
        <p:spPr>
          <a:xfrm>
            <a:off x="693288" y="800122"/>
            <a:ext cx="10551017" cy="6858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09350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769222"/>
            <a:ext cx="9520461" cy="892175"/>
          </a:xfrm>
        </p:spPr>
        <p:txBody>
          <a:bodyPr>
            <a:noAutofit/>
          </a:bodyPr>
          <a:lstStyle/>
          <a:p>
            <a:r>
              <a:rPr lang="en-US" cap="none" dirty="0"/>
              <a:t>STRATEGIC RECOMMENDATIONS</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37342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0FFE4FA-3E94-4CFE-BB2D-AB9C8A8463AD}"/>
              </a:ext>
            </a:extLst>
          </p:cNvPr>
          <p:cNvSpPr>
            <a:spLocks noGrp="1"/>
          </p:cNvSpPr>
          <p:nvPr>
            <p:ph idx="15"/>
          </p:nvPr>
        </p:nvSpPr>
        <p:spPr>
          <a:xfrm>
            <a:off x="351692" y="1237957"/>
            <a:ext cx="11732456" cy="5162843"/>
          </a:xfrm>
        </p:spPr>
        <p:txBody>
          <a:bodyPr>
            <a:normAutofit/>
          </a:bodyPr>
          <a:lstStyle/>
          <a:p>
            <a:r>
              <a:rPr lang="en-US" sz="2400" b="1" dirty="0"/>
              <a:t>For activists, base voters, and Californians: stress climate change and health benefits. </a:t>
            </a:r>
            <a:r>
              <a:rPr lang="en-US" sz="2400" dirty="0"/>
              <a:t>The environmental messages are more salient for strong supporters and less relevant for the persuadables. </a:t>
            </a:r>
          </a:p>
          <a:p>
            <a:endParaRPr lang="en-US" sz="2400" dirty="0"/>
          </a:p>
          <a:p>
            <a:r>
              <a:rPr lang="en-US" sz="2400" b="1" dirty="0"/>
              <a:t>For persuadable voters, stress health benefits and efficiency improvements that lower costs. </a:t>
            </a:r>
            <a:r>
              <a:rPr lang="en-US" sz="2400" dirty="0"/>
              <a:t>This includes air sealing in older houses, lowering everyone’s energy costs, and lower energy costs making housing more affordable. </a:t>
            </a:r>
          </a:p>
          <a:p>
            <a:endParaRPr lang="en-US" sz="2400" dirty="0"/>
          </a:p>
          <a:p>
            <a:r>
              <a:rPr lang="en-US" sz="2400" b="1" dirty="0"/>
              <a:t>Especially in red states, protect against the big-government attack. </a:t>
            </a:r>
            <a:r>
              <a:rPr lang="en-US" sz="2400" dirty="0"/>
              <a:t>This works among Republicans who fear a big-government mandate. We would suggest stressing choice and freedom, avoiding the feeling of government control.</a:t>
            </a:r>
            <a:endParaRPr lang="en-US" sz="2400" b="1" dirty="0"/>
          </a:p>
          <a:p>
            <a:endParaRPr lang="en-US" sz="2400" dirty="0"/>
          </a:p>
          <a:p>
            <a:endParaRPr lang="en-US" sz="2400" b="1" dirty="0"/>
          </a:p>
          <a:p>
            <a:endParaRPr lang="en-US" sz="2400" b="1" dirty="0"/>
          </a:p>
        </p:txBody>
      </p:sp>
      <p:sp>
        <p:nvSpPr>
          <p:cNvPr id="5" name="Title 4">
            <a:extLst>
              <a:ext uri="{FF2B5EF4-FFF2-40B4-BE49-F238E27FC236}">
                <a16:creationId xmlns:a16="http://schemas.microsoft.com/office/drawing/2014/main" id="{015E969C-9533-4BF4-AE02-42383F1A0123}"/>
              </a:ext>
            </a:extLst>
          </p:cNvPr>
          <p:cNvSpPr>
            <a:spLocks noGrp="1"/>
          </p:cNvSpPr>
          <p:nvPr>
            <p:ph type="title"/>
          </p:nvPr>
        </p:nvSpPr>
        <p:spPr/>
        <p:txBody>
          <a:bodyPr>
            <a:normAutofit/>
          </a:bodyPr>
          <a:lstStyle/>
          <a:p>
            <a:r>
              <a:rPr lang="en-US" sz="3200" dirty="0"/>
              <a:t>Messaging Recommendations</a:t>
            </a:r>
          </a:p>
        </p:txBody>
      </p:sp>
      <p:sp>
        <p:nvSpPr>
          <p:cNvPr id="6" name="Slide Number Placeholder 5">
            <a:extLst>
              <a:ext uri="{FF2B5EF4-FFF2-40B4-BE49-F238E27FC236}">
                <a16:creationId xmlns:a16="http://schemas.microsoft.com/office/drawing/2014/main" id="{8D0FF76F-195C-42D8-A34D-B04389FD6157}"/>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A0E1FB-F3D8-4575-AA43-D3AC29B367AF}" type="slidenum">
              <a:rPr kumimoji="0" lang="en-US" sz="1200" b="0" i="0" u="none" strike="noStrike" kern="1200" cap="none" spc="0" normalizeH="0" baseline="0" noProof="0" smtClean="0">
                <a:ln>
                  <a:noFill/>
                </a:ln>
                <a:solidFill>
                  <a:srgbClr val="114353"/>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114353"/>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46654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606" y="127745"/>
            <a:ext cx="9389394" cy="990600"/>
          </a:xfrm>
        </p:spPr>
        <p:txBody>
          <a:bodyPr>
            <a:noAutofit/>
          </a:bodyPr>
          <a:lstStyle/>
          <a:p>
            <a:r>
              <a:rPr lang="en-US" sz="3600" dirty="0"/>
              <a:t>USING THE POLL TO ADVANCE YOUR WORK</a:t>
            </a:r>
            <a:endParaRPr lang="en-US" sz="3600" b="1" dirty="0"/>
          </a:p>
        </p:txBody>
      </p:sp>
      <p:sp>
        <p:nvSpPr>
          <p:cNvPr id="5" name="Content Placeholder 4"/>
          <p:cNvSpPr>
            <a:spLocks noGrp="1"/>
          </p:cNvSpPr>
          <p:nvPr>
            <p:ph sz="quarter" idx="1"/>
          </p:nvPr>
        </p:nvSpPr>
        <p:spPr>
          <a:xfrm>
            <a:off x="319664" y="1937975"/>
            <a:ext cx="11740009" cy="5311089"/>
          </a:xfrm>
        </p:spPr>
        <p:txBody>
          <a:bodyPr>
            <a:normAutofit/>
          </a:bodyPr>
          <a:lstStyle/>
          <a:p>
            <a:pPr lvl="0"/>
            <a:r>
              <a:rPr lang="en-US" sz="4000" i="1" dirty="0"/>
              <a:t>Tailor and refine your current messages </a:t>
            </a:r>
            <a:endParaRPr lang="en-US" sz="4000" dirty="0"/>
          </a:p>
          <a:p>
            <a:pPr lvl="0"/>
            <a:r>
              <a:rPr lang="en-US" sz="4000" i="1" dirty="0"/>
              <a:t>Publish op-eds and online thought pieces</a:t>
            </a:r>
            <a:endParaRPr lang="en-US" sz="4000" dirty="0"/>
          </a:p>
          <a:p>
            <a:pPr lvl="0"/>
            <a:r>
              <a:rPr lang="en-US" sz="4000" i="1" dirty="0"/>
              <a:t>Get social with it </a:t>
            </a:r>
            <a:endParaRPr lang="en-US" sz="4000" dirty="0"/>
          </a:p>
          <a:p>
            <a:pPr lvl="0"/>
            <a:r>
              <a:rPr lang="en-US" sz="4000" i="1" dirty="0"/>
              <a:t>Make the case to policymakers </a:t>
            </a:r>
            <a:endParaRPr lang="en-US" sz="4000" dirty="0"/>
          </a:p>
          <a:p>
            <a:pPr lvl="0"/>
            <a:r>
              <a:rPr lang="en-US" sz="4000" i="1" dirty="0"/>
              <a:t>Recruit new partners </a:t>
            </a:r>
            <a:endParaRPr lang="en-US" sz="4000" dirty="0"/>
          </a:p>
          <a:p>
            <a:pPr lvl="0"/>
            <a:r>
              <a:rPr lang="en-US" sz="4000" i="1" dirty="0"/>
              <a:t>Win over funders</a:t>
            </a:r>
            <a:endParaRPr lang="en-US" sz="4000" dirty="0"/>
          </a:p>
        </p:txBody>
      </p:sp>
      <p:pic>
        <p:nvPicPr>
          <p:cNvPr id="6" name="Picture 5"/>
          <p:cNvPicPr>
            <a:picLocks noChangeAspect="1"/>
          </p:cNvPicPr>
          <p:nvPr/>
        </p:nvPicPr>
        <p:blipFill>
          <a:blip r:embed="rId3"/>
          <a:stretch>
            <a:fillRect/>
          </a:stretch>
        </p:blipFill>
        <p:spPr>
          <a:xfrm>
            <a:off x="0" y="205433"/>
            <a:ext cx="2670279" cy="835224"/>
          </a:xfrm>
          <a:prstGeom prst="rect">
            <a:avLst/>
          </a:prstGeom>
        </p:spPr>
      </p:pic>
    </p:spTree>
    <p:extLst>
      <p:ext uri="{BB962C8B-B14F-4D97-AF65-F5344CB8AC3E}">
        <p14:creationId xmlns:p14="http://schemas.microsoft.com/office/powerpoint/2010/main" val="4178475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05433"/>
            <a:ext cx="2670279" cy="835224"/>
          </a:xfrm>
          <a:prstGeom prst="rect">
            <a:avLst/>
          </a:prstGeom>
        </p:spPr>
      </p:pic>
      <p:sp>
        <p:nvSpPr>
          <p:cNvPr id="4" name="Title 3">
            <a:extLst>
              <a:ext uri="{FF2B5EF4-FFF2-40B4-BE49-F238E27FC236}">
                <a16:creationId xmlns:a16="http://schemas.microsoft.com/office/drawing/2014/main" id="{A1781432-4411-4840-8CE5-A3366F5F30BF}"/>
              </a:ext>
            </a:extLst>
          </p:cNvPr>
          <p:cNvSpPr>
            <a:spLocks noGrp="1"/>
          </p:cNvSpPr>
          <p:nvPr>
            <p:ph type="title"/>
          </p:nvPr>
        </p:nvSpPr>
        <p:spPr>
          <a:xfrm>
            <a:off x="764910" y="2763982"/>
            <a:ext cx="10871200" cy="990600"/>
          </a:xfrm>
        </p:spPr>
        <p:txBody>
          <a:bodyPr>
            <a:noAutofit/>
          </a:bodyPr>
          <a:lstStyle/>
          <a:p>
            <a:r>
              <a:rPr lang="en-US" sz="9600" dirty="0"/>
              <a:t>Questions?</a:t>
            </a:r>
          </a:p>
        </p:txBody>
      </p:sp>
    </p:spTree>
    <p:extLst>
      <p:ext uri="{BB962C8B-B14F-4D97-AF65-F5344CB8AC3E}">
        <p14:creationId xmlns:p14="http://schemas.microsoft.com/office/powerpoint/2010/main" val="2923523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8445" y="4368877"/>
            <a:ext cx="5098473" cy="2599913"/>
          </a:xfrm>
        </p:spPr>
        <p:txBody>
          <a:bodyPr>
            <a:normAutofit/>
          </a:bodyPr>
          <a:lstStyle/>
          <a:p>
            <a:pPr marL="0" indent="0">
              <a:spcBef>
                <a:spcPts val="0"/>
              </a:spcBef>
              <a:buNone/>
            </a:pPr>
            <a:r>
              <a:rPr lang="en-US" sz="2800" b="1" dirty="0">
                <a:solidFill>
                  <a:prstClr val="black"/>
                </a:solidFill>
                <a:cs typeface="Lao UI" pitchFamily="34" charset="0"/>
              </a:rPr>
              <a:t>Todd Nedwick, EEFA Co-Director </a:t>
            </a:r>
          </a:p>
          <a:p>
            <a:pPr marL="0" indent="0">
              <a:spcBef>
                <a:spcPts val="0"/>
              </a:spcBef>
              <a:buNone/>
            </a:pPr>
            <a:r>
              <a:rPr lang="en-US" sz="2400" b="1" dirty="0">
                <a:solidFill>
                  <a:prstClr val="black"/>
                </a:solidFill>
                <a:cs typeface="Lao UI" pitchFamily="34" charset="0"/>
              </a:rPr>
              <a:t>National Housing Trust</a:t>
            </a:r>
          </a:p>
          <a:p>
            <a:pPr marL="0" indent="0">
              <a:spcBef>
                <a:spcPts val="0"/>
              </a:spcBef>
              <a:buNone/>
            </a:pPr>
            <a:r>
              <a:rPr lang="en-US" sz="2200" dirty="0">
                <a:solidFill>
                  <a:prstClr val="black"/>
                </a:solidFill>
                <a:cs typeface="Lao UI" pitchFamily="34" charset="0"/>
                <a:hlinkClick r:id="rId3"/>
              </a:rPr>
              <a:t>tnedwick@nhtinc.org</a:t>
            </a:r>
            <a:r>
              <a:rPr lang="en-US" sz="2200" dirty="0">
                <a:solidFill>
                  <a:prstClr val="black"/>
                </a:solidFill>
                <a:cs typeface="Lao UI" pitchFamily="34" charset="0"/>
              </a:rPr>
              <a:t> |202.333.8931</a:t>
            </a:r>
          </a:p>
          <a:p>
            <a:pPr marL="0" indent="0">
              <a:spcBef>
                <a:spcPts val="0"/>
              </a:spcBef>
              <a:buNone/>
            </a:pPr>
            <a:r>
              <a:rPr lang="en-US" sz="2200" dirty="0">
                <a:solidFill>
                  <a:prstClr val="black"/>
                </a:solidFill>
                <a:cs typeface="Lao UI" pitchFamily="34" charset="0"/>
                <a:hlinkClick r:id="rId4"/>
              </a:rPr>
              <a:t>www.nhtinc.org</a:t>
            </a:r>
            <a:r>
              <a:rPr lang="en-US" sz="2200" dirty="0">
                <a:solidFill>
                  <a:prstClr val="black"/>
                </a:solidFill>
                <a:cs typeface="Lao UI" pitchFamily="34" charset="0"/>
              </a:rPr>
              <a:t> | @NatlHsingTrust</a:t>
            </a:r>
            <a:endParaRPr lang="en-US" sz="2200" b="1" dirty="0">
              <a:solidFill>
                <a:prstClr val="black"/>
              </a:solidFill>
              <a:latin typeface="Lao UI" pitchFamily="34" charset="0"/>
              <a:cs typeface="Lao UI" pitchFamily="34" charset="0"/>
            </a:endParaRPr>
          </a:p>
          <a:p>
            <a:pPr marL="0" indent="0">
              <a:buNone/>
            </a:pPr>
            <a:endParaRPr lang="en-US" sz="22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30" y="326861"/>
            <a:ext cx="2448698" cy="769591"/>
          </a:xfrm>
          <a:prstGeom prst="rect">
            <a:avLst/>
          </a:prstGeom>
        </p:spPr>
      </p:pic>
      <p:sp>
        <p:nvSpPr>
          <p:cNvPr id="10" name="Content Placeholder 2"/>
          <p:cNvSpPr txBox="1">
            <a:spLocks/>
          </p:cNvSpPr>
          <p:nvPr/>
        </p:nvSpPr>
        <p:spPr>
          <a:xfrm>
            <a:off x="3148445" y="2161741"/>
            <a:ext cx="5760027" cy="2942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w Cen MT"/>
                <a:ea typeface="+mn-ea"/>
                <a:cs typeface="Lao UI" pitchFamily="34" charset="0"/>
              </a:rPr>
              <a:t>Deron </a:t>
            </a:r>
            <a:r>
              <a:rPr kumimoji="0" lang="en-US" sz="2800" b="1" i="0" u="none" strike="noStrike" kern="1200" cap="none" spc="0" normalizeH="0" baseline="0" noProof="0" dirty="0" err="1">
                <a:ln>
                  <a:noFill/>
                </a:ln>
                <a:solidFill>
                  <a:prstClr val="black"/>
                </a:solidFill>
                <a:effectLst/>
                <a:uLnTx/>
                <a:uFillTx/>
                <a:latin typeface="Tw Cen MT"/>
                <a:ea typeface="+mn-ea"/>
                <a:cs typeface="Lao UI" pitchFamily="34" charset="0"/>
              </a:rPr>
              <a:t>Lovaas</a:t>
            </a:r>
            <a:r>
              <a:rPr kumimoji="0" lang="en-US" sz="2800" b="1" i="0" u="none" strike="noStrike" kern="1200" cap="none" spc="0" normalizeH="0" baseline="0" noProof="0" dirty="0">
                <a:ln>
                  <a:noFill/>
                </a:ln>
                <a:solidFill>
                  <a:prstClr val="black"/>
                </a:solidFill>
                <a:effectLst/>
                <a:uLnTx/>
                <a:uFillTx/>
                <a:latin typeface="Tw Cen MT"/>
                <a:ea typeface="+mn-ea"/>
                <a:cs typeface="Lao UI" pitchFamily="34" charset="0"/>
              </a:rPr>
              <a:t>, EEFA Co-Director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Tw Cen MT"/>
                <a:ea typeface="+mn-ea"/>
                <a:cs typeface="Lao UI" pitchFamily="34" charset="0"/>
              </a:rPr>
              <a:t>Natural Resources Defense Council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Tw Cen MT"/>
                <a:ea typeface="+mn-ea"/>
                <a:cs typeface="Lao UI" pitchFamily="34" charset="0"/>
                <a:hlinkClick r:id="rId6"/>
              </a:rPr>
              <a:t>dlovaas@nrdc.org</a:t>
            </a:r>
            <a:r>
              <a:rPr kumimoji="0" lang="en-US" sz="2200" b="0" i="0" u="none" strike="noStrike" kern="1200" cap="none" spc="0" normalizeH="0" baseline="0" noProof="0" dirty="0">
                <a:ln>
                  <a:noFill/>
                </a:ln>
                <a:solidFill>
                  <a:prstClr val="black"/>
                </a:solidFill>
                <a:effectLst/>
                <a:uLnTx/>
                <a:uFillTx/>
                <a:latin typeface="Tw Cen MT"/>
                <a:ea typeface="+mn-ea"/>
                <a:cs typeface="Lao UI" pitchFamily="34" charset="0"/>
              </a:rPr>
              <a:t> | 202.289.2384 </a:t>
            </a:r>
            <a:r>
              <a:rPr kumimoji="0" lang="en-US" sz="2200" b="0" i="0" u="none" strike="noStrike" kern="1200" cap="none" spc="0" normalizeH="0" baseline="0" noProof="0" dirty="0">
                <a:ln>
                  <a:noFill/>
                </a:ln>
                <a:solidFill>
                  <a:prstClr val="black"/>
                </a:solidFill>
                <a:effectLst/>
                <a:uLnTx/>
                <a:uFillTx/>
                <a:latin typeface="Tw Cen MT"/>
                <a:ea typeface="+mn-ea"/>
                <a:cs typeface="Lao UI" pitchFamily="34" charset="0"/>
                <a:hlinkClick r:id="rId7"/>
              </a:rPr>
              <a:t>www.nrdc.org</a:t>
            </a:r>
            <a:r>
              <a:rPr kumimoji="0" lang="en-US" sz="2200" b="0" i="0" u="none" strike="noStrike" kern="1200" cap="none" spc="0" normalizeH="0" baseline="0" noProof="0" dirty="0">
                <a:ln>
                  <a:noFill/>
                </a:ln>
                <a:solidFill>
                  <a:prstClr val="black"/>
                </a:solidFill>
                <a:effectLst/>
                <a:uLnTx/>
                <a:uFillTx/>
                <a:latin typeface="Tw Cen MT"/>
                <a:ea typeface="+mn-ea"/>
                <a:cs typeface="Lao UI" pitchFamily="34" charset="0"/>
              </a:rPr>
              <a:t> | @LOVNRDC</a:t>
            </a:r>
            <a:endParaRPr kumimoji="0" lang="en-US" sz="2200" b="1" i="0" u="none" strike="noStrike" kern="1200" cap="none" spc="0" normalizeH="0" baseline="0" noProof="0" dirty="0">
              <a:ln>
                <a:noFill/>
              </a:ln>
              <a:solidFill>
                <a:prstClr val="black"/>
              </a:solidFill>
              <a:effectLst/>
              <a:uLnTx/>
              <a:uFillTx/>
              <a:latin typeface="Lao UI" pitchFamily="34" charset="0"/>
              <a:ea typeface="+mn-ea"/>
              <a:cs typeface="Lao UI" pitchFamily="34" charset="0"/>
            </a:endParaRPr>
          </a:p>
        </p:txBody>
      </p:sp>
      <p:sp>
        <p:nvSpPr>
          <p:cNvPr id="2" name="TextBox 1">
            <a:extLst>
              <a:ext uri="{FF2B5EF4-FFF2-40B4-BE49-F238E27FC236}">
                <a16:creationId xmlns:a16="http://schemas.microsoft.com/office/drawing/2014/main" id="{F687D4A7-4970-4C71-9993-C05F5DD57BF2}"/>
              </a:ext>
            </a:extLst>
          </p:cNvPr>
          <p:cNvSpPr txBox="1"/>
          <p:nvPr/>
        </p:nvSpPr>
        <p:spPr>
          <a:xfrm>
            <a:off x="3148445" y="414091"/>
            <a:ext cx="59851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B204F"/>
                </a:solidFill>
                <a:effectLst/>
                <a:uLnTx/>
                <a:uFillTx/>
                <a:latin typeface="Tw Cen MT"/>
                <a:ea typeface="+mn-ea"/>
                <a:cs typeface="+mn-cs"/>
              </a:rPr>
              <a:t>For More Information</a:t>
            </a:r>
          </a:p>
        </p:txBody>
      </p:sp>
      <p:pic>
        <p:nvPicPr>
          <p:cNvPr id="12" name="Picture 11">
            <a:extLst>
              <a:ext uri="{FF2B5EF4-FFF2-40B4-BE49-F238E27FC236}">
                <a16:creationId xmlns:a16="http://schemas.microsoft.com/office/drawing/2014/main" id="{982D3F92-6B23-4949-8932-DD6721D3E7DF}"/>
              </a:ext>
            </a:extLst>
          </p:cNvPr>
          <p:cNvPicPr>
            <a:picLocks noChangeAspect="1"/>
          </p:cNvPicPr>
          <p:nvPr/>
        </p:nvPicPr>
        <p:blipFill>
          <a:blip r:embed="rId8"/>
          <a:stretch>
            <a:fillRect/>
          </a:stretch>
        </p:blipFill>
        <p:spPr>
          <a:xfrm>
            <a:off x="1402618" y="2161741"/>
            <a:ext cx="1610746" cy="1614423"/>
          </a:xfrm>
          <a:prstGeom prst="rect">
            <a:avLst/>
          </a:prstGeom>
        </p:spPr>
      </p:pic>
      <p:pic>
        <p:nvPicPr>
          <p:cNvPr id="19" name="Picture 18">
            <a:extLst>
              <a:ext uri="{FF2B5EF4-FFF2-40B4-BE49-F238E27FC236}">
                <a16:creationId xmlns:a16="http://schemas.microsoft.com/office/drawing/2014/main" id="{A81A23C3-BA1F-44B2-8DF3-036B2FB0E9AD}"/>
              </a:ext>
            </a:extLst>
          </p:cNvPr>
          <p:cNvPicPr>
            <a:picLocks noChangeAspect="1"/>
          </p:cNvPicPr>
          <p:nvPr/>
        </p:nvPicPr>
        <p:blipFill rotWithShape="1">
          <a:blip r:embed="rId9"/>
          <a:srcRect l="11481"/>
          <a:stretch/>
        </p:blipFill>
        <p:spPr>
          <a:xfrm>
            <a:off x="1433790" y="4491441"/>
            <a:ext cx="1610746" cy="1614423"/>
          </a:xfrm>
          <a:prstGeom prst="rect">
            <a:avLst/>
          </a:prstGeom>
        </p:spPr>
      </p:pic>
    </p:spTree>
    <p:extLst>
      <p:ext uri="{BB962C8B-B14F-4D97-AF65-F5344CB8AC3E}">
        <p14:creationId xmlns:p14="http://schemas.microsoft.com/office/powerpoint/2010/main" val="230070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481" y="152394"/>
            <a:ext cx="10915918" cy="838621"/>
          </a:xfrm>
        </p:spPr>
        <p:txBody>
          <a:bodyPr>
            <a:noAutofit/>
          </a:bodyPr>
          <a:lstStyle/>
          <a:p>
            <a:r>
              <a:rPr lang="en-US" sz="2800" dirty="0"/>
              <a:t>Key Findings</a:t>
            </a:r>
            <a:endParaRPr lang="en-US" sz="3200" dirty="0"/>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7</a:t>
            </a:fld>
            <a:endParaRPr lang="en-US" dirty="0">
              <a:solidFill>
                <a:srgbClr val="114353"/>
              </a:solidFill>
            </a:endParaRPr>
          </a:p>
        </p:txBody>
      </p:sp>
      <p:sp>
        <p:nvSpPr>
          <p:cNvPr id="6" name="TextBox 5"/>
          <p:cNvSpPr txBox="1"/>
          <p:nvPr/>
        </p:nvSpPr>
        <p:spPr>
          <a:xfrm>
            <a:off x="361680" y="1204869"/>
            <a:ext cx="11525520" cy="5632311"/>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Voters are overwhelmingly supportive (75%-85% support) of proposals, with the exception of the surcharge with a clear price tax which still gets majority support.</a:t>
            </a:r>
          </a:p>
          <a:p>
            <a:pP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Voters expect that people of limited incomes pay more of their budget in utility costs, which is backed up by how people report their utility spending.</a:t>
            </a:r>
          </a:p>
          <a:p>
            <a:pPr marL="342900" indent="-342900">
              <a:buFont typeface="Arial" panose="020B0604020202020204"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Nearly half of respondents with incomes below $40,000 report making sacrifices to pay their utility bills.</a:t>
            </a:r>
          </a:p>
          <a:p>
            <a:pPr marL="342900" indent="-342900">
              <a:buFont typeface="Arial" panose="020B0604020202020204"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Voters overwhelmingly support ensuring that low-income renters receive equal benefits and incentivizing landlords to make energy efficiency improvements.</a:t>
            </a:r>
          </a:p>
          <a:p>
            <a:pP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Messages related to health and lowering the energy burden of low-income households engender the most support across all regions.</a:t>
            </a:r>
          </a:p>
          <a:p>
            <a:pPr marL="342900" indent="-342900">
              <a:buFont typeface="Arial" panose="020B0604020202020204"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924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08" y="3769222"/>
            <a:ext cx="9520461" cy="892175"/>
          </a:xfrm>
        </p:spPr>
        <p:txBody>
          <a:bodyPr>
            <a:noAutofit/>
          </a:bodyPr>
          <a:lstStyle/>
          <a:p>
            <a:r>
              <a:rPr lang="en-US" cap="none" dirty="0"/>
              <a:t>ENVIRONMENT</a:t>
            </a:r>
          </a:p>
        </p:txBody>
      </p:sp>
      <p:cxnSp>
        <p:nvCxnSpPr>
          <p:cNvPr id="6" name="Straight Connector 5"/>
          <p:cNvCxnSpPr/>
          <p:nvPr/>
        </p:nvCxnSpPr>
        <p:spPr>
          <a:xfrm>
            <a:off x="1158895" y="4875553"/>
            <a:ext cx="8628845" cy="0"/>
          </a:xfrm>
          <a:prstGeom prst="line">
            <a:avLst/>
          </a:prstGeom>
          <a:ln w="5715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677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51C0A980-98D7-4089-8DA9-EFBF8C37901B}"/>
              </a:ext>
            </a:extLst>
          </p:cNvPr>
          <p:cNvGraphicFramePr/>
          <p:nvPr>
            <p:extLst/>
          </p:nvPr>
        </p:nvGraphicFramePr>
        <p:xfrm>
          <a:off x="151659" y="1830997"/>
          <a:ext cx="11903024" cy="53008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693288" y="157108"/>
            <a:ext cx="11389530" cy="838621"/>
          </a:xfrm>
        </p:spPr>
        <p:txBody>
          <a:bodyPr>
            <a:noAutofit/>
          </a:bodyPr>
          <a:lstStyle/>
          <a:p>
            <a:r>
              <a:rPr lang="en-US" sz="2800" dirty="0"/>
              <a:t>Voters think of energy efficiency as solar first, insulation second, and windows third. </a:t>
            </a:r>
          </a:p>
        </p:txBody>
      </p:sp>
      <p:sp>
        <p:nvSpPr>
          <p:cNvPr id="5" name="Slide Number Placeholder 4"/>
          <p:cNvSpPr>
            <a:spLocks noGrp="1"/>
          </p:cNvSpPr>
          <p:nvPr>
            <p:ph type="sldNum" sz="quarter" idx="18"/>
          </p:nvPr>
        </p:nvSpPr>
        <p:spPr/>
        <p:txBody>
          <a:bodyPr/>
          <a:lstStyle/>
          <a:p>
            <a:pPr>
              <a:defRPr/>
            </a:pPr>
            <a:fld id="{FEA0E1FB-F3D8-4575-AA43-D3AC29B367AF}" type="slidenum">
              <a:rPr lang="en-US" smtClean="0">
                <a:solidFill>
                  <a:srgbClr val="114353"/>
                </a:solidFill>
              </a:rPr>
              <a:pPr>
                <a:defRPr/>
              </a:pPr>
              <a:t>9</a:t>
            </a:fld>
            <a:endParaRPr lang="en-US" dirty="0">
              <a:solidFill>
                <a:srgbClr val="114353"/>
              </a:solidFill>
            </a:endParaRPr>
          </a:p>
        </p:txBody>
      </p:sp>
      <p:sp>
        <p:nvSpPr>
          <p:cNvPr id="13" name="TextBox 12"/>
          <p:cNvSpPr txBox="1"/>
          <p:nvPr/>
        </p:nvSpPr>
        <p:spPr>
          <a:xfrm>
            <a:off x="2676159" y="2035601"/>
            <a:ext cx="6854024" cy="523220"/>
          </a:xfrm>
          <a:prstGeom prst="rect">
            <a:avLst/>
          </a:prstGeom>
          <a:noFill/>
          <a:ln>
            <a:noFill/>
          </a:ln>
        </p:spPr>
        <p:txBody>
          <a:bodyPr wrap="square" rtlCol="0">
            <a:spAutoFit/>
          </a:bodyPr>
          <a:lstStyle/>
          <a:p>
            <a:pPr algn="ctr">
              <a:defRPr/>
            </a:pPr>
            <a:r>
              <a:rPr lang="en-US" sz="1400" i="1" dirty="0">
                <a:solidFill>
                  <a:srgbClr val="000000"/>
                </a:solidFill>
                <a:latin typeface="Arial" panose="020B0604020202020204" pitchFamily="34" charset="0"/>
                <a:cs typeface="Arial" panose="020B0604020202020204" pitchFamily="34" charset="0"/>
              </a:rPr>
              <a:t>When you think of making houses and apartments more energy efficient, what comes to mind? [OPEN-ENDED] [MULTIPLE RESPONSES ACCEPTED]</a:t>
            </a:r>
          </a:p>
        </p:txBody>
      </p:sp>
      <p:sp>
        <p:nvSpPr>
          <p:cNvPr id="18" name="Text Placeholder 14">
            <a:extLst>
              <a:ext uri="{FF2B5EF4-FFF2-40B4-BE49-F238E27FC236}">
                <a16:creationId xmlns:a16="http://schemas.microsoft.com/office/drawing/2014/main" id="{4A05A8A2-C20E-4ADF-A138-A65D54B3956C}"/>
              </a:ext>
            </a:extLst>
          </p:cNvPr>
          <p:cNvSpPr>
            <a:spLocks noGrp="1"/>
          </p:cNvSpPr>
          <p:nvPr>
            <p:ph type="body" idx="13"/>
          </p:nvPr>
        </p:nvSpPr>
        <p:spPr>
          <a:xfrm>
            <a:off x="693288" y="1037753"/>
            <a:ext cx="11361395" cy="685800"/>
          </a:xfrm>
        </p:spPr>
        <p:txBody>
          <a:bodyPr>
            <a:noAutofit/>
          </a:bodyPr>
          <a:lstStyle/>
          <a:p>
            <a:r>
              <a:rPr lang="en-US" dirty="0">
                <a:solidFill>
                  <a:schemeClr val="tx2"/>
                </a:solidFill>
              </a:rPr>
              <a:t>It is worth noting that solar tops the list, even though policy experts often think of this more as energy production and less as efficiency.</a:t>
            </a:r>
          </a:p>
        </p:txBody>
      </p:sp>
    </p:spTree>
    <p:extLst>
      <p:ext uri="{BB962C8B-B14F-4D97-AF65-F5344CB8AC3E}">
        <p14:creationId xmlns:p14="http://schemas.microsoft.com/office/powerpoint/2010/main" val="2689766453"/>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ALGR Template">
  <a:themeElements>
    <a:clrScheme name="ALGR">
      <a:dk1>
        <a:srgbClr val="000000"/>
      </a:dk1>
      <a:lt1>
        <a:sysClr val="window" lastClr="FFFFFF"/>
      </a:lt1>
      <a:dk2>
        <a:srgbClr val="114353"/>
      </a:dk2>
      <a:lt2>
        <a:srgbClr val="EEECE1"/>
      </a:lt2>
      <a:accent1>
        <a:srgbClr val="2AA3CC"/>
      </a:accent1>
      <a:accent2>
        <a:srgbClr val="C93A3A"/>
      </a:accent2>
      <a:accent3>
        <a:srgbClr val="9DCB3A"/>
      </a:accent3>
      <a:accent4>
        <a:srgbClr val="873AC9"/>
      </a:accent4>
      <a:accent5>
        <a:srgbClr val="9DCB3A"/>
      </a:accent5>
      <a:accent6>
        <a:srgbClr val="2AA3CC"/>
      </a:accent6>
      <a:hlink>
        <a:srgbClr val="C93A3A"/>
      </a:hlink>
      <a:folHlink>
        <a:srgbClr val="873AC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rgbClr val="114353"/>
          </a:solidFill>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1_ALGR Template">
  <a:themeElements>
    <a:clrScheme name="ALGR">
      <a:dk1>
        <a:srgbClr val="000000"/>
      </a:dk1>
      <a:lt1>
        <a:sysClr val="window" lastClr="FFFFFF"/>
      </a:lt1>
      <a:dk2>
        <a:srgbClr val="114353"/>
      </a:dk2>
      <a:lt2>
        <a:srgbClr val="EEECE1"/>
      </a:lt2>
      <a:accent1>
        <a:srgbClr val="2AA3CC"/>
      </a:accent1>
      <a:accent2>
        <a:srgbClr val="C93A3A"/>
      </a:accent2>
      <a:accent3>
        <a:srgbClr val="9DCB3A"/>
      </a:accent3>
      <a:accent4>
        <a:srgbClr val="873AC9"/>
      </a:accent4>
      <a:accent5>
        <a:srgbClr val="9DCB3A"/>
      </a:accent5>
      <a:accent6>
        <a:srgbClr val="2AA3CC"/>
      </a:accent6>
      <a:hlink>
        <a:srgbClr val="C93A3A"/>
      </a:hlink>
      <a:folHlink>
        <a:srgbClr val="873AC9"/>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rgbClr val="114353"/>
          </a:solidFill>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1_Theme 3">
  <a:themeElements>
    <a:clrScheme name="Custom 1">
      <a:dk1>
        <a:srgbClr val="1B204F"/>
      </a:dk1>
      <a:lt1>
        <a:sysClr val="window" lastClr="FFFFFF"/>
      </a:lt1>
      <a:dk2>
        <a:srgbClr val="1B204F"/>
      </a:dk2>
      <a:lt2>
        <a:srgbClr val="F8F8F8"/>
      </a:lt2>
      <a:accent1>
        <a:srgbClr val="79A630"/>
      </a:accent1>
      <a:accent2>
        <a:srgbClr val="26751F"/>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4081</TotalTime>
  <Words>5957</Words>
  <Application>Microsoft Office PowerPoint</Application>
  <PresentationFormat>Widescreen</PresentationFormat>
  <Paragraphs>1705</Paragraphs>
  <Slides>67</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67</vt:i4>
      </vt:variant>
    </vt:vector>
  </HeadingPairs>
  <TitlesOfParts>
    <vt:vector size="80" baseType="lpstr">
      <vt:lpstr>Arial</vt:lpstr>
      <vt:lpstr>Calibri</vt:lpstr>
      <vt:lpstr>Cambria</vt:lpstr>
      <vt:lpstr>Courier New</vt:lpstr>
      <vt:lpstr>Lao UI</vt:lpstr>
      <vt:lpstr>Tahoma</vt:lpstr>
      <vt:lpstr>Times New Roman</vt:lpstr>
      <vt:lpstr>Tw Cen MT</vt:lpstr>
      <vt:lpstr>Wingdings</vt:lpstr>
      <vt:lpstr>Wingdings 2</vt:lpstr>
      <vt:lpstr>ALGR Template</vt:lpstr>
      <vt:lpstr>1_ALGR Template</vt:lpstr>
      <vt:lpstr>1_Theme 3</vt:lpstr>
      <vt:lpstr>PowerPoint Presentation</vt:lpstr>
      <vt:lpstr>Housekeeping Items</vt:lpstr>
      <vt:lpstr>Purposes of the Poll</vt:lpstr>
      <vt:lpstr>Today’s Speakers</vt:lpstr>
      <vt:lpstr>Energy Efficiency</vt:lpstr>
      <vt:lpstr>Methodology</vt:lpstr>
      <vt:lpstr>Key Findings</vt:lpstr>
      <vt:lpstr>ENVIRONMENT</vt:lpstr>
      <vt:lpstr>Voters think of energy efficiency as solar first, insulation second, and windows third. </vt:lpstr>
      <vt:lpstr>Solar is especially dominant in the minds of Californians and Democrats.</vt:lpstr>
      <vt:lpstr>On average, voters report paying about $233 in monthly utility bills.</vt:lpstr>
      <vt:lpstr>PowerPoint Presentation</vt:lpstr>
      <vt:lpstr>Those with low income report more difficulty paying utility bills.</vt:lpstr>
      <vt:lpstr>Minorities report more difficulty paying utility bills.</vt:lpstr>
      <vt:lpstr>About half of people believe that lower-income households spend a higher percentage of their income on utility bills.</vt:lpstr>
      <vt:lpstr>PRIORITIES</vt:lpstr>
      <vt:lpstr>Voters’ top energy-related priorities are protecting their health and addressing climate change, followed by efficiency and costs.</vt:lpstr>
      <vt:lpstr>Climate varies the most by demographics, followed by health.</vt:lpstr>
      <vt:lpstr>In California, there is greater emphasis on climate change.</vt:lpstr>
      <vt:lpstr>Across demographics, Californians place more weight on climate change.</vt:lpstr>
      <vt:lpstr>In the Northeast, health effects are the dominant concern.</vt:lpstr>
      <vt:lpstr>Pollution and health concerns are high among virtually all demographics in the Northeast.</vt:lpstr>
      <vt:lpstr>All of these priorities rank slightly lower in the South, though efficiency and costs vary less by region than other issues.</vt:lpstr>
      <vt:lpstr>Reducing costs ranks higher here than in other regions, particularly among African Americans, exurban, and middle-income voters.</vt:lpstr>
      <vt:lpstr>For priorities, the Midwest states we surveyed look much more like the Southern states we surveyed than the Northeast or California.</vt:lpstr>
      <vt:lpstr>Across most demographics in the Midwest, health and climate change rank as higher priorities than efficiency or lowering costs.</vt:lpstr>
      <vt:lpstr>PROPOSALS</vt:lpstr>
      <vt:lpstr>Voters are supportive of the utility incentives proposal, whether highlighting those with limited incomes or not.</vt:lpstr>
      <vt:lpstr>The same is true of the most restrictive proposal, requiring standards.</vt:lpstr>
      <vt:lpstr>Keeping renters on an even footing is very popular, even with the low-income language.</vt:lpstr>
      <vt:lpstr>Providing technological tools to landlords has somewhat less intensity behind compared to the other proposals.</vt:lpstr>
      <vt:lpstr>Providing incentives to landlords is also very popular, regardless of the language.</vt:lpstr>
      <vt:lpstr>The surcharge is less popular, especially at $1.00, but it still has majority support.</vt:lpstr>
      <vt:lpstr>Almost all of our proposals have generally very high support.</vt:lpstr>
      <vt:lpstr>In California, the trend is the same.</vt:lpstr>
      <vt:lpstr>In the Northeast, the higher surcharge is net negative.</vt:lpstr>
      <vt:lpstr>All proposals (including the surcharge) have majority support in the South, our most Republican region.</vt:lpstr>
      <vt:lpstr>The same holds for the Midwest.</vt:lpstr>
      <vt:lpstr>Language highlighting the impact on low-income households performs similarly to language that doesn’t.</vt:lpstr>
      <vt:lpstr>Support is strong among Democrats and weak among Republicans.</vt:lpstr>
      <vt:lpstr>Support for the surcharge is lowest among whites.</vt:lpstr>
      <vt:lpstr>Non-college men are our toughest group education-wise.</vt:lpstr>
      <vt:lpstr>Support for the surcharge is strongest among younger voters.</vt:lpstr>
      <vt:lpstr>Renters are far more likely to be supportive than homeowners.</vt:lpstr>
      <vt:lpstr>Voters whose highest priority is climate change are most likely to be supportive of the surcharge.</vt:lpstr>
      <vt:lpstr>On every proposal, Democrats lead in support, followed by Independents.</vt:lpstr>
      <vt:lpstr>MESSAGING</vt:lpstr>
      <vt:lpstr>Overall, after messaging the proposal numbers shift down slightly but are strong throughout the poll on everything except the surcharge.</vt:lpstr>
      <vt:lpstr>There are several groups of persuadable we should think about</vt:lpstr>
      <vt:lpstr>Female, older, and non-college voters are key persuasion targets.</vt:lpstr>
      <vt:lpstr>Our strong supporters/activist targets are:</vt:lpstr>
      <vt:lpstr>Our strongest messages focus on immediate and higher-stakes benefits, like protecting the vulnerable and reducing health effects.</vt:lpstr>
      <vt:lpstr>Messages highlighting the burdens of high energy costs are also strong. </vt:lpstr>
      <vt:lpstr>Lower-tier arguments</vt:lpstr>
      <vt:lpstr>We’re most vulnerable on the cost – voters simply don’t want to pay if they can avoid it.</vt:lpstr>
      <vt:lpstr>Republicans and less persuadable voters who like the incentives but not the surcharge are most likely to defect.</vt:lpstr>
      <vt:lpstr>Less effective opposition messages</vt:lpstr>
      <vt:lpstr>Regionally, there are only modest message differences.</vt:lpstr>
      <vt:lpstr>The climate-change argument pops in California.</vt:lpstr>
      <vt:lpstr>Lower-tier positives by region</vt:lpstr>
      <vt:lpstr>Our biggest vulnerabilities also remain the same regardless of the region.</vt:lpstr>
      <vt:lpstr>None of the weaker attacks stand out in any particular region, either.</vt:lpstr>
      <vt:lpstr>STRATEGIC RECOMMENDATIONS</vt:lpstr>
      <vt:lpstr>Messaging Recommendations</vt:lpstr>
      <vt:lpstr>USING THE POLL TO ADVANCE YOUR WORK</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McCready for Congress</dc:title>
  <dc:creator>Samantha Gilbert</dc:creator>
  <cp:lastModifiedBy>Todd Nedwick</cp:lastModifiedBy>
  <cp:revision>170</cp:revision>
  <dcterms:created xsi:type="dcterms:W3CDTF">2018-04-17T16:50:04Z</dcterms:created>
  <dcterms:modified xsi:type="dcterms:W3CDTF">2018-08-22T12:27:50Z</dcterms:modified>
</cp:coreProperties>
</file>