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861003-9E3B-4872-A253-EFFEE0033723}" v="41" dt="2022-07-22T13:11:03.5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131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9D55C6-C42B-45F6-8780-040BC8DADCF9}" type="datetimeFigureOut">
              <a:rPr lang="en-US" smtClean="0"/>
              <a:t>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C536C-8820-4ABF-89DC-42B1B0AC15C5}" type="slidenum">
              <a:rPr lang="en-US" smtClean="0"/>
              <a:t>‹#›</a:t>
            </a:fld>
            <a:endParaRPr lang="en-US"/>
          </a:p>
        </p:txBody>
      </p:sp>
    </p:spTree>
    <p:extLst>
      <p:ext uri="{BB962C8B-B14F-4D97-AF65-F5344CB8AC3E}">
        <p14:creationId xmlns:p14="http://schemas.microsoft.com/office/powerpoint/2010/main" val="2384867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9D55C6-C42B-45F6-8780-040BC8DADCF9}" type="datetimeFigureOut">
              <a:rPr lang="en-US" smtClean="0"/>
              <a:t>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C536C-8820-4ABF-89DC-42B1B0AC15C5}" type="slidenum">
              <a:rPr lang="en-US" smtClean="0"/>
              <a:t>‹#›</a:t>
            </a:fld>
            <a:endParaRPr lang="en-US"/>
          </a:p>
        </p:txBody>
      </p:sp>
    </p:spTree>
    <p:extLst>
      <p:ext uri="{BB962C8B-B14F-4D97-AF65-F5344CB8AC3E}">
        <p14:creationId xmlns:p14="http://schemas.microsoft.com/office/powerpoint/2010/main" val="854521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9D55C6-C42B-45F6-8780-040BC8DADCF9}" type="datetimeFigureOut">
              <a:rPr lang="en-US" smtClean="0"/>
              <a:t>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C536C-8820-4ABF-89DC-42B1B0AC15C5}" type="slidenum">
              <a:rPr lang="en-US" smtClean="0"/>
              <a:t>‹#›</a:t>
            </a:fld>
            <a:endParaRPr lang="en-US"/>
          </a:p>
        </p:txBody>
      </p:sp>
    </p:spTree>
    <p:extLst>
      <p:ext uri="{BB962C8B-B14F-4D97-AF65-F5344CB8AC3E}">
        <p14:creationId xmlns:p14="http://schemas.microsoft.com/office/powerpoint/2010/main" val="1452648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9D55C6-C42B-45F6-8780-040BC8DADCF9}" type="datetimeFigureOut">
              <a:rPr lang="en-US" smtClean="0"/>
              <a:t>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C536C-8820-4ABF-89DC-42B1B0AC15C5}" type="slidenum">
              <a:rPr lang="en-US" smtClean="0"/>
              <a:t>‹#›</a:t>
            </a:fld>
            <a:endParaRPr lang="en-US"/>
          </a:p>
        </p:txBody>
      </p:sp>
    </p:spTree>
    <p:extLst>
      <p:ext uri="{BB962C8B-B14F-4D97-AF65-F5344CB8AC3E}">
        <p14:creationId xmlns:p14="http://schemas.microsoft.com/office/powerpoint/2010/main" val="4019575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9D55C6-C42B-45F6-8780-040BC8DADCF9}" type="datetimeFigureOut">
              <a:rPr lang="en-US" smtClean="0"/>
              <a:t>8/3/2022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C536C-8820-4ABF-89DC-42B1B0AC15C5}" type="slidenum">
              <a:rPr lang="en-US" smtClean="0"/>
              <a:t>‹#›</a:t>
            </a:fld>
            <a:endParaRPr lang="en-US"/>
          </a:p>
        </p:txBody>
      </p:sp>
    </p:spTree>
    <p:extLst>
      <p:ext uri="{BB962C8B-B14F-4D97-AF65-F5344CB8AC3E}">
        <p14:creationId xmlns:p14="http://schemas.microsoft.com/office/powerpoint/2010/main" val="1765934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9D55C6-C42B-45F6-8780-040BC8DADCF9}" type="datetimeFigureOut">
              <a:rPr lang="en-US" smtClean="0"/>
              <a:t>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C536C-8820-4ABF-89DC-42B1B0AC15C5}" type="slidenum">
              <a:rPr lang="en-US" smtClean="0"/>
              <a:t>‹#›</a:t>
            </a:fld>
            <a:endParaRPr lang="en-US"/>
          </a:p>
        </p:txBody>
      </p:sp>
    </p:spTree>
    <p:extLst>
      <p:ext uri="{BB962C8B-B14F-4D97-AF65-F5344CB8AC3E}">
        <p14:creationId xmlns:p14="http://schemas.microsoft.com/office/powerpoint/2010/main" val="1906352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9D55C6-C42B-45F6-8780-040BC8DADCF9}" type="datetimeFigureOut">
              <a:rPr lang="en-US" smtClean="0"/>
              <a:t>8/3/2022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5C536C-8820-4ABF-89DC-42B1B0AC15C5}" type="slidenum">
              <a:rPr lang="en-US" smtClean="0"/>
              <a:t>‹#›</a:t>
            </a:fld>
            <a:endParaRPr lang="en-US"/>
          </a:p>
        </p:txBody>
      </p:sp>
    </p:spTree>
    <p:extLst>
      <p:ext uri="{BB962C8B-B14F-4D97-AF65-F5344CB8AC3E}">
        <p14:creationId xmlns:p14="http://schemas.microsoft.com/office/powerpoint/2010/main" val="390623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9D55C6-C42B-45F6-8780-040BC8DADCF9}" type="datetimeFigureOut">
              <a:rPr lang="en-US" smtClean="0"/>
              <a:t>8/3/2022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5C536C-8820-4ABF-89DC-42B1B0AC15C5}" type="slidenum">
              <a:rPr lang="en-US" smtClean="0"/>
              <a:t>‹#›</a:t>
            </a:fld>
            <a:endParaRPr lang="en-US"/>
          </a:p>
        </p:txBody>
      </p:sp>
    </p:spTree>
    <p:extLst>
      <p:ext uri="{BB962C8B-B14F-4D97-AF65-F5344CB8AC3E}">
        <p14:creationId xmlns:p14="http://schemas.microsoft.com/office/powerpoint/2010/main" val="1516079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9D55C6-C42B-45F6-8780-040BC8DADCF9}" type="datetimeFigureOut">
              <a:rPr lang="en-US" smtClean="0"/>
              <a:t>8/3/2022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5C536C-8820-4ABF-89DC-42B1B0AC15C5}" type="slidenum">
              <a:rPr lang="en-US" smtClean="0"/>
              <a:t>‹#›</a:t>
            </a:fld>
            <a:endParaRPr lang="en-US"/>
          </a:p>
        </p:txBody>
      </p:sp>
    </p:spTree>
    <p:extLst>
      <p:ext uri="{BB962C8B-B14F-4D97-AF65-F5344CB8AC3E}">
        <p14:creationId xmlns:p14="http://schemas.microsoft.com/office/powerpoint/2010/main" val="2691650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9D55C6-C42B-45F6-8780-040BC8DADCF9}" type="datetimeFigureOut">
              <a:rPr lang="en-US" smtClean="0"/>
              <a:t>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C536C-8820-4ABF-89DC-42B1B0AC15C5}" type="slidenum">
              <a:rPr lang="en-US" smtClean="0"/>
              <a:t>‹#›</a:t>
            </a:fld>
            <a:endParaRPr lang="en-US"/>
          </a:p>
        </p:txBody>
      </p:sp>
    </p:spTree>
    <p:extLst>
      <p:ext uri="{BB962C8B-B14F-4D97-AF65-F5344CB8AC3E}">
        <p14:creationId xmlns:p14="http://schemas.microsoft.com/office/powerpoint/2010/main" val="2880789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9D55C6-C42B-45F6-8780-040BC8DADCF9}" type="datetimeFigureOut">
              <a:rPr lang="en-US" smtClean="0"/>
              <a:t>8/3/2022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C536C-8820-4ABF-89DC-42B1B0AC15C5}" type="slidenum">
              <a:rPr lang="en-US" smtClean="0"/>
              <a:t>‹#›</a:t>
            </a:fld>
            <a:endParaRPr lang="en-US"/>
          </a:p>
        </p:txBody>
      </p:sp>
    </p:spTree>
    <p:extLst>
      <p:ext uri="{BB962C8B-B14F-4D97-AF65-F5344CB8AC3E}">
        <p14:creationId xmlns:p14="http://schemas.microsoft.com/office/powerpoint/2010/main" val="1737946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9D55C6-C42B-45F6-8780-040BC8DADCF9}" type="datetimeFigureOut">
              <a:rPr lang="en-US" smtClean="0"/>
              <a:t>8/3/2022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C536C-8820-4ABF-89DC-42B1B0AC15C5}" type="slidenum">
              <a:rPr lang="en-US" smtClean="0"/>
              <a:t>‹#›</a:t>
            </a:fld>
            <a:endParaRPr lang="en-US"/>
          </a:p>
        </p:txBody>
      </p:sp>
    </p:spTree>
    <p:extLst>
      <p:ext uri="{BB962C8B-B14F-4D97-AF65-F5344CB8AC3E}">
        <p14:creationId xmlns:p14="http://schemas.microsoft.com/office/powerpoint/2010/main" val="3099875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www.elsevier.com/events/conferences/international-conference-on-ionic-liquids-in-separation-and-purification-technology" TargetMode="External"/><Relationship Id="rId7" Type="http://schemas.openxmlformats.org/officeDocument/2006/relationships/hyperlink" Target="https://www.journals.elsevier.com/journal-of-ionic-liquids"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hyperlink" Target="https://www.journals.elsevier.com/separation-and-purification-technology" TargetMode="External"/><Relationship Id="rId10" Type="http://schemas.openxmlformats.org/officeDocument/2006/relationships/image" Target="../media/image6.svg"/><Relationship Id="rId4" Type="http://schemas.openxmlformats.org/officeDocument/2006/relationships/image" Target="../media/image2.png"/><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hyperlink" Target="https://www.elsevier.com/events/conferences/international-conference-on-ionic-liquids-in-separation-and-purification-technology"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AAE66A9-8EC8-43E6-B851-FC2531CA3736}"/>
              </a:ext>
            </a:extLst>
          </p:cNvPr>
          <p:cNvPicPr>
            <a:picLocks noChangeAspect="1"/>
          </p:cNvPicPr>
          <p:nvPr/>
        </p:nvPicPr>
        <p:blipFill rotWithShape="1">
          <a:blip r:embed="rId2"/>
          <a:srcRect l="2455" r="23885" b="1787"/>
          <a:stretch/>
        </p:blipFill>
        <p:spPr>
          <a:xfrm>
            <a:off x="0" y="0"/>
            <a:ext cx="9144000" cy="6858000"/>
          </a:xfrm>
          <a:prstGeom prst="rect">
            <a:avLst/>
          </a:prstGeom>
        </p:spPr>
      </p:pic>
      <p:sp>
        <p:nvSpPr>
          <p:cNvPr id="5" name="TextBox 4">
            <a:extLst>
              <a:ext uri="{FF2B5EF4-FFF2-40B4-BE49-F238E27FC236}">
                <a16:creationId xmlns:a16="http://schemas.microsoft.com/office/drawing/2014/main" id="{C4EC6842-49E3-46D1-84AF-CCE3647184C0}"/>
              </a:ext>
            </a:extLst>
          </p:cNvPr>
          <p:cNvSpPr txBox="1"/>
          <p:nvPr/>
        </p:nvSpPr>
        <p:spPr>
          <a:xfrm>
            <a:off x="457200" y="1752600"/>
            <a:ext cx="6248400" cy="769441"/>
          </a:xfrm>
          <a:prstGeom prst="rect">
            <a:avLst/>
          </a:prstGeom>
          <a:noFill/>
        </p:spPr>
        <p:txBody>
          <a:bodyPr wrap="square">
            <a:spAutoFit/>
          </a:bodyPr>
          <a:lstStyle/>
          <a:p>
            <a:r>
              <a:rPr lang="en-US" sz="2200" b="1" dirty="0">
                <a:solidFill>
                  <a:schemeClr val="bg1">
                    <a:lumMod val="95000"/>
                  </a:schemeClr>
                </a:solidFill>
                <a:latin typeface="Myriad Pro" panose="020B0503030403020204" pitchFamily="34" charset="0"/>
              </a:rPr>
              <a:t>5th International Conference on Ionic Liquids in Separation and Purification Technology</a:t>
            </a:r>
          </a:p>
        </p:txBody>
      </p:sp>
      <p:sp>
        <p:nvSpPr>
          <p:cNvPr id="6" name="TextBox 5">
            <a:extLst>
              <a:ext uri="{FF2B5EF4-FFF2-40B4-BE49-F238E27FC236}">
                <a16:creationId xmlns:a16="http://schemas.microsoft.com/office/drawing/2014/main" id="{57C47B31-9F4C-43EA-9622-5AFB8C3B576E}"/>
              </a:ext>
            </a:extLst>
          </p:cNvPr>
          <p:cNvSpPr txBox="1"/>
          <p:nvPr/>
        </p:nvSpPr>
        <p:spPr>
          <a:xfrm>
            <a:off x="484660" y="2557046"/>
            <a:ext cx="6248400" cy="430887"/>
          </a:xfrm>
          <a:prstGeom prst="rect">
            <a:avLst/>
          </a:prstGeom>
          <a:noFill/>
        </p:spPr>
        <p:txBody>
          <a:bodyPr wrap="square">
            <a:spAutoFit/>
          </a:bodyPr>
          <a:lstStyle/>
          <a:p>
            <a:r>
              <a:rPr lang="en-US" sz="2200" dirty="0">
                <a:solidFill>
                  <a:schemeClr val="bg1">
                    <a:lumMod val="95000"/>
                  </a:schemeClr>
                </a:solidFill>
                <a:latin typeface="Myriad Pro" panose="020B0503030403020204" pitchFamily="34" charset="0"/>
              </a:rPr>
              <a:t>5–8 February 2023 | Scottsdale, Arizona, USA</a:t>
            </a:r>
          </a:p>
        </p:txBody>
      </p:sp>
      <p:sp>
        <p:nvSpPr>
          <p:cNvPr id="14" name="TextBox 13">
            <a:extLst>
              <a:ext uri="{FF2B5EF4-FFF2-40B4-BE49-F238E27FC236}">
                <a16:creationId xmlns:a16="http://schemas.microsoft.com/office/drawing/2014/main" id="{03C24633-B585-420B-87FA-86D03B756935}"/>
              </a:ext>
            </a:extLst>
          </p:cNvPr>
          <p:cNvSpPr txBox="1"/>
          <p:nvPr/>
        </p:nvSpPr>
        <p:spPr>
          <a:xfrm>
            <a:off x="505508" y="4844206"/>
            <a:ext cx="6019800" cy="1015663"/>
          </a:xfrm>
          <a:prstGeom prst="rect">
            <a:avLst/>
          </a:prstGeom>
          <a:noFill/>
        </p:spPr>
        <p:txBody>
          <a:bodyPr wrap="square">
            <a:spAutoFit/>
          </a:bodyPr>
          <a:lstStyle/>
          <a:p>
            <a:pPr marL="0" marR="0">
              <a:spcBef>
                <a:spcPts val="0"/>
              </a:spcBef>
              <a:spcAft>
                <a:spcPts val="0"/>
              </a:spcAft>
            </a:pPr>
            <a:r>
              <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Conference chairs:</a:t>
            </a:r>
          </a:p>
          <a:p>
            <a:pPr marL="0" marR="0">
              <a:spcBef>
                <a:spcPts val="0"/>
              </a:spcBef>
              <a:spcAft>
                <a:spcPts val="0"/>
              </a:spcAft>
            </a:pPr>
            <a:r>
              <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Jason Hallett</a:t>
            </a:r>
            <a:r>
              <a:rPr lang="en-GB"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GB" sz="20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Imperial College London, United Kingdom</a:t>
            </a:r>
            <a:endParaRPr lang="en-US" sz="20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Mark B. </a:t>
            </a:r>
            <a:r>
              <a:rPr lang="en-GB" sz="2000" b="1"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Shiflett</a:t>
            </a:r>
            <a:r>
              <a:rPr lang="en-GB"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GB" sz="20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University of Kansas, USA</a:t>
            </a:r>
            <a:endParaRPr lang="en-US" sz="20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5" name="Picture 14" descr="Qr code&#10;&#10;Description automatically generated">
            <a:hlinkClick r:id="rId3"/>
            <a:extLst>
              <a:ext uri="{FF2B5EF4-FFF2-40B4-BE49-F238E27FC236}">
                <a16:creationId xmlns:a16="http://schemas.microsoft.com/office/drawing/2014/main" id="{48D514EE-A9C2-4665-821F-0C92227317C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43100" y="5464978"/>
            <a:ext cx="855980" cy="855980"/>
          </a:xfrm>
          <a:prstGeom prst="rect">
            <a:avLst/>
          </a:prstGeom>
          <a:noFill/>
          <a:ln>
            <a:noFill/>
          </a:ln>
        </p:spPr>
      </p:pic>
      <p:pic>
        <p:nvPicPr>
          <p:cNvPr id="1026" name="Picture 2" descr="jc">
            <a:hlinkClick r:id="rId5" tooltip="&quot;supporting publication&quot;"/>
            <a:extLst>
              <a:ext uri="{FF2B5EF4-FFF2-40B4-BE49-F238E27FC236}">
                <a16:creationId xmlns:a16="http://schemas.microsoft.com/office/drawing/2014/main" id="{A0E0A8F0-B64B-4326-82EE-33A707768E6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20610" y="1591710"/>
            <a:ext cx="1249680" cy="1682262"/>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1" descr="Journal of Ionic Liquids">
            <a:hlinkClick r:id="rId7"/>
            <a:extLst>
              <a:ext uri="{FF2B5EF4-FFF2-40B4-BE49-F238E27FC236}">
                <a16:creationId xmlns:a16="http://schemas.microsoft.com/office/drawing/2014/main" id="{4BE34543-AAB2-4150-845F-4FC37414201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46250" y="3561416"/>
            <a:ext cx="1249680" cy="1666240"/>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3">
            <a:extLst>
              <a:ext uri="{FF2B5EF4-FFF2-40B4-BE49-F238E27FC236}">
                <a16:creationId xmlns:a16="http://schemas.microsoft.com/office/drawing/2014/main" id="{605CF195-4FAD-41CB-BD0F-1FF0BE71F4FE}"/>
              </a:ext>
            </a:extLst>
          </p:cNvPr>
          <p:cNvSpPr>
            <a:spLocks noChangeArrowheads="1"/>
          </p:cNvSpPr>
          <p:nvPr/>
        </p:nvSpPr>
        <p:spPr bwMode="auto">
          <a:xfrm>
            <a:off x="7359650" y="609600"/>
            <a:ext cx="134819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Supporting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publications</a:t>
            </a:r>
            <a:endParaRPr kumimoji="0" lang="en-GB" altLang="en-US" b="0" i="0" u="none" strike="noStrike" cap="none" normalizeH="0" baseline="0" dirty="0">
              <a:ln>
                <a:noFill/>
              </a:ln>
              <a:solidFill>
                <a:schemeClr val="bg1"/>
              </a:solidFill>
              <a:effectLst/>
              <a:ea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bg1"/>
              </a:solidFill>
              <a:effectLst/>
              <a:latin typeface="Arial" panose="020B0604020202020204" pitchFamily="34" charset="0"/>
            </a:endParaRPr>
          </a:p>
        </p:txBody>
      </p:sp>
      <p:sp>
        <p:nvSpPr>
          <p:cNvPr id="18" name="Rectangle 17">
            <a:extLst>
              <a:ext uri="{FF2B5EF4-FFF2-40B4-BE49-F238E27FC236}">
                <a16:creationId xmlns:a16="http://schemas.microsoft.com/office/drawing/2014/main" id="{E0BB81BA-801A-41B7-924C-29666792F97E}"/>
              </a:ext>
            </a:extLst>
          </p:cNvPr>
          <p:cNvSpPr/>
          <p:nvPr/>
        </p:nvSpPr>
        <p:spPr>
          <a:xfrm>
            <a:off x="609600" y="3388549"/>
            <a:ext cx="5475725" cy="103105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1" name="AutoShape 8" descr="Elsevier logo">
            <a:extLst>
              <a:ext uri="{FF2B5EF4-FFF2-40B4-BE49-F238E27FC236}">
                <a16:creationId xmlns:a16="http://schemas.microsoft.com/office/drawing/2014/main" id="{5A405663-C908-479C-BF19-1548283BA025}"/>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6" name="Group 25">
            <a:extLst>
              <a:ext uri="{FF2B5EF4-FFF2-40B4-BE49-F238E27FC236}">
                <a16:creationId xmlns:a16="http://schemas.microsoft.com/office/drawing/2014/main" id="{97FEF2B6-73E9-44A6-99A3-E187050E9325}"/>
              </a:ext>
            </a:extLst>
          </p:cNvPr>
          <p:cNvGrpSpPr/>
          <p:nvPr/>
        </p:nvGrpSpPr>
        <p:grpSpPr>
          <a:xfrm>
            <a:off x="6453485" y="5492314"/>
            <a:ext cx="799181" cy="908486"/>
            <a:chOff x="5561974" y="273579"/>
            <a:chExt cx="1143626" cy="1300040"/>
          </a:xfrm>
        </p:grpSpPr>
        <p:sp>
          <p:nvSpPr>
            <p:cNvPr id="25" name="Rectangle 24">
              <a:extLst>
                <a:ext uri="{FF2B5EF4-FFF2-40B4-BE49-F238E27FC236}">
                  <a16:creationId xmlns:a16="http://schemas.microsoft.com/office/drawing/2014/main" id="{658B5A85-6952-4753-B96C-7F39650B016F}"/>
                </a:ext>
              </a:extLst>
            </p:cNvPr>
            <p:cNvSpPr/>
            <p:nvPr/>
          </p:nvSpPr>
          <p:spPr>
            <a:xfrm>
              <a:off x="5561974" y="273579"/>
              <a:ext cx="1143626" cy="130004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4" name="Graphic 23">
              <a:extLst>
                <a:ext uri="{FF2B5EF4-FFF2-40B4-BE49-F238E27FC236}">
                  <a16:creationId xmlns:a16="http://schemas.microsoft.com/office/drawing/2014/main" id="{55760837-5B7A-406B-8069-39428C9110D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614674" y="333258"/>
              <a:ext cx="1038226" cy="1145628"/>
            </a:xfrm>
            <a:prstGeom prst="rect">
              <a:avLst/>
            </a:prstGeom>
          </p:spPr>
        </p:pic>
      </p:grpSp>
      <p:sp>
        <p:nvSpPr>
          <p:cNvPr id="17" name="TextBox 16">
            <a:extLst>
              <a:ext uri="{FF2B5EF4-FFF2-40B4-BE49-F238E27FC236}">
                <a16:creationId xmlns:a16="http://schemas.microsoft.com/office/drawing/2014/main" id="{A5904CC4-BCC0-284E-CDA6-055D58798AC1}"/>
              </a:ext>
            </a:extLst>
          </p:cNvPr>
          <p:cNvSpPr txBox="1"/>
          <p:nvPr/>
        </p:nvSpPr>
        <p:spPr>
          <a:xfrm>
            <a:off x="626385" y="3441960"/>
            <a:ext cx="5458940" cy="924227"/>
          </a:xfrm>
          <a:prstGeom prst="rect">
            <a:avLst/>
          </a:prstGeom>
          <a:noFill/>
        </p:spPr>
        <p:txBody>
          <a:bodyPr wrap="square">
            <a:spAutoFit/>
          </a:bodyPr>
          <a:lstStyle/>
          <a:p>
            <a:pPr marL="0" marR="0">
              <a:lnSpc>
                <a:spcPct val="150000"/>
              </a:lnSpc>
              <a:spcBef>
                <a:spcPts val="0"/>
              </a:spcBef>
              <a:spcAft>
                <a:spcPts val="0"/>
              </a:spcAft>
            </a:pPr>
            <a:r>
              <a:rPr lang="en-GB" sz="1900" dirty="0">
                <a:effectLst/>
                <a:latin typeface="Myriad Pro" panose="020B0503030403020204"/>
                <a:ea typeface="Calibri" panose="020F0502020204030204" pitchFamily="34" charset="0"/>
                <a:cs typeface="Times New Roman" panose="02020603050405020304" pitchFamily="18" charset="0"/>
              </a:rPr>
              <a:t>Abstract submission deadline: 2 September 2022</a:t>
            </a:r>
            <a:endParaRPr lang="en-US" sz="1900" dirty="0">
              <a:effectLst/>
              <a:latin typeface="Myriad Pro" panose="020B0503030403020204"/>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GB" sz="1900" dirty="0">
                <a:effectLst/>
                <a:latin typeface="Myriad Pro" panose="020B0503030403020204"/>
                <a:ea typeface="Calibri" panose="020F0502020204030204" pitchFamily="34" charset="0"/>
                <a:cs typeface="Times New Roman" panose="02020603050405020304" pitchFamily="18" charset="0"/>
              </a:rPr>
              <a:t>Early registration deadline: 4 November 2022</a:t>
            </a:r>
            <a:endParaRPr lang="en-US" sz="1900" dirty="0">
              <a:effectLst/>
              <a:latin typeface="Myriad Pro" panose="020B0503030403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8665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0DCFB70-2AFD-4D18-BD6C-5F663E7345A5}"/>
              </a:ext>
            </a:extLst>
          </p:cNvPr>
          <p:cNvPicPr>
            <a:picLocks noChangeAspect="1"/>
          </p:cNvPicPr>
          <p:nvPr/>
        </p:nvPicPr>
        <p:blipFill rotWithShape="1">
          <a:blip r:embed="rId2"/>
          <a:srcRect l="2455" r="23885" b="1787"/>
          <a:stretch/>
        </p:blipFill>
        <p:spPr>
          <a:xfrm>
            <a:off x="0" y="0"/>
            <a:ext cx="9144000" cy="6858000"/>
          </a:xfrm>
          <a:prstGeom prst="rect">
            <a:avLst/>
          </a:prstGeom>
        </p:spPr>
      </p:pic>
      <p:sp>
        <p:nvSpPr>
          <p:cNvPr id="4" name="TextBox 3">
            <a:extLst>
              <a:ext uri="{FF2B5EF4-FFF2-40B4-BE49-F238E27FC236}">
                <a16:creationId xmlns:a16="http://schemas.microsoft.com/office/drawing/2014/main" id="{0337C52A-FAB8-4DFE-A062-41537627B57A}"/>
              </a:ext>
            </a:extLst>
          </p:cNvPr>
          <p:cNvSpPr txBox="1"/>
          <p:nvPr/>
        </p:nvSpPr>
        <p:spPr>
          <a:xfrm>
            <a:off x="457200" y="1752600"/>
            <a:ext cx="6248400" cy="769441"/>
          </a:xfrm>
          <a:prstGeom prst="rect">
            <a:avLst/>
          </a:prstGeom>
          <a:noFill/>
        </p:spPr>
        <p:txBody>
          <a:bodyPr wrap="square">
            <a:spAutoFit/>
          </a:bodyPr>
          <a:lstStyle/>
          <a:p>
            <a:r>
              <a:rPr lang="en-US" sz="2200" b="1" dirty="0">
                <a:solidFill>
                  <a:schemeClr val="bg1">
                    <a:lumMod val="95000"/>
                  </a:schemeClr>
                </a:solidFill>
                <a:latin typeface="Myriad Pro" panose="020B0503030403020204" pitchFamily="34" charset="0"/>
              </a:rPr>
              <a:t>5th International Conference on Ionic Liquids in Separation and Purification Technology</a:t>
            </a:r>
          </a:p>
        </p:txBody>
      </p:sp>
      <p:sp>
        <p:nvSpPr>
          <p:cNvPr id="5" name="TextBox 4">
            <a:extLst>
              <a:ext uri="{FF2B5EF4-FFF2-40B4-BE49-F238E27FC236}">
                <a16:creationId xmlns:a16="http://schemas.microsoft.com/office/drawing/2014/main" id="{3EB1F38C-526F-4ECD-B544-DE5082BB8718}"/>
              </a:ext>
            </a:extLst>
          </p:cNvPr>
          <p:cNvSpPr txBox="1"/>
          <p:nvPr/>
        </p:nvSpPr>
        <p:spPr>
          <a:xfrm>
            <a:off x="484660" y="2557046"/>
            <a:ext cx="6373340" cy="430887"/>
          </a:xfrm>
          <a:prstGeom prst="rect">
            <a:avLst/>
          </a:prstGeom>
          <a:noFill/>
        </p:spPr>
        <p:txBody>
          <a:bodyPr wrap="square">
            <a:spAutoFit/>
          </a:bodyPr>
          <a:lstStyle/>
          <a:p>
            <a:r>
              <a:rPr lang="en-US" sz="2200" dirty="0">
                <a:solidFill>
                  <a:schemeClr val="bg1">
                    <a:lumMod val="95000"/>
                  </a:schemeClr>
                </a:solidFill>
                <a:latin typeface="Myriad Pro" panose="020B0503030403020204" pitchFamily="34" charset="0"/>
              </a:rPr>
              <a:t>5–8 February 2023 | Scottsdale, Arizona, USA</a:t>
            </a:r>
          </a:p>
        </p:txBody>
      </p:sp>
      <p:sp>
        <p:nvSpPr>
          <p:cNvPr id="7" name="TextBox 6">
            <a:extLst>
              <a:ext uri="{FF2B5EF4-FFF2-40B4-BE49-F238E27FC236}">
                <a16:creationId xmlns:a16="http://schemas.microsoft.com/office/drawing/2014/main" id="{71F335A6-8E59-4E6D-9F17-8E2AF7778179}"/>
              </a:ext>
            </a:extLst>
          </p:cNvPr>
          <p:cNvSpPr txBox="1"/>
          <p:nvPr/>
        </p:nvSpPr>
        <p:spPr>
          <a:xfrm>
            <a:off x="465095" y="3048000"/>
            <a:ext cx="6011905" cy="3769173"/>
          </a:xfrm>
          <a:prstGeom prst="rect">
            <a:avLst/>
          </a:prstGeom>
          <a:noFill/>
        </p:spPr>
        <p:txBody>
          <a:bodyPr wrap="square">
            <a:spAutoFit/>
          </a:bodyPr>
          <a:lstStyle/>
          <a:p>
            <a:pPr marL="0" marR="0">
              <a:lnSpc>
                <a:spcPct val="107000"/>
              </a:lnSpc>
              <a:spcBef>
                <a:spcPts val="0"/>
              </a:spcBef>
              <a:spcAft>
                <a:spcPts val="0"/>
              </a:spcAft>
            </a:pPr>
            <a:r>
              <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The aim of the </a:t>
            </a: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5th International Conference on Ionic Liquids in Separation and Purification Technology</a:t>
            </a:r>
            <a:r>
              <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is to provide a forum for researchers in academia, national laboratories, and industry to share and discuss their latest results on the use of ionic liquids in separation applications. This meeting will build on the momentum from the previous ILSEPT meetings held in 2011, 2014, 2017, and 2019.</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Conference topics:</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Ionic Liquids as Advanced Materials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Applications of Ionic Liquids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Process </a:t>
            </a:r>
            <a:r>
              <a:rPr lang="en-GB" sz="16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Modeling</a:t>
            </a:r>
            <a:r>
              <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and Fundamental Studies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Laboratory to Commercialization, “What is needed to drive</a:t>
            </a:r>
          </a:p>
          <a:p>
            <a:pPr marR="0" lvl="0">
              <a:lnSpc>
                <a:spcPct val="107000"/>
              </a:lnSpc>
              <a:spcBef>
                <a:spcPts val="0"/>
              </a:spcBef>
              <a:spcAft>
                <a:spcPts val="0"/>
              </a:spcAft>
            </a:pPr>
            <a:r>
              <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the use of ionic liquids for separation and purification”</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descr="Qr code&#10;&#10;Description automatically generated">
            <a:hlinkClick r:id="rId3"/>
            <a:extLst>
              <a:ext uri="{FF2B5EF4-FFF2-40B4-BE49-F238E27FC236}">
                <a16:creationId xmlns:a16="http://schemas.microsoft.com/office/drawing/2014/main" id="{70D188BD-2F23-42E4-97AE-41E0FAF49FC5}"/>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30820" y="3962400"/>
            <a:ext cx="855980" cy="855980"/>
          </a:xfrm>
          <a:prstGeom prst="rect">
            <a:avLst/>
          </a:prstGeom>
          <a:noFill/>
          <a:ln>
            <a:noFill/>
          </a:ln>
        </p:spPr>
      </p:pic>
      <p:sp>
        <p:nvSpPr>
          <p:cNvPr id="14" name="AutoShape 8" descr="Elsevier logo">
            <a:extLst>
              <a:ext uri="{FF2B5EF4-FFF2-40B4-BE49-F238E27FC236}">
                <a16:creationId xmlns:a16="http://schemas.microsoft.com/office/drawing/2014/main" id="{BA17F980-A046-462B-806E-C484E27B9F3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TextBox 17">
            <a:extLst>
              <a:ext uri="{FF2B5EF4-FFF2-40B4-BE49-F238E27FC236}">
                <a16:creationId xmlns:a16="http://schemas.microsoft.com/office/drawing/2014/main" id="{77E8FC0A-6BF0-4233-A838-9DD908F0443E}"/>
              </a:ext>
            </a:extLst>
          </p:cNvPr>
          <p:cNvSpPr txBox="1"/>
          <p:nvPr/>
        </p:nvSpPr>
        <p:spPr>
          <a:xfrm>
            <a:off x="6140450" y="4932586"/>
            <a:ext cx="2666999" cy="1661417"/>
          </a:xfrm>
          <a:prstGeom prst="rect">
            <a:avLst/>
          </a:prstGeom>
          <a:noFill/>
        </p:spPr>
        <p:txBody>
          <a:bodyPr wrap="square">
            <a:spAutoFit/>
          </a:bodyPr>
          <a:lstStyle/>
          <a:p>
            <a:pPr marL="0" marR="0" algn="r">
              <a:lnSpc>
                <a:spcPct val="107000"/>
              </a:lnSpc>
              <a:spcBef>
                <a:spcPts val="0"/>
              </a:spcBef>
              <a:spcAft>
                <a:spcPts val="0"/>
              </a:spcAft>
            </a:pPr>
            <a:r>
              <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Visit the site for full details.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Sponsorship &amp; Exhibitions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Contact: Charlotte Alman</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Tel: +44 (0)1865 843089</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r">
              <a:lnSpc>
                <a:spcPct val="107000"/>
              </a:lnSpc>
              <a:spcBef>
                <a:spcPts val="0"/>
              </a:spcBef>
              <a:spcAft>
                <a:spcPts val="0"/>
              </a:spcAft>
            </a:pPr>
            <a:r>
              <a:rPr lang="en-GB"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Email: c.alman@elsevier.com</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39157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TotalTime>
  <Words>220</Words>
  <Application>Microsoft Office PowerPoint</Application>
  <PresentationFormat>On-screen Show (4:3)</PresentationFormat>
  <Paragraphs>26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Myriad Pro</vt:lpstr>
      <vt:lpstr>Symbol</vt:lpstr>
      <vt:lpstr>Office Theme</vt:lpstr>
      <vt:lpstr>PowerPoint Presentation</vt:lpstr>
      <vt:lpstr>PowerPoint Presentation</vt:lpstr>
    </vt:vector>
  </TitlesOfParts>
  <Company>Reed Elsevier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Reed Elsevier</dc:creator>
  <cp:lastModifiedBy>Marie Treadwell</cp:lastModifiedBy>
  <cp:revision>7</cp:revision>
  <dcterms:created xsi:type="dcterms:W3CDTF">2016-07-14T05:04:08Z</dcterms:created>
  <dcterms:modified xsi:type="dcterms:W3CDTF">2022-08-03T13:37:59Z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49ac42a-3eb4-4074-b885-aea26bd6241e_Enabled">
    <vt:lpwstr>true</vt:lpwstr>
  </property>
  <property fmtid="{D5CDD505-2E9C-101B-9397-08002B2CF9AE}" pid="3" name="MSIP_Label_549ac42a-3eb4-4074-b885-aea26bd6241e_SetDate">
    <vt:lpwstr>2022-04-13T04:10:58Z</vt:lpwstr>
  </property>
  <property fmtid="{D5CDD505-2E9C-101B-9397-08002B2CF9AE}" pid="4" name="MSIP_Label_549ac42a-3eb4-4074-b885-aea26bd6241e_Method">
    <vt:lpwstr>Standard</vt:lpwstr>
  </property>
  <property fmtid="{D5CDD505-2E9C-101B-9397-08002B2CF9AE}" pid="5" name="MSIP_Label_549ac42a-3eb4-4074-b885-aea26bd6241e_Name">
    <vt:lpwstr>General Business</vt:lpwstr>
  </property>
  <property fmtid="{D5CDD505-2E9C-101B-9397-08002B2CF9AE}" pid="6" name="MSIP_Label_549ac42a-3eb4-4074-b885-aea26bd6241e_SiteId">
    <vt:lpwstr>9274ee3f-9425-4109-a27f-9fb15c10675d</vt:lpwstr>
  </property>
  <property fmtid="{D5CDD505-2E9C-101B-9397-08002B2CF9AE}" pid="7" name="MSIP_Label_549ac42a-3eb4-4074-b885-aea26bd6241e_ActionId">
    <vt:lpwstr>e5017a66-53db-4e5c-b825-5dbafe3cdb4a</vt:lpwstr>
  </property>
  <property fmtid="{D5CDD505-2E9C-101B-9397-08002B2CF9AE}" pid="8" name="MSIP_Label_549ac42a-3eb4-4074-b885-aea26bd6241e_ContentBits">
    <vt:lpwstr>0</vt:lpwstr>
  </property>
</Properties>
</file>