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8" r:id="rId3"/>
    <p:sldMasterId id="2147483663" r:id="rId4"/>
    <p:sldMasterId id="2147483668" r:id="rId5"/>
    <p:sldMasterId id="2147483673" r:id="rId6"/>
  </p:sldMasterIdLst>
  <p:notesMasterIdLst>
    <p:notesMasterId r:id="rId24"/>
  </p:notesMasterIdLst>
  <p:sldIdLst>
    <p:sldId id="256" r:id="rId7"/>
    <p:sldId id="278" r:id="rId8"/>
    <p:sldId id="289" r:id="rId9"/>
    <p:sldId id="288" r:id="rId10"/>
    <p:sldId id="287" r:id="rId11"/>
    <p:sldId id="286" r:id="rId12"/>
    <p:sldId id="274" r:id="rId13"/>
    <p:sldId id="275" r:id="rId14"/>
    <p:sldId id="264" r:id="rId15"/>
    <p:sldId id="280" r:id="rId16"/>
    <p:sldId id="282" r:id="rId17"/>
    <p:sldId id="270" r:id="rId18"/>
    <p:sldId id="260" r:id="rId19"/>
    <p:sldId id="281" r:id="rId20"/>
    <p:sldId id="26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1307-BF44-461F-8081-5D3676F097AE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BB46-CE62-4400-B6B7-D8E6DE776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 this context</a:t>
            </a:r>
            <a:r>
              <a:rPr lang="en-NZ" baseline="0" dirty="0" smtClean="0"/>
              <a:t> sustainable development includes </a:t>
            </a:r>
            <a:r>
              <a:rPr lang="en-GB" dirty="0" smtClean="0"/>
              <a:t>protecting communities and livelihoods and is not restricted to those that live off the extraction industries (fishing</a:t>
            </a:r>
            <a:r>
              <a:rPr lang="en-GB" baseline="0" dirty="0" smtClean="0"/>
              <a:t> and mining)</a:t>
            </a:r>
            <a:r>
              <a:rPr lang="en-GB" dirty="0" smtClean="0"/>
              <a:t>, but rather MUST include – and fully protect the rights of – those that make a living by PROTECTING rare and endangered species and their habitats. It´s important that the term </a:t>
            </a:r>
            <a:r>
              <a:rPr lang="en-GB" i="1" dirty="0" smtClean="0"/>
              <a:t>sustainable use</a:t>
            </a:r>
            <a:r>
              <a:rPr lang="en-GB" dirty="0" smtClean="0"/>
              <a:t>, is extended to mean </a:t>
            </a:r>
            <a:r>
              <a:rPr lang="en-GB" i="1" dirty="0" smtClean="0"/>
              <a:t>all truly sustainable uses, including non-extractive uses</a:t>
            </a:r>
            <a:r>
              <a:rPr lang="en-GB" dirty="0" smtClean="0"/>
              <a:t>, which do</a:t>
            </a:r>
            <a:r>
              <a:rPr lang="en-GB" baseline="0" dirty="0" smtClean="0"/>
              <a:t> </a:t>
            </a:r>
            <a:r>
              <a:rPr lang="en-GB" dirty="0" smtClean="0"/>
              <a:t>provide quality earnings for communities, both in having higher aggregated value and ensuring a longer-term use of natural resources.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E78A-B234-491B-8E88-DA4E8C8AD87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59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 Pacific</a:t>
            </a:r>
            <a:r>
              <a:rPr lang="en-NZ" baseline="0" dirty="0" smtClean="0"/>
              <a:t> region – supported by CROP agencies including the </a:t>
            </a:r>
            <a:r>
              <a:rPr lang="en-NZ" baseline="0" dirty="0" err="1" smtClean="0"/>
              <a:t>Fourm</a:t>
            </a:r>
            <a:r>
              <a:rPr lang="en-NZ" baseline="0" dirty="0" smtClean="0"/>
              <a:t>, USP SPC and SPREP  all of which Samoa is a member and – of which Samoa is the heart and centre – if you look at the brown bits you can see why Oceans are such a big deal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E78A-B234-491B-8E88-DA4E8C8AD87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88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Secretariat of the Pacific Regional Environment Programme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 smtClean="0">
                <a:latin typeface="Calibri" pitchFamily="34" charset="0"/>
              </a:rPr>
              <a:t>Environmental </a:t>
            </a:r>
            <a:r>
              <a:rPr lang="en-AU" b="1" dirty="0" smtClean="0">
                <a:latin typeface="Calibri" pitchFamily="34" charset="0"/>
              </a:rPr>
              <a:t>Data</a:t>
            </a:r>
            <a:endParaRPr lang="en-AU" b="1" dirty="0" smtClean="0">
              <a:latin typeface="Calibri" pitchFamily="34" charset="0"/>
            </a:endParaRPr>
          </a:p>
          <a:p>
            <a:r>
              <a:rPr lang="en-AU" b="1" dirty="0" smtClean="0">
                <a:latin typeface="Calibri" pitchFamily="34" charset="0"/>
              </a:rPr>
              <a:t>July 28, 2017</a:t>
            </a:r>
            <a:endParaRPr lang="en-AU" b="1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Protected areas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2746648" cy="3916363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CBD 11,12 </a:t>
            </a:r>
          </a:p>
          <a:p>
            <a:r>
              <a:rPr lang="en-NZ" dirty="0" smtClean="0"/>
              <a:t>SDG 14.5 15.1,15.5</a:t>
            </a:r>
          </a:p>
          <a:p>
            <a:r>
              <a:rPr lang="en-US" dirty="0" smtClean="0">
                <a:latin typeface="Calibri" pitchFamily="34" charset="0"/>
              </a:rPr>
              <a:t>SAMOA Pathway, FPR – livelihoods and environment sustainability 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Through the support of ACPMEA, EU and GEF .. </a:t>
            </a:r>
            <a:endParaRPr lang="en-A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064" y="0"/>
            <a:ext cx="4898936" cy="66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CPMEA 4 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35064"/>
            <a:ext cx="2965776" cy="6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4211960" cy="1106016"/>
          </a:xfrm>
        </p:spPr>
        <p:txBody>
          <a:bodyPr>
            <a:normAutofit fontScale="90000"/>
          </a:bodyPr>
          <a:lstStyle/>
          <a:p>
            <a:pPr algn="l"/>
            <a:r>
              <a:rPr lang="en-NZ" dirty="0" smtClean="0"/>
              <a:t>SOE indicators</a:t>
            </a:r>
            <a:br>
              <a:rPr lang="en-NZ" dirty="0" smtClean="0"/>
            </a:br>
            <a:r>
              <a:rPr lang="en-NZ" dirty="0" smtClean="0"/>
              <a:t>Themes</a:t>
            </a:r>
            <a:br>
              <a:rPr lang="en-NZ" dirty="0" smtClean="0"/>
            </a:br>
            <a:r>
              <a:rPr lang="en-NZ" sz="3100" dirty="0" smtClean="0"/>
              <a:t>Atmosphere and Climate </a:t>
            </a:r>
            <a:br>
              <a:rPr lang="en-NZ" sz="3100" dirty="0" smtClean="0"/>
            </a:br>
            <a:r>
              <a:rPr lang="en-NZ" sz="3100" dirty="0" smtClean="0"/>
              <a:t>Inland waters</a:t>
            </a:r>
            <a:br>
              <a:rPr lang="en-NZ" sz="3100" dirty="0" smtClean="0"/>
            </a:br>
            <a:r>
              <a:rPr lang="en-NZ" sz="3100" dirty="0" smtClean="0"/>
              <a:t>Land</a:t>
            </a:r>
            <a:br>
              <a:rPr lang="en-NZ" sz="3100" dirty="0" smtClean="0"/>
            </a:br>
            <a:r>
              <a:rPr lang="en-NZ" sz="3100" dirty="0" smtClean="0"/>
              <a:t>Marine </a:t>
            </a:r>
            <a:br>
              <a:rPr lang="en-NZ" sz="3100" dirty="0" smtClean="0"/>
            </a:br>
            <a:r>
              <a:rPr lang="en-NZ" sz="3100" dirty="0" smtClean="0"/>
              <a:t>Biodiversity</a:t>
            </a:r>
            <a:br>
              <a:rPr lang="en-NZ" sz="3100" dirty="0" smtClean="0"/>
            </a:br>
            <a:r>
              <a:rPr lang="en-NZ" sz="3100" dirty="0" smtClean="0"/>
              <a:t>Culture and Heritage</a:t>
            </a:r>
            <a:br>
              <a:rPr lang="en-NZ" sz="3100" dirty="0" smtClean="0"/>
            </a:br>
            <a:r>
              <a:rPr lang="en-NZ" sz="3100" dirty="0" smtClean="0"/>
              <a:t>Built Environment  </a:t>
            </a:r>
            <a:endParaRPr lang="en-AU" sz="31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3187"/>
            <a:ext cx="4888318" cy="6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46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wide GEF Capacity Building project (INFORM)  on monitoring/reporting/data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5"/>
            <a:ext cx="8435280" cy="2376264"/>
          </a:xfrm>
        </p:spPr>
        <p:txBody>
          <a:bodyPr/>
          <a:lstStyle/>
          <a:p>
            <a:r>
              <a:rPr lang="en-US" dirty="0" smtClean="0"/>
              <a:t>Support the develop national repositories of environmental data + regional hub</a:t>
            </a:r>
          </a:p>
          <a:p>
            <a:r>
              <a:rPr lang="en-US" dirty="0" smtClean="0"/>
              <a:t>Accelerate monitoring/reporting/planning and implementation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waste management)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027" y="2743200"/>
            <a:ext cx="4069946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/>
          <a:lstStyle/>
          <a:p>
            <a:r>
              <a:rPr lang="en-NZ" dirty="0" err="1" smtClean="0"/>
              <a:t>PACwaste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SDG link – 12.4, 12.5</a:t>
            </a:r>
          </a:p>
          <a:p>
            <a:r>
              <a:rPr lang="en-NZ" dirty="0" smtClean="0"/>
              <a:t>Other data from JICA (</a:t>
            </a:r>
            <a:r>
              <a:rPr lang="en-NZ" dirty="0" err="1" smtClean="0"/>
              <a:t>Jprism</a:t>
            </a:r>
            <a:r>
              <a:rPr lang="en-NZ" dirty="0" smtClean="0"/>
              <a:t>) EDF11 etc</a:t>
            </a:r>
            <a:endParaRPr lang="en-A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80395"/>
            <a:ext cx="5292080" cy="327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59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dirty="0" smtClean="0"/>
              <a:t>NMDI / Database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40" t="8333" r="31479" b="26042"/>
          <a:stretch>
            <a:fillRect/>
          </a:stretch>
        </p:blipFill>
        <p:spPr bwMode="auto">
          <a:xfrm>
            <a:off x="2051720" y="2142970"/>
            <a:ext cx="4626525" cy="45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	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NZ" dirty="0" smtClean="0"/>
              <a:t>Accessing data from countries, compiled</a:t>
            </a:r>
          </a:p>
          <a:p>
            <a:pPr marL="0" indent="0"/>
            <a:r>
              <a:rPr lang="en-NZ" dirty="0" smtClean="0"/>
              <a:t>Identifying and populating relevant databases </a:t>
            </a:r>
          </a:p>
          <a:p>
            <a:pPr marL="0" indent="0"/>
            <a:r>
              <a:rPr lang="en-NZ" dirty="0" smtClean="0"/>
              <a:t>Clear demand for the data, processing into useful information</a:t>
            </a:r>
            <a:endParaRPr lang="en-NZ" dirty="0" smtClean="0"/>
          </a:p>
          <a:p>
            <a:pPr marL="0" indent="0"/>
            <a:r>
              <a:rPr lang="en-NZ" dirty="0" smtClean="0"/>
              <a:t>Slow process to produce national SOEs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40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3916363"/>
          </a:xfrm>
        </p:spPr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Paula@sprep.org</a:t>
            </a:r>
            <a:endParaRPr lang="en-US" dirty="0"/>
          </a:p>
        </p:txBody>
      </p:sp>
      <p:pic>
        <p:nvPicPr>
          <p:cNvPr id="4" name="Picture 3" descr="SPREP-EMG-2015-033_Humpback_M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98063"/>
            <a:ext cx="6444208" cy="45599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 of presentation 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435280" cy="3916363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Mandate</a:t>
            </a:r>
          </a:p>
          <a:p>
            <a:r>
              <a:rPr lang="en-NZ" dirty="0" smtClean="0"/>
              <a:t>Why ? </a:t>
            </a:r>
          </a:p>
          <a:p>
            <a:r>
              <a:rPr lang="en-NZ" dirty="0" smtClean="0"/>
              <a:t>Methods </a:t>
            </a:r>
            <a:r>
              <a:rPr lang="en-NZ" dirty="0" smtClean="0"/>
              <a:t>of  Environmental statistics development </a:t>
            </a:r>
          </a:p>
          <a:p>
            <a:r>
              <a:rPr lang="en-NZ" dirty="0" smtClean="0"/>
              <a:t>SOE, SOE links to SDGs and MEAs, Regional Frameworks </a:t>
            </a:r>
          </a:p>
          <a:p>
            <a:r>
              <a:rPr lang="en-NZ" dirty="0" smtClean="0"/>
              <a:t>Projects supporting the development of data and statistics </a:t>
            </a:r>
          </a:p>
          <a:p>
            <a:r>
              <a:rPr lang="en-NZ" dirty="0" smtClean="0"/>
              <a:t>Database options </a:t>
            </a:r>
          </a:p>
          <a:p>
            <a:pPr lvl="1"/>
            <a:r>
              <a:rPr lang="en-NZ" dirty="0" smtClean="0"/>
              <a:t>Regional (NMDI)</a:t>
            </a:r>
          </a:p>
          <a:p>
            <a:pPr lvl="1"/>
            <a:r>
              <a:rPr lang="en-NZ" dirty="0" smtClean="0"/>
              <a:t>National  (IRIS) </a:t>
            </a:r>
          </a:p>
        </p:txBody>
      </p:sp>
    </p:spTree>
    <p:extLst>
      <p:ext uri="{BB962C8B-B14F-4D97-AF65-F5344CB8AC3E}">
        <p14:creationId xmlns:p14="http://schemas.microsoft.com/office/powerpoint/2010/main" val="6669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4" imgW="4570532" imgH="3427618" progId="PowerPoint.Show.12">
                  <p:embed/>
                </p:oleObj>
              </mc:Choice>
              <mc:Fallback>
                <p:oleObj name="Presentation" r:id="rId4" imgW="4570532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05273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/>
              <a:t>Mandate – 1993 SPREP Agreement</a:t>
            </a:r>
          </a:p>
          <a:p>
            <a:pPr indent="15875" algn="ctr"/>
            <a:r>
              <a:rPr lang="en-AU" sz="4000" b="1" i="1" dirty="0" smtClean="0"/>
              <a:t>To promote co-operation in the Pacific region and provide assistance in order to protect and improve its environment and to ensure sustainable development for present and future generations</a:t>
            </a:r>
            <a:endParaRPr lang="en-AU" sz="4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63688" y="53012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5240" y="496103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i="1" dirty="0" smtClean="0">
                <a:solidFill>
                  <a:schemeClr val="tx2"/>
                </a:solidFill>
              </a:rPr>
              <a:t>The Pacific environment, sustaining our livelihoods and natural heritage in harmony with our culture</a:t>
            </a:r>
            <a:endParaRPr 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81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12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Data- Why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229600" cy="3916363"/>
          </a:xfrm>
        </p:spPr>
        <p:txBody>
          <a:bodyPr/>
          <a:lstStyle/>
          <a:p>
            <a:r>
              <a:rPr lang="en-NZ" dirty="0" smtClean="0"/>
              <a:t>National Demand </a:t>
            </a:r>
          </a:p>
          <a:p>
            <a:r>
              <a:rPr lang="en-NZ" dirty="0" smtClean="0"/>
              <a:t>International Reporting </a:t>
            </a:r>
          </a:p>
          <a:p>
            <a:r>
              <a:rPr lang="en-NZ" dirty="0" smtClean="0"/>
              <a:t>Tracking Change</a:t>
            </a:r>
          </a:p>
          <a:p>
            <a:r>
              <a:rPr lang="en-NZ" dirty="0" smtClean="0"/>
              <a:t>Stats for development</a:t>
            </a:r>
          </a:p>
          <a:p>
            <a:r>
              <a:rPr lang="en-NZ" dirty="0" smtClean="0"/>
              <a:t>IMPACT! </a:t>
            </a:r>
          </a:p>
        </p:txBody>
      </p:sp>
      <p:pic>
        <p:nvPicPr>
          <p:cNvPr id="4" name="Content Placeholder 6"/>
          <p:cNvPicPr>
            <a:picLocks noChangeAspect="1" noChangeArrowheads="1"/>
          </p:cNvPicPr>
          <p:nvPr/>
        </p:nvPicPr>
        <p:blipFill>
          <a:blip r:embed="rId2" cstate="print"/>
          <a:srcRect l="31040" t="8333" r="31479" b="26042"/>
          <a:stretch>
            <a:fillRect/>
          </a:stretch>
        </p:blipFill>
        <p:spPr bwMode="auto">
          <a:xfrm>
            <a:off x="5292080" y="3156014"/>
            <a:ext cx="3759004" cy="37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93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Inform</a:t>
            </a:r>
          </a:p>
          <a:p>
            <a:r>
              <a:rPr lang="en-US" dirty="0" smtClean="0"/>
              <a:t>ACPMEAs</a:t>
            </a:r>
          </a:p>
          <a:p>
            <a:r>
              <a:rPr lang="en-US" dirty="0" smtClean="0"/>
              <a:t>SOE, NEMS</a:t>
            </a:r>
          </a:p>
          <a:p>
            <a:r>
              <a:rPr lang="en-US" dirty="0" smtClean="0"/>
              <a:t>GEONODE, SPREP GIS </a:t>
            </a:r>
            <a:endParaRPr lang="en-US" dirty="0" smtClean="0"/>
          </a:p>
          <a:p>
            <a:r>
              <a:rPr lang="en-US" dirty="0" smtClean="0"/>
              <a:t>PIPAP (BIOPAMA)</a:t>
            </a:r>
          </a:p>
          <a:p>
            <a:r>
              <a:rPr lang="en-US" dirty="0" smtClean="0"/>
              <a:t>PACMAN (data demand) </a:t>
            </a:r>
          </a:p>
          <a:p>
            <a:r>
              <a:rPr lang="en-US" dirty="0" smtClean="0"/>
              <a:t>PCCP</a:t>
            </a:r>
          </a:p>
          <a:p>
            <a:r>
              <a:rPr lang="en-US" dirty="0" smtClean="0"/>
              <a:t>Pacific MET desk</a:t>
            </a:r>
          </a:p>
          <a:p>
            <a:r>
              <a:rPr lang="en-US" dirty="0" smtClean="0"/>
              <a:t>PEIN- Pacific Environment Information network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SPREP Environmental 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Basic data/stats on: </a:t>
            </a:r>
          </a:p>
          <a:p>
            <a:r>
              <a:rPr lang="en-US" dirty="0" smtClean="0"/>
              <a:t>Protected areas, Biodiversity, MEAs, wildland waters, </a:t>
            </a:r>
            <a:r>
              <a:rPr lang="en-US" dirty="0" err="1" smtClean="0"/>
              <a:t>invasives</a:t>
            </a:r>
            <a:r>
              <a:rPr lang="en-US" dirty="0" smtClean="0"/>
              <a:t>, Migratory species, </a:t>
            </a:r>
            <a:r>
              <a:rPr lang="en-US" dirty="0" smtClean="0"/>
              <a:t>Mangroves   </a:t>
            </a:r>
            <a:endParaRPr lang="en-US" dirty="0" smtClean="0"/>
          </a:p>
          <a:p>
            <a:r>
              <a:rPr lang="en-US" dirty="0" smtClean="0"/>
              <a:t>Marine pollution, hazardous waste and solid waste, chemical waste</a:t>
            </a:r>
          </a:p>
          <a:p>
            <a:r>
              <a:rPr lang="en-US" dirty="0" smtClean="0"/>
              <a:t>MEA reporting, EIA, NEMS, Legal review, SOE</a:t>
            </a:r>
          </a:p>
          <a:p>
            <a:r>
              <a:rPr lang="en-US" dirty="0" smtClean="0"/>
              <a:t>On going capacity building for monitoring and reporting of environmental statistics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229600" cy="1143000"/>
          </a:xfrm>
        </p:spPr>
        <p:txBody>
          <a:bodyPr/>
          <a:lstStyle/>
          <a:p>
            <a:r>
              <a:rPr lang="en-US" dirty="0" smtClean="0"/>
              <a:t>SOE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44824"/>
            <a:ext cx="9108504" cy="3916363"/>
          </a:xfrm>
        </p:spPr>
        <p:txBody>
          <a:bodyPr/>
          <a:lstStyle/>
          <a:p>
            <a:r>
              <a:rPr lang="en-US" dirty="0" smtClean="0"/>
              <a:t>Between 30 – 40 environmental indicator/statistics developed for each PIC based on available </a:t>
            </a:r>
            <a:r>
              <a:rPr lang="en-US" dirty="0" err="1" smtClean="0"/>
              <a:t>env</a:t>
            </a:r>
            <a:r>
              <a:rPr lang="en-US" dirty="0" smtClean="0"/>
              <a:t>. data statistics</a:t>
            </a:r>
          </a:p>
          <a:p>
            <a:r>
              <a:rPr lang="en-US" dirty="0" smtClean="0"/>
              <a:t>Fiji, Samoa</a:t>
            </a:r>
          </a:p>
          <a:p>
            <a:pPr marL="0" indent="0">
              <a:buNone/>
            </a:pPr>
            <a:r>
              <a:rPr lang="en-US" dirty="0" smtClean="0"/>
              <a:t>RMI, Cooks, </a:t>
            </a:r>
          </a:p>
          <a:p>
            <a:pPr marL="0" indent="0">
              <a:buNone/>
            </a:pPr>
            <a:r>
              <a:rPr lang="en-US" dirty="0" smtClean="0"/>
              <a:t>Niue 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4188"/>
              </p:ext>
            </p:extLst>
          </p:nvPr>
        </p:nvGraphicFramePr>
        <p:xfrm>
          <a:off x="2855483" y="2987824"/>
          <a:ext cx="7261133" cy="591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327496" imgH="5148845" progId="Word.Document.12">
                  <p:embed/>
                </p:oleObj>
              </mc:Choice>
              <mc:Fallback>
                <p:oleObj name="Document" r:id="rId3" imgW="6327496" imgH="5148845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483" y="2987824"/>
                        <a:ext cx="7261133" cy="5915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32040" y="0"/>
            <a:ext cx="4211960" cy="134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Data Driven Approach</a:t>
            </a:r>
            <a:b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Fiji</a:t>
            </a: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surface water quality example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28" y="1357298"/>
            <a:ext cx="41433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Links to SDG 15.1, CBD Aichi target  14 (biodiversity, sustainability) pair with Terrestrial PAs</a:t>
            </a:r>
          </a:p>
          <a:p>
            <a:pPr algn="l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SAMOA Pathway, FPR – livelihoods and environment sustainability </a:t>
            </a: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Raw data sourced from national authority </a:t>
            </a:r>
          </a:p>
          <a:p>
            <a:pPr algn="l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Condition is good- trend is negative 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NEMS (national environment </a:t>
            </a:r>
            <a:r>
              <a:rPr lang="en-US" dirty="0" err="1" smtClean="0">
                <a:latin typeface="Calibri" pitchFamily="34" charset="0"/>
              </a:rPr>
              <a:t>managment</a:t>
            </a:r>
            <a:r>
              <a:rPr lang="en-US" dirty="0" smtClean="0">
                <a:latin typeface="Calibri" pitchFamily="34" charset="0"/>
              </a:rPr>
              <a:t> strategy)</a:t>
            </a:r>
            <a:r>
              <a:rPr lang="en-US" sz="1800" b="0" dirty="0" smtClean="0">
                <a:latin typeface="Calibri" pitchFamily="34" charset="0"/>
              </a:rPr>
              <a:t> will address this trend over the next 5 year planning period 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Note there are 30-40 of these indicators for each PIC</a:t>
            </a: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EP_PowerPoint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EP_fl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EP_spi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REP_su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REP_swir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EP_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SPREP_PowerPoint_Template_2014</Template>
  <TotalTime>4304</TotalTime>
  <Words>555</Words>
  <Application>Microsoft Office PowerPoint</Application>
  <PresentationFormat>On-screen Show (4:3)</PresentationFormat>
  <Paragraphs>83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SPREP_PowerPoint_Template_2014</vt:lpstr>
      <vt:lpstr>SPREP_flower</vt:lpstr>
      <vt:lpstr>SPREP_spiral</vt:lpstr>
      <vt:lpstr>SPREP_sun</vt:lpstr>
      <vt:lpstr>SPREP_swirl</vt:lpstr>
      <vt:lpstr>SPREP_turtle</vt:lpstr>
      <vt:lpstr>Document</vt:lpstr>
      <vt:lpstr>Presentation</vt:lpstr>
      <vt:lpstr>Secretariat of the Pacific Regional Environment Programme</vt:lpstr>
      <vt:lpstr>Outline of presentation  </vt:lpstr>
      <vt:lpstr>PowerPoint Presentation</vt:lpstr>
      <vt:lpstr>PowerPoint Presentation</vt:lpstr>
      <vt:lpstr>Data- Why</vt:lpstr>
      <vt:lpstr>List of activities </vt:lpstr>
      <vt:lpstr>SPREP Environmental  Data</vt:lpstr>
      <vt:lpstr>SOE process</vt:lpstr>
      <vt:lpstr>PowerPoint Presentation</vt:lpstr>
      <vt:lpstr>Protected areas</vt:lpstr>
      <vt:lpstr>SOE indicators Themes Atmosphere and Climate  Inland waters Land Marine  Biodiversity Culture and Heritage Built Environment  </vt:lpstr>
      <vt:lpstr>Region wide GEF Capacity Building project (INFORM)  on monitoring/reporting/data management </vt:lpstr>
      <vt:lpstr>Integrated waste management) </vt:lpstr>
      <vt:lpstr>PACwaste</vt:lpstr>
      <vt:lpstr>NMDI / Database</vt:lpstr>
      <vt:lpstr>Challenges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Secretariat of the Pacific Regional Environment Programme</dc:title>
  <dc:creator>paula</dc:creator>
  <cp:lastModifiedBy>Paul Anderson</cp:lastModifiedBy>
  <cp:revision>232</cp:revision>
  <dcterms:created xsi:type="dcterms:W3CDTF">2015-08-24T22:28:38Z</dcterms:created>
  <dcterms:modified xsi:type="dcterms:W3CDTF">2017-07-27T20:15:37Z</dcterms:modified>
</cp:coreProperties>
</file>