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31" r:id="rId14"/>
    <p:sldId id="332" r:id="rId15"/>
    <p:sldId id="3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3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23"/>
    <a:srgbClr val="3C5F99"/>
    <a:srgbClr val="006747"/>
    <a:srgbClr val="40BFFF"/>
    <a:srgbClr val="E5FFFF"/>
    <a:srgbClr val="7D466A"/>
    <a:srgbClr val="636FB4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0717" autoAdjust="0"/>
  </p:normalViewPr>
  <p:slideViewPr>
    <p:cSldViewPr snapToGrid="0" snapToObjects="1">
      <p:cViewPr varScale="1">
        <p:scale>
          <a:sx n="122" d="100"/>
          <a:sy n="122" d="100"/>
        </p:scale>
        <p:origin x="-680" y="-104"/>
      </p:cViewPr>
      <p:guideLst>
        <p:guide orient="horz" pos="3966"/>
        <p:guide orient="horz" pos="747"/>
        <p:guide orient="horz" pos="422"/>
        <p:guide orient="horz" pos="965"/>
        <p:guide orient="horz" pos="1776"/>
        <p:guide orient="horz" pos="3087"/>
        <p:guide orient="horz" pos="2566"/>
        <p:guide orient="horz" pos="499"/>
        <p:guide pos="2866"/>
        <p:guide pos="381"/>
        <p:guide pos="5338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06/11/17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06/11/17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668720265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arpol.2017.08.015" TargetMode="External"/><Relationship Id="rId4" Type="http://schemas.openxmlformats.org/officeDocument/2006/relationships/hyperlink" Target="https://doi.org/10.1371/journal.pone.0184703" TargetMode="External"/><Relationship Id="rId5" Type="http://schemas.openxmlformats.org/officeDocument/2006/relationships/hyperlink" Target="https://doi.org/10.1016/j.foreco.2017.08.042" TargetMode="External"/><Relationship Id="rId6" Type="http://schemas.openxmlformats.org/officeDocument/2006/relationships/hyperlink" Target="https://doi.org/10.1007/s10530-017-1567-1" TargetMode="External"/><Relationship Id="rId7" Type="http://schemas.openxmlformats.org/officeDocument/2006/relationships/hyperlink" Target="https://doi.org/10.1007/s10661-017-6230-x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280-017-0940-8" TargetMode="External"/><Relationship Id="rId4" Type="http://schemas.openxmlformats.org/officeDocument/2006/relationships/hyperlink" Target="https://doi.org/10.1111/ddi.12637" TargetMode="External"/><Relationship Id="rId5" Type="http://schemas.openxmlformats.org/officeDocument/2006/relationships/hyperlink" Target="https://doi.org/10.1371/journal.pone.0183903" TargetMode="External"/><Relationship Id="rId6" Type="http://schemas.openxmlformats.org/officeDocument/2006/relationships/hyperlink" Target="https://doi.org/10.1016/j.ecoinf.2017.09.002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3989/ajbm.245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cb.13925" TargetMode="External"/><Relationship Id="rId4" Type="http://schemas.openxmlformats.org/officeDocument/2006/relationships/hyperlink" Target="https://doi.org/10.1016/j.ecoinf.2017.09.009" TargetMode="External"/><Relationship Id="rId5" Type="http://schemas.openxmlformats.org/officeDocument/2006/relationships/hyperlink" Target="https://doi.org/10.1007/s10530-017-1594-y" TargetMode="External"/><Relationship Id="rId6" Type="http://schemas.openxmlformats.org/officeDocument/2006/relationships/hyperlink" Target="https://doi.org/10.1038/s41477-017-0019-3" TargetMode="External"/><Relationship Id="rId7" Type="http://schemas.openxmlformats.org/officeDocument/2006/relationships/hyperlink" Target="https://doi.org/10.1007/978-3-319-68765-0_2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ele.128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ec.12528" TargetMode="External"/><Relationship Id="rId4" Type="http://schemas.openxmlformats.org/officeDocument/2006/relationships/hyperlink" Target="https://doi.org/10.1038/s41559-017-0332-2" TargetMode="External"/><Relationship Id="rId5" Type="http://schemas.openxmlformats.org/officeDocument/2006/relationships/hyperlink" Target="http://www.aloki.hu/pdf/1504_10391070.pdf" TargetMode="External"/><Relationship Id="rId6" Type="http://schemas.openxmlformats.org/officeDocument/2006/relationships/hyperlink" Target="https://doi.org/10.1016/j.biocon.2017.10.003" TargetMode="External"/><Relationship Id="rId7" Type="http://schemas.openxmlformats.org/officeDocument/2006/relationships/hyperlink" Target="https://doi.org/10.1111/geb.12643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07/s10530-017-1596-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bif.org/occurrence/1640044324" TargetMode="External"/><Relationship Id="rId12" Type="http://schemas.openxmlformats.org/officeDocument/2006/relationships/hyperlink" Target="http://creativecommons.org/licenses/by-nc/4.0/" TargetMode="External"/><Relationship Id="rId13" Type="http://schemas.openxmlformats.org/officeDocument/2006/relationships/image" Target="../media/image8.jpeg"/><Relationship Id="rId14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bif.org/news/5lXA21KoTYEeeGcOQiOqWg" TargetMode="External"/><Relationship Id="rId3" Type="http://schemas.openxmlformats.org/officeDocument/2006/relationships/hyperlink" Target="https://www.gbif.org/news/2F6AvopIH6Kw2cKMak6qUM" TargetMode="External"/><Relationship Id="rId4" Type="http://schemas.openxmlformats.org/officeDocument/2006/relationships/hyperlink" Target="https://www.gbif.org/news/5dtOd7KtLik6kAKg44YIK8" TargetMode="External"/><Relationship Id="rId5" Type="http://schemas.openxmlformats.org/officeDocument/2006/relationships/hyperlink" Target="https://www.gbif.org/news/2Bd13RPj4oCCWgUYiqIQig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hyperlink" Target="https://www.gbif.org/resource/search?contentType=news" TargetMode="External"/><Relationship Id="rId9" Type="http://schemas.openxmlformats.org/officeDocument/2006/relationships/hyperlink" Target="https://www.inaturalist.org/photos/9568616" TargetMode="External"/><Relationship Id="rId10" Type="http://schemas.openxmlformats.org/officeDocument/2006/relationships/hyperlink" Target="https://www.inaturalist.org/people/pihlaviit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bif.org/country" TargetMode="Externa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gbif.org/country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Greater bladderwort (</a:t>
            </a:r>
            <a:r>
              <a:rPr lang="en-US" sz="800" b="0" i="0">
                <a:solidFill>
                  <a:schemeClr val="tx1"/>
                </a:solidFill>
              </a:rPr>
              <a:t>Utricularia vulgaris</a:t>
            </a:r>
            <a:r>
              <a:rPr lang="en-US" sz="800" b="0">
                <a:solidFill>
                  <a:schemeClr val="tx1"/>
                </a:solidFill>
              </a:rPr>
              <a:t>), Internationale Gartenausstellung, Berlin, 6 Sept 2017.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Photo </a:t>
            </a:r>
            <a:r>
              <a:rPr lang="mr-IN" sz="800" b="0">
                <a:solidFill>
                  <a:schemeClr val="tx1"/>
                </a:solidFill>
              </a:rPr>
              <a:t>BY-SA 4.0</a:t>
            </a:r>
            <a:r>
              <a:rPr lang="en-US" sz="800" b="0">
                <a:solidFill>
                  <a:schemeClr val="tx1"/>
                </a:solidFill>
              </a:rPr>
              <a:t> by W.-H. Kusber. From BoBO - Botanic Garden and Botanical Museum Berlin-Dahlem Observations </a:t>
            </a:r>
            <a:r>
              <a:rPr lang="en-US" sz="800" b="0">
                <a:solidFill>
                  <a:schemeClr val="tx1"/>
                </a:solidFill>
                <a:hlinkClick r:id="rId3"/>
              </a:rPr>
              <a:t>https://www.gbif.org/occurrence/1668720265</a:t>
            </a:r>
            <a:r>
              <a:rPr lang="en-US" sz="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November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 b="5844"/>
          <a:stretch/>
        </p:blipFill>
        <p:spPr>
          <a:xfrm>
            <a:off x="-2842" y="1185864"/>
            <a:ext cx="9146842" cy="5110162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>
                <a:latin typeface="Arial Narrow"/>
                <a:cs typeface="Arial Narrow"/>
              </a:rPr>
              <a:t>through 31 Oct 2017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35" y="1516209"/>
            <a:ext cx="7845139" cy="46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12165253"/>
              </p:ext>
            </p:extLst>
          </p:nvPr>
        </p:nvGraphicFramePr>
        <p:xfrm>
          <a:off x="520156" y="2836173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29256733"/>
              </p:ext>
            </p:extLst>
          </p:nvPr>
        </p:nvGraphicFramePr>
        <p:xfrm>
          <a:off x="4820268" y="4285102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202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297" t="1" r="-22085" b="-3914"/>
          <a:stretch/>
        </p:blipFill>
        <p:spPr>
          <a:xfrm>
            <a:off x="3829078" y="685800"/>
            <a:ext cx="4857722" cy="3297390"/>
          </a:xfrm>
        </p:spPr>
      </p:pic>
      <p:sp>
        <p:nvSpPr>
          <p:cNvPr id="4" name="Oval 3"/>
          <p:cNvSpPr/>
          <p:nvPr/>
        </p:nvSpPr>
        <p:spPr>
          <a:xfrm>
            <a:off x="5815322" y="1704815"/>
            <a:ext cx="1175366" cy="117537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Sept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 / 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28973"/>
              </p:ext>
            </p:extLst>
          </p:nvPr>
        </p:nvGraphicFramePr>
        <p:xfrm>
          <a:off x="3829050" y="488714"/>
          <a:ext cx="485775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Asch RG, Cheung WWL &amp; Reygondeau G (2017) Future marine ecosystem drivers, biodiversity, and fisheries maximum catch potential in Pacific Island countries and territories under climate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Marine Policy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https://doi.org/10.1016/j.marpol.2017.08.015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Canada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Beilschmidt C, Drönner J, Mattig M et al. (2017) VAT: A Scientific Toolbox for Interactive Geodata Exploration.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Datenbank-Spektrum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17(3): 233-243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https://doi.org/10.1007/s13222-017-0266-5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Forti LR, Becker CG, Tacioli L et al. (2017) Perspectives on invasive amphibians in Brazil.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12(9): e0184703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https://doi.org/10.1371/journal.pone.0184703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Galindo-Rodriguez C &amp; Roa-Fuentes LL (2017) Seed desiccation tolerance and dispersal in tropical dry forests in Colombia: Implications for ecological restoration.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Forest Ecology and Management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cs-CZ" sz="1200">
                          <a:latin typeface="Arial Narrow"/>
                          <a:cs typeface="Arial Narrow"/>
                        </a:rPr>
                        <a:t>404: 289-293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https://doi.org/10.1016/j.foreco.2017.08.042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Colombia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Magarey R, Newton L, Hong SC (2017) Comparison of four modeling tools for the prediction of potential distribution for non-indigenous weeds in the United States.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Invasions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https://doi.org/10.1007/s10530-017-1567-1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Canada, Germany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Müller FL, Raitt LM, Chimphango SB et al. (2017) Prioritisation of native legume species for further evaluation as potential forage crops in water-limited agricultural systems in South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Environmental Monitoring and Assessment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cs-CZ" sz="1200">
                          <a:latin typeface="Arial Narrow"/>
                          <a:cs typeface="Arial Narrow"/>
                        </a:rPr>
                        <a:t>189: 512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https://doi.org/10.1007/s10661-017-6230-x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Sept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 / 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32657"/>
              </p:ext>
            </p:extLst>
          </p:nvPr>
        </p:nvGraphicFramePr>
        <p:xfrm>
          <a:off x="3829050" y="488714"/>
          <a:ext cx="4857750" cy="437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Rodríguez-Merino A, Fernández-Zamudio R &amp; García-Murillo P (2017) An invasion risk map for non-native aquatic macrophytes of the Iberian Peninsula.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Anales del Jardín Botánico de Madrid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74(1): e055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https://doi.org/10.3989/ajbm.2452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Semotiuk AJ, Colunga-García Marín P, Valenzuela Maldonado D &amp; Ezcurra E (2017) Pillar of strength: Columnar cactus as a key factor in Yoreme heritage and wildland preservation.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Ambio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https://doi.org/10.1007/s13280-017-0940-8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Troia MJ &amp; McManamay RA (2017) Completeness and coverage of open-access freshwater fish distribution data in the United States.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https://doi.org/10.1111/ddi.12637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Waeber PO, Gardner CJ, Lourenço WR &amp; Wilmé L (2017) On specimen killing in the era of conservation crisis – A quantitative case for modernizing taxonomy and biodiversity inventories.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2(9): e0183903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https://doi.org/10.1371/journal.pone.0183903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Switzerland, United Kingdom, France,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Wan JZ, Wang CJ &amp; Yu FH (2017) Wind effects on habitat distributions of wind-dispersed invasive plants across different biomes on a global scale: Assessment using six species.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Informatics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42: 38-45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https://doi.org/10.1016/j.ecoinf.2017.09.002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Oct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 / 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010285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Dallas T, Decker RR &amp; Hastings A (2017) Species are not most abundant in the centre of their geographic range or climatic niche.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Letters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https://doi.org/10.1111/ele.12860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Dyderski MK, Paź S, Frelich LE &amp; Jagodziński AM (2017) How much does climate change threaten European forest tree species distributions?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Change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https://doi.org/10.1111/gcb.13925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Poland,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Glon HE, Heumann BW, Carter JR, Bartek JM &amp; Monfils AK (2017) The contribution of small collections to species distribution modelling: A case study from Fuireneae (Cyperaceae).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Informatics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 i="0">
                          <a:latin typeface="Arial Narrow"/>
                          <a:cs typeface="Arial Narrow"/>
                        </a:rPr>
                        <a:t>42: 67-78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https://doi.org/10.1016/j.ecoinf.2017.09.009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Mayer K, Haeuser E, Dawson W et al. (2017) Naturalization of ornamental plant species in public green spaces and private gardens.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Invasions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https://doi.org/10.1007/s10530-017-1594-y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Germany, United Kingdom, Austria, South Africa, Czech Republic, China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Mounce R, Smith P &amp; Brockington S (2017) Ex situ conservation of plant diversity in the world’s botanic gardens.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Nature Plants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i-FI" sz="1200">
                          <a:latin typeface="Arial Narrow"/>
                          <a:cs typeface="Arial Narrow"/>
                        </a:rPr>
                        <a:t>3: 795-802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https://doi.org/10.1038/s41477-017-0019-3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Nicolson N &amp; Tucker A (2017) Identifying Novel Features from Specimen Data for the Prediction of Valuable Collection Trips.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Advances in Intelligent Data Analysis XVI, Lecture Notes in Computer Science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 10584: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235-246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https://doi.org/10.1007/978-3-319-68765-0_20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Oct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 / 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95111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66F2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Padayachee AL, Irlich UM, Faulkner KT et al. (2017) How do invasive species travel to and through urban environments?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Invasions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https://doi.org/10.1007/s10530-017-1596-9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Africa, Germany, France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66F2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Renteria JL, Rouget M &amp; Visser V (2017) Rapid prioritization of alien plants for eradication based on climatic suitability and eradication feasibility. Austral Ecology.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https://doi.org/10.1111/aec.12528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Roll U, Feldman A, Novosolov M et al. (2017) The global distribution of tetrapods reveals a need for targeted reptile conservation.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is-IS" sz="1200">
                          <a:latin typeface="Arial Narrow"/>
                          <a:cs typeface="Arial Narrow"/>
                        </a:rPr>
                        <a:t>1: 1677-1682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https://doi.org/10.1038/s41559-017-0332-2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Israel, United States, Colombia, Brazil, Malaysia, Cameroon, Belgium, Italy, Ecuador, Senegal, Germany, China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Sakalli A (2017) Simulation of potential distribution and migration of Alnus spp. under climate change . Applied Ecology and Environmental Research 15(4):1039-1070.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http://www.aloki.hu/pdf/1504_10391070.pdf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Turkey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van Treuren R, Hoekstra Roel &amp; van Hintum TJL (2017) Inventory and prioritization for the conservation of crop wild relatives in The Netherlands under climate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216: 123-139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https://doi.org/10.1016/j.biocon.2017.10.003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Netherlands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Vidan E, Roll U &amp; Bauer A et al. (2017) The Eurasian hot nightlife: Environmental forces associated with nocturnality in lizards.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</a:rPr>
                        <a:t>26(11): 1316-1325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https://doi.org/10.1111/geb.12643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Israel, United Kingdom, United States, China, Italy, Germany</a:t>
                      </a:r>
                    </a:p>
                  </a:txBody>
                  <a:tcPr marL="72000" marR="108000" marT="72000" marB="720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856,162,238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31  Oct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36,863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1,119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36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60.3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123,730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Jan-Oct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User sessions (Sept-Oct avg)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1386203"/>
            <a:ext cx="8110818" cy="4914153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Finland adds 22 million records, surpasses 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b="1">
                <a:solidFill>
                  <a:srgbClr val="3C5F99"/>
                </a:solidFill>
              </a:rPr>
              <a:t>pre-licensing totals</a:t>
            </a:r>
            <a:r>
              <a:rPr lang="en-US" sz="1400" b="1" dirty="0">
                <a:solidFill>
                  <a:srgbClr val="3C5F99"/>
                </a:solidFill>
                <a:latin typeface="Arial Narrow"/>
                <a:cs typeface="Arial Narrow"/>
              </a:rPr>
              <a:t/>
            </a:r>
            <a:br>
              <a:rPr lang="en-US" sz="1400" b="1" dirty="0">
                <a:solidFill>
                  <a:srgbClr val="3C5F99"/>
                </a:solidFill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GB24 host becomes third-largest country publisher for 2017, returns to top ten all-time </a:t>
            </a: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Winners of the 2017 Young Researchers Awards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Nora Escribano</a:t>
            </a:r>
            <a:r>
              <a:rPr lang="en-US" sz="1400" dirty="0">
                <a:latin typeface="Arial Narrow"/>
                <a:cs typeface="Arial Narrow"/>
              </a:rPr>
              <a:t> becomes Spain’s first winner of the annual prize while </a:t>
            </a:r>
            <a:r>
              <a:rPr lang="en-US" sz="1400" dirty="0">
                <a:latin typeface="Arial Narrow"/>
                <a:cs typeface="Arial Narrow"/>
                <a:hlinkClick r:id="rId4"/>
              </a:rPr>
              <a:t>Itanna Oliveira Fernandes</a:t>
            </a:r>
            <a:r>
              <a:rPr lang="en-US" sz="1400" dirty="0">
                <a:latin typeface="Arial Narrow"/>
                <a:cs typeface="Arial Narrow"/>
              </a:rPr>
              <a:t> is the second consecutive recipient from Brazil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Tanya Abrahamse elected chair of GBIF Governing Board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South African scientist and executive tops slate of new and returning officers chosen at GB24 in Helsinki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5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6" b="23987"/>
          <a:stretch/>
        </p:blipFill>
        <p:spPr>
          <a:xfrm>
            <a:off x="1301262" y="1963692"/>
            <a:ext cx="2206953" cy="161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b="6997"/>
          <a:stretch/>
        </p:blipFill>
        <p:spPr>
          <a:xfrm>
            <a:off x="3878631" y="1963691"/>
            <a:ext cx="2147844" cy="1610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8"/>
              </a:rPr>
              <a:t>https://www.gbif.org/resource/search?contentType=news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center</a:t>
            </a:r>
            <a:r>
              <a:rPr lang="en-US" sz="900" i="0">
                <a:solidFill>
                  <a:schemeClr val="tx1"/>
                </a:solidFill>
              </a:rPr>
              <a:t>) Concentric ring lichen (</a:t>
            </a:r>
            <a:r>
              <a:rPr lang="en-US" sz="900">
                <a:solidFill>
                  <a:schemeClr val="tx1"/>
                </a:solidFill>
              </a:rPr>
              <a:t>Arctoparmelia centrifuga</a:t>
            </a:r>
            <a:r>
              <a:rPr lang="en-US" sz="900" i="0">
                <a:solidFill>
                  <a:schemeClr val="tx1"/>
                </a:solidFill>
              </a:rPr>
              <a:t>), Kuhmoinen, Finland.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  <a:hlinkClick r:id="rId9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Kari Pihlaviita</a:t>
            </a:r>
            <a:r>
              <a:rPr lang="en-US" sz="900" i="0">
                <a:solidFill>
                  <a:schemeClr val="tx1"/>
                </a:solidFill>
              </a:rPr>
              <a:t> via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iNaturalist research-grade observations</a:t>
            </a:r>
            <a:r>
              <a:rPr lang="en-US" sz="900" i="0">
                <a:solidFill>
                  <a:schemeClr val="tx1"/>
                </a:solidFill>
              </a:rPr>
              <a:t>, licensed under </a:t>
            </a:r>
            <a:r>
              <a:rPr lang="en-US" sz="900" i="0">
                <a:solidFill>
                  <a:schemeClr val="tx1"/>
                </a:solidFill>
                <a:hlinkClick r:id="rId12"/>
              </a:rPr>
              <a:t>CC BY-NC 4.0</a:t>
            </a:r>
            <a:r>
              <a:rPr lang="en-US" sz="900" i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81025" y="1963691"/>
            <a:ext cx="2147844" cy="1610884"/>
            <a:chOff x="6381025" y="1963691"/>
            <a:chExt cx="2147844" cy="16108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" t="22263" r="18495"/>
            <a:stretch/>
          </p:blipFill>
          <p:spPr>
            <a:xfrm>
              <a:off x="6381025" y="1963691"/>
              <a:ext cx="2147844" cy="1610883"/>
            </a:xfrm>
            <a:prstGeom prst="rect">
              <a:avLst/>
            </a:prstGeom>
            <a:solidFill>
              <a:srgbClr val="42902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66"/>
            <a:stretch/>
          </p:blipFill>
          <p:spPr>
            <a:xfrm>
              <a:off x="7409114" y="1963692"/>
              <a:ext cx="1119755" cy="1610883"/>
            </a:xfrm>
            <a:prstGeom prst="rect">
              <a:avLst/>
            </a:prstGeom>
            <a:solidFill>
              <a:srgbClr val="42902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72658"/>
              </p:ext>
            </p:extLst>
          </p:nvPr>
        </p:nvGraphicFramePr>
        <p:xfrm>
          <a:off x="3635377" y="1454150"/>
          <a:ext cx="5050731" cy="417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08"/>
                <a:gridCol w="1535617"/>
                <a:gridCol w="863078"/>
                <a:gridCol w="850748"/>
                <a:gridCol w="505517"/>
                <a:gridCol w="733463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175,990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12.75%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4.28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107,765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7.81%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2.07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60,834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4.41%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7.34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55,500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4.02%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4.83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54,569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6.09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51,830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3.76%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4.93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50,844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3.68%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5.29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44,411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3.22%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4.27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42,784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3.10%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5.54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29,021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2.15%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2.61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9" y="4264286"/>
            <a:ext cx="2865298" cy="1826234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25238945"/>
              </p:ext>
            </p:extLst>
          </p:nvPr>
        </p:nvGraphicFramePr>
        <p:xfrm>
          <a:off x="457199" y="2819400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/>
                <a:gridCol w="1368506"/>
                <a:gridCol w="1141092"/>
                <a:gridCol w="993615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59,513,584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35,352,943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Finland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24,760,158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17,536,154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16,298,025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11,719,497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8,929,239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3,692,654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3,511,026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1,934,323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2"/>
              </a:rPr>
              <a:t>http://www.gbif.org/country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5641" t="-21367" r="-5537" b="-15653"/>
          <a:stretch/>
        </p:blipFill>
        <p:spPr>
          <a:xfrm>
            <a:off x="3922769" y="855330"/>
            <a:ext cx="4857722" cy="5492750"/>
          </a:xfrm>
        </p:spPr>
      </p:pic>
      <p:sp>
        <p:nvSpPr>
          <p:cNvPr id="13" name="Oval 12"/>
          <p:cNvSpPr/>
          <p:nvPr/>
        </p:nvSpPr>
        <p:spPr>
          <a:xfrm>
            <a:off x="5873787" y="3030907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/>
              <a:t>Occurrence records published during 2017 by country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Oct 2017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249" t="-24812" r="-4753" b="-14267"/>
          <a:stretch/>
        </p:blipFill>
        <p:spPr/>
      </p:pic>
      <p:sp>
        <p:nvSpPr>
          <p:cNvPr id="13" name="Oval 12"/>
          <p:cNvSpPr/>
          <p:nvPr/>
        </p:nvSpPr>
        <p:spPr>
          <a:xfrm>
            <a:off x="5789543" y="2913198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31 Oct 2017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501068191"/>
              </p:ext>
            </p:extLst>
          </p:nvPr>
        </p:nvGraphicFramePr>
        <p:xfrm>
          <a:off x="441960" y="2826934"/>
          <a:ext cx="384701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/>
                <a:gridCol w="1374138"/>
                <a:gridCol w="1186755"/>
                <a:gridCol w="916092"/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349,631,581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74,864,904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70,707,890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60,896,329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41,985,004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31,823,735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27,852,278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Finland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25,286,057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24,394,631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23,861,209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953231474"/>
              </p:ext>
            </p:extLst>
          </p:nvPr>
        </p:nvGraphicFramePr>
        <p:xfrm>
          <a:off x="461161" y="2832457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14,533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14,273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12,940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8,499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5,684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5,163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4,036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3,819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1,748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1,603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6544" t="-21543" r="-6912" b="-18304"/>
          <a:stretch/>
        </p:blipFill>
        <p:spPr/>
      </p:pic>
      <p:sp>
        <p:nvSpPr>
          <p:cNvPr id="10" name="Oval 9"/>
          <p:cNvSpPr/>
          <p:nvPr/>
        </p:nvSpPr>
        <p:spPr>
          <a:xfrm>
            <a:off x="5721771" y="2801224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Oct 2017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12104</TotalTime>
  <Words>2053</Words>
  <Application>Microsoft Macintosh PowerPoint</Application>
  <PresentationFormat>On-screen Show (4:3)</PresentationFormat>
  <Paragraphs>371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Modern Swiss</vt:lpstr>
      <vt:lpstr>Overview</vt:lpstr>
      <vt:lpstr>PowerPoint Presentation</vt:lpstr>
      <vt:lpstr>Current network</vt:lpstr>
      <vt:lpstr>Latest news</vt:lpstr>
      <vt:lpstr>Web traffic to GBIF.org, 2017</vt:lpstr>
      <vt:lpstr>Data published through GBIF.org</vt:lpstr>
      <vt:lpstr>Occurrence records published during 2017 by country as of 31 Oct 2017</vt:lpstr>
      <vt:lpstr>Total number of occurrence records published by country as of 31 Oct 2017</vt:lpstr>
      <vt:lpstr>Data download requests by country, 2017 as of 31 Oct 2017</vt:lpstr>
      <vt:lpstr> data access and use</vt:lpstr>
      <vt:lpstr>Peer-reviewed uses, by country and region, 2017</vt:lpstr>
      <vt:lpstr>Featured research Sept 2017 1 / 2</vt:lpstr>
      <vt:lpstr>Featured research Sept 2017 2 / 2</vt:lpstr>
      <vt:lpstr>Featured research Oct 2017 1 / 2</vt:lpstr>
      <vt:lpstr>Featured research Oct 2017 2 / 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565</cp:revision>
  <cp:lastPrinted>2016-09-24T08:43:58Z</cp:lastPrinted>
  <dcterms:created xsi:type="dcterms:W3CDTF">2014-02-07T03:47:22Z</dcterms:created>
  <dcterms:modified xsi:type="dcterms:W3CDTF">2017-11-06T09:36:26Z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