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4" r:id="rId2"/>
    <p:sldId id="262" r:id="rId3"/>
    <p:sldId id="272" r:id="rId4"/>
    <p:sldId id="270" r:id="rId5"/>
    <p:sldId id="285" r:id="rId6"/>
    <p:sldId id="267" r:id="rId7"/>
    <p:sldId id="268" r:id="rId8"/>
    <p:sldId id="278" r:id="rId9"/>
    <p:sldId id="288" r:id="rId10"/>
    <p:sldId id="283" r:id="rId11"/>
    <p:sldId id="260" r:id="rId12"/>
    <p:sldId id="280"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7" autoAdjust="0"/>
  </p:normalViewPr>
  <p:slideViewPr>
    <p:cSldViewPr>
      <p:cViewPr>
        <p:scale>
          <a:sx n="100" d="100"/>
          <a:sy n="100" d="100"/>
        </p:scale>
        <p:origin x="-516" y="14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raymond\Documents\Regional%20Meetings\Africa%20Regional%20Meeting%202016\Copy%20of%20Africa%20biodiversity%20data%20publishing%20regional%20meeting%20July%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raymond\Documents\Regional%20Meetings\Africa%20Regional%20Meeting%202016\Copy%20of%20Africa%20biodiversity%20data%20publishing%20regional%20meeting%20July%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'Africa about Africa'!$G$1</c:f>
              <c:strCache>
                <c:ptCount val="1"/>
                <c:pt idx="0">
                  <c:v>Total data available about biodiversity in Africa</c:v>
                </c:pt>
              </c:strCache>
            </c:strRef>
          </c:tx>
          <c:marker>
            <c:symbol val="none"/>
          </c:marker>
          <c:cat>
            <c:numRef>
              <c:f>'Africa about Africa'!$F$2:$F$11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'Africa about Africa'!$G$2:$G$11</c:f>
              <c:numCache>
                <c:formatCode>General</c:formatCode>
                <c:ptCount val="10"/>
                <c:pt idx="0">
                  <c:v>3544504</c:v>
                </c:pt>
                <c:pt idx="1">
                  <c:v>4051778</c:v>
                </c:pt>
                <c:pt idx="2">
                  <c:v>4316435</c:v>
                </c:pt>
                <c:pt idx="3">
                  <c:v>6443008</c:v>
                </c:pt>
                <c:pt idx="4">
                  <c:v>13040506</c:v>
                </c:pt>
                <c:pt idx="5">
                  <c:v>15149601</c:v>
                </c:pt>
                <c:pt idx="6">
                  <c:v>16135838</c:v>
                </c:pt>
                <c:pt idx="7">
                  <c:v>17955910</c:v>
                </c:pt>
                <c:pt idx="8">
                  <c:v>22745385</c:v>
                </c:pt>
                <c:pt idx="9">
                  <c:v>23965127</c:v>
                </c:pt>
              </c:numCache>
            </c:numRef>
          </c:val>
          <c:smooth val="0"/>
        </c:ser>
        <c:ser>
          <c:idx val="0"/>
          <c:order val="1"/>
          <c:tx>
            <c:strRef>
              <c:f>'Africa about Africa'!$H$1</c:f>
              <c:strCache>
                <c:ptCount val="1"/>
                <c:pt idx="0">
                  <c:v>Data published by African Participants</c:v>
                </c:pt>
              </c:strCache>
            </c:strRef>
          </c:tx>
          <c:marker>
            <c:symbol val="none"/>
          </c:marker>
          <c:cat>
            <c:numRef>
              <c:f>'Africa about Africa'!$F$2:$F$11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'Africa about Africa'!$H$2:$H$11</c:f>
              <c:numCache>
                <c:formatCode>General</c:formatCode>
                <c:ptCount val="10"/>
                <c:pt idx="0">
                  <c:v>2854</c:v>
                </c:pt>
                <c:pt idx="1">
                  <c:v>2926</c:v>
                </c:pt>
                <c:pt idx="2">
                  <c:v>6465</c:v>
                </c:pt>
                <c:pt idx="3">
                  <c:v>1944100</c:v>
                </c:pt>
                <c:pt idx="4">
                  <c:v>7786123</c:v>
                </c:pt>
                <c:pt idx="5">
                  <c:v>8775173</c:v>
                </c:pt>
                <c:pt idx="6">
                  <c:v>8785436</c:v>
                </c:pt>
                <c:pt idx="7">
                  <c:v>8893437</c:v>
                </c:pt>
                <c:pt idx="8">
                  <c:v>11449527</c:v>
                </c:pt>
                <c:pt idx="9">
                  <c:v>11875489</c:v>
                </c:pt>
              </c:numCache>
            </c:numRef>
          </c:val>
          <c:smooth val="0"/>
        </c:ser>
        <c:ser>
          <c:idx val="3"/>
          <c:order val="2"/>
          <c:tx>
            <c:strRef>
              <c:f>'Africa about Africa'!$I$1</c:f>
              <c:strCache>
                <c:ptCount val="1"/>
                <c:pt idx="0">
                  <c:v>African Participants publishing about other regions</c:v>
                </c:pt>
              </c:strCache>
            </c:strRef>
          </c:tx>
          <c:marker>
            <c:symbol val="none"/>
          </c:marker>
          <c:cat>
            <c:numRef>
              <c:f>'Africa about Africa'!$F$2:$F$11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'Africa about Africa'!$I$2:$I$11</c:f>
              <c:numCache>
                <c:formatCode>General</c:formatCode>
                <c:ptCount val="10"/>
                <c:pt idx="0">
                  <c:v>7</c:v>
                </c:pt>
                <c:pt idx="1">
                  <c:v>7</c:v>
                </c:pt>
                <c:pt idx="2">
                  <c:v>7</c:v>
                </c:pt>
                <c:pt idx="3">
                  <c:v>124622</c:v>
                </c:pt>
                <c:pt idx="4">
                  <c:v>135761</c:v>
                </c:pt>
                <c:pt idx="5">
                  <c:v>162859</c:v>
                </c:pt>
                <c:pt idx="6">
                  <c:v>164360</c:v>
                </c:pt>
                <c:pt idx="7">
                  <c:v>165570</c:v>
                </c:pt>
                <c:pt idx="8">
                  <c:v>222646</c:v>
                </c:pt>
                <c:pt idx="9">
                  <c:v>244906</c:v>
                </c:pt>
              </c:numCache>
            </c:numRef>
          </c:val>
          <c:smooth val="0"/>
        </c:ser>
        <c:dLbls>
          <c:showLegendKey val="0"/>
          <c:showVal val="0"/>
          <c:showCatName val="0"/>
          <c:showSerName val="0"/>
          <c:showPercent val="0"/>
          <c:showBubbleSize val="0"/>
        </c:dLbls>
        <c:marker val="1"/>
        <c:smooth val="0"/>
        <c:axId val="103204352"/>
        <c:axId val="103205888"/>
      </c:lineChart>
      <c:dateAx>
        <c:axId val="103204352"/>
        <c:scaling>
          <c:orientation val="minMax"/>
        </c:scaling>
        <c:delete val="0"/>
        <c:axPos val="b"/>
        <c:numFmt formatCode="General" sourceLinked="1"/>
        <c:majorTickMark val="out"/>
        <c:minorTickMark val="none"/>
        <c:tickLblPos val="nextTo"/>
        <c:txPr>
          <a:bodyPr/>
          <a:lstStyle/>
          <a:p>
            <a:pPr>
              <a:defRPr sz="1600"/>
            </a:pPr>
            <a:endParaRPr lang="en-US"/>
          </a:p>
        </c:txPr>
        <c:crossAx val="103205888"/>
        <c:crosses val="autoZero"/>
        <c:auto val="0"/>
        <c:lblOffset val="100"/>
        <c:baseTimeUnit val="days"/>
      </c:dateAx>
      <c:valAx>
        <c:axId val="103205888"/>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03204352"/>
        <c:crosses val="autoZero"/>
        <c:crossBetween val="between"/>
        <c:dispUnits>
          <c:builtInUnit val="millions"/>
          <c:dispUnitsLbl>
            <c:layout/>
            <c:txPr>
              <a:bodyPr/>
              <a:lstStyle/>
              <a:p>
                <a:pPr>
                  <a:defRPr sz="1800"/>
                </a:pPr>
                <a:endParaRPr lang="en-US"/>
              </a:p>
            </c:txPr>
          </c:dispUnitsLbl>
        </c:dispUnits>
      </c:valAx>
    </c:plotArea>
    <c:legend>
      <c:legendPos val="r"/>
      <c:layout>
        <c:manualLayout>
          <c:xMode val="edge"/>
          <c:yMode val="edge"/>
          <c:x val="0.67501999847909622"/>
          <c:y val="0.28920876217285751"/>
          <c:w val="0.29819428409663057"/>
          <c:h val="0.19985152322424543"/>
        </c:manualLayout>
      </c:layout>
      <c:overlay val="0"/>
      <c:txPr>
        <a:bodyPr/>
        <a:lstStyle/>
        <a:p>
          <a:pPr>
            <a:defRPr sz="1200"/>
          </a:pPr>
          <a:endParaRPr lang="en-US"/>
        </a:p>
      </c:txPr>
    </c:legend>
    <c:plotVisOnly val="1"/>
    <c:dispBlanksAs val="gap"/>
    <c:showDLblsOverMax val="0"/>
  </c:chart>
  <c:spPr>
    <a:ln>
      <a:noFill/>
    </a:ln>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'Africa about Africa'!$C$1</c:f>
              <c:strCache>
                <c:ptCount val="1"/>
                <c:pt idx="0">
                  <c:v>Count of records</c:v>
                </c:pt>
              </c:strCache>
            </c:strRef>
          </c:tx>
          <c:invertIfNegative val="0"/>
          <c:cat>
            <c:strRef>
              <c:f>'Africa about Africa'!$A$2:$A$15</c:f>
              <c:strCache>
                <c:ptCount val="14"/>
                <c:pt idx="0">
                  <c:v>Guinea</c:v>
                </c:pt>
                <c:pt idx="1">
                  <c:v>DR Congo</c:v>
                </c:pt>
                <c:pt idx="2">
                  <c:v>Mauritania</c:v>
                </c:pt>
                <c:pt idx="3">
                  <c:v>Morocco</c:v>
                </c:pt>
                <c:pt idx="4">
                  <c:v>ICIPE</c:v>
                </c:pt>
                <c:pt idx="5">
                  <c:v>Burkina Faso</c:v>
                </c:pt>
                <c:pt idx="6">
                  <c:v>Togo</c:v>
                </c:pt>
                <c:pt idx="7">
                  <c:v>Tanzania</c:v>
                </c:pt>
                <c:pt idx="8">
                  <c:v>Cameroon</c:v>
                </c:pt>
                <c:pt idx="9">
                  <c:v>EWT</c:v>
                </c:pt>
                <c:pt idx="10">
                  <c:v>Madagascar</c:v>
                </c:pt>
                <c:pt idx="11">
                  <c:v>ARCOS</c:v>
                </c:pt>
                <c:pt idx="12">
                  <c:v>Ghana</c:v>
                </c:pt>
                <c:pt idx="13">
                  <c:v>Benin</c:v>
                </c:pt>
              </c:strCache>
            </c:strRef>
          </c:cat>
          <c:val>
            <c:numRef>
              <c:f>'Africa about Africa'!$C$2:$C$15</c:f>
              <c:numCache>
                <c:formatCode>General</c:formatCode>
                <c:ptCount val="14"/>
                <c:pt idx="0">
                  <c:v>493</c:v>
                </c:pt>
                <c:pt idx="1">
                  <c:v>1041</c:v>
                </c:pt>
                <c:pt idx="2">
                  <c:v>1812</c:v>
                </c:pt>
                <c:pt idx="3">
                  <c:v>3047</c:v>
                </c:pt>
                <c:pt idx="4">
                  <c:v>3884</c:v>
                </c:pt>
                <c:pt idx="5">
                  <c:v>7813</c:v>
                </c:pt>
                <c:pt idx="6">
                  <c:v>8644</c:v>
                </c:pt>
                <c:pt idx="7">
                  <c:v>10032</c:v>
                </c:pt>
                <c:pt idx="8">
                  <c:v>19555</c:v>
                </c:pt>
                <c:pt idx="9">
                  <c:v>26403</c:v>
                </c:pt>
                <c:pt idx="10">
                  <c:v>37595</c:v>
                </c:pt>
                <c:pt idx="11">
                  <c:v>59892</c:v>
                </c:pt>
                <c:pt idx="12">
                  <c:v>86593</c:v>
                </c:pt>
                <c:pt idx="13">
                  <c:v>133423</c:v>
                </c:pt>
              </c:numCache>
            </c:numRef>
          </c:val>
        </c:ser>
        <c:dLbls>
          <c:showLegendKey val="0"/>
          <c:showVal val="0"/>
          <c:showCatName val="0"/>
          <c:showSerName val="0"/>
          <c:showPercent val="0"/>
          <c:showBubbleSize val="0"/>
        </c:dLbls>
        <c:gapWidth val="150"/>
        <c:axId val="103659008"/>
        <c:axId val="103660544"/>
      </c:barChart>
      <c:catAx>
        <c:axId val="103659008"/>
        <c:scaling>
          <c:orientation val="minMax"/>
        </c:scaling>
        <c:delete val="0"/>
        <c:axPos val="l"/>
        <c:majorTickMark val="out"/>
        <c:minorTickMark val="none"/>
        <c:tickLblPos val="nextTo"/>
        <c:txPr>
          <a:bodyPr/>
          <a:lstStyle/>
          <a:p>
            <a:pPr>
              <a:defRPr sz="1600">
                <a:latin typeface="Arial Narrow" panose="020B0606020202030204" pitchFamily="34" charset="0"/>
              </a:defRPr>
            </a:pPr>
            <a:endParaRPr lang="en-US"/>
          </a:p>
        </c:txPr>
        <c:crossAx val="103660544"/>
        <c:crosses val="autoZero"/>
        <c:auto val="1"/>
        <c:lblAlgn val="ctr"/>
        <c:lblOffset val="100"/>
        <c:noMultiLvlLbl val="0"/>
      </c:catAx>
      <c:valAx>
        <c:axId val="103660544"/>
        <c:scaling>
          <c:orientation val="minMax"/>
        </c:scaling>
        <c:delete val="0"/>
        <c:axPos val="b"/>
        <c:majorGridlines/>
        <c:numFmt formatCode="#,##0" sourceLinked="0"/>
        <c:majorTickMark val="out"/>
        <c:minorTickMark val="none"/>
        <c:tickLblPos val="nextTo"/>
        <c:txPr>
          <a:bodyPr/>
          <a:lstStyle/>
          <a:p>
            <a:pPr>
              <a:defRPr sz="1600">
                <a:latin typeface="Arial Narrow" panose="020B0606020202030204" pitchFamily="34" charset="0"/>
              </a:defRPr>
            </a:pPr>
            <a:endParaRPr lang="en-US"/>
          </a:p>
        </c:txPr>
        <c:crossAx val="103659008"/>
        <c:crosses val="autoZero"/>
        <c:crossBetween val="between"/>
      </c:valAx>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9C95B-384D-49F0-A7AA-0E499FB4DA2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ZA"/>
        </a:p>
      </dgm:t>
    </dgm:pt>
    <dgm:pt modelId="{7399D5C7-6E86-4934-B62E-99677693B983}">
      <dgm:prSet phldrT="[Text]" custT="1"/>
      <dgm:spPr>
        <a:solidFill>
          <a:schemeClr val="accent3">
            <a:lumMod val="40000"/>
            <a:lumOff val="60000"/>
          </a:schemeClr>
        </a:solidFill>
      </dgm:spPr>
      <dgm:t>
        <a:bodyPr/>
        <a:lstStyle/>
        <a:p>
          <a:r>
            <a:rPr lang="en-ZA" sz="1000" b="1" dirty="0" smtClean="0">
              <a:solidFill>
                <a:sysClr val="windowText" lastClr="000000"/>
              </a:solidFill>
              <a:latin typeface="+mn-lt"/>
              <a:cs typeface="Arial" panose="020B0604020202020204" pitchFamily="34" charset="0"/>
            </a:rPr>
            <a:t>SDGs</a:t>
          </a:r>
          <a:endParaRPr lang="en-ZA" sz="1000" b="1" dirty="0">
            <a:solidFill>
              <a:sysClr val="windowText" lastClr="000000"/>
            </a:solidFill>
            <a:latin typeface="+mn-lt"/>
            <a:cs typeface="Arial" panose="020B0604020202020204" pitchFamily="34" charset="0"/>
          </a:endParaRPr>
        </a:p>
      </dgm:t>
    </dgm:pt>
    <dgm:pt modelId="{8C643454-B7EA-4D33-8D96-767607823313}" type="parTrans" cxnId="{4BAFBDEF-4D73-4B1B-8CE9-9C09C0ACC42C}">
      <dgm:prSet/>
      <dgm:spPr/>
      <dgm:t>
        <a:bodyPr/>
        <a:lstStyle/>
        <a:p>
          <a:endParaRPr lang="en-ZA" sz="1000">
            <a:solidFill>
              <a:sysClr val="windowText" lastClr="000000"/>
            </a:solidFill>
            <a:latin typeface="+mn-lt"/>
          </a:endParaRPr>
        </a:p>
      </dgm:t>
    </dgm:pt>
    <dgm:pt modelId="{0CB17B70-DF1F-4537-8F8F-F488EF3AF9EA}" type="sibTrans" cxnId="{4BAFBDEF-4D73-4B1B-8CE9-9C09C0ACC42C}">
      <dgm:prSet/>
      <dgm:spPr/>
      <dgm:t>
        <a:bodyPr/>
        <a:lstStyle/>
        <a:p>
          <a:endParaRPr lang="en-ZA" sz="1000">
            <a:solidFill>
              <a:sysClr val="windowText" lastClr="000000"/>
            </a:solidFill>
            <a:latin typeface="+mn-lt"/>
          </a:endParaRPr>
        </a:p>
      </dgm:t>
    </dgm:pt>
    <dgm:pt modelId="{8651D909-AE8F-458F-92E1-1246F45CF369}">
      <dgm:prSet phldrT="[Text]" custT="1"/>
      <dgm:spPr>
        <a:solidFill>
          <a:schemeClr val="accent3">
            <a:lumMod val="60000"/>
            <a:lumOff val="40000"/>
          </a:schemeClr>
        </a:solidFill>
      </dgm:spPr>
      <dgm:t>
        <a:bodyPr/>
        <a:lstStyle/>
        <a:p>
          <a:r>
            <a:rPr lang="en-ZA" sz="1000" b="1" dirty="0" smtClean="0">
              <a:solidFill>
                <a:sysClr val="windowText" lastClr="000000"/>
              </a:solidFill>
              <a:latin typeface="+mn-lt"/>
              <a:cs typeface="Arial" panose="020B0604020202020204" pitchFamily="34" charset="0"/>
            </a:rPr>
            <a:t>MTSF</a:t>
          </a:r>
          <a:endParaRPr lang="en-ZA" sz="1000" b="1" dirty="0">
            <a:solidFill>
              <a:sysClr val="windowText" lastClr="000000"/>
            </a:solidFill>
            <a:latin typeface="+mn-lt"/>
            <a:cs typeface="Arial" panose="020B0604020202020204" pitchFamily="34" charset="0"/>
          </a:endParaRPr>
        </a:p>
      </dgm:t>
    </dgm:pt>
    <dgm:pt modelId="{8B3500D3-C314-48BF-AAF2-1E6E7918CA5F}" type="parTrans" cxnId="{99E259C5-97FC-4CB6-B3E3-9109A4C3836D}">
      <dgm:prSet/>
      <dgm:spPr/>
      <dgm:t>
        <a:bodyPr/>
        <a:lstStyle/>
        <a:p>
          <a:endParaRPr lang="en-ZA" sz="1000">
            <a:solidFill>
              <a:sysClr val="windowText" lastClr="000000"/>
            </a:solidFill>
            <a:latin typeface="+mn-lt"/>
          </a:endParaRPr>
        </a:p>
      </dgm:t>
    </dgm:pt>
    <dgm:pt modelId="{A44FB805-93FB-4B96-9A7B-D8BF99EF1CF3}" type="sibTrans" cxnId="{99E259C5-97FC-4CB6-B3E3-9109A4C3836D}">
      <dgm:prSet/>
      <dgm:spPr/>
      <dgm:t>
        <a:bodyPr/>
        <a:lstStyle/>
        <a:p>
          <a:endParaRPr lang="en-ZA" sz="1000">
            <a:solidFill>
              <a:sysClr val="windowText" lastClr="000000"/>
            </a:solidFill>
            <a:latin typeface="+mn-lt"/>
          </a:endParaRPr>
        </a:p>
      </dgm:t>
    </dgm:pt>
    <dgm:pt modelId="{0CEB822D-C89B-419A-AC3D-5B4F5D37C8B1}">
      <dgm:prSet phldrT="[Text]" custT="1"/>
      <dgm:spPr>
        <a:solidFill>
          <a:schemeClr val="accent6">
            <a:lumMod val="60000"/>
            <a:lumOff val="40000"/>
          </a:schemeClr>
        </a:solidFill>
      </dgm:spPr>
      <dgm:t>
        <a:bodyPr/>
        <a:lstStyle/>
        <a:p>
          <a:r>
            <a:rPr lang="en-ZA" sz="1000" b="1" dirty="0" smtClean="0">
              <a:solidFill>
                <a:sysClr val="windowText" lastClr="000000"/>
              </a:solidFill>
              <a:latin typeface="+mn-lt"/>
              <a:cs typeface="Arial" panose="020B0604020202020204" pitchFamily="34" charset="0"/>
            </a:rPr>
            <a:t>DEA Outcomes</a:t>
          </a:r>
          <a:endParaRPr lang="en-ZA" sz="1000" b="1" dirty="0">
            <a:solidFill>
              <a:sysClr val="windowText" lastClr="000000"/>
            </a:solidFill>
            <a:latin typeface="+mn-lt"/>
            <a:cs typeface="Arial" panose="020B0604020202020204" pitchFamily="34" charset="0"/>
          </a:endParaRPr>
        </a:p>
      </dgm:t>
    </dgm:pt>
    <dgm:pt modelId="{B591AB4F-62BC-4571-90FC-29DA9E851191}" type="parTrans" cxnId="{CC9D6EF5-3126-4615-A989-B73368365D0D}">
      <dgm:prSet/>
      <dgm:spPr/>
      <dgm:t>
        <a:bodyPr/>
        <a:lstStyle/>
        <a:p>
          <a:endParaRPr lang="en-ZA" sz="1000">
            <a:solidFill>
              <a:sysClr val="windowText" lastClr="000000"/>
            </a:solidFill>
            <a:latin typeface="+mn-lt"/>
          </a:endParaRPr>
        </a:p>
      </dgm:t>
    </dgm:pt>
    <dgm:pt modelId="{92C21673-3BB3-4B6E-90C3-E4FE5D72EC9A}" type="sibTrans" cxnId="{CC9D6EF5-3126-4615-A989-B73368365D0D}">
      <dgm:prSet/>
      <dgm:spPr/>
      <dgm:t>
        <a:bodyPr/>
        <a:lstStyle/>
        <a:p>
          <a:endParaRPr lang="en-ZA" sz="1000">
            <a:solidFill>
              <a:sysClr val="windowText" lastClr="000000"/>
            </a:solidFill>
            <a:latin typeface="+mn-lt"/>
          </a:endParaRPr>
        </a:p>
      </dgm:t>
    </dgm:pt>
    <dgm:pt modelId="{2BB0D8C1-E1C3-47DB-A1C9-0BC32B6C35CD}">
      <dgm:prSet phldrT="[Text]" custT="1"/>
      <dgm:spPr>
        <a:solidFill>
          <a:schemeClr val="accent4">
            <a:lumMod val="40000"/>
            <a:lumOff val="60000"/>
          </a:schemeClr>
        </a:solidFill>
      </dgm:spPr>
      <dgm:t>
        <a:bodyPr/>
        <a:lstStyle/>
        <a:p>
          <a:r>
            <a:rPr lang="en-ZA" sz="1000" b="1" dirty="0" smtClean="0">
              <a:solidFill>
                <a:sysClr val="windowText" lastClr="000000"/>
              </a:solidFill>
              <a:latin typeface="+mn-lt"/>
              <a:cs typeface="Arial" panose="020B0604020202020204" pitchFamily="34" charset="0"/>
            </a:rPr>
            <a:t>SANBI </a:t>
          </a:r>
          <a:r>
            <a:rPr lang="en-ZA" sz="1000" b="1" dirty="0" err="1" smtClean="0">
              <a:solidFill>
                <a:sysClr val="windowText" lastClr="000000"/>
              </a:solidFill>
              <a:latin typeface="+mn-lt"/>
              <a:cs typeface="Arial" panose="020B0604020202020204" pitchFamily="34" charset="0"/>
            </a:rPr>
            <a:t>Prog’s</a:t>
          </a:r>
          <a:endParaRPr lang="en-ZA" sz="1000" b="1" dirty="0">
            <a:solidFill>
              <a:sysClr val="windowText" lastClr="000000"/>
            </a:solidFill>
            <a:latin typeface="+mn-lt"/>
            <a:cs typeface="Arial" panose="020B0604020202020204" pitchFamily="34" charset="0"/>
          </a:endParaRPr>
        </a:p>
      </dgm:t>
    </dgm:pt>
    <dgm:pt modelId="{0CADC735-2BE5-4ABF-B979-86B371BFCF03}" type="parTrans" cxnId="{0709FD35-A0A0-4209-8C3B-6326FED32A06}">
      <dgm:prSet/>
      <dgm:spPr/>
      <dgm:t>
        <a:bodyPr/>
        <a:lstStyle/>
        <a:p>
          <a:endParaRPr lang="en-ZA" sz="1000">
            <a:solidFill>
              <a:sysClr val="windowText" lastClr="000000"/>
            </a:solidFill>
            <a:latin typeface="+mn-lt"/>
          </a:endParaRPr>
        </a:p>
      </dgm:t>
    </dgm:pt>
    <dgm:pt modelId="{1C9004ED-C82B-4872-A48E-D6D21F9AC80B}" type="sibTrans" cxnId="{0709FD35-A0A0-4209-8C3B-6326FED32A06}">
      <dgm:prSet/>
      <dgm:spPr/>
      <dgm:t>
        <a:bodyPr/>
        <a:lstStyle/>
        <a:p>
          <a:endParaRPr lang="en-ZA" sz="1000">
            <a:solidFill>
              <a:sysClr val="windowText" lastClr="000000"/>
            </a:solidFill>
            <a:latin typeface="+mn-lt"/>
          </a:endParaRPr>
        </a:p>
      </dgm:t>
    </dgm:pt>
    <dgm:pt modelId="{C789E314-04F7-4AFB-B80D-4FB973584F20}">
      <dgm:prSet custT="1"/>
      <dgm:spPr>
        <a:solidFill>
          <a:schemeClr val="accent4">
            <a:lumMod val="40000"/>
            <a:lumOff val="60000"/>
          </a:schemeClr>
        </a:solidFill>
      </dgm:spPr>
      <dgm:t>
        <a:bodyPr/>
        <a:lstStyle/>
        <a:p>
          <a:r>
            <a:rPr lang="en-ZA" sz="1000" b="1" dirty="0" smtClean="0">
              <a:solidFill>
                <a:sysClr val="windowText" lastClr="000000"/>
              </a:solidFill>
              <a:latin typeface="+mn-lt"/>
              <a:cs typeface="Arial" panose="020B0604020202020204" pitchFamily="34" charset="0"/>
            </a:rPr>
            <a:t>NDP</a:t>
          </a:r>
          <a:endParaRPr lang="en-ZA" sz="1000" b="1" dirty="0">
            <a:solidFill>
              <a:sysClr val="windowText" lastClr="000000"/>
            </a:solidFill>
            <a:latin typeface="+mn-lt"/>
            <a:cs typeface="Arial" panose="020B0604020202020204" pitchFamily="34" charset="0"/>
          </a:endParaRPr>
        </a:p>
      </dgm:t>
    </dgm:pt>
    <dgm:pt modelId="{58D5AA94-0B4B-4206-B88D-1224D68AC536}" type="parTrans" cxnId="{67D86F25-BE96-413D-AC2A-7FD36E2D05DC}">
      <dgm:prSet/>
      <dgm:spPr/>
      <dgm:t>
        <a:bodyPr/>
        <a:lstStyle/>
        <a:p>
          <a:endParaRPr lang="en-ZA" sz="1000">
            <a:solidFill>
              <a:sysClr val="windowText" lastClr="000000"/>
            </a:solidFill>
            <a:latin typeface="+mn-lt"/>
          </a:endParaRPr>
        </a:p>
      </dgm:t>
    </dgm:pt>
    <dgm:pt modelId="{F64742A1-4D72-4E77-9599-AA9C7933F948}" type="sibTrans" cxnId="{67D86F25-BE96-413D-AC2A-7FD36E2D05DC}">
      <dgm:prSet/>
      <dgm:spPr/>
      <dgm:t>
        <a:bodyPr/>
        <a:lstStyle/>
        <a:p>
          <a:endParaRPr lang="en-ZA" sz="1000">
            <a:solidFill>
              <a:sysClr val="windowText" lastClr="000000"/>
            </a:solidFill>
            <a:latin typeface="+mn-lt"/>
          </a:endParaRPr>
        </a:p>
      </dgm:t>
    </dgm:pt>
    <dgm:pt modelId="{25394893-2EF3-4782-B6CC-5347A5DBA90E}">
      <dgm:prSet custT="1"/>
      <dgm:spPr>
        <a:solidFill>
          <a:schemeClr val="accent6">
            <a:lumMod val="40000"/>
            <a:lumOff val="60000"/>
          </a:schemeClr>
        </a:solidFill>
      </dgm:spPr>
      <dgm:t>
        <a:bodyPr/>
        <a:lstStyle/>
        <a:p>
          <a:r>
            <a:rPr lang="en-ZA" sz="1000" b="1" dirty="0" smtClean="0">
              <a:solidFill>
                <a:sysClr val="windowText" lastClr="000000"/>
              </a:solidFill>
              <a:latin typeface="+mn-lt"/>
              <a:cs typeface="Arial" panose="020B0604020202020204" pitchFamily="34" charset="0"/>
            </a:rPr>
            <a:t>International agreements</a:t>
          </a:r>
          <a:endParaRPr lang="en-ZA" sz="1000" b="1" dirty="0">
            <a:solidFill>
              <a:sysClr val="windowText" lastClr="000000"/>
            </a:solidFill>
            <a:latin typeface="+mn-lt"/>
            <a:cs typeface="Arial" panose="020B0604020202020204" pitchFamily="34" charset="0"/>
          </a:endParaRPr>
        </a:p>
      </dgm:t>
    </dgm:pt>
    <dgm:pt modelId="{D66972F9-5D39-46AA-BFF2-C9D7676FD25A}" type="parTrans" cxnId="{A85244CE-0D2E-452F-8A43-AA58E6408910}">
      <dgm:prSet/>
      <dgm:spPr/>
      <dgm:t>
        <a:bodyPr/>
        <a:lstStyle/>
        <a:p>
          <a:endParaRPr lang="en-ZA" sz="1000">
            <a:solidFill>
              <a:sysClr val="windowText" lastClr="000000"/>
            </a:solidFill>
            <a:latin typeface="+mn-lt"/>
          </a:endParaRPr>
        </a:p>
      </dgm:t>
    </dgm:pt>
    <dgm:pt modelId="{1BB88391-5A90-4710-9925-9601706988DF}" type="sibTrans" cxnId="{A85244CE-0D2E-452F-8A43-AA58E6408910}">
      <dgm:prSet/>
      <dgm:spPr/>
      <dgm:t>
        <a:bodyPr/>
        <a:lstStyle/>
        <a:p>
          <a:endParaRPr lang="en-ZA" sz="1000">
            <a:solidFill>
              <a:sysClr val="windowText" lastClr="000000"/>
            </a:solidFill>
            <a:latin typeface="+mn-lt"/>
          </a:endParaRPr>
        </a:p>
      </dgm:t>
    </dgm:pt>
    <dgm:pt modelId="{2E007E16-401D-4736-9CFA-39D0A32E28A2}" type="pres">
      <dgm:prSet presAssocID="{2689C95B-384D-49F0-A7AA-0E499FB4DA2A}" presName="Name0" presStyleCnt="0">
        <dgm:presLayoutVars>
          <dgm:chMax val="7"/>
          <dgm:resizeHandles val="exact"/>
        </dgm:presLayoutVars>
      </dgm:prSet>
      <dgm:spPr/>
      <dgm:t>
        <a:bodyPr/>
        <a:lstStyle/>
        <a:p>
          <a:endParaRPr lang="en-ZA"/>
        </a:p>
      </dgm:t>
    </dgm:pt>
    <dgm:pt modelId="{BD61B2A6-CDC9-4843-93D5-98787890958F}" type="pres">
      <dgm:prSet presAssocID="{2689C95B-384D-49F0-A7AA-0E499FB4DA2A}" presName="comp1" presStyleCnt="0"/>
      <dgm:spPr/>
    </dgm:pt>
    <dgm:pt modelId="{D980C5C0-410E-4C4E-9535-DC16D9391799}" type="pres">
      <dgm:prSet presAssocID="{2689C95B-384D-49F0-A7AA-0E499FB4DA2A}" presName="circle1" presStyleLbl="node1" presStyleIdx="0" presStyleCnt="6" custLinFactNeighborX="-1034" custLinFactNeighborY="312"/>
      <dgm:spPr/>
      <dgm:t>
        <a:bodyPr/>
        <a:lstStyle/>
        <a:p>
          <a:endParaRPr lang="en-ZA"/>
        </a:p>
      </dgm:t>
    </dgm:pt>
    <dgm:pt modelId="{F79ED466-DB9A-4349-8496-34EDC47FE002}" type="pres">
      <dgm:prSet presAssocID="{2689C95B-384D-49F0-A7AA-0E499FB4DA2A}" presName="c1text" presStyleLbl="node1" presStyleIdx="0" presStyleCnt="6">
        <dgm:presLayoutVars>
          <dgm:bulletEnabled val="1"/>
        </dgm:presLayoutVars>
      </dgm:prSet>
      <dgm:spPr/>
      <dgm:t>
        <a:bodyPr/>
        <a:lstStyle/>
        <a:p>
          <a:endParaRPr lang="en-ZA"/>
        </a:p>
      </dgm:t>
    </dgm:pt>
    <dgm:pt modelId="{6BEAF47D-4BBA-4AA9-82AD-B1B02B28E55A}" type="pres">
      <dgm:prSet presAssocID="{2689C95B-384D-49F0-A7AA-0E499FB4DA2A}" presName="comp2" presStyleCnt="0"/>
      <dgm:spPr/>
    </dgm:pt>
    <dgm:pt modelId="{0D29ED54-60F8-4736-9D2D-601366E9971B}" type="pres">
      <dgm:prSet presAssocID="{2689C95B-384D-49F0-A7AA-0E499FB4DA2A}" presName="circle2" presStyleLbl="node1" presStyleIdx="1" presStyleCnt="6" custLinFactNeighborX="12" custLinFactNeighborY="-526"/>
      <dgm:spPr/>
      <dgm:t>
        <a:bodyPr/>
        <a:lstStyle/>
        <a:p>
          <a:endParaRPr lang="en-ZA"/>
        </a:p>
      </dgm:t>
    </dgm:pt>
    <dgm:pt modelId="{C2C46FE9-BDFF-400A-A683-8F7FAE9503BF}" type="pres">
      <dgm:prSet presAssocID="{2689C95B-384D-49F0-A7AA-0E499FB4DA2A}" presName="c2text" presStyleLbl="node1" presStyleIdx="1" presStyleCnt="6">
        <dgm:presLayoutVars>
          <dgm:bulletEnabled val="1"/>
        </dgm:presLayoutVars>
      </dgm:prSet>
      <dgm:spPr/>
      <dgm:t>
        <a:bodyPr/>
        <a:lstStyle/>
        <a:p>
          <a:endParaRPr lang="en-ZA"/>
        </a:p>
      </dgm:t>
    </dgm:pt>
    <dgm:pt modelId="{08C2D588-A2E4-4CE6-BB0A-A60034A89F51}" type="pres">
      <dgm:prSet presAssocID="{2689C95B-384D-49F0-A7AA-0E499FB4DA2A}" presName="comp3" presStyleCnt="0"/>
      <dgm:spPr/>
    </dgm:pt>
    <dgm:pt modelId="{5E5E11D2-EAF3-4116-B5FF-D422B544F2C9}" type="pres">
      <dgm:prSet presAssocID="{2689C95B-384D-49F0-A7AA-0E499FB4DA2A}" presName="circle3" presStyleLbl="node1" presStyleIdx="2" presStyleCnt="6" custLinFactNeighborX="-224" custLinFactNeighborY="-1761"/>
      <dgm:spPr/>
      <dgm:t>
        <a:bodyPr/>
        <a:lstStyle/>
        <a:p>
          <a:endParaRPr lang="en-ZA"/>
        </a:p>
      </dgm:t>
    </dgm:pt>
    <dgm:pt modelId="{B5C42C29-A149-4A3E-AE4D-C226A960051F}" type="pres">
      <dgm:prSet presAssocID="{2689C95B-384D-49F0-A7AA-0E499FB4DA2A}" presName="c3text" presStyleLbl="node1" presStyleIdx="2" presStyleCnt="6">
        <dgm:presLayoutVars>
          <dgm:bulletEnabled val="1"/>
        </dgm:presLayoutVars>
      </dgm:prSet>
      <dgm:spPr/>
      <dgm:t>
        <a:bodyPr/>
        <a:lstStyle/>
        <a:p>
          <a:endParaRPr lang="en-ZA"/>
        </a:p>
      </dgm:t>
    </dgm:pt>
    <dgm:pt modelId="{A970932B-998A-42F8-8D16-576493FC3718}" type="pres">
      <dgm:prSet presAssocID="{2689C95B-384D-49F0-A7AA-0E499FB4DA2A}" presName="comp4" presStyleCnt="0"/>
      <dgm:spPr/>
    </dgm:pt>
    <dgm:pt modelId="{E8A34093-2B56-4068-98B4-66E9170168C3}" type="pres">
      <dgm:prSet presAssocID="{2689C95B-384D-49F0-A7AA-0E499FB4DA2A}" presName="circle4" presStyleLbl="node1" presStyleIdx="3" presStyleCnt="6"/>
      <dgm:spPr/>
      <dgm:t>
        <a:bodyPr/>
        <a:lstStyle/>
        <a:p>
          <a:endParaRPr lang="en-ZA"/>
        </a:p>
      </dgm:t>
    </dgm:pt>
    <dgm:pt modelId="{7892E0BD-6AB2-4E92-9F5E-985C4AE3CA26}" type="pres">
      <dgm:prSet presAssocID="{2689C95B-384D-49F0-A7AA-0E499FB4DA2A}" presName="c4text" presStyleLbl="node1" presStyleIdx="3" presStyleCnt="6">
        <dgm:presLayoutVars>
          <dgm:bulletEnabled val="1"/>
        </dgm:presLayoutVars>
      </dgm:prSet>
      <dgm:spPr/>
      <dgm:t>
        <a:bodyPr/>
        <a:lstStyle/>
        <a:p>
          <a:endParaRPr lang="en-ZA"/>
        </a:p>
      </dgm:t>
    </dgm:pt>
    <dgm:pt modelId="{D4B91F2E-37A1-42E4-9212-8DF1B2AFB46A}" type="pres">
      <dgm:prSet presAssocID="{2689C95B-384D-49F0-A7AA-0E499FB4DA2A}" presName="comp5" presStyleCnt="0"/>
      <dgm:spPr/>
    </dgm:pt>
    <dgm:pt modelId="{808561E1-063D-4407-B3FE-A3613CE70B78}" type="pres">
      <dgm:prSet presAssocID="{2689C95B-384D-49F0-A7AA-0E499FB4DA2A}" presName="circle5" presStyleLbl="node1" presStyleIdx="4" presStyleCnt="6" custScaleX="107472"/>
      <dgm:spPr/>
      <dgm:t>
        <a:bodyPr/>
        <a:lstStyle/>
        <a:p>
          <a:endParaRPr lang="en-ZA"/>
        </a:p>
      </dgm:t>
    </dgm:pt>
    <dgm:pt modelId="{B7D40551-954B-4905-9C76-1E4BCDDE6E1F}" type="pres">
      <dgm:prSet presAssocID="{2689C95B-384D-49F0-A7AA-0E499FB4DA2A}" presName="c5text" presStyleLbl="node1" presStyleIdx="4" presStyleCnt="6">
        <dgm:presLayoutVars>
          <dgm:bulletEnabled val="1"/>
        </dgm:presLayoutVars>
      </dgm:prSet>
      <dgm:spPr/>
      <dgm:t>
        <a:bodyPr/>
        <a:lstStyle/>
        <a:p>
          <a:endParaRPr lang="en-ZA"/>
        </a:p>
      </dgm:t>
    </dgm:pt>
    <dgm:pt modelId="{053D2AA1-8AD0-4FB3-90FE-690E328BCA38}" type="pres">
      <dgm:prSet presAssocID="{2689C95B-384D-49F0-A7AA-0E499FB4DA2A}" presName="comp6" presStyleCnt="0"/>
      <dgm:spPr/>
    </dgm:pt>
    <dgm:pt modelId="{187C5BBD-45E1-4479-95CE-CBA06F3E5484}" type="pres">
      <dgm:prSet presAssocID="{2689C95B-384D-49F0-A7AA-0E499FB4DA2A}" presName="circle6" presStyleLbl="node1" presStyleIdx="5" presStyleCnt="6" custScaleX="124227"/>
      <dgm:spPr/>
      <dgm:t>
        <a:bodyPr/>
        <a:lstStyle/>
        <a:p>
          <a:endParaRPr lang="en-ZA"/>
        </a:p>
      </dgm:t>
    </dgm:pt>
    <dgm:pt modelId="{7ED03692-A954-4A4A-9A5C-2F44ED8F8EF7}" type="pres">
      <dgm:prSet presAssocID="{2689C95B-384D-49F0-A7AA-0E499FB4DA2A}" presName="c6text" presStyleLbl="node1" presStyleIdx="5" presStyleCnt="6">
        <dgm:presLayoutVars>
          <dgm:bulletEnabled val="1"/>
        </dgm:presLayoutVars>
      </dgm:prSet>
      <dgm:spPr/>
      <dgm:t>
        <a:bodyPr/>
        <a:lstStyle/>
        <a:p>
          <a:endParaRPr lang="en-ZA"/>
        </a:p>
      </dgm:t>
    </dgm:pt>
  </dgm:ptLst>
  <dgm:cxnLst>
    <dgm:cxn modelId="{99E259C5-97FC-4CB6-B3E3-9109A4C3836D}" srcId="{2689C95B-384D-49F0-A7AA-0E499FB4DA2A}" destId="{8651D909-AE8F-458F-92E1-1246F45CF369}" srcOrd="3" destOrd="0" parTransId="{8B3500D3-C314-48BF-AAF2-1E6E7918CA5F}" sibTransId="{A44FB805-93FB-4B96-9A7B-D8BF99EF1CF3}"/>
    <dgm:cxn modelId="{A85244CE-0D2E-452F-8A43-AA58E6408910}" srcId="{2689C95B-384D-49F0-A7AA-0E499FB4DA2A}" destId="{25394893-2EF3-4782-B6CC-5347A5DBA90E}" srcOrd="1" destOrd="0" parTransId="{D66972F9-5D39-46AA-BFF2-C9D7676FD25A}" sibTransId="{1BB88391-5A90-4710-9925-9601706988DF}"/>
    <dgm:cxn modelId="{0709FD35-A0A0-4209-8C3B-6326FED32A06}" srcId="{2689C95B-384D-49F0-A7AA-0E499FB4DA2A}" destId="{2BB0D8C1-E1C3-47DB-A1C9-0BC32B6C35CD}" srcOrd="5" destOrd="0" parTransId="{0CADC735-2BE5-4ABF-B979-86B371BFCF03}" sibTransId="{1C9004ED-C82B-4872-A48E-D6D21F9AC80B}"/>
    <dgm:cxn modelId="{35032437-BD41-40F9-A167-52B83F7F9DBD}" type="presOf" srcId="{8651D909-AE8F-458F-92E1-1246F45CF369}" destId="{E8A34093-2B56-4068-98B4-66E9170168C3}" srcOrd="0" destOrd="0" presId="urn:microsoft.com/office/officeart/2005/8/layout/venn2"/>
    <dgm:cxn modelId="{FD6A4392-4E41-4650-B662-9DF713CA1281}" type="presOf" srcId="{25394893-2EF3-4782-B6CC-5347A5DBA90E}" destId="{0D29ED54-60F8-4736-9D2D-601366E9971B}" srcOrd="0" destOrd="0" presId="urn:microsoft.com/office/officeart/2005/8/layout/venn2"/>
    <dgm:cxn modelId="{323C7C44-80C1-405A-8DFA-A57074E4F237}" type="presOf" srcId="{0CEB822D-C89B-419A-AC3D-5B4F5D37C8B1}" destId="{808561E1-063D-4407-B3FE-A3613CE70B78}" srcOrd="0" destOrd="0" presId="urn:microsoft.com/office/officeart/2005/8/layout/venn2"/>
    <dgm:cxn modelId="{4BAFBDEF-4D73-4B1B-8CE9-9C09C0ACC42C}" srcId="{2689C95B-384D-49F0-A7AA-0E499FB4DA2A}" destId="{7399D5C7-6E86-4934-B62E-99677693B983}" srcOrd="0" destOrd="0" parTransId="{8C643454-B7EA-4D33-8D96-767607823313}" sibTransId="{0CB17B70-DF1F-4537-8F8F-F488EF3AF9EA}"/>
    <dgm:cxn modelId="{6C2E8080-CAEF-4E47-95AE-A4B2DC767252}" type="presOf" srcId="{0CEB822D-C89B-419A-AC3D-5B4F5D37C8B1}" destId="{B7D40551-954B-4905-9C76-1E4BCDDE6E1F}" srcOrd="1" destOrd="0" presId="urn:microsoft.com/office/officeart/2005/8/layout/venn2"/>
    <dgm:cxn modelId="{CC9D6EF5-3126-4615-A989-B73368365D0D}" srcId="{2689C95B-384D-49F0-A7AA-0E499FB4DA2A}" destId="{0CEB822D-C89B-419A-AC3D-5B4F5D37C8B1}" srcOrd="4" destOrd="0" parTransId="{B591AB4F-62BC-4571-90FC-29DA9E851191}" sibTransId="{92C21673-3BB3-4B6E-90C3-E4FE5D72EC9A}"/>
    <dgm:cxn modelId="{26BD77E7-D4F0-4E68-B2FC-A641354D1E11}" type="presOf" srcId="{C789E314-04F7-4AFB-B80D-4FB973584F20}" destId="{5E5E11D2-EAF3-4116-B5FF-D422B544F2C9}" srcOrd="0" destOrd="0" presId="urn:microsoft.com/office/officeart/2005/8/layout/venn2"/>
    <dgm:cxn modelId="{AC26BE75-BAD8-4E20-BE75-365C1DECE90C}" type="presOf" srcId="{2BB0D8C1-E1C3-47DB-A1C9-0BC32B6C35CD}" destId="{187C5BBD-45E1-4479-95CE-CBA06F3E5484}" srcOrd="0" destOrd="0" presId="urn:microsoft.com/office/officeart/2005/8/layout/venn2"/>
    <dgm:cxn modelId="{2EC6439F-11CF-4232-B4D1-618A1E4632BC}" type="presOf" srcId="{7399D5C7-6E86-4934-B62E-99677693B983}" destId="{D980C5C0-410E-4C4E-9535-DC16D9391799}" srcOrd="0" destOrd="0" presId="urn:microsoft.com/office/officeart/2005/8/layout/venn2"/>
    <dgm:cxn modelId="{98645D4B-CE35-461D-B235-9F253F421FBF}" type="presOf" srcId="{25394893-2EF3-4782-B6CC-5347A5DBA90E}" destId="{C2C46FE9-BDFF-400A-A683-8F7FAE9503BF}" srcOrd="1" destOrd="0" presId="urn:microsoft.com/office/officeart/2005/8/layout/venn2"/>
    <dgm:cxn modelId="{9BEB357F-DC55-4068-A959-D888259FBC24}" type="presOf" srcId="{7399D5C7-6E86-4934-B62E-99677693B983}" destId="{F79ED466-DB9A-4349-8496-34EDC47FE002}" srcOrd="1" destOrd="0" presId="urn:microsoft.com/office/officeart/2005/8/layout/venn2"/>
    <dgm:cxn modelId="{C8205B55-D0AC-4690-969B-5579C39A9D06}" type="presOf" srcId="{2689C95B-384D-49F0-A7AA-0E499FB4DA2A}" destId="{2E007E16-401D-4736-9CFA-39D0A32E28A2}" srcOrd="0" destOrd="0" presId="urn:microsoft.com/office/officeart/2005/8/layout/venn2"/>
    <dgm:cxn modelId="{67D86F25-BE96-413D-AC2A-7FD36E2D05DC}" srcId="{2689C95B-384D-49F0-A7AA-0E499FB4DA2A}" destId="{C789E314-04F7-4AFB-B80D-4FB973584F20}" srcOrd="2" destOrd="0" parTransId="{58D5AA94-0B4B-4206-B88D-1224D68AC536}" sibTransId="{F64742A1-4D72-4E77-9599-AA9C7933F948}"/>
    <dgm:cxn modelId="{9E69B97F-2C9E-44BF-A654-B41C38667FB7}" type="presOf" srcId="{2BB0D8C1-E1C3-47DB-A1C9-0BC32B6C35CD}" destId="{7ED03692-A954-4A4A-9A5C-2F44ED8F8EF7}" srcOrd="1" destOrd="0" presId="urn:microsoft.com/office/officeart/2005/8/layout/venn2"/>
    <dgm:cxn modelId="{A53F72FE-B371-4ED4-82A6-8D4BF71E37A0}" type="presOf" srcId="{8651D909-AE8F-458F-92E1-1246F45CF369}" destId="{7892E0BD-6AB2-4E92-9F5E-985C4AE3CA26}" srcOrd="1" destOrd="0" presId="urn:microsoft.com/office/officeart/2005/8/layout/venn2"/>
    <dgm:cxn modelId="{1D8ECBE9-0146-4A68-8BF7-572B56FE620F}" type="presOf" srcId="{C789E314-04F7-4AFB-B80D-4FB973584F20}" destId="{B5C42C29-A149-4A3E-AE4D-C226A960051F}" srcOrd="1" destOrd="0" presId="urn:microsoft.com/office/officeart/2005/8/layout/venn2"/>
    <dgm:cxn modelId="{9731C969-663B-4C35-BF41-9BB4C7C2683D}" type="presParOf" srcId="{2E007E16-401D-4736-9CFA-39D0A32E28A2}" destId="{BD61B2A6-CDC9-4843-93D5-98787890958F}" srcOrd="0" destOrd="0" presId="urn:microsoft.com/office/officeart/2005/8/layout/venn2"/>
    <dgm:cxn modelId="{9FC36CA1-67F5-4366-BD64-9D730D3C2220}" type="presParOf" srcId="{BD61B2A6-CDC9-4843-93D5-98787890958F}" destId="{D980C5C0-410E-4C4E-9535-DC16D9391799}" srcOrd="0" destOrd="0" presId="urn:microsoft.com/office/officeart/2005/8/layout/venn2"/>
    <dgm:cxn modelId="{69C6FEDC-F9DF-4DD2-B6C0-6BD251359B92}" type="presParOf" srcId="{BD61B2A6-CDC9-4843-93D5-98787890958F}" destId="{F79ED466-DB9A-4349-8496-34EDC47FE002}" srcOrd="1" destOrd="0" presId="urn:microsoft.com/office/officeart/2005/8/layout/venn2"/>
    <dgm:cxn modelId="{FDE647AA-8259-4314-BF3F-48EFDC28A596}" type="presParOf" srcId="{2E007E16-401D-4736-9CFA-39D0A32E28A2}" destId="{6BEAF47D-4BBA-4AA9-82AD-B1B02B28E55A}" srcOrd="1" destOrd="0" presId="urn:microsoft.com/office/officeart/2005/8/layout/venn2"/>
    <dgm:cxn modelId="{3BE269EB-F69E-4D3F-AB9E-82C33D5E0F98}" type="presParOf" srcId="{6BEAF47D-4BBA-4AA9-82AD-B1B02B28E55A}" destId="{0D29ED54-60F8-4736-9D2D-601366E9971B}" srcOrd="0" destOrd="0" presId="urn:microsoft.com/office/officeart/2005/8/layout/venn2"/>
    <dgm:cxn modelId="{94483D07-24E6-4059-A307-5B18691FD49F}" type="presParOf" srcId="{6BEAF47D-4BBA-4AA9-82AD-B1B02B28E55A}" destId="{C2C46FE9-BDFF-400A-A683-8F7FAE9503BF}" srcOrd="1" destOrd="0" presId="urn:microsoft.com/office/officeart/2005/8/layout/venn2"/>
    <dgm:cxn modelId="{1C257020-1D32-4D06-869E-41689F96DF53}" type="presParOf" srcId="{2E007E16-401D-4736-9CFA-39D0A32E28A2}" destId="{08C2D588-A2E4-4CE6-BB0A-A60034A89F51}" srcOrd="2" destOrd="0" presId="urn:microsoft.com/office/officeart/2005/8/layout/venn2"/>
    <dgm:cxn modelId="{98AAEC3D-1474-4889-9B46-C29185F0A653}" type="presParOf" srcId="{08C2D588-A2E4-4CE6-BB0A-A60034A89F51}" destId="{5E5E11D2-EAF3-4116-B5FF-D422B544F2C9}" srcOrd="0" destOrd="0" presId="urn:microsoft.com/office/officeart/2005/8/layout/venn2"/>
    <dgm:cxn modelId="{C00B46AA-0CAC-4979-98A7-72D248F44FBF}" type="presParOf" srcId="{08C2D588-A2E4-4CE6-BB0A-A60034A89F51}" destId="{B5C42C29-A149-4A3E-AE4D-C226A960051F}" srcOrd="1" destOrd="0" presId="urn:microsoft.com/office/officeart/2005/8/layout/venn2"/>
    <dgm:cxn modelId="{0D69172B-8783-4BE2-87C8-9211FA0CE1C4}" type="presParOf" srcId="{2E007E16-401D-4736-9CFA-39D0A32E28A2}" destId="{A970932B-998A-42F8-8D16-576493FC3718}" srcOrd="3" destOrd="0" presId="urn:microsoft.com/office/officeart/2005/8/layout/venn2"/>
    <dgm:cxn modelId="{3B571C95-439D-4EE7-8A5E-16EC67A718E9}" type="presParOf" srcId="{A970932B-998A-42F8-8D16-576493FC3718}" destId="{E8A34093-2B56-4068-98B4-66E9170168C3}" srcOrd="0" destOrd="0" presId="urn:microsoft.com/office/officeart/2005/8/layout/venn2"/>
    <dgm:cxn modelId="{83CB549A-45C3-4F86-BD80-B73998CE784D}" type="presParOf" srcId="{A970932B-998A-42F8-8D16-576493FC3718}" destId="{7892E0BD-6AB2-4E92-9F5E-985C4AE3CA26}" srcOrd="1" destOrd="0" presId="urn:microsoft.com/office/officeart/2005/8/layout/venn2"/>
    <dgm:cxn modelId="{2F3C7273-E9E3-45D2-84F5-BB75B8CEB824}" type="presParOf" srcId="{2E007E16-401D-4736-9CFA-39D0A32E28A2}" destId="{D4B91F2E-37A1-42E4-9212-8DF1B2AFB46A}" srcOrd="4" destOrd="0" presId="urn:microsoft.com/office/officeart/2005/8/layout/venn2"/>
    <dgm:cxn modelId="{1E39E6E1-C914-45C5-8A65-45B2738EA24A}" type="presParOf" srcId="{D4B91F2E-37A1-42E4-9212-8DF1B2AFB46A}" destId="{808561E1-063D-4407-B3FE-A3613CE70B78}" srcOrd="0" destOrd="0" presId="urn:microsoft.com/office/officeart/2005/8/layout/venn2"/>
    <dgm:cxn modelId="{DCD7B427-6AEF-4918-B9F3-FA3A274B2037}" type="presParOf" srcId="{D4B91F2E-37A1-42E4-9212-8DF1B2AFB46A}" destId="{B7D40551-954B-4905-9C76-1E4BCDDE6E1F}" srcOrd="1" destOrd="0" presId="urn:microsoft.com/office/officeart/2005/8/layout/venn2"/>
    <dgm:cxn modelId="{7CE2C894-1EC4-4D99-ADB0-552327A332AD}" type="presParOf" srcId="{2E007E16-401D-4736-9CFA-39D0A32E28A2}" destId="{053D2AA1-8AD0-4FB3-90FE-690E328BCA38}" srcOrd="5" destOrd="0" presId="urn:microsoft.com/office/officeart/2005/8/layout/venn2"/>
    <dgm:cxn modelId="{C0F40814-2C0D-4DA9-89F3-5B4CB016523A}" type="presParOf" srcId="{053D2AA1-8AD0-4FB3-90FE-690E328BCA38}" destId="{187C5BBD-45E1-4479-95CE-CBA06F3E5484}" srcOrd="0" destOrd="0" presId="urn:microsoft.com/office/officeart/2005/8/layout/venn2"/>
    <dgm:cxn modelId="{CCD9CD77-B54A-4E9F-970A-648CA6EF52C6}" type="presParOf" srcId="{053D2AA1-8AD0-4FB3-90FE-690E328BCA38}" destId="{7ED03692-A954-4A4A-9A5C-2F44ED8F8EF7}" srcOrd="1" destOrd="0" presId="urn:microsoft.com/office/officeart/2005/8/layout/ven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817B6-FB4C-4FD4-9310-17A871579713}" type="doc">
      <dgm:prSet loTypeId="urn:microsoft.com/office/officeart/2005/8/layout/radial6" loCatId="relationship" qsTypeId="urn:microsoft.com/office/officeart/2005/8/quickstyle/simple4" qsCatId="simple" csTypeId="urn:microsoft.com/office/officeart/2005/8/colors/accent6_2" csCatId="accent6" phldr="1"/>
      <dgm:spPr/>
      <dgm:t>
        <a:bodyPr/>
        <a:lstStyle/>
        <a:p>
          <a:endParaRPr lang="en-ZA"/>
        </a:p>
      </dgm:t>
    </dgm:pt>
    <dgm:pt modelId="{4FC416DB-53AA-41DC-BDF6-0D4505B94F7B}">
      <dgm:prSet phldrT="[Text]" custT="1"/>
      <dgm:spPr>
        <a:solidFill>
          <a:schemeClr val="accent6">
            <a:lumMod val="60000"/>
            <a:lumOff val="40000"/>
          </a:schemeClr>
        </a:solidFill>
      </dgm:spPr>
      <dgm:t>
        <a:bodyPr/>
        <a:lstStyle/>
        <a:p>
          <a:r>
            <a:rPr lang="en-ZA" sz="1000" dirty="0" smtClean="0">
              <a:solidFill>
                <a:schemeClr val="tx1"/>
              </a:solidFill>
            </a:rPr>
            <a:t>SDGs</a:t>
          </a:r>
          <a:endParaRPr lang="en-ZA" sz="1000" dirty="0">
            <a:solidFill>
              <a:schemeClr val="tx1"/>
            </a:solidFill>
          </a:endParaRPr>
        </a:p>
      </dgm:t>
    </dgm:pt>
    <dgm:pt modelId="{CBAEE68F-BB01-458A-9BC1-6DBCEE66321A}" type="parTrans" cxnId="{801CBD6E-F893-4594-97B8-0937A4C82CD7}">
      <dgm:prSet/>
      <dgm:spPr/>
      <dgm:t>
        <a:bodyPr/>
        <a:lstStyle/>
        <a:p>
          <a:endParaRPr lang="en-ZA" sz="1000"/>
        </a:p>
      </dgm:t>
    </dgm:pt>
    <dgm:pt modelId="{19CAFDDA-F8E8-4548-8C21-84B12E6AF89A}" type="sibTrans" cxnId="{801CBD6E-F893-4594-97B8-0937A4C82CD7}">
      <dgm:prSet/>
      <dgm:spPr/>
      <dgm:t>
        <a:bodyPr/>
        <a:lstStyle/>
        <a:p>
          <a:endParaRPr lang="en-ZA" sz="1000"/>
        </a:p>
      </dgm:t>
    </dgm:pt>
    <dgm:pt modelId="{09F1ED6D-0FBE-4380-B308-FA42F8FC4607}">
      <dgm:prSet phldrT="[Text]" custT="1"/>
      <dgm:spPr>
        <a:solidFill>
          <a:schemeClr val="accent4">
            <a:lumMod val="40000"/>
            <a:lumOff val="60000"/>
          </a:schemeClr>
        </a:solidFill>
      </dgm:spPr>
      <dgm:t>
        <a:bodyPr/>
        <a:lstStyle/>
        <a:p>
          <a:r>
            <a:rPr lang="en-ZA" sz="1000" dirty="0" smtClean="0">
              <a:solidFill>
                <a:schemeClr val="tx1"/>
              </a:solidFill>
            </a:rPr>
            <a:t>CBD</a:t>
          </a:r>
        </a:p>
        <a:p>
          <a:r>
            <a:rPr lang="en-ZA" sz="1000" dirty="0" smtClean="0">
              <a:solidFill>
                <a:schemeClr val="tx1"/>
              </a:solidFill>
            </a:rPr>
            <a:t>Aichi targets</a:t>
          </a:r>
          <a:endParaRPr lang="en-ZA" sz="1000" dirty="0">
            <a:solidFill>
              <a:schemeClr val="tx1"/>
            </a:solidFill>
          </a:endParaRPr>
        </a:p>
      </dgm:t>
    </dgm:pt>
    <dgm:pt modelId="{81889CE6-685E-4F13-BF49-6E9C8638547B}" type="parTrans" cxnId="{D418BC5B-32FC-4AA6-BC38-FD747B223071}">
      <dgm:prSet/>
      <dgm:spPr/>
      <dgm:t>
        <a:bodyPr/>
        <a:lstStyle/>
        <a:p>
          <a:endParaRPr lang="en-ZA" sz="1000"/>
        </a:p>
      </dgm:t>
    </dgm:pt>
    <dgm:pt modelId="{F97C1E9D-BC29-4A40-9884-7A857E1C6794}" type="sibTrans" cxnId="{D418BC5B-32FC-4AA6-BC38-FD747B223071}">
      <dgm:prSet/>
      <dgm:spPr/>
      <dgm:t>
        <a:bodyPr/>
        <a:lstStyle/>
        <a:p>
          <a:endParaRPr lang="en-ZA" sz="1000"/>
        </a:p>
      </dgm:t>
    </dgm:pt>
    <dgm:pt modelId="{7DE113D1-3F1C-4ED2-AAEA-448729A75153}">
      <dgm:prSet phldrT="[Text]" custT="1"/>
      <dgm:spPr>
        <a:solidFill>
          <a:schemeClr val="accent3">
            <a:lumMod val="40000"/>
            <a:lumOff val="60000"/>
          </a:schemeClr>
        </a:solidFill>
      </dgm:spPr>
      <dgm:t>
        <a:bodyPr/>
        <a:lstStyle/>
        <a:p>
          <a:r>
            <a:rPr lang="en-ZA" sz="1000" dirty="0" smtClean="0">
              <a:solidFill>
                <a:schemeClr val="tx1"/>
              </a:solidFill>
            </a:rPr>
            <a:t>UNCD</a:t>
          </a:r>
          <a:endParaRPr lang="en-ZA" sz="1000" dirty="0">
            <a:solidFill>
              <a:schemeClr val="tx1"/>
            </a:solidFill>
          </a:endParaRPr>
        </a:p>
      </dgm:t>
    </dgm:pt>
    <dgm:pt modelId="{9BA71B1C-61D5-495D-84F2-85EE18DCFA75}" type="parTrans" cxnId="{589AD1B8-E7BD-4C52-817E-3BA205B67170}">
      <dgm:prSet/>
      <dgm:spPr/>
      <dgm:t>
        <a:bodyPr/>
        <a:lstStyle/>
        <a:p>
          <a:endParaRPr lang="en-ZA" sz="1000"/>
        </a:p>
      </dgm:t>
    </dgm:pt>
    <dgm:pt modelId="{3BB8434F-87D4-4276-8C0D-50594E651FD7}" type="sibTrans" cxnId="{589AD1B8-E7BD-4C52-817E-3BA205B67170}">
      <dgm:prSet/>
      <dgm:spPr/>
      <dgm:t>
        <a:bodyPr/>
        <a:lstStyle/>
        <a:p>
          <a:endParaRPr lang="en-ZA" sz="1000"/>
        </a:p>
      </dgm:t>
    </dgm:pt>
    <dgm:pt modelId="{338FC1B2-F09B-4E08-B3BA-CD21502BFA29}">
      <dgm:prSet phldrT="[Text]" custT="1"/>
      <dgm:spPr>
        <a:solidFill>
          <a:schemeClr val="accent4">
            <a:lumMod val="40000"/>
            <a:lumOff val="60000"/>
          </a:schemeClr>
        </a:solidFill>
      </dgm:spPr>
      <dgm:t>
        <a:bodyPr/>
        <a:lstStyle/>
        <a:p>
          <a:r>
            <a:rPr lang="en-ZA" sz="1000" dirty="0" smtClean="0">
              <a:solidFill>
                <a:schemeClr val="tx1"/>
              </a:solidFill>
            </a:rPr>
            <a:t>UNFCCC</a:t>
          </a:r>
          <a:endParaRPr lang="en-ZA" sz="1000" dirty="0">
            <a:solidFill>
              <a:schemeClr val="tx1"/>
            </a:solidFill>
          </a:endParaRPr>
        </a:p>
      </dgm:t>
    </dgm:pt>
    <dgm:pt modelId="{9F2B11C2-3932-495C-AB3C-18964FE7D2D0}" type="parTrans" cxnId="{586B61D7-1AE4-4A08-ACA2-03F9CC3E0E23}">
      <dgm:prSet/>
      <dgm:spPr/>
      <dgm:t>
        <a:bodyPr/>
        <a:lstStyle/>
        <a:p>
          <a:endParaRPr lang="en-ZA" sz="1000"/>
        </a:p>
      </dgm:t>
    </dgm:pt>
    <dgm:pt modelId="{BAC625CC-F886-4A39-8ADE-66C564960288}" type="sibTrans" cxnId="{586B61D7-1AE4-4A08-ACA2-03F9CC3E0E23}">
      <dgm:prSet/>
      <dgm:spPr/>
      <dgm:t>
        <a:bodyPr/>
        <a:lstStyle/>
        <a:p>
          <a:endParaRPr lang="en-ZA" sz="1000"/>
        </a:p>
      </dgm:t>
    </dgm:pt>
    <dgm:pt modelId="{AA40A6E4-AA19-4DF3-9C4F-45E2724D517B}">
      <dgm:prSet phldrT="[Text]" custT="1"/>
      <dgm:spPr>
        <a:solidFill>
          <a:schemeClr val="accent4">
            <a:lumMod val="40000"/>
            <a:lumOff val="60000"/>
          </a:schemeClr>
        </a:solidFill>
      </dgm:spPr>
      <dgm:t>
        <a:bodyPr/>
        <a:lstStyle/>
        <a:p>
          <a:r>
            <a:rPr lang="en-ZA" sz="1000" dirty="0" smtClean="0">
              <a:solidFill>
                <a:schemeClr val="tx1"/>
              </a:solidFill>
            </a:rPr>
            <a:t>CITES</a:t>
          </a:r>
          <a:endParaRPr lang="en-ZA" sz="1000" dirty="0">
            <a:solidFill>
              <a:schemeClr val="tx1"/>
            </a:solidFill>
          </a:endParaRPr>
        </a:p>
      </dgm:t>
    </dgm:pt>
    <dgm:pt modelId="{D97808ED-4B8A-4472-B286-2B16CCB902F6}" type="parTrans" cxnId="{044B3C40-B597-447D-884D-829FE10C3610}">
      <dgm:prSet/>
      <dgm:spPr/>
      <dgm:t>
        <a:bodyPr/>
        <a:lstStyle/>
        <a:p>
          <a:endParaRPr lang="en-ZA" sz="1000"/>
        </a:p>
      </dgm:t>
    </dgm:pt>
    <dgm:pt modelId="{30DC9319-1AC0-4710-8FD9-66CBBE5C106C}" type="sibTrans" cxnId="{044B3C40-B597-447D-884D-829FE10C3610}">
      <dgm:prSet/>
      <dgm:spPr/>
      <dgm:t>
        <a:bodyPr/>
        <a:lstStyle/>
        <a:p>
          <a:endParaRPr lang="en-ZA" sz="1000"/>
        </a:p>
      </dgm:t>
    </dgm:pt>
    <dgm:pt modelId="{5F7B67B7-8692-4391-9A10-332E3F4A86D9}">
      <dgm:prSet custT="1"/>
      <dgm:spPr>
        <a:solidFill>
          <a:schemeClr val="accent3">
            <a:lumMod val="40000"/>
            <a:lumOff val="60000"/>
          </a:schemeClr>
        </a:solidFill>
      </dgm:spPr>
      <dgm:t>
        <a:bodyPr/>
        <a:lstStyle/>
        <a:p>
          <a:r>
            <a:rPr lang="en-ZA" sz="1000" dirty="0" err="1" smtClean="0">
              <a:solidFill>
                <a:schemeClr val="tx1"/>
              </a:solidFill>
            </a:rPr>
            <a:t>Progs</a:t>
          </a:r>
          <a:endParaRPr lang="en-ZA" sz="1000" dirty="0" smtClean="0">
            <a:solidFill>
              <a:schemeClr val="tx1"/>
            </a:solidFill>
          </a:endParaRPr>
        </a:p>
        <a:p>
          <a:r>
            <a:rPr lang="en-ZA" sz="1000" dirty="0" smtClean="0">
              <a:solidFill>
                <a:schemeClr val="tx1"/>
              </a:solidFill>
            </a:rPr>
            <a:t>e.g. GBIF</a:t>
          </a:r>
        </a:p>
        <a:p>
          <a:r>
            <a:rPr lang="en-ZA" sz="1000" dirty="0" smtClean="0">
              <a:solidFill>
                <a:schemeClr val="tx1"/>
              </a:solidFill>
            </a:rPr>
            <a:t>IUCN</a:t>
          </a:r>
          <a:endParaRPr lang="en-ZA" sz="1000" dirty="0">
            <a:solidFill>
              <a:schemeClr val="tx1"/>
            </a:solidFill>
          </a:endParaRPr>
        </a:p>
      </dgm:t>
    </dgm:pt>
    <dgm:pt modelId="{FA1F738C-436B-43CB-B2D0-2EB599E6B019}" type="parTrans" cxnId="{18854DB2-98DA-4F1B-AAED-4F6BF74480DF}">
      <dgm:prSet/>
      <dgm:spPr/>
      <dgm:t>
        <a:bodyPr/>
        <a:lstStyle/>
        <a:p>
          <a:endParaRPr lang="en-ZA" sz="1000"/>
        </a:p>
      </dgm:t>
    </dgm:pt>
    <dgm:pt modelId="{B681E814-6EF6-430B-ADEE-536801CA285B}" type="sibTrans" cxnId="{18854DB2-98DA-4F1B-AAED-4F6BF74480DF}">
      <dgm:prSet/>
      <dgm:spPr/>
      <dgm:t>
        <a:bodyPr/>
        <a:lstStyle/>
        <a:p>
          <a:endParaRPr lang="en-ZA" sz="1000"/>
        </a:p>
      </dgm:t>
    </dgm:pt>
    <dgm:pt modelId="{3745BFC1-D3B8-4C60-8A6F-507502122C5A}">
      <dgm:prSet phldrT="[Text]" custT="1"/>
      <dgm:spPr>
        <a:solidFill>
          <a:schemeClr val="accent3">
            <a:lumMod val="40000"/>
            <a:lumOff val="60000"/>
          </a:schemeClr>
        </a:solidFill>
      </dgm:spPr>
      <dgm:t>
        <a:bodyPr/>
        <a:lstStyle/>
        <a:p>
          <a:r>
            <a:rPr lang="en-ZA" sz="1000" smtClean="0">
              <a:solidFill>
                <a:schemeClr val="tx1"/>
              </a:solidFill>
            </a:rPr>
            <a:t>IPBES</a:t>
          </a:r>
          <a:endParaRPr lang="en-ZA" sz="1000" dirty="0">
            <a:solidFill>
              <a:schemeClr val="tx1"/>
            </a:solidFill>
          </a:endParaRPr>
        </a:p>
      </dgm:t>
    </dgm:pt>
    <dgm:pt modelId="{D7530B9A-679D-43A2-B398-02E3CE135DF0}" type="parTrans" cxnId="{9DF0F2A7-3643-4569-A899-CA3D1252D8C1}">
      <dgm:prSet/>
      <dgm:spPr/>
      <dgm:t>
        <a:bodyPr/>
        <a:lstStyle/>
        <a:p>
          <a:endParaRPr lang="en-ZA" sz="1000"/>
        </a:p>
      </dgm:t>
    </dgm:pt>
    <dgm:pt modelId="{8016B873-A10A-4502-81F9-96EF5BFA3B1B}" type="sibTrans" cxnId="{9DF0F2A7-3643-4569-A899-CA3D1252D8C1}">
      <dgm:prSet/>
      <dgm:spPr/>
      <dgm:t>
        <a:bodyPr/>
        <a:lstStyle/>
        <a:p>
          <a:endParaRPr lang="en-ZA" sz="1000"/>
        </a:p>
      </dgm:t>
    </dgm:pt>
    <dgm:pt modelId="{319B8317-FF76-4D79-80E4-0908CA8C0DF3}" type="pres">
      <dgm:prSet presAssocID="{BA7817B6-FB4C-4FD4-9310-17A871579713}" presName="Name0" presStyleCnt="0">
        <dgm:presLayoutVars>
          <dgm:chMax val="1"/>
          <dgm:dir/>
          <dgm:animLvl val="ctr"/>
          <dgm:resizeHandles val="exact"/>
        </dgm:presLayoutVars>
      </dgm:prSet>
      <dgm:spPr/>
      <dgm:t>
        <a:bodyPr/>
        <a:lstStyle/>
        <a:p>
          <a:endParaRPr lang="en-ZA"/>
        </a:p>
      </dgm:t>
    </dgm:pt>
    <dgm:pt modelId="{67456090-513B-4C3E-8876-91BEBECC058D}" type="pres">
      <dgm:prSet presAssocID="{4FC416DB-53AA-41DC-BDF6-0D4505B94F7B}" presName="centerShape" presStyleLbl="node0" presStyleIdx="0" presStyleCnt="1" custScaleX="78308" custScaleY="70528"/>
      <dgm:spPr/>
      <dgm:t>
        <a:bodyPr/>
        <a:lstStyle/>
        <a:p>
          <a:endParaRPr lang="en-ZA"/>
        </a:p>
      </dgm:t>
    </dgm:pt>
    <dgm:pt modelId="{3B1CD097-85A4-4534-AC08-F3CB86679B26}" type="pres">
      <dgm:prSet presAssocID="{09F1ED6D-0FBE-4380-B308-FA42F8FC4607}" presName="node" presStyleLbl="node1" presStyleIdx="0" presStyleCnt="6" custScaleX="159695" custRadScaleRad="100202" custRadScaleInc="1941">
        <dgm:presLayoutVars>
          <dgm:bulletEnabled val="1"/>
        </dgm:presLayoutVars>
      </dgm:prSet>
      <dgm:spPr/>
      <dgm:t>
        <a:bodyPr/>
        <a:lstStyle/>
        <a:p>
          <a:endParaRPr lang="en-ZA"/>
        </a:p>
      </dgm:t>
    </dgm:pt>
    <dgm:pt modelId="{B492C646-5126-497F-9930-B3125C99C18A}" type="pres">
      <dgm:prSet presAssocID="{09F1ED6D-0FBE-4380-B308-FA42F8FC4607}" presName="dummy" presStyleCnt="0"/>
      <dgm:spPr/>
      <dgm:t>
        <a:bodyPr/>
        <a:lstStyle/>
        <a:p>
          <a:endParaRPr lang="en-ZA"/>
        </a:p>
      </dgm:t>
    </dgm:pt>
    <dgm:pt modelId="{8F056E79-35E0-43BF-ADD7-9FDAD0949BD3}" type="pres">
      <dgm:prSet presAssocID="{F97C1E9D-BC29-4A40-9884-7A857E1C6794}" presName="sibTrans" presStyleLbl="sibTrans2D1" presStyleIdx="0" presStyleCnt="6"/>
      <dgm:spPr/>
      <dgm:t>
        <a:bodyPr/>
        <a:lstStyle/>
        <a:p>
          <a:endParaRPr lang="en-ZA"/>
        </a:p>
      </dgm:t>
    </dgm:pt>
    <dgm:pt modelId="{1C25F2EC-B362-4084-95B1-7D7FC48F24B3}" type="pres">
      <dgm:prSet presAssocID="{7DE113D1-3F1C-4ED2-AAEA-448729A75153}" presName="node" presStyleLbl="node1" presStyleIdx="1" presStyleCnt="6" custScaleX="159695" custRadScaleRad="100688" custRadScaleInc="474">
        <dgm:presLayoutVars>
          <dgm:bulletEnabled val="1"/>
        </dgm:presLayoutVars>
      </dgm:prSet>
      <dgm:spPr/>
      <dgm:t>
        <a:bodyPr/>
        <a:lstStyle/>
        <a:p>
          <a:endParaRPr lang="en-ZA"/>
        </a:p>
      </dgm:t>
    </dgm:pt>
    <dgm:pt modelId="{892A5DD9-DEFB-4BD8-B3FA-3E94501C9EBC}" type="pres">
      <dgm:prSet presAssocID="{7DE113D1-3F1C-4ED2-AAEA-448729A75153}" presName="dummy" presStyleCnt="0"/>
      <dgm:spPr/>
      <dgm:t>
        <a:bodyPr/>
        <a:lstStyle/>
        <a:p>
          <a:endParaRPr lang="en-ZA"/>
        </a:p>
      </dgm:t>
    </dgm:pt>
    <dgm:pt modelId="{9FA77CC4-03A6-441E-95AB-A554C2D64BEB}" type="pres">
      <dgm:prSet presAssocID="{3BB8434F-87D4-4276-8C0D-50594E651FD7}" presName="sibTrans" presStyleLbl="sibTrans2D1" presStyleIdx="1" presStyleCnt="6"/>
      <dgm:spPr/>
      <dgm:t>
        <a:bodyPr/>
        <a:lstStyle/>
        <a:p>
          <a:endParaRPr lang="en-ZA"/>
        </a:p>
      </dgm:t>
    </dgm:pt>
    <dgm:pt modelId="{0BD08307-E7EF-4E13-B06D-C4FC35A487A9}" type="pres">
      <dgm:prSet presAssocID="{338FC1B2-F09B-4E08-B3BA-CD21502BFA29}" presName="node" presStyleLbl="node1" presStyleIdx="2" presStyleCnt="6" custScaleX="159695" custRadScaleRad="97757" custRadScaleInc="2151">
        <dgm:presLayoutVars>
          <dgm:bulletEnabled val="1"/>
        </dgm:presLayoutVars>
      </dgm:prSet>
      <dgm:spPr/>
      <dgm:t>
        <a:bodyPr/>
        <a:lstStyle/>
        <a:p>
          <a:endParaRPr lang="en-ZA"/>
        </a:p>
      </dgm:t>
    </dgm:pt>
    <dgm:pt modelId="{8AFEEB3C-B707-4B3D-B85B-33FFF7E3EFA3}" type="pres">
      <dgm:prSet presAssocID="{338FC1B2-F09B-4E08-B3BA-CD21502BFA29}" presName="dummy" presStyleCnt="0"/>
      <dgm:spPr/>
      <dgm:t>
        <a:bodyPr/>
        <a:lstStyle/>
        <a:p>
          <a:endParaRPr lang="en-ZA"/>
        </a:p>
      </dgm:t>
    </dgm:pt>
    <dgm:pt modelId="{DBAFD7DF-103F-46CB-B8C9-4B0C9241C230}" type="pres">
      <dgm:prSet presAssocID="{BAC625CC-F886-4A39-8ADE-66C564960288}" presName="sibTrans" presStyleLbl="sibTrans2D1" presStyleIdx="2" presStyleCnt="6"/>
      <dgm:spPr/>
      <dgm:t>
        <a:bodyPr/>
        <a:lstStyle/>
        <a:p>
          <a:endParaRPr lang="en-ZA"/>
        </a:p>
      </dgm:t>
    </dgm:pt>
    <dgm:pt modelId="{0F721682-3BC6-48E7-82D2-B3DD59EAAF52}" type="pres">
      <dgm:prSet presAssocID="{5F7B67B7-8692-4391-9A10-332E3F4A86D9}" presName="node" presStyleLbl="node1" presStyleIdx="3" presStyleCnt="6" custScaleX="159695">
        <dgm:presLayoutVars>
          <dgm:bulletEnabled val="1"/>
        </dgm:presLayoutVars>
      </dgm:prSet>
      <dgm:spPr/>
      <dgm:t>
        <a:bodyPr/>
        <a:lstStyle/>
        <a:p>
          <a:endParaRPr lang="en-ZA"/>
        </a:p>
      </dgm:t>
    </dgm:pt>
    <dgm:pt modelId="{E254E074-76DF-4EEB-B1A1-60FA651D3219}" type="pres">
      <dgm:prSet presAssocID="{5F7B67B7-8692-4391-9A10-332E3F4A86D9}" presName="dummy" presStyleCnt="0"/>
      <dgm:spPr/>
      <dgm:t>
        <a:bodyPr/>
        <a:lstStyle/>
        <a:p>
          <a:endParaRPr lang="en-ZA"/>
        </a:p>
      </dgm:t>
    </dgm:pt>
    <dgm:pt modelId="{B9060B9E-C639-47FB-94D8-C1186B40081F}" type="pres">
      <dgm:prSet presAssocID="{B681E814-6EF6-430B-ADEE-536801CA285B}" presName="sibTrans" presStyleLbl="sibTrans2D1" presStyleIdx="3" presStyleCnt="6"/>
      <dgm:spPr/>
      <dgm:t>
        <a:bodyPr/>
        <a:lstStyle/>
        <a:p>
          <a:endParaRPr lang="en-ZA"/>
        </a:p>
      </dgm:t>
    </dgm:pt>
    <dgm:pt modelId="{6B20F2B7-4AA1-4FAD-8DD4-FB9B9D0F4F67}" type="pres">
      <dgm:prSet presAssocID="{AA40A6E4-AA19-4DF3-9C4F-45E2724D517B}" presName="node" presStyleLbl="node1" presStyleIdx="4" presStyleCnt="6" custScaleX="159695">
        <dgm:presLayoutVars>
          <dgm:bulletEnabled val="1"/>
        </dgm:presLayoutVars>
      </dgm:prSet>
      <dgm:spPr/>
      <dgm:t>
        <a:bodyPr/>
        <a:lstStyle/>
        <a:p>
          <a:endParaRPr lang="en-ZA"/>
        </a:p>
      </dgm:t>
    </dgm:pt>
    <dgm:pt modelId="{B2B5DE67-86B2-41E0-9F4B-E1A845270D80}" type="pres">
      <dgm:prSet presAssocID="{AA40A6E4-AA19-4DF3-9C4F-45E2724D517B}" presName="dummy" presStyleCnt="0"/>
      <dgm:spPr/>
      <dgm:t>
        <a:bodyPr/>
        <a:lstStyle/>
        <a:p>
          <a:endParaRPr lang="en-ZA"/>
        </a:p>
      </dgm:t>
    </dgm:pt>
    <dgm:pt modelId="{94BDD211-959D-470B-981C-697563678C36}" type="pres">
      <dgm:prSet presAssocID="{30DC9319-1AC0-4710-8FD9-66CBBE5C106C}" presName="sibTrans" presStyleLbl="sibTrans2D1" presStyleIdx="4" presStyleCnt="6"/>
      <dgm:spPr/>
      <dgm:t>
        <a:bodyPr/>
        <a:lstStyle/>
        <a:p>
          <a:endParaRPr lang="en-ZA"/>
        </a:p>
      </dgm:t>
    </dgm:pt>
    <dgm:pt modelId="{5ED66F34-AFF7-4823-A5C6-CC76738F4EB3}" type="pres">
      <dgm:prSet presAssocID="{3745BFC1-D3B8-4C60-8A6F-507502122C5A}" presName="node" presStyleLbl="node1" presStyleIdx="5" presStyleCnt="6" custScaleX="159695">
        <dgm:presLayoutVars>
          <dgm:bulletEnabled val="1"/>
        </dgm:presLayoutVars>
      </dgm:prSet>
      <dgm:spPr/>
      <dgm:t>
        <a:bodyPr/>
        <a:lstStyle/>
        <a:p>
          <a:endParaRPr lang="en-ZA"/>
        </a:p>
      </dgm:t>
    </dgm:pt>
    <dgm:pt modelId="{539CB95E-9089-4F76-B74A-EDC1D7C4B0C9}" type="pres">
      <dgm:prSet presAssocID="{3745BFC1-D3B8-4C60-8A6F-507502122C5A}" presName="dummy" presStyleCnt="0"/>
      <dgm:spPr/>
      <dgm:t>
        <a:bodyPr/>
        <a:lstStyle/>
        <a:p>
          <a:endParaRPr lang="en-ZA"/>
        </a:p>
      </dgm:t>
    </dgm:pt>
    <dgm:pt modelId="{CD96577D-E96B-41E7-8652-AF345A53CBA0}" type="pres">
      <dgm:prSet presAssocID="{8016B873-A10A-4502-81F9-96EF5BFA3B1B}" presName="sibTrans" presStyleLbl="sibTrans2D1" presStyleIdx="5" presStyleCnt="6"/>
      <dgm:spPr/>
      <dgm:t>
        <a:bodyPr/>
        <a:lstStyle/>
        <a:p>
          <a:endParaRPr lang="en-ZA"/>
        </a:p>
      </dgm:t>
    </dgm:pt>
  </dgm:ptLst>
  <dgm:cxnLst>
    <dgm:cxn modelId="{82600D20-3E03-4A2F-88F5-C747970673E5}" type="presOf" srcId="{8016B873-A10A-4502-81F9-96EF5BFA3B1B}" destId="{CD96577D-E96B-41E7-8652-AF345A53CBA0}" srcOrd="0" destOrd="0" presId="urn:microsoft.com/office/officeart/2005/8/layout/radial6"/>
    <dgm:cxn modelId="{2FE606D5-8555-46C3-816C-C90509A981E6}" type="presOf" srcId="{30DC9319-1AC0-4710-8FD9-66CBBE5C106C}" destId="{94BDD211-959D-470B-981C-697563678C36}" srcOrd="0" destOrd="0" presId="urn:microsoft.com/office/officeart/2005/8/layout/radial6"/>
    <dgm:cxn modelId="{43CFD0F9-CD4C-477A-91F0-F7EDC4642A89}" type="presOf" srcId="{3745BFC1-D3B8-4C60-8A6F-507502122C5A}" destId="{5ED66F34-AFF7-4823-A5C6-CC76738F4EB3}" srcOrd="0" destOrd="0" presId="urn:microsoft.com/office/officeart/2005/8/layout/radial6"/>
    <dgm:cxn modelId="{801CBD6E-F893-4594-97B8-0937A4C82CD7}" srcId="{BA7817B6-FB4C-4FD4-9310-17A871579713}" destId="{4FC416DB-53AA-41DC-BDF6-0D4505B94F7B}" srcOrd="0" destOrd="0" parTransId="{CBAEE68F-BB01-458A-9BC1-6DBCEE66321A}" sibTransId="{19CAFDDA-F8E8-4548-8C21-84B12E6AF89A}"/>
    <dgm:cxn modelId="{3493D991-9F8B-4490-9C00-5FC48D834D90}" type="presOf" srcId="{BA7817B6-FB4C-4FD4-9310-17A871579713}" destId="{319B8317-FF76-4D79-80E4-0908CA8C0DF3}" srcOrd="0" destOrd="0" presId="urn:microsoft.com/office/officeart/2005/8/layout/radial6"/>
    <dgm:cxn modelId="{0D362604-8667-4B22-8FE8-9842BC9AE236}" type="presOf" srcId="{7DE113D1-3F1C-4ED2-AAEA-448729A75153}" destId="{1C25F2EC-B362-4084-95B1-7D7FC48F24B3}" srcOrd="0" destOrd="0" presId="urn:microsoft.com/office/officeart/2005/8/layout/radial6"/>
    <dgm:cxn modelId="{A37BDF78-54B5-4DD0-87EA-1FE5AEF15D5A}" type="presOf" srcId="{AA40A6E4-AA19-4DF3-9C4F-45E2724D517B}" destId="{6B20F2B7-4AA1-4FAD-8DD4-FB9B9D0F4F67}" srcOrd="0" destOrd="0" presId="urn:microsoft.com/office/officeart/2005/8/layout/radial6"/>
    <dgm:cxn modelId="{9DF0F2A7-3643-4569-A899-CA3D1252D8C1}" srcId="{4FC416DB-53AA-41DC-BDF6-0D4505B94F7B}" destId="{3745BFC1-D3B8-4C60-8A6F-507502122C5A}" srcOrd="5" destOrd="0" parTransId="{D7530B9A-679D-43A2-B398-02E3CE135DF0}" sibTransId="{8016B873-A10A-4502-81F9-96EF5BFA3B1B}"/>
    <dgm:cxn modelId="{A51B319D-2E1C-4440-B10E-3E6861FDD04A}" type="presOf" srcId="{3BB8434F-87D4-4276-8C0D-50594E651FD7}" destId="{9FA77CC4-03A6-441E-95AB-A554C2D64BEB}" srcOrd="0" destOrd="0" presId="urn:microsoft.com/office/officeart/2005/8/layout/radial6"/>
    <dgm:cxn modelId="{58AEA98A-2F65-493E-860A-244A2CF5A64A}" type="presOf" srcId="{B681E814-6EF6-430B-ADEE-536801CA285B}" destId="{B9060B9E-C639-47FB-94D8-C1186B40081F}" srcOrd="0" destOrd="0" presId="urn:microsoft.com/office/officeart/2005/8/layout/radial6"/>
    <dgm:cxn modelId="{040EA60C-2422-4BDA-AEF1-2943AD5D8E72}" type="presOf" srcId="{338FC1B2-F09B-4E08-B3BA-CD21502BFA29}" destId="{0BD08307-E7EF-4E13-B06D-C4FC35A487A9}" srcOrd="0" destOrd="0" presId="urn:microsoft.com/office/officeart/2005/8/layout/radial6"/>
    <dgm:cxn modelId="{18854DB2-98DA-4F1B-AAED-4F6BF74480DF}" srcId="{4FC416DB-53AA-41DC-BDF6-0D4505B94F7B}" destId="{5F7B67B7-8692-4391-9A10-332E3F4A86D9}" srcOrd="3" destOrd="0" parTransId="{FA1F738C-436B-43CB-B2D0-2EB599E6B019}" sibTransId="{B681E814-6EF6-430B-ADEE-536801CA285B}"/>
    <dgm:cxn modelId="{D418BC5B-32FC-4AA6-BC38-FD747B223071}" srcId="{4FC416DB-53AA-41DC-BDF6-0D4505B94F7B}" destId="{09F1ED6D-0FBE-4380-B308-FA42F8FC4607}" srcOrd="0" destOrd="0" parTransId="{81889CE6-685E-4F13-BF49-6E9C8638547B}" sibTransId="{F97C1E9D-BC29-4A40-9884-7A857E1C6794}"/>
    <dgm:cxn modelId="{37AF2FBB-EDC6-4F8E-A0A9-1AC855F1EA90}" type="presOf" srcId="{5F7B67B7-8692-4391-9A10-332E3F4A86D9}" destId="{0F721682-3BC6-48E7-82D2-B3DD59EAAF52}" srcOrd="0" destOrd="0" presId="urn:microsoft.com/office/officeart/2005/8/layout/radial6"/>
    <dgm:cxn modelId="{538D7807-934F-4C35-9622-970CEFD22B58}" type="presOf" srcId="{F97C1E9D-BC29-4A40-9884-7A857E1C6794}" destId="{8F056E79-35E0-43BF-ADD7-9FDAD0949BD3}" srcOrd="0" destOrd="0" presId="urn:microsoft.com/office/officeart/2005/8/layout/radial6"/>
    <dgm:cxn modelId="{044B3C40-B597-447D-884D-829FE10C3610}" srcId="{4FC416DB-53AA-41DC-BDF6-0D4505B94F7B}" destId="{AA40A6E4-AA19-4DF3-9C4F-45E2724D517B}" srcOrd="4" destOrd="0" parTransId="{D97808ED-4B8A-4472-B286-2B16CCB902F6}" sibTransId="{30DC9319-1AC0-4710-8FD9-66CBBE5C106C}"/>
    <dgm:cxn modelId="{3A253354-01A3-4C91-B064-5DEF39F33757}" type="presOf" srcId="{09F1ED6D-0FBE-4380-B308-FA42F8FC4607}" destId="{3B1CD097-85A4-4534-AC08-F3CB86679B26}" srcOrd="0" destOrd="0" presId="urn:microsoft.com/office/officeart/2005/8/layout/radial6"/>
    <dgm:cxn modelId="{586B61D7-1AE4-4A08-ACA2-03F9CC3E0E23}" srcId="{4FC416DB-53AA-41DC-BDF6-0D4505B94F7B}" destId="{338FC1B2-F09B-4E08-B3BA-CD21502BFA29}" srcOrd="2" destOrd="0" parTransId="{9F2B11C2-3932-495C-AB3C-18964FE7D2D0}" sibTransId="{BAC625CC-F886-4A39-8ADE-66C564960288}"/>
    <dgm:cxn modelId="{74D5DAFD-B6F6-474B-923D-2978F806EFB8}" type="presOf" srcId="{4FC416DB-53AA-41DC-BDF6-0D4505B94F7B}" destId="{67456090-513B-4C3E-8876-91BEBECC058D}" srcOrd="0" destOrd="0" presId="urn:microsoft.com/office/officeart/2005/8/layout/radial6"/>
    <dgm:cxn modelId="{B8AE7B22-7AFF-45B9-9446-6563E9A2206F}" type="presOf" srcId="{BAC625CC-F886-4A39-8ADE-66C564960288}" destId="{DBAFD7DF-103F-46CB-B8C9-4B0C9241C230}" srcOrd="0" destOrd="0" presId="urn:microsoft.com/office/officeart/2005/8/layout/radial6"/>
    <dgm:cxn modelId="{589AD1B8-E7BD-4C52-817E-3BA205B67170}" srcId="{4FC416DB-53AA-41DC-BDF6-0D4505B94F7B}" destId="{7DE113D1-3F1C-4ED2-AAEA-448729A75153}" srcOrd="1" destOrd="0" parTransId="{9BA71B1C-61D5-495D-84F2-85EE18DCFA75}" sibTransId="{3BB8434F-87D4-4276-8C0D-50594E651FD7}"/>
    <dgm:cxn modelId="{7ADB8349-4CC6-4308-A5D8-9E3E39F90475}" type="presParOf" srcId="{319B8317-FF76-4D79-80E4-0908CA8C0DF3}" destId="{67456090-513B-4C3E-8876-91BEBECC058D}" srcOrd="0" destOrd="0" presId="urn:microsoft.com/office/officeart/2005/8/layout/radial6"/>
    <dgm:cxn modelId="{3AC326CF-F625-43A1-B5AE-C8738C6F4A17}" type="presParOf" srcId="{319B8317-FF76-4D79-80E4-0908CA8C0DF3}" destId="{3B1CD097-85A4-4534-AC08-F3CB86679B26}" srcOrd="1" destOrd="0" presId="urn:microsoft.com/office/officeart/2005/8/layout/radial6"/>
    <dgm:cxn modelId="{4D5E5018-AC90-4B04-820A-4561AFF30F15}" type="presParOf" srcId="{319B8317-FF76-4D79-80E4-0908CA8C0DF3}" destId="{B492C646-5126-497F-9930-B3125C99C18A}" srcOrd="2" destOrd="0" presId="urn:microsoft.com/office/officeart/2005/8/layout/radial6"/>
    <dgm:cxn modelId="{E431E4EB-7B63-4531-8412-93E6BC7F9DD8}" type="presParOf" srcId="{319B8317-FF76-4D79-80E4-0908CA8C0DF3}" destId="{8F056E79-35E0-43BF-ADD7-9FDAD0949BD3}" srcOrd="3" destOrd="0" presId="urn:microsoft.com/office/officeart/2005/8/layout/radial6"/>
    <dgm:cxn modelId="{4E0BE993-4CE6-48DC-AABD-BFFC50DDD9E2}" type="presParOf" srcId="{319B8317-FF76-4D79-80E4-0908CA8C0DF3}" destId="{1C25F2EC-B362-4084-95B1-7D7FC48F24B3}" srcOrd="4" destOrd="0" presId="urn:microsoft.com/office/officeart/2005/8/layout/radial6"/>
    <dgm:cxn modelId="{2344C146-D67A-4499-B569-5A38BD563714}" type="presParOf" srcId="{319B8317-FF76-4D79-80E4-0908CA8C0DF3}" destId="{892A5DD9-DEFB-4BD8-B3FA-3E94501C9EBC}" srcOrd="5" destOrd="0" presId="urn:microsoft.com/office/officeart/2005/8/layout/radial6"/>
    <dgm:cxn modelId="{84085DA8-722C-42E1-834B-A8F0F2320F07}" type="presParOf" srcId="{319B8317-FF76-4D79-80E4-0908CA8C0DF3}" destId="{9FA77CC4-03A6-441E-95AB-A554C2D64BEB}" srcOrd="6" destOrd="0" presId="urn:microsoft.com/office/officeart/2005/8/layout/radial6"/>
    <dgm:cxn modelId="{C8FAAE6A-59BB-4F65-AFE0-EEFC4126FDA6}" type="presParOf" srcId="{319B8317-FF76-4D79-80E4-0908CA8C0DF3}" destId="{0BD08307-E7EF-4E13-B06D-C4FC35A487A9}" srcOrd="7" destOrd="0" presId="urn:microsoft.com/office/officeart/2005/8/layout/radial6"/>
    <dgm:cxn modelId="{7513A7DE-6A40-4EE7-B4FF-B2531606B833}" type="presParOf" srcId="{319B8317-FF76-4D79-80E4-0908CA8C0DF3}" destId="{8AFEEB3C-B707-4B3D-B85B-33FFF7E3EFA3}" srcOrd="8" destOrd="0" presId="urn:microsoft.com/office/officeart/2005/8/layout/radial6"/>
    <dgm:cxn modelId="{8E27CD0F-0D69-4503-A400-B7A9EA2DAB85}" type="presParOf" srcId="{319B8317-FF76-4D79-80E4-0908CA8C0DF3}" destId="{DBAFD7DF-103F-46CB-B8C9-4B0C9241C230}" srcOrd="9" destOrd="0" presId="urn:microsoft.com/office/officeart/2005/8/layout/radial6"/>
    <dgm:cxn modelId="{B0EB069E-ECB9-43B7-AE77-C69074A3B74F}" type="presParOf" srcId="{319B8317-FF76-4D79-80E4-0908CA8C0DF3}" destId="{0F721682-3BC6-48E7-82D2-B3DD59EAAF52}" srcOrd="10" destOrd="0" presId="urn:microsoft.com/office/officeart/2005/8/layout/radial6"/>
    <dgm:cxn modelId="{8BAF83DC-5A20-465A-A954-F5290934C34D}" type="presParOf" srcId="{319B8317-FF76-4D79-80E4-0908CA8C0DF3}" destId="{E254E074-76DF-4EEB-B1A1-60FA651D3219}" srcOrd="11" destOrd="0" presId="urn:microsoft.com/office/officeart/2005/8/layout/radial6"/>
    <dgm:cxn modelId="{9D400E6F-7B9C-4137-8CFD-68CE2292A641}" type="presParOf" srcId="{319B8317-FF76-4D79-80E4-0908CA8C0DF3}" destId="{B9060B9E-C639-47FB-94D8-C1186B40081F}" srcOrd="12" destOrd="0" presId="urn:microsoft.com/office/officeart/2005/8/layout/radial6"/>
    <dgm:cxn modelId="{A14D9EC2-C277-4922-8BF4-9FE1072B9E30}" type="presParOf" srcId="{319B8317-FF76-4D79-80E4-0908CA8C0DF3}" destId="{6B20F2B7-4AA1-4FAD-8DD4-FB9B9D0F4F67}" srcOrd="13" destOrd="0" presId="urn:microsoft.com/office/officeart/2005/8/layout/radial6"/>
    <dgm:cxn modelId="{3558DFBF-06E1-4E70-BBFF-1D95714D784E}" type="presParOf" srcId="{319B8317-FF76-4D79-80E4-0908CA8C0DF3}" destId="{B2B5DE67-86B2-41E0-9F4B-E1A845270D80}" srcOrd="14" destOrd="0" presId="urn:microsoft.com/office/officeart/2005/8/layout/radial6"/>
    <dgm:cxn modelId="{E2C692FA-87F0-4835-B331-E65F600D04F3}" type="presParOf" srcId="{319B8317-FF76-4D79-80E4-0908CA8C0DF3}" destId="{94BDD211-959D-470B-981C-697563678C36}" srcOrd="15" destOrd="0" presId="urn:microsoft.com/office/officeart/2005/8/layout/radial6"/>
    <dgm:cxn modelId="{49726AF0-575A-49BC-AB2A-6A64EB1FEB26}" type="presParOf" srcId="{319B8317-FF76-4D79-80E4-0908CA8C0DF3}" destId="{5ED66F34-AFF7-4823-A5C6-CC76738F4EB3}" srcOrd="16" destOrd="0" presId="urn:microsoft.com/office/officeart/2005/8/layout/radial6"/>
    <dgm:cxn modelId="{51679AE0-6F9C-4E90-8376-9F8D00233391}" type="presParOf" srcId="{319B8317-FF76-4D79-80E4-0908CA8C0DF3}" destId="{539CB95E-9089-4F76-B74A-EDC1D7C4B0C9}" srcOrd="17" destOrd="0" presId="urn:microsoft.com/office/officeart/2005/8/layout/radial6"/>
    <dgm:cxn modelId="{9C973785-A6CE-450C-8502-9955358BEFF2}" type="presParOf" srcId="{319B8317-FF76-4D79-80E4-0908CA8C0DF3}" destId="{CD96577D-E96B-41E7-8652-AF345A53CBA0}" srcOrd="18" destOrd="0" presId="urn:microsoft.com/office/officeart/2005/8/layout/radial6"/>
  </dgm:cxnLst>
  <dgm:bg/>
  <dgm:whole>
    <a:ln>
      <a:no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C5C0-410E-4C4E-9535-DC16D9391799}">
      <dsp:nvSpPr>
        <dsp:cNvPr id="0" name=""/>
        <dsp:cNvSpPr/>
      </dsp:nvSpPr>
      <dsp:spPr>
        <a:xfrm>
          <a:off x="0" y="0"/>
          <a:ext cx="2376264" cy="2376264"/>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mn-lt"/>
              <a:cs typeface="Arial" panose="020B0604020202020204" pitchFamily="34" charset="0"/>
            </a:rPr>
            <a:t>SDGs</a:t>
          </a:r>
          <a:endParaRPr lang="en-ZA" sz="1000" b="1" kern="1200" dirty="0">
            <a:solidFill>
              <a:sysClr val="windowText" lastClr="000000"/>
            </a:solidFill>
            <a:latin typeface="+mn-lt"/>
            <a:cs typeface="Arial" panose="020B0604020202020204" pitchFamily="34" charset="0"/>
          </a:endParaRPr>
        </a:p>
      </dsp:txBody>
      <dsp:txXfrm>
        <a:off x="742582" y="118813"/>
        <a:ext cx="891099" cy="237626"/>
      </dsp:txXfrm>
    </dsp:sp>
    <dsp:sp modelId="{0D29ED54-60F8-4736-9D2D-601366E9971B}">
      <dsp:nvSpPr>
        <dsp:cNvPr id="0" name=""/>
        <dsp:cNvSpPr/>
      </dsp:nvSpPr>
      <dsp:spPr>
        <a:xfrm>
          <a:off x="196210" y="345815"/>
          <a:ext cx="2019824" cy="2019824"/>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mn-lt"/>
              <a:cs typeface="Arial" panose="020B0604020202020204" pitchFamily="34" charset="0"/>
            </a:rPr>
            <a:t>International agreements</a:t>
          </a:r>
          <a:endParaRPr lang="en-ZA" sz="1000" b="1" kern="1200" dirty="0">
            <a:solidFill>
              <a:sysClr val="windowText" lastClr="000000"/>
            </a:solidFill>
            <a:latin typeface="+mn-lt"/>
            <a:cs typeface="Arial" panose="020B0604020202020204" pitchFamily="34" charset="0"/>
          </a:endParaRPr>
        </a:p>
      </dsp:txBody>
      <dsp:txXfrm>
        <a:off x="770597" y="461955"/>
        <a:ext cx="871049" cy="232279"/>
      </dsp:txXfrm>
    </dsp:sp>
    <dsp:sp modelId="{5E5E11D2-EAF3-4116-B5FF-D422B544F2C9}">
      <dsp:nvSpPr>
        <dsp:cNvPr id="0" name=""/>
        <dsp:cNvSpPr/>
      </dsp:nvSpPr>
      <dsp:spPr>
        <a:xfrm>
          <a:off x="370461" y="683586"/>
          <a:ext cx="1663384" cy="1663384"/>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mn-lt"/>
              <a:cs typeface="Arial" panose="020B0604020202020204" pitchFamily="34" charset="0"/>
            </a:rPr>
            <a:t>NDP</a:t>
          </a:r>
          <a:endParaRPr lang="en-ZA" sz="1000" b="1" kern="1200" dirty="0">
            <a:solidFill>
              <a:sysClr val="windowText" lastClr="000000"/>
            </a:solidFill>
            <a:latin typeface="+mn-lt"/>
            <a:cs typeface="Arial" panose="020B0604020202020204" pitchFamily="34" charset="0"/>
          </a:endParaRPr>
        </a:p>
      </dsp:txBody>
      <dsp:txXfrm>
        <a:off x="771753" y="798360"/>
        <a:ext cx="860801" cy="229547"/>
      </dsp:txXfrm>
    </dsp:sp>
    <dsp:sp modelId="{E8A34093-2B56-4068-98B4-66E9170168C3}">
      <dsp:nvSpPr>
        <dsp:cNvPr id="0" name=""/>
        <dsp:cNvSpPr/>
      </dsp:nvSpPr>
      <dsp:spPr>
        <a:xfrm>
          <a:off x="552407" y="1069318"/>
          <a:ext cx="1306945" cy="1306945"/>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mn-lt"/>
              <a:cs typeface="Arial" panose="020B0604020202020204" pitchFamily="34" charset="0"/>
            </a:rPr>
            <a:t>MTSF</a:t>
          </a:r>
          <a:endParaRPr lang="en-ZA" sz="1000" b="1" kern="1200" dirty="0">
            <a:solidFill>
              <a:sysClr val="windowText" lastClr="000000"/>
            </a:solidFill>
            <a:latin typeface="+mn-lt"/>
            <a:cs typeface="Arial" panose="020B0604020202020204" pitchFamily="34" charset="0"/>
          </a:endParaRPr>
        </a:p>
      </dsp:txBody>
      <dsp:txXfrm>
        <a:off x="853004" y="1186943"/>
        <a:ext cx="705750" cy="235250"/>
      </dsp:txXfrm>
    </dsp:sp>
    <dsp:sp modelId="{808561E1-063D-4407-B3FE-A3613CE70B78}">
      <dsp:nvSpPr>
        <dsp:cNvPr id="0" name=""/>
        <dsp:cNvSpPr/>
      </dsp:nvSpPr>
      <dsp:spPr>
        <a:xfrm>
          <a:off x="695116" y="1425758"/>
          <a:ext cx="1021527" cy="950505"/>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mn-lt"/>
              <a:cs typeface="Arial" panose="020B0604020202020204" pitchFamily="34" charset="0"/>
            </a:rPr>
            <a:t>DEA Outcomes</a:t>
          </a:r>
          <a:endParaRPr lang="en-ZA" sz="1000" b="1" kern="1200" dirty="0">
            <a:solidFill>
              <a:sysClr val="windowText" lastClr="000000"/>
            </a:solidFill>
            <a:latin typeface="+mn-lt"/>
            <a:cs typeface="Arial" panose="020B0604020202020204" pitchFamily="34" charset="0"/>
          </a:endParaRPr>
        </a:p>
      </dsp:txBody>
      <dsp:txXfrm>
        <a:off x="873883" y="1544571"/>
        <a:ext cx="663992" cy="237626"/>
      </dsp:txXfrm>
    </dsp:sp>
    <dsp:sp modelId="{187C5BBD-45E1-4479-95CE-CBA06F3E5484}">
      <dsp:nvSpPr>
        <dsp:cNvPr id="0" name=""/>
        <dsp:cNvSpPr/>
      </dsp:nvSpPr>
      <dsp:spPr>
        <a:xfrm>
          <a:off x="836884" y="1782198"/>
          <a:ext cx="737990" cy="594066"/>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mn-lt"/>
              <a:cs typeface="Arial" panose="020B0604020202020204" pitchFamily="34" charset="0"/>
            </a:rPr>
            <a:t>SANBI </a:t>
          </a:r>
          <a:r>
            <a:rPr lang="en-ZA" sz="1000" b="1" kern="1200" dirty="0" err="1" smtClean="0">
              <a:solidFill>
                <a:sysClr val="windowText" lastClr="000000"/>
              </a:solidFill>
              <a:latin typeface="+mn-lt"/>
              <a:cs typeface="Arial" panose="020B0604020202020204" pitchFamily="34" charset="0"/>
            </a:rPr>
            <a:t>Prog’s</a:t>
          </a:r>
          <a:endParaRPr lang="en-ZA" sz="1000" b="1" kern="1200" dirty="0">
            <a:solidFill>
              <a:sysClr val="windowText" lastClr="000000"/>
            </a:solidFill>
            <a:latin typeface="+mn-lt"/>
            <a:cs typeface="Arial" panose="020B0604020202020204" pitchFamily="34" charset="0"/>
          </a:endParaRPr>
        </a:p>
      </dsp:txBody>
      <dsp:txXfrm>
        <a:off x="944961" y="1930714"/>
        <a:ext cx="521837" cy="297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6577D-E96B-41E7-8652-AF345A53CBA0}">
      <dsp:nvSpPr>
        <dsp:cNvPr id="0" name=""/>
        <dsp:cNvSpPr/>
      </dsp:nvSpPr>
      <dsp:spPr>
        <a:xfrm>
          <a:off x="542363" y="217467"/>
          <a:ext cx="1508189" cy="1508189"/>
        </a:xfrm>
        <a:prstGeom prst="blockArc">
          <a:avLst>
            <a:gd name="adj1" fmla="val 12597066"/>
            <a:gd name="adj2" fmla="val 16221873"/>
            <a:gd name="adj3" fmla="val 4475"/>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BDD211-959D-470B-981C-697563678C36}">
      <dsp:nvSpPr>
        <dsp:cNvPr id="0" name=""/>
        <dsp:cNvSpPr/>
      </dsp:nvSpPr>
      <dsp:spPr>
        <a:xfrm>
          <a:off x="542049" y="218013"/>
          <a:ext cx="1508189" cy="1508189"/>
        </a:xfrm>
        <a:prstGeom prst="blockArc">
          <a:avLst>
            <a:gd name="adj1" fmla="val 9000000"/>
            <a:gd name="adj2" fmla="val 12600000"/>
            <a:gd name="adj3" fmla="val 4475"/>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060B9E-C639-47FB-94D8-C1186B40081F}">
      <dsp:nvSpPr>
        <dsp:cNvPr id="0" name=""/>
        <dsp:cNvSpPr/>
      </dsp:nvSpPr>
      <dsp:spPr>
        <a:xfrm>
          <a:off x="542049" y="218013"/>
          <a:ext cx="1508189" cy="1508189"/>
        </a:xfrm>
        <a:prstGeom prst="blockArc">
          <a:avLst>
            <a:gd name="adj1" fmla="val 5400000"/>
            <a:gd name="adj2" fmla="val 9000000"/>
            <a:gd name="adj3" fmla="val 4475"/>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AFD7DF-103F-46CB-B8C9-4B0C9241C230}">
      <dsp:nvSpPr>
        <dsp:cNvPr id="0" name=""/>
        <dsp:cNvSpPr/>
      </dsp:nvSpPr>
      <dsp:spPr>
        <a:xfrm>
          <a:off x="522801" y="218264"/>
          <a:ext cx="1508189" cy="1508189"/>
        </a:xfrm>
        <a:prstGeom prst="blockArc">
          <a:avLst>
            <a:gd name="adj1" fmla="val 1779342"/>
            <a:gd name="adj2" fmla="val 5310238"/>
            <a:gd name="adj3" fmla="val 4475"/>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A77CC4-03A6-441E-95AB-A554C2D64BEB}">
      <dsp:nvSpPr>
        <dsp:cNvPr id="0" name=""/>
        <dsp:cNvSpPr/>
      </dsp:nvSpPr>
      <dsp:spPr>
        <a:xfrm>
          <a:off x="535801" y="196323"/>
          <a:ext cx="1508189" cy="1508189"/>
        </a:xfrm>
        <a:prstGeom prst="blockArc">
          <a:avLst>
            <a:gd name="adj1" fmla="val 19907900"/>
            <a:gd name="adj2" fmla="val 1898269"/>
            <a:gd name="adj3" fmla="val 4475"/>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056E79-35E0-43BF-ADD7-9FDAD0949BD3}">
      <dsp:nvSpPr>
        <dsp:cNvPr id="0" name=""/>
        <dsp:cNvSpPr/>
      </dsp:nvSpPr>
      <dsp:spPr>
        <a:xfrm>
          <a:off x="547599" y="217482"/>
          <a:ext cx="1508189" cy="1508189"/>
        </a:xfrm>
        <a:prstGeom prst="blockArc">
          <a:avLst>
            <a:gd name="adj1" fmla="val 16197457"/>
            <a:gd name="adj2" fmla="val 19794928"/>
            <a:gd name="adj3" fmla="val 4475"/>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456090-513B-4C3E-8876-91BEBECC058D}">
      <dsp:nvSpPr>
        <dsp:cNvPr id="0" name=""/>
        <dsp:cNvSpPr/>
      </dsp:nvSpPr>
      <dsp:spPr>
        <a:xfrm>
          <a:off x="1033972" y="735983"/>
          <a:ext cx="524342" cy="472248"/>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rPr>
            <a:t>SDGs</a:t>
          </a:r>
          <a:endParaRPr lang="en-ZA" sz="1000" kern="1200" dirty="0">
            <a:solidFill>
              <a:schemeClr val="tx1"/>
            </a:solidFill>
          </a:endParaRPr>
        </a:p>
      </dsp:txBody>
      <dsp:txXfrm>
        <a:off x="1110760" y="805142"/>
        <a:ext cx="370766" cy="333930"/>
      </dsp:txXfrm>
    </dsp:sp>
    <dsp:sp modelId="{3B1CD097-85A4-4534-AC08-F3CB86679B26}">
      <dsp:nvSpPr>
        <dsp:cNvPr id="0" name=""/>
        <dsp:cNvSpPr/>
      </dsp:nvSpPr>
      <dsp:spPr>
        <a:xfrm>
          <a:off x="926893" y="0"/>
          <a:ext cx="748511" cy="468713"/>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rPr>
            <a:t>CBD</a:t>
          </a:r>
        </a:p>
        <a:p>
          <a:pPr lvl="0" algn="ctr" defTabSz="444500">
            <a:lnSpc>
              <a:spcPct val="90000"/>
            </a:lnSpc>
            <a:spcBef>
              <a:spcPct val="0"/>
            </a:spcBef>
            <a:spcAft>
              <a:spcPct val="35000"/>
            </a:spcAft>
          </a:pPr>
          <a:r>
            <a:rPr lang="en-ZA" sz="1000" kern="1200" dirty="0" smtClean="0">
              <a:solidFill>
                <a:schemeClr val="tx1"/>
              </a:solidFill>
            </a:rPr>
            <a:t>Aichi targets</a:t>
          </a:r>
          <a:endParaRPr lang="en-ZA" sz="1000" kern="1200" dirty="0">
            <a:solidFill>
              <a:schemeClr val="tx1"/>
            </a:solidFill>
          </a:endParaRPr>
        </a:p>
      </dsp:txBody>
      <dsp:txXfrm>
        <a:off x="1036510" y="68641"/>
        <a:ext cx="529277" cy="331431"/>
      </dsp:txXfrm>
    </dsp:sp>
    <dsp:sp modelId="{1C25F2EC-B362-4084-95B1-7D7FC48F24B3}">
      <dsp:nvSpPr>
        <dsp:cNvPr id="0" name=""/>
        <dsp:cNvSpPr/>
      </dsp:nvSpPr>
      <dsp:spPr>
        <a:xfrm>
          <a:off x="1565346" y="367668"/>
          <a:ext cx="748511" cy="468713"/>
        </a:xfrm>
        <a:prstGeom prst="ellipse">
          <a:avLst/>
        </a:prstGeom>
        <a:solidFill>
          <a:schemeClr val="accent3">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rPr>
            <a:t>UNCD</a:t>
          </a:r>
          <a:endParaRPr lang="en-ZA" sz="1000" kern="1200" dirty="0">
            <a:solidFill>
              <a:schemeClr val="tx1"/>
            </a:solidFill>
          </a:endParaRPr>
        </a:p>
      </dsp:txBody>
      <dsp:txXfrm>
        <a:off x="1674963" y="436309"/>
        <a:ext cx="529277" cy="331431"/>
      </dsp:txXfrm>
    </dsp:sp>
    <dsp:sp modelId="{0BD08307-E7EF-4E13-B06D-C4FC35A487A9}">
      <dsp:nvSpPr>
        <dsp:cNvPr id="0" name=""/>
        <dsp:cNvSpPr/>
      </dsp:nvSpPr>
      <dsp:spPr>
        <a:xfrm>
          <a:off x="1543297" y="1102770"/>
          <a:ext cx="748511" cy="468713"/>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rPr>
            <a:t>UNFCCC</a:t>
          </a:r>
          <a:endParaRPr lang="en-ZA" sz="1000" kern="1200" dirty="0">
            <a:solidFill>
              <a:schemeClr val="tx1"/>
            </a:solidFill>
          </a:endParaRPr>
        </a:p>
      </dsp:txBody>
      <dsp:txXfrm>
        <a:off x="1652914" y="1171411"/>
        <a:ext cx="529277" cy="331431"/>
      </dsp:txXfrm>
    </dsp:sp>
    <dsp:sp modelId="{0F721682-3BC6-48E7-82D2-B3DD59EAAF52}">
      <dsp:nvSpPr>
        <dsp:cNvPr id="0" name=""/>
        <dsp:cNvSpPr/>
      </dsp:nvSpPr>
      <dsp:spPr>
        <a:xfrm>
          <a:off x="921888" y="1474972"/>
          <a:ext cx="748511" cy="468713"/>
        </a:xfrm>
        <a:prstGeom prst="ellipse">
          <a:avLst/>
        </a:prstGeom>
        <a:solidFill>
          <a:schemeClr val="accent3">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err="1" smtClean="0">
              <a:solidFill>
                <a:schemeClr val="tx1"/>
              </a:solidFill>
            </a:rPr>
            <a:t>Progs</a:t>
          </a:r>
          <a:endParaRPr lang="en-ZA" sz="1000" kern="1200" dirty="0" smtClean="0">
            <a:solidFill>
              <a:schemeClr val="tx1"/>
            </a:solidFill>
          </a:endParaRPr>
        </a:p>
        <a:p>
          <a:pPr lvl="0" algn="ctr" defTabSz="444500">
            <a:lnSpc>
              <a:spcPct val="90000"/>
            </a:lnSpc>
            <a:spcBef>
              <a:spcPct val="0"/>
            </a:spcBef>
            <a:spcAft>
              <a:spcPct val="35000"/>
            </a:spcAft>
          </a:pPr>
          <a:r>
            <a:rPr lang="en-ZA" sz="1000" kern="1200" dirty="0" smtClean="0">
              <a:solidFill>
                <a:schemeClr val="tx1"/>
              </a:solidFill>
            </a:rPr>
            <a:t>e.g. GBIF</a:t>
          </a:r>
        </a:p>
        <a:p>
          <a:pPr lvl="0" algn="ctr" defTabSz="444500">
            <a:lnSpc>
              <a:spcPct val="90000"/>
            </a:lnSpc>
            <a:spcBef>
              <a:spcPct val="0"/>
            </a:spcBef>
            <a:spcAft>
              <a:spcPct val="35000"/>
            </a:spcAft>
          </a:pPr>
          <a:r>
            <a:rPr lang="en-ZA" sz="1000" kern="1200" dirty="0" smtClean="0">
              <a:solidFill>
                <a:schemeClr val="tx1"/>
              </a:solidFill>
            </a:rPr>
            <a:t>IUCN</a:t>
          </a:r>
          <a:endParaRPr lang="en-ZA" sz="1000" kern="1200" dirty="0">
            <a:solidFill>
              <a:schemeClr val="tx1"/>
            </a:solidFill>
          </a:endParaRPr>
        </a:p>
      </dsp:txBody>
      <dsp:txXfrm>
        <a:off x="1031505" y="1543613"/>
        <a:ext cx="529277" cy="331431"/>
      </dsp:txXfrm>
    </dsp:sp>
    <dsp:sp modelId="{6B20F2B7-4AA1-4FAD-8DD4-FB9B9D0F4F67}">
      <dsp:nvSpPr>
        <dsp:cNvPr id="0" name=""/>
        <dsp:cNvSpPr/>
      </dsp:nvSpPr>
      <dsp:spPr>
        <a:xfrm>
          <a:off x="283435" y="1106362"/>
          <a:ext cx="748511" cy="468713"/>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rPr>
            <a:t>CITES</a:t>
          </a:r>
          <a:endParaRPr lang="en-ZA" sz="1000" kern="1200" dirty="0">
            <a:solidFill>
              <a:schemeClr val="tx1"/>
            </a:solidFill>
          </a:endParaRPr>
        </a:p>
      </dsp:txBody>
      <dsp:txXfrm>
        <a:off x="393052" y="1175003"/>
        <a:ext cx="529277" cy="331431"/>
      </dsp:txXfrm>
    </dsp:sp>
    <dsp:sp modelId="{5ED66F34-AFF7-4823-A5C6-CC76738F4EB3}">
      <dsp:nvSpPr>
        <dsp:cNvPr id="0" name=""/>
        <dsp:cNvSpPr/>
      </dsp:nvSpPr>
      <dsp:spPr>
        <a:xfrm>
          <a:off x="283435" y="369140"/>
          <a:ext cx="748511" cy="468713"/>
        </a:xfrm>
        <a:prstGeom prst="ellipse">
          <a:avLst/>
        </a:prstGeom>
        <a:solidFill>
          <a:schemeClr val="accent3">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smtClean="0">
              <a:solidFill>
                <a:schemeClr val="tx1"/>
              </a:solidFill>
            </a:rPr>
            <a:t>IPBES</a:t>
          </a:r>
          <a:endParaRPr lang="en-ZA" sz="1000" kern="1200" dirty="0">
            <a:solidFill>
              <a:schemeClr val="tx1"/>
            </a:solidFill>
          </a:endParaRPr>
        </a:p>
      </dsp:txBody>
      <dsp:txXfrm>
        <a:off x="393052" y="437781"/>
        <a:ext cx="529277" cy="33143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0.68464</cdr:x>
      <cdr:y>0.52984</cdr:y>
    </cdr:from>
    <cdr:to>
      <cdr:x>0.97036</cdr:x>
      <cdr:y>0.59844</cdr:y>
    </cdr:to>
    <cdr:sp macro="" textlink="">
      <cdr:nvSpPr>
        <cdr:cNvPr id="2" name="TextBox 6"/>
        <cdr:cNvSpPr txBox="1"/>
      </cdr:nvSpPr>
      <cdr:spPr>
        <a:xfrm xmlns:a="http://schemas.openxmlformats.org/drawingml/2006/main">
          <a:off x="5842992" y="2852639"/>
          <a:ext cx="2438449" cy="3693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latin typeface="Arial Narrow" panose="020B0606020202030204" pitchFamily="34" charset="0"/>
            </a:rPr>
            <a:t>11,875,489 records</a:t>
          </a:r>
          <a:endParaRPr lang="en-US" dirty="0">
            <a:latin typeface="Arial Narrow" panose="020B0606020202030204" pitchFamily="34" charset="0"/>
          </a:endParaRPr>
        </a:p>
      </cdr:txBody>
    </cdr:sp>
  </cdr:relSizeAnchor>
  <cdr:relSizeAnchor xmlns:cdr="http://schemas.openxmlformats.org/drawingml/2006/chartDrawing">
    <cdr:from>
      <cdr:x>0.68464</cdr:x>
      <cdr:y>0.1821</cdr:y>
    </cdr:from>
    <cdr:to>
      <cdr:x>0.97035</cdr:x>
      <cdr:y>0.2507</cdr:y>
    </cdr:to>
    <cdr:sp macro="" textlink="">
      <cdr:nvSpPr>
        <cdr:cNvPr id="3" name="TextBox 6"/>
        <cdr:cNvSpPr txBox="1"/>
      </cdr:nvSpPr>
      <cdr:spPr>
        <a:xfrm xmlns:a="http://schemas.openxmlformats.org/drawingml/2006/main">
          <a:off x="5842992" y="980431"/>
          <a:ext cx="24384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latin typeface="Arial Narrow" panose="020B0606020202030204" pitchFamily="34" charset="0"/>
            </a:rPr>
            <a:t>23,965,127 records</a:t>
          </a:r>
          <a:endParaRPr lang="en-US" dirty="0">
            <a:latin typeface="Arial Narrow" panose="020B0606020202030204" pitchFamily="34" charset="0"/>
          </a:endParaRPr>
        </a:p>
      </cdr:txBody>
    </cdr:sp>
  </cdr:relSizeAnchor>
  <cdr:relSizeAnchor xmlns:cdr="http://schemas.openxmlformats.org/drawingml/2006/chartDrawing">
    <cdr:from>
      <cdr:x>0.6762</cdr:x>
      <cdr:y>0.83745</cdr:y>
    </cdr:from>
    <cdr:to>
      <cdr:x>0.96192</cdr:x>
      <cdr:y>0.90605</cdr:y>
    </cdr:to>
    <cdr:sp macro="" textlink="">
      <cdr:nvSpPr>
        <cdr:cNvPr id="4" name="TextBox 7"/>
        <cdr:cNvSpPr txBox="1"/>
      </cdr:nvSpPr>
      <cdr:spPr>
        <a:xfrm xmlns:a="http://schemas.openxmlformats.org/drawingml/2006/main">
          <a:off x="5770984" y="4508823"/>
          <a:ext cx="24384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latin typeface="Arial Narrow" panose="020B0606020202030204" pitchFamily="34" charset="0"/>
            </a:rPr>
            <a:t>244,906 records</a:t>
          </a:r>
          <a:endParaRPr lang="en-US" dirty="0">
            <a:latin typeface="Arial Narrow" panose="020B0606020202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747F-35ED-41F9-AC28-264B0E6E1B28}" type="datetimeFigureOut">
              <a:rPr lang="en-ZA" smtClean="0"/>
              <a:t>2016/12/06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B209D-7705-45AE-8098-F4BA85498968}" type="slidenum">
              <a:rPr lang="en-ZA" smtClean="0"/>
              <a:t>‹#›</a:t>
            </a:fld>
            <a:endParaRPr lang="en-ZA"/>
          </a:p>
        </p:txBody>
      </p:sp>
    </p:spTree>
    <p:extLst>
      <p:ext uri="{BB962C8B-B14F-4D97-AF65-F5344CB8AC3E}">
        <p14:creationId xmlns:p14="http://schemas.microsoft.com/office/powerpoint/2010/main" val="404515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DCB209D-7705-45AE-8098-F4BA85498968}" type="slidenum">
              <a:rPr lang="en-ZA" smtClean="0"/>
              <a:t>3</a:t>
            </a:fld>
            <a:endParaRPr lang="en-ZA"/>
          </a:p>
        </p:txBody>
      </p:sp>
    </p:spTree>
    <p:extLst>
      <p:ext uri="{BB962C8B-B14F-4D97-AF65-F5344CB8AC3E}">
        <p14:creationId xmlns:p14="http://schemas.microsoft.com/office/powerpoint/2010/main" val="367480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SANBI hosted the very successful Africa Rising</a:t>
            </a:r>
            <a:r>
              <a:rPr lang="en-ZA" baseline="0" dirty="0" smtClean="0"/>
              <a:t> Conference in 2015 (approx. 100 delegates from 21 </a:t>
            </a:r>
            <a:r>
              <a:rPr lang="en-ZA" baseline="0" smtClean="0"/>
              <a:t>countries),</a:t>
            </a:r>
            <a:r>
              <a:rPr lang="en-ZA" sz="1200" kern="120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which was the culmination of the project </a:t>
            </a:r>
            <a:r>
              <a:rPr lang="en-ZA" sz="1200" i="1" kern="1200" dirty="0" smtClean="0">
                <a:solidFill>
                  <a:schemeClr val="tx1"/>
                </a:solidFill>
                <a:effectLst/>
                <a:latin typeface="+mn-lt"/>
                <a:ea typeface="+mn-ea"/>
                <a:cs typeface="+mn-cs"/>
              </a:rPr>
              <a:t>“Mobilizing Africa’s Policy Relevant Data”.</a:t>
            </a:r>
            <a:r>
              <a:rPr lang="en-ZA" sz="1200" kern="1200" dirty="0" smtClean="0">
                <a:solidFill>
                  <a:schemeClr val="tx1"/>
                </a:solidFill>
                <a:effectLst/>
                <a:latin typeface="+mn-lt"/>
                <a:ea typeface="+mn-ea"/>
                <a:cs typeface="+mn-cs"/>
              </a:rPr>
              <a:t>  This project was developed to initiate the GBIF Africa - ACM with a key achievement of bringing a regional coordinator on board, to support the coordination activities of the GBIF Africa network.</a:t>
            </a:r>
          </a:p>
          <a:p>
            <a:endParaRPr lang="en-ZA" dirty="0"/>
          </a:p>
        </p:txBody>
      </p:sp>
      <p:sp>
        <p:nvSpPr>
          <p:cNvPr id="4" name="Slide Number Placeholder 3"/>
          <p:cNvSpPr>
            <a:spLocks noGrp="1"/>
          </p:cNvSpPr>
          <p:nvPr>
            <p:ph type="sldNum" sz="quarter" idx="10"/>
          </p:nvPr>
        </p:nvSpPr>
        <p:spPr/>
        <p:txBody>
          <a:bodyPr/>
          <a:lstStyle/>
          <a:p>
            <a:fld id="{EDCB209D-7705-45AE-8098-F4BA85498968}" type="slidenum">
              <a:rPr lang="en-ZA" smtClean="0"/>
              <a:t>7</a:t>
            </a:fld>
            <a:endParaRPr lang="en-ZA"/>
          </a:p>
        </p:txBody>
      </p:sp>
    </p:spTree>
    <p:extLst>
      <p:ext uri="{BB962C8B-B14F-4D97-AF65-F5344CB8AC3E}">
        <p14:creationId xmlns:p14="http://schemas.microsoft.com/office/powerpoint/2010/main" val="324591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Further funding has been awarded by the JRS ($ 250</a:t>
            </a:r>
            <a:r>
              <a:rPr lang="en-ZA" baseline="0" dirty="0" smtClean="0"/>
              <a:t> 000 over 2 years) with a key focus on data mobilization and capacity development in Biodiversity Information Management.  This project has been initiated in Oct 2016</a:t>
            </a:r>
            <a:endParaRPr lang="en-ZA" dirty="0"/>
          </a:p>
        </p:txBody>
      </p:sp>
      <p:sp>
        <p:nvSpPr>
          <p:cNvPr id="4" name="Slide Number Placeholder 3"/>
          <p:cNvSpPr>
            <a:spLocks noGrp="1"/>
          </p:cNvSpPr>
          <p:nvPr>
            <p:ph type="sldNum" sz="quarter" idx="10"/>
          </p:nvPr>
        </p:nvSpPr>
        <p:spPr/>
        <p:txBody>
          <a:bodyPr/>
          <a:lstStyle/>
          <a:p>
            <a:fld id="{EDCB209D-7705-45AE-8098-F4BA85498968}" type="slidenum">
              <a:rPr lang="en-ZA" smtClean="0"/>
              <a:t>8</a:t>
            </a:fld>
            <a:endParaRPr lang="en-ZA"/>
          </a:p>
        </p:txBody>
      </p:sp>
    </p:spTree>
    <p:extLst>
      <p:ext uri="{BB962C8B-B14F-4D97-AF65-F5344CB8AC3E}">
        <p14:creationId xmlns:p14="http://schemas.microsoft.com/office/powerpoint/2010/main" val="418888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As an institution, data is mobilized by SANBI as well it’s the network of partners. This includes the FBIP, the ISPOT initiative, SANBI-GBIF and others. The data generated and mobilized includes occurrence records (specimens and observation records), species data, molecular data, images, literature, geospatial data etc. These data sources are coordinated by the Biodiversity Information Management  Planning Directorate, and contribute to global datasets and platforms such as the GBIF, EOL, BHL, IBOL and the Catalogue of Life.  </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In order to further contribute to these global datasets, SANBI also plays a role through coordinating a </a:t>
            </a:r>
            <a:r>
              <a:rPr lang="en-ZA" sz="1200" b="1" kern="1200" dirty="0" smtClean="0">
                <a:solidFill>
                  <a:schemeClr val="tx1"/>
                </a:solidFill>
                <a:effectLst/>
                <a:latin typeface="+mn-lt"/>
                <a:ea typeface="+mn-ea"/>
                <a:cs typeface="+mn-cs"/>
              </a:rPr>
              <a:t>regional network of GBIF-Africa Nodes</a:t>
            </a:r>
            <a:r>
              <a:rPr lang="en-ZA" sz="1200" kern="1200" dirty="0" smtClean="0">
                <a:solidFill>
                  <a:schemeClr val="tx1"/>
                </a:solidFill>
                <a:effectLst/>
                <a:latin typeface="+mn-lt"/>
                <a:ea typeface="+mn-ea"/>
                <a:cs typeface="+mn-cs"/>
              </a:rPr>
              <a:t>, also geared towards data mobilization and publishing efforts. </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Here large amounts of data will be mobilised through the Biodiversity for Development (BID) Initiative, funded by the European Union.  Data mobilised at national and regional levels, is then fed into scientific assessments, such as the IUCN </a:t>
            </a:r>
            <a:r>
              <a:rPr lang="en-ZA" sz="1200" kern="1200" dirty="0" err="1" smtClean="0">
                <a:solidFill>
                  <a:schemeClr val="tx1"/>
                </a:solidFill>
                <a:effectLst/>
                <a:latin typeface="+mn-lt"/>
                <a:ea typeface="+mn-ea"/>
                <a:cs typeface="+mn-cs"/>
              </a:rPr>
              <a:t>redlisting</a:t>
            </a:r>
            <a:r>
              <a:rPr lang="en-ZA" sz="1200" kern="1200" dirty="0" smtClean="0">
                <a:solidFill>
                  <a:schemeClr val="tx1"/>
                </a:solidFill>
                <a:effectLst/>
                <a:latin typeface="+mn-lt"/>
                <a:ea typeface="+mn-ea"/>
                <a:cs typeface="+mn-cs"/>
              </a:rPr>
              <a:t> efforts, initiatives such as Future  Earth and will support and contribute to the objectives of the Global Earth Observation Biodiversity Observation Network (GEOBON), which is a Data-Science Platform.  </a:t>
            </a:r>
          </a:p>
          <a:p>
            <a:pPr marL="171450" indent="-171450">
              <a:buFont typeface="Arial" panose="020B0604020202020204" pitchFamily="34" charset="0"/>
              <a:buChar char="•"/>
            </a:pPr>
            <a:r>
              <a:rPr lang="en-ZA" sz="1200" kern="1200" dirty="0" smtClean="0">
                <a:solidFill>
                  <a:schemeClr val="tx1"/>
                </a:solidFill>
                <a:effectLst/>
                <a:latin typeface="+mn-lt"/>
                <a:ea typeface="+mn-ea"/>
                <a:cs typeface="+mn-cs"/>
              </a:rPr>
              <a:t>All this data and knowledge generated will support the objectives of </a:t>
            </a:r>
            <a:r>
              <a:rPr lang="en-US" sz="1200" kern="1200" dirty="0" smtClean="0">
                <a:solidFill>
                  <a:schemeClr val="tx1"/>
                </a:solidFill>
                <a:effectLst/>
                <a:latin typeface="+mn-lt"/>
                <a:ea typeface="+mn-ea"/>
                <a:cs typeface="+mn-cs"/>
              </a:rPr>
              <a:t>IPBES, and the conventions which national governments are committed towards.   The platform includes capacity building and the generation of data and knowledge among its four core functions, alongside the development of policy tools and preparation of assessments to enhance the science-policy interface. Improving the availability of data and information on biodiversity will strengthen the ability of developing countries to contribute to and benefit from IPBES activities.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ZA" dirty="0"/>
          </a:p>
        </p:txBody>
      </p:sp>
      <p:sp>
        <p:nvSpPr>
          <p:cNvPr id="4" name="Slide Number Placeholder 3"/>
          <p:cNvSpPr>
            <a:spLocks noGrp="1"/>
          </p:cNvSpPr>
          <p:nvPr>
            <p:ph type="sldNum" sz="quarter" idx="10"/>
          </p:nvPr>
        </p:nvSpPr>
        <p:spPr/>
        <p:txBody>
          <a:bodyPr/>
          <a:lstStyle/>
          <a:p>
            <a:fld id="{EDCB209D-7705-45AE-8098-F4BA85498968}" type="slidenum">
              <a:rPr lang="en-ZA" smtClean="0"/>
              <a:t>11</a:t>
            </a:fld>
            <a:endParaRPr lang="en-ZA"/>
          </a:p>
        </p:txBody>
      </p:sp>
    </p:spTree>
    <p:extLst>
      <p:ext uri="{BB962C8B-B14F-4D97-AF65-F5344CB8AC3E}">
        <p14:creationId xmlns:p14="http://schemas.microsoft.com/office/powerpoint/2010/main" val="398058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4AC4F51-E672-4D5A-9AC3-F5E213E630F4}" type="datetimeFigureOut">
              <a:rPr lang="en-ZA" smtClean="0"/>
              <a:t>2016/12/06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246901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4AC4F51-E672-4D5A-9AC3-F5E213E630F4}" type="datetimeFigureOut">
              <a:rPr lang="en-ZA" smtClean="0"/>
              <a:t>2016/12/06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199268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4AC4F51-E672-4D5A-9AC3-F5E213E630F4}" type="datetimeFigureOut">
              <a:rPr lang="en-ZA" smtClean="0"/>
              <a:t>2016/12/06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4168412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7675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4AC4F51-E672-4D5A-9AC3-F5E213E630F4}" type="datetimeFigureOut">
              <a:rPr lang="en-ZA" smtClean="0"/>
              <a:t>2016/12/06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43264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C4F51-E672-4D5A-9AC3-F5E213E630F4}" type="datetimeFigureOut">
              <a:rPr lang="en-ZA" smtClean="0"/>
              <a:t>2016/12/06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323858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4AC4F51-E672-4D5A-9AC3-F5E213E630F4}" type="datetimeFigureOut">
              <a:rPr lang="en-ZA" smtClean="0"/>
              <a:t>2016/12/06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95969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4AC4F51-E672-4D5A-9AC3-F5E213E630F4}" type="datetimeFigureOut">
              <a:rPr lang="en-ZA" smtClean="0"/>
              <a:t>2016/12/06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25496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4AC4F51-E672-4D5A-9AC3-F5E213E630F4}" type="datetimeFigureOut">
              <a:rPr lang="en-ZA" smtClean="0"/>
              <a:t>2016/12/06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139810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C4F51-E672-4D5A-9AC3-F5E213E630F4}" type="datetimeFigureOut">
              <a:rPr lang="en-ZA" smtClean="0"/>
              <a:t>2016/12/06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244796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C4F51-E672-4D5A-9AC3-F5E213E630F4}" type="datetimeFigureOut">
              <a:rPr lang="en-ZA" smtClean="0"/>
              <a:t>2016/12/06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121086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C4F51-E672-4D5A-9AC3-F5E213E630F4}" type="datetimeFigureOut">
              <a:rPr lang="en-ZA" smtClean="0"/>
              <a:t>2016/12/06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FF2A930-C7CB-4DFF-9FA0-109FAC90C16C}" type="slidenum">
              <a:rPr lang="en-ZA" smtClean="0"/>
              <a:t>‹#›</a:t>
            </a:fld>
            <a:endParaRPr lang="en-ZA"/>
          </a:p>
        </p:txBody>
      </p:sp>
    </p:spTree>
    <p:extLst>
      <p:ext uri="{BB962C8B-B14F-4D97-AF65-F5344CB8AC3E}">
        <p14:creationId xmlns:p14="http://schemas.microsoft.com/office/powerpoint/2010/main" val="152135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C4F51-E672-4D5A-9AC3-F5E213E630F4}" type="datetimeFigureOut">
              <a:rPr lang="en-ZA" smtClean="0"/>
              <a:t>2016/12/06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2A930-C7CB-4DFF-9FA0-109FAC90C16C}" type="slidenum">
              <a:rPr lang="en-ZA" smtClean="0"/>
              <a:t>‹#›</a:t>
            </a:fld>
            <a:endParaRPr lang="en-ZA"/>
          </a:p>
        </p:txBody>
      </p:sp>
    </p:spTree>
    <p:extLst>
      <p:ext uri="{BB962C8B-B14F-4D97-AF65-F5344CB8AC3E}">
        <p14:creationId xmlns:p14="http://schemas.microsoft.com/office/powerpoint/2010/main" val="221900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24416"/>
            <a:ext cx="9144000" cy="4920266"/>
          </a:xfrm>
          <a:prstGeom prst="rect">
            <a:avLst/>
          </a:prstGeom>
        </p:spPr>
      </p:pic>
      <p:sp>
        <p:nvSpPr>
          <p:cNvPr id="7" name="Rectangle 6"/>
          <p:cNvSpPr/>
          <p:nvPr/>
        </p:nvSpPr>
        <p:spPr>
          <a:xfrm>
            <a:off x="0" y="4725144"/>
            <a:ext cx="9144000" cy="1495680"/>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8" name="Group 7"/>
          <p:cNvGrpSpPr/>
          <p:nvPr/>
        </p:nvGrpSpPr>
        <p:grpSpPr>
          <a:xfrm>
            <a:off x="0" y="540000"/>
            <a:ext cx="3563888" cy="1080000"/>
            <a:chOff x="0" y="540000"/>
            <a:chExt cx="3563888" cy="1080000"/>
          </a:xfrm>
        </p:grpSpPr>
        <p:sp>
          <p:nvSpPr>
            <p:cNvPr id="9" name="Rectangle 8"/>
            <p:cNvSpPr/>
            <p:nvPr/>
          </p:nvSpPr>
          <p:spPr>
            <a:xfrm>
              <a:off x="0" y="540000"/>
              <a:ext cx="3059832"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2" descr="C:\Users\Elizma\CURRENT\corporate\2014 SANBI CORPORATE IDENTITY\2014_07_08 EXPORTS and UPLOADS\2014 SANBI LOGO\SANBI logo - 300 dpi RG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070" y="540000"/>
              <a:ext cx="3299818"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 y="6120000"/>
            <a:ext cx="9144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 Placeholder 18"/>
          <p:cNvSpPr txBox="1">
            <a:spLocks/>
          </p:cNvSpPr>
          <p:nvPr/>
        </p:nvSpPr>
        <p:spPr>
          <a:xfrm>
            <a:off x="395536" y="4869160"/>
            <a:ext cx="8424936" cy="459808"/>
          </a:xfrm>
          <a:prstGeom prst="rect">
            <a:avLst/>
          </a:prstGeom>
        </p:spPr>
        <p:txBody>
          <a:bodyPr lIns="0" tIns="0" rIns="0" bIns="0"/>
          <a:lstStyle>
            <a:lvl1pPr marL="0" indent="0" algn="ctr" defTabSz="914400" rtl="0" eaLnBrk="1" latinLnBrk="0" hangingPunct="1">
              <a:spcBef>
                <a:spcPct val="20000"/>
              </a:spcBef>
              <a:buFont typeface="Arial" panose="020B0604020202020204" pitchFamily="34" charset="0"/>
              <a:buNone/>
              <a:defRPr sz="3200" b="1" kern="1200" baseline="0">
                <a:solidFill>
                  <a:schemeClr val="bg1"/>
                </a:solidFill>
                <a:latin typeface="+mn-lt"/>
                <a:ea typeface="+mn-ea"/>
                <a:cs typeface="+mn-cs"/>
              </a:defRPr>
            </a:lvl1pPr>
            <a:lvl2pPr marL="3175" indent="0" algn="ctr" defTabSz="914400" rtl="0" eaLnBrk="1" latinLnBrk="0" hangingPunct="1">
              <a:spcBef>
                <a:spcPct val="20000"/>
              </a:spcBef>
              <a:buFont typeface="Arial" panose="020B0604020202020204" pitchFamily="34" charset="0"/>
              <a:buNone/>
              <a:defRPr sz="1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sz="2000" dirty="0"/>
              <a:t>Mobilizing Data, Building Human Capacity and African Regional Engagement are key for better Biodiversity Policy and Management</a:t>
            </a:r>
            <a:endParaRPr lang="en-US" sz="2000" dirty="0" smtClean="0"/>
          </a:p>
        </p:txBody>
      </p:sp>
      <p:sp>
        <p:nvSpPr>
          <p:cNvPr id="13" name="Picture Placeholder 20"/>
          <p:cNvSpPr txBox="1">
            <a:spLocks/>
          </p:cNvSpPr>
          <p:nvPr/>
        </p:nvSpPr>
        <p:spPr>
          <a:xfrm>
            <a:off x="360000" y="6251412"/>
            <a:ext cx="8424000" cy="637175"/>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1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dirty="0"/>
          </a:p>
        </p:txBody>
      </p:sp>
      <p:sp>
        <p:nvSpPr>
          <p:cNvPr id="14" name="Text Placeholder 25"/>
          <p:cNvSpPr txBox="1">
            <a:spLocks/>
          </p:cNvSpPr>
          <p:nvPr/>
        </p:nvSpPr>
        <p:spPr>
          <a:xfrm>
            <a:off x="395536" y="5445224"/>
            <a:ext cx="8424936" cy="35942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Dr. Tanya Abrahamse and Ms. Fatima Parker-Allie</a:t>
            </a:r>
            <a:endParaRPr lang="en-ZA"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6160369"/>
            <a:ext cx="842893" cy="819260"/>
          </a:xfrm>
          <a:prstGeom prst="rect">
            <a:avLst/>
          </a:prstGeom>
        </p:spPr>
      </p:pic>
      <p:pic>
        <p:nvPicPr>
          <p:cNvPr id="16" name="Picture 3" descr="dst"/>
          <p:cNvPicPr>
            <a:picLocks noChangeAspect="1" noChangeArrowheads="1"/>
          </p:cNvPicPr>
          <p:nvPr/>
        </p:nvPicPr>
        <p:blipFill>
          <a:blip r:embed="rId5" cstate="print"/>
          <a:srcRect/>
          <a:stretch>
            <a:fillRect/>
          </a:stretch>
        </p:blipFill>
        <p:spPr bwMode="auto">
          <a:xfrm>
            <a:off x="2771800" y="6220824"/>
            <a:ext cx="2082224" cy="730023"/>
          </a:xfrm>
          <a:prstGeom prst="rect">
            <a:avLst/>
          </a:prstGeom>
          <a:noFill/>
          <a:ln w="9525">
            <a:noFill/>
            <a:miter lim="800000"/>
            <a:headEnd/>
            <a:tailEnd/>
          </a:ln>
        </p:spPr>
      </p:pic>
      <p:sp>
        <p:nvSpPr>
          <p:cNvPr id="17" name="Text Placeholder 25"/>
          <p:cNvSpPr txBox="1">
            <a:spLocks/>
          </p:cNvSpPr>
          <p:nvPr/>
        </p:nvSpPr>
        <p:spPr>
          <a:xfrm>
            <a:off x="755576" y="5877892"/>
            <a:ext cx="8424936" cy="35942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smtClean="0"/>
              <a:t>			COP13 Side Event 			6</a:t>
            </a:r>
            <a:r>
              <a:rPr lang="en-US" sz="1200" baseline="30000" dirty="0" smtClean="0"/>
              <a:t>th</a:t>
            </a:r>
            <a:r>
              <a:rPr lang="en-US" sz="1200" dirty="0" smtClean="0"/>
              <a:t> December 2016</a:t>
            </a:r>
            <a:endParaRPr lang="en-ZA" sz="1200" dirty="0"/>
          </a:p>
        </p:txBody>
      </p:sp>
    </p:spTree>
    <p:extLst>
      <p:ext uri="{BB962C8B-B14F-4D97-AF65-F5344CB8AC3E}">
        <p14:creationId xmlns:p14="http://schemas.microsoft.com/office/powerpoint/2010/main" val="376652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252520" cy="5688632"/>
          </a:xfrm>
        </p:spPr>
        <p:txBody>
          <a:bodyPr>
            <a:normAutofit fontScale="85000" lnSpcReduction="10000"/>
          </a:bodyPr>
          <a:lstStyle/>
          <a:p>
            <a:endParaRPr lang="en-US" sz="2500" dirty="0"/>
          </a:p>
          <a:p>
            <a:pPr marL="0" indent="0">
              <a:buNone/>
            </a:pPr>
            <a:r>
              <a:rPr lang="en-US" sz="2000" b="1" dirty="0" smtClean="0"/>
              <a:t>National</a:t>
            </a:r>
          </a:p>
          <a:p>
            <a:r>
              <a:rPr lang="en-ZA" sz="1900" dirty="0"/>
              <a:t>National Biodiversity </a:t>
            </a:r>
            <a:r>
              <a:rPr lang="en-ZA" sz="1900" dirty="0" smtClean="0"/>
              <a:t>Framework: all </a:t>
            </a:r>
            <a:r>
              <a:rPr lang="en-ZA" sz="1900" dirty="0"/>
              <a:t>6 Strategic Objectives for regional cooperation </a:t>
            </a:r>
            <a:r>
              <a:rPr lang="en-ZA" sz="1900" dirty="0" smtClean="0"/>
              <a:t>with</a:t>
            </a:r>
          </a:p>
          <a:p>
            <a:pPr marL="0" indent="0">
              <a:buNone/>
            </a:pPr>
            <a:r>
              <a:rPr lang="en-ZA" sz="1900" dirty="0" smtClean="0"/>
              <a:t>         other Southern </a:t>
            </a:r>
            <a:r>
              <a:rPr lang="en-ZA" sz="1900" dirty="0"/>
              <a:t>African countries. </a:t>
            </a:r>
          </a:p>
          <a:p>
            <a:r>
              <a:rPr lang="en-ZA" sz="1900" dirty="0" smtClean="0"/>
              <a:t>Medium </a:t>
            </a:r>
            <a:r>
              <a:rPr lang="en-ZA" sz="1900" dirty="0"/>
              <a:t>Term Strategic Framework (2014-2019): </a:t>
            </a:r>
            <a:endParaRPr lang="en-ZA" sz="1900" dirty="0" smtClean="0"/>
          </a:p>
          <a:p>
            <a:r>
              <a:rPr lang="en-ZA" sz="1900" dirty="0"/>
              <a:t>DST’s Ten-Year Innovation Plan : </a:t>
            </a:r>
            <a:endParaRPr lang="en-ZA" sz="1900" dirty="0" smtClean="0"/>
          </a:p>
          <a:p>
            <a:r>
              <a:rPr lang="en-ZA" sz="1900" dirty="0" smtClean="0"/>
              <a:t>National </a:t>
            </a:r>
            <a:r>
              <a:rPr lang="en-ZA" sz="1900" dirty="0"/>
              <a:t>Biodiversity Strategy and Action Plans </a:t>
            </a:r>
            <a:endParaRPr lang="en-ZA" sz="2500" dirty="0"/>
          </a:p>
          <a:p>
            <a:pPr marL="0" lvl="2" indent="0">
              <a:buNone/>
            </a:pPr>
            <a:r>
              <a:rPr lang="en-ZA" sz="2000" b="1" dirty="0" smtClean="0"/>
              <a:t>Institutional</a:t>
            </a:r>
            <a:endParaRPr lang="en-ZA" sz="2000" dirty="0"/>
          </a:p>
          <a:p>
            <a:r>
              <a:rPr lang="en-ZA" sz="1900" dirty="0" smtClean="0"/>
              <a:t>SANBI's </a:t>
            </a:r>
            <a:r>
              <a:rPr lang="en-ZA" sz="1900" dirty="0"/>
              <a:t>mandate comes from the </a:t>
            </a:r>
            <a:r>
              <a:rPr lang="en-ZA" sz="1900" dirty="0" smtClean="0"/>
              <a:t>NEMBA 2004</a:t>
            </a:r>
            <a:r>
              <a:rPr lang="en-ZA" sz="1900" dirty="0"/>
              <a:t>. In the framework of this strategy, it is </a:t>
            </a:r>
            <a:r>
              <a:rPr lang="en-ZA" sz="1900" dirty="0" smtClean="0"/>
              <a:t>intended</a:t>
            </a:r>
          </a:p>
          <a:p>
            <a:pPr marL="0" indent="0">
              <a:buNone/>
            </a:pPr>
            <a:r>
              <a:rPr lang="en-ZA" sz="1900" dirty="0" smtClean="0"/>
              <a:t>          to </a:t>
            </a:r>
            <a:r>
              <a:rPr lang="en-ZA" sz="1900" dirty="0"/>
              <a:t>look </a:t>
            </a:r>
            <a:r>
              <a:rPr lang="en-ZA" sz="1900" dirty="0" smtClean="0"/>
              <a:t>at </a:t>
            </a:r>
            <a:r>
              <a:rPr lang="en-ZA" sz="1900" dirty="0"/>
              <a:t>strengthening </a:t>
            </a:r>
            <a:r>
              <a:rPr lang="en-ZA" sz="1900" dirty="0" smtClean="0"/>
              <a:t> SA role </a:t>
            </a:r>
            <a:r>
              <a:rPr lang="en-ZA" sz="1900" dirty="0"/>
              <a:t>in supporting SADC and other African countries in fulfilment of </a:t>
            </a:r>
            <a:r>
              <a:rPr lang="en-ZA" sz="1900" dirty="0" smtClean="0"/>
              <a:t>the </a:t>
            </a:r>
          </a:p>
          <a:p>
            <a:pPr marL="0" indent="0">
              <a:buNone/>
            </a:pPr>
            <a:r>
              <a:rPr lang="en-ZA" sz="1900" dirty="0"/>
              <a:t> </a:t>
            </a:r>
            <a:r>
              <a:rPr lang="en-ZA" sz="1900" dirty="0" smtClean="0"/>
              <a:t>         National  Development </a:t>
            </a:r>
            <a:r>
              <a:rPr lang="en-ZA" sz="1900" dirty="0"/>
              <a:t>Plan and international conventions including UNFCCC, UNCCD, CBD. </a:t>
            </a:r>
            <a:r>
              <a:rPr lang="en-ZA" sz="1900" dirty="0" smtClean="0"/>
              <a:t> SANBI’s</a:t>
            </a:r>
          </a:p>
          <a:p>
            <a:pPr marL="0" indent="0">
              <a:buNone/>
            </a:pPr>
            <a:r>
              <a:rPr lang="en-ZA" sz="1900" dirty="0"/>
              <a:t> </a:t>
            </a:r>
            <a:r>
              <a:rPr lang="en-ZA" sz="1900" dirty="0" smtClean="0"/>
              <a:t>         </a:t>
            </a:r>
            <a:r>
              <a:rPr lang="en-ZA" sz="1900" dirty="0"/>
              <a:t>divisions </a:t>
            </a:r>
            <a:r>
              <a:rPr lang="en-ZA" sz="1900" dirty="0" smtClean="0"/>
              <a:t>supports </a:t>
            </a:r>
            <a:r>
              <a:rPr lang="en-ZA" sz="1900" dirty="0"/>
              <a:t>a number of the conventions and international </a:t>
            </a:r>
            <a:r>
              <a:rPr lang="en-ZA" sz="1900" dirty="0" smtClean="0"/>
              <a:t>initiatives.</a:t>
            </a:r>
          </a:p>
          <a:p>
            <a:pPr marL="0" indent="0">
              <a:buNone/>
            </a:pPr>
            <a:r>
              <a:rPr lang="en-ZA" sz="2000" b="1" dirty="0" smtClean="0"/>
              <a:t>Data-Science </a:t>
            </a:r>
            <a:r>
              <a:rPr lang="en-ZA" sz="2000" b="1" dirty="0" smtClean="0"/>
              <a:t>Platforms (GEOBON)</a:t>
            </a:r>
            <a:endParaRPr lang="en-ZA" sz="2000" dirty="0"/>
          </a:p>
          <a:p>
            <a:r>
              <a:rPr lang="en-ZA" sz="1900" dirty="0"/>
              <a:t>Through the regional approach, </a:t>
            </a:r>
            <a:r>
              <a:rPr lang="en-ZA" sz="1900" dirty="0" smtClean="0"/>
              <a:t>intended </a:t>
            </a:r>
            <a:r>
              <a:rPr lang="en-ZA" sz="1900" dirty="0"/>
              <a:t>to deliver data </a:t>
            </a:r>
            <a:r>
              <a:rPr lang="en-ZA" sz="1900" dirty="0" smtClean="0"/>
              <a:t>sets that </a:t>
            </a:r>
            <a:r>
              <a:rPr lang="en-ZA" sz="1900" dirty="0"/>
              <a:t>contribute to the objectives </a:t>
            </a:r>
            <a:endParaRPr lang="en-ZA" sz="1900" dirty="0" smtClean="0"/>
          </a:p>
          <a:p>
            <a:pPr marL="0" indent="0">
              <a:buNone/>
            </a:pPr>
            <a:r>
              <a:rPr lang="en-ZA" sz="1900" dirty="0"/>
              <a:t> </a:t>
            </a:r>
            <a:r>
              <a:rPr lang="en-ZA" sz="1900" dirty="0" smtClean="0"/>
              <a:t>         of </a:t>
            </a:r>
            <a:r>
              <a:rPr lang="en-ZA" sz="1900" dirty="0" smtClean="0"/>
              <a:t>GEOBON, </a:t>
            </a:r>
            <a:r>
              <a:rPr lang="en-ZA" sz="1900" dirty="0"/>
              <a:t>which align with the Aichi Targets. </a:t>
            </a:r>
          </a:p>
          <a:p>
            <a:pPr marL="0" indent="0">
              <a:buNone/>
            </a:pPr>
            <a:r>
              <a:rPr lang="en-ZA" sz="2000" b="1" dirty="0" smtClean="0"/>
              <a:t>Science-Policy </a:t>
            </a:r>
            <a:r>
              <a:rPr lang="en-ZA" sz="2000" b="1" dirty="0" smtClean="0"/>
              <a:t>Platforms (IPBES)</a:t>
            </a:r>
            <a:endParaRPr lang="en-ZA" sz="2000" dirty="0"/>
          </a:p>
          <a:p>
            <a:r>
              <a:rPr lang="en-US" sz="1700" dirty="0" smtClean="0"/>
              <a:t>IPBES: </a:t>
            </a:r>
            <a:r>
              <a:rPr lang="en-US" sz="1700" dirty="0"/>
              <a:t>The platform includes capacity building and the generation of data and </a:t>
            </a:r>
            <a:endParaRPr lang="en-US" sz="1700" dirty="0" smtClean="0"/>
          </a:p>
          <a:p>
            <a:pPr marL="0" indent="0">
              <a:buNone/>
            </a:pPr>
            <a:r>
              <a:rPr lang="en-US" sz="1700" dirty="0" smtClean="0"/>
              <a:t>          knowledge </a:t>
            </a:r>
            <a:r>
              <a:rPr lang="en-US" sz="1700" dirty="0"/>
              <a:t>among its four core </a:t>
            </a:r>
            <a:r>
              <a:rPr lang="en-US" sz="1700" dirty="0" smtClean="0"/>
              <a:t>functions</a:t>
            </a:r>
            <a:r>
              <a:rPr lang="en-US" sz="1700" dirty="0"/>
              <a:t>, alongside the development of policy tools and </a:t>
            </a:r>
            <a:endParaRPr lang="en-US" sz="1700" dirty="0" smtClean="0"/>
          </a:p>
          <a:p>
            <a:pPr marL="0" indent="0">
              <a:buNone/>
            </a:pPr>
            <a:r>
              <a:rPr lang="en-US" sz="1700" dirty="0" smtClean="0"/>
              <a:t>          preparation </a:t>
            </a:r>
            <a:r>
              <a:rPr lang="en-US" sz="1700" dirty="0"/>
              <a:t>of assessments to enhance the science-policy </a:t>
            </a:r>
            <a:r>
              <a:rPr lang="en-US" sz="1700" dirty="0" smtClean="0"/>
              <a:t>interface</a:t>
            </a:r>
            <a:r>
              <a:rPr lang="en-US" sz="1700" dirty="0"/>
              <a:t>. Improving the availability of </a:t>
            </a:r>
            <a:endParaRPr lang="en-US" sz="1700" dirty="0" smtClean="0"/>
          </a:p>
          <a:p>
            <a:pPr marL="0" indent="0">
              <a:buNone/>
            </a:pPr>
            <a:r>
              <a:rPr lang="en-US" sz="1700" dirty="0" smtClean="0"/>
              <a:t>          data </a:t>
            </a:r>
            <a:r>
              <a:rPr lang="en-US" sz="1700" dirty="0"/>
              <a:t>and information on biodiversity will strengthen the ability of developing </a:t>
            </a:r>
            <a:r>
              <a:rPr lang="en-US" sz="1700" dirty="0" smtClean="0"/>
              <a:t>countries </a:t>
            </a:r>
            <a:r>
              <a:rPr lang="en-US" sz="1700" dirty="0"/>
              <a:t>to </a:t>
            </a:r>
            <a:endParaRPr lang="en-US" sz="1700" dirty="0" smtClean="0"/>
          </a:p>
          <a:p>
            <a:pPr marL="0" indent="0">
              <a:buNone/>
            </a:pPr>
            <a:r>
              <a:rPr lang="en-US" sz="1700" dirty="0" smtClean="0"/>
              <a:t>          contribute </a:t>
            </a:r>
            <a:r>
              <a:rPr lang="en-US" sz="1700" dirty="0"/>
              <a:t>to and benefit from IPBES activities.</a:t>
            </a:r>
            <a:endParaRPr lang="en-ZA" sz="1700" dirty="0"/>
          </a:p>
          <a:p>
            <a:pPr marL="0" indent="0">
              <a:buNone/>
            </a:pPr>
            <a:endParaRPr lang="en-ZA" sz="1100" dirty="0"/>
          </a:p>
        </p:txBody>
      </p:sp>
      <p:graphicFrame>
        <p:nvGraphicFramePr>
          <p:cNvPr id="6" name="Diagram 5"/>
          <p:cNvGraphicFramePr/>
          <p:nvPr>
            <p:extLst>
              <p:ext uri="{D42A27DB-BD31-4B8C-83A1-F6EECF244321}">
                <p14:modId xmlns:p14="http://schemas.microsoft.com/office/powerpoint/2010/main" val="1959785131"/>
              </p:ext>
            </p:extLst>
          </p:nvPr>
        </p:nvGraphicFramePr>
        <p:xfrm>
          <a:off x="6732240" y="764704"/>
          <a:ext cx="241176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067555988"/>
              </p:ext>
            </p:extLst>
          </p:nvPr>
        </p:nvGraphicFramePr>
        <p:xfrm>
          <a:off x="6588224" y="4869160"/>
          <a:ext cx="2592288"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0" y="0"/>
            <a:ext cx="9144000" cy="692696"/>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t>Policy Context for the Regional Engagement Strategy</a:t>
            </a:r>
            <a:endParaRPr lang="en-ZA" sz="2000" dirty="0"/>
          </a:p>
        </p:txBody>
      </p:sp>
    </p:spTree>
    <p:extLst>
      <p:ext uri="{BB962C8B-B14F-4D97-AF65-F5344CB8AC3E}">
        <p14:creationId xmlns:p14="http://schemas.microsoft.com/office/powerpoint/2010/main" val="323254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51521" y="4713471"/>
            <a:ext cx="7938374" cy="4931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a:p>
        </p:txBody>
      </p:sp>
      <p:sp>
        <p:nvSpPr>
          <p:cNvPr id="4" name="Rectangle 3"/>
          <p:cNvSpPr/>
          <p:nvPr/>
        </p:nvSpPr>
        <p:spPr>
          <a:xfrm>
            <a:off x="251520" y="5949280"/>
            <a:ext cx="7883998" cy="46004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600" dirty="0" smtClean="0"/>
              <a:t>	</a:t>
            </a:r>
            <a:r>
              <a:rPr lang="en-US" sz="1100" dirty="0" smtClean="0"/>
              <a:t>	</a:t>
            </a:r>
            <a:endParaRPr lang="en-US" sz="1400" dirty="0"/>
          </a:p>
        </p:txBody>
      </p:sp>
      <p:sp>
        <p:nvSpPr>
          <p:cNvPr id="5" name="TextBox 4"/>
          <p:cNvSpPr txBox="1"/>
          <p:nvPr/>
        </p:nvSpPr>
        <p:spPr>
          <a:xfrm>
            <a:off x="913217" y="5579262"/>
            <a:ext cx="591829" cy="369332"/>
          </a:xfrm>
          <a:prstGeom prst="rect">
            <a:avLst/>
          </a:prstGeom>
          <a:noFill/>
        </p:spPr>
        <p:txBody>
          <a:bodyPr wrap="none" rtlCol="0">
            <a:spAutoFit/>
          </a:bodyPr>
          <a:lstStyle/>
          <a:p>
            <a:r>
              <a:rPr lang="en-ZA" dirty="0" smtClean="0"/>
              <a:t>FBIP</a:t>
            </a:r>
            <a:endParaRPr lang="en-ZA" dirty="0"/>
          </a:p>
        </p:txBody>
      </p:sp>
      <p:sp>
        <p:nvSpPr>
          <p:cNvPr id="7" name="TextBox 6"/>
          <p:cNvSpPr txBox="1"/>
          <p:nvPr/>
        </p:nvSpPr>
        <p:spPr>
          <a:xfrm>
            <a:off x="35496" y="5960313"/>
            <a:ext cx="2536045" cy="461665"/>
          </a:xfrm>
          <a:prstGeom prst="rect">
            <a:avLst/>
          </a:prstGeom>
          <a:noFill/>
        </p:spPr>
        <p:txBody>
          <a:bodyPr wrap="square" rtlCol="0">
            <a:spAutoFit/>
          </a:bodyPr>
          <a:lstStyle/>
          <a:p>
            <a:pPr algn="ctr"/>
            <a:r>
              <a:rPr lang="en-US" sz="1200" dirty="0" smtClean="0"/>
              <a:t>Specimens/observations/</a:t>
            </a:r>
          </a:p>
          <a:p>
            <a:pPr algn="ctr"/>
            <a:r>
              <a:rPr lang="en-US" sz="1200" dirty="0" smtClean="0"/>
              <a:t>Images</a:t>
            </a:r>
            <a:endParaRPr lang="en-ZA" sz="1200" dirty="0"/>
          </a:p>
        </p:txBody>
      </p:sp>
      <p:sp>
        <p:nvSpPr>
          <p:cNvPr id="9" name="TextBox 8"/>
          <p:cNvSpPr txBox="1"/>
          <p:nvPr/>
        </p:nvSpPr>
        <p:spPr>
          <a:xfrm>
            <a:off x="2123728" y="5960289"/>
            <a:ext cx="1095221" cy="461665"/>
          </a:xfrm>
          <a:prstGeom prst="rect">
            <a:avLst/>
          </a:prstGeom>
          <a:noFill/>
        </p:spPr>
        <p:txBody>
          <a:bodyPr wrap="square" rtlCol="0">
            <a:spAutoFit/>
          </a:bodyPr>
          <a:lstStyle/>
          <a:p>
            <a:r>
              <a:rPr lang="en-US" sz="1200" dirty="0" smtClean="0"/>
              <a:t>Taxonomy/</a:t>
            </a:r>
          </a:p>
          <a:p>
            <a:r>
              <a:rPr lang="en-US" sz="1200" dirty="0" smtClean="0"/>
              <a:t>Species</a:t>
            </a:r>
            <a:endParaRPr lang="en-ZA" sz="1200" dirty="0"/>
          </a:p>
        </p:txBody>
      </p:sp>
      <p:sp>
        <p:nvSpPr>
          <p:cNvPr id="10" name="TextBox 9"/>
          <p:cNvSpPr txBox="1"/>
          <p:nvPr/>
        </p:nvSpPr>
        <p:spPr>
          <a:xfrm>
            <a:off x="4932040" y="5949280"/>
            <a:ext cx="947695" cy="461665"/>
          </a:xfrm>
          <a:prstGeom prst="rect">
            <a:avLst/>
          </a:prstGeom>
          <a:noFill/>
        </p:spPr>
        <p:txBody>
          <a:bodyPr wrap="none" rtlCol="0">
            <a:spAutoFit/>
          </a:bodyPr>
          <a:lstStyle/>
          <a:p>
            <a:r>
              <a:rPr lang="en-US" sz="1200" dirty="0" smtClean="0"/>
              <a:t>Sequences/</a:t>
            </a:r>
          </a:p>
          <a:p>
            <a:r>
              <a:rPr lang="en-US" sz="1200" dirty="0" smtClean="0"/>
              <a:t>barcodes</a:t>
            </a:r>
            <a:endParaRPr lang="en-ZA" sz="1200" dirty="0"/>
          </a:p>
        </p:txBody>
      </p:sp>
      <p:sp>
        <p:nvSpPr>
          <p:cNvPr id="11" name="TextBox 10"/>
          <p:cNvSpPr txBox="1"/>
          <p:nvPr/>
        </p:nvSpPr>
        <p:spPr>
          <a:xfrm>
            <a:off x="5796136" y="5949280"/>
            <a:ext cx="1556836" cy="461665"/>
          </a:xfrm>
          <a:prstGeom prst="rect">
            <a:avLst/>
          </a:prstGeom>
          <a:noFill/>
        </p:spPr>
        <p:txBody>
          <a:bodyPr wrap="none" rtlCol="0">
            <a:spAutoFit/>
          </a:bodyPr>
          <a:lstStyle/>
          <a:p>
            <a:r>
              <a:rPr lang="en-US" sz="1200" dirty="0" smtClean="0"/>
              <a:t>Research /Ecological /</a:t>
            </a:r>
          </a:p>
          <a:p>
            <a:r>
              <a:rPr lang="en-US" sz="1200" dirty="0" smtClean="0"/>
              <a:t>Monitoring data</a:t>
            </a:r>
            <a:endParaRPr lang="en-ZA" sz="1200" dirty="0"/>
          </a:p>
        </p:txBody>
      </p:sp>
      <p:sp>
        <p:nvSpPr>
          <p:cNvPr id="12" name="TextBox 11"/>
          <p:cNvSpPr txBox="1"/>
          <p:nvPr/>
        </p:nvSpPr>
        <p:spPr>
          <a:xfrm>
            <a:off x="7308304" y="5949280"/>
            <a:ext cx="827214" cy="461665"/>
          </a:xfrm>
          <a:prstGeom prst="rect">
            <a:avLst/>
          </a:prstGeom>
          <a:noFill/>
        </p:spPr>
        <p:txBody>
          <a:bodyPr wrap="none" rtlCol="0">
            <a:spAutoFit/>
          </a:bodyPr>
          <a:lstStyle/>
          <a:p>
            <a:r>
              <a:rPr lang="en-ZA" sz="1200" dirty="0" smtClean="0"/>
              <a:t>Literature </a:t>
            </a:r>
          </a:p>
          <a:p>
            <a:r>
              <a:rPr lang="en-ZA" sz="1200" dirty="0" smtClean="0"/>
              <a:t>Records</a:t>
            </a:r>
            <a:endParaRPr lang="en-ZA" sz="1200" dirty="0"/>
          </a:p>
        </p:txBody>
      </p:sp>
      <p:sp>
        <p:nvSpPr>
          <p:cNvPr id="13" name="TextBox 12"/>
          <p:cNvSpPr txBox="1"/>
          <p:nvPr/>
        </p:nvSpPr>
        <p:spPr>
          <a:xfrm>
            <a:off x="3131840" y="5949280"/>
            <a:ext cx="655949" cy="461665"/>
          </a:xfrm>
          <a:prstGeom prst="rect">
            <a:avLst/>
          </a:prstGeom>
          <a:noFill/>
        </p:spPr>
        <p:txBody>
          <a:bodyPr wrap="none" rtlCol="0">
            <a:spAutoFit/>
          </a:bodyPr>
          <a:lstStyle/>
          <a:p>
            <a:r>
              <a:rPr lang="en-ZA" sz="1200" dirty="0" smtClean="0"/>
              <a:t>Citizen </a:t>
            </a:r>
          </a:p>
          <a:p>
            <a:r>
              <a:rPr lang="en-ZA" sz="1200" dirty="0" smtClean="0"/>
              <a:t>Science</a:t>
            </a:r>
            <a:endParaRPr lang="en-ZA" sz="1200" dirty="0"/>
          </a:p>
        </p:txBody>
      </p:sp>
      <p:sp>
        <p:nvSpPr>
          <p:cNvPr id="14" name="TextBox 13"/>
          <p:cNvSpPr txBox="1"/>
          <p:nvPr/>
        </p:nvSpPr>
        <p:spPr>
          <a:xfrm>
            <a:off x="3414882" y="5590981"/>
            <a:ext cx="725070" cy="369332"/>
          </a:xfrm>
          <a:prstGeom prst="rect">
            <a:avLst/>
          </a:prstGeom>
          <a:noFill/>
        </p:spPr>
        <p:txBody>
          <a:bodyPr wrap="none" rtlCol="0">
            <a:spAutoFit/>
          </a:bodyPr>
          <a:lstStyle/>
          <a:p>
            <a:r>
              <a:rPr lang="en-ZA" dirty="0" smtClean="0"/>
              <a:t>ISPOT</a:t>
            </a:r>
            <a:endParaRPr lang="en-ZA" dirty="0"/>
          </a:p>
        </p:txBody>
      </p:sp>
      <p:sp>
        <p:nvSpPr>
          <p:cNvPr id="16" name="TextBox 15"/>
          <p:cNvSpPr txBox="1"/>
          <p:nvPr/>
        </p:nvSpPr>
        <p:spPr>
          <a:xfrm>
            <a:off x="6790727" y="5589240"/>
            <a:ext cx="589585" cy="369332"/>
          </a:xfrm>
          <a:prstGeom prst="rect">
            <a:avLst/>
          </a:prstGeom>
          <a:noFill/>
        </p:spPr>
        <p:txBody>
          <a:bodyPr wrap="none" rtlCol="0">
            <a:spAutoFit/>
          </a:bodyPr>
          <a:lstStyle/>
          <a:p>
            <a:r>
              <a:rPr lang="en-ZA" dirty="0" smtClean="0"/>
              <a:t>NBA</a:t>
            </a:r>
            <a:endParaRPr lang="en-ZA" dirty="0"/>
          </a:p>
        </p:txBody>
      </p:sp>
      <p:sp>
        <p:nvSpPr>
          <p:cNvPr id="18" name="TextBox 17"/>
          <p:cNvSpPr txBox="1"/>
          <p:nvPr/>
        </p:nvSpPr>
        <p:spPr>
          <a:xfrm>
            <a:off x="2858094" y="5384249"/>
            <a:ext cx="3298082" cy="276999"/>
          </a:xfrm>
          <a:prstGeom prst="rect">
            <a:avLst/>
          </a:prstGeom>
          <a:solidFill>
            <a:schemeClr val="accent2">
              <a:lumMod val="40000"/>
              <a:lumOff val="60000"/>
            </a:schemeClr>
          </a:solidFill>
        </p:spPr>
        <p:txBody>
          <a:bodyPr wrap="none" rtlCol="0">
            <a:spAutoFit/>
          </a:bodyPr>
          <a:lstStyle/>
          <a:p>
            <a:r>
              <a:rPr lang="en-ZA" sz="1200" dirty="0" smtClean="0"/>
              <a:t>Biodiversity Information Management Directorate</a:t>
            </a:r>
            <a:endParaRPr lang="en-ZA" sz="1200" dirty="0"/>
          </a:p>
        </p:txBody>
      </p:sp>
      <p:sp>
        <p:nvSpPr>
          <p:cNvPr id="20" name="TextBox 19"/>
          <p:cNvSpPr txBox="1"/>
          <p:nvPr/>
        </p:nvSpPr>
        <p:spPr>
          <a:xfrm>
            <a:off x="2405233" y="3543399"/>
            <a:ext cx="4203804" cy="461665"/>
          </a:xfrm>
          <a:prstGeom prst="rect">
            <a:avLst/>
          </a:prstGeom>
          <a:solidFill>
            <a:schemeClr val="accent2">
              <a:lumMod val="40000"/>
              <a:lumOff val="60000"/>
            </a:schemeClr>
          </a:solidFill>
        </p:spPr>
        <p:txBody>
          <a:bodyPr wrap="square" rtlCol="0">
            <a:spAutoFit/>
          </a:bodyPr>
          <a:lstStyle/>
          <a:p>
            <a:pPr algn="ctr"/>
            <a:r>
              <a:rPr lang="en-ZA" sz="1200" dirty="0" smtClean="0"/>
              <a:t>SANBI Lead ACM</a:t>
            </a:r>
          </a:p>
          <a:p>
            <a:pPr algn="ctr"/>
            <a:r>
              <a:rPr lang="en-ZA" sz="1200" dirty="0" smtClean="0"/>
              <a:t>GBIF-Africa Network</a:t>
            </a:r>
            <a:endParaRPr lang="en-ZA" sz="1200" dirty="0"/>
          </a:p>
        </p:txBody>
      </p:sp>
      <p:grpSp>
        <p:nvGrpSpPr>
          <p:cNvPr id="8" name="Group 7"/>
          <p:cNvGrpSpPr/>
          <p:nvPr/>
        </p:nvGrpSpPr>
        <p:grpSpPr>
          <a:xfrm>
            <a:off x="611560" y="4787860"/>
            <a:ext cx="7058029" cy="369332"/>
            <a:chOff x="590052" y="1135861"/>
            <a:chExt cx="6031480" cy="693063"/>
          </a:xfrm>
        </p:grpSpPr>
        <p:sp>
          <p:nvSpPr>
            <p:cNvPr id="22" name="TextBox 21"/>
            <p:cNvSpPr txBox="1"/>
            <p:nvPr/>
          </p:nvSpPr>
          <p:spPr>
            <a:xfrm>
              <a:off x="590052" y="1153298"/>
              <a:ext cx="619080" cy="369331"/>
            </a:xfrm>
            <a:prstGeom prst="rect">
              <a:avLst/>
            </a:prstGeom>
            <a:noFill/>
          </p:spPr>
          <p:txBody>
            <a:bodyPr wrap="none" rtlCol="0">
              <a:spAutoFit/>
            </a:bodyPr>
            <a:lstStyle/>
            <a:p>
              <a:r>
                <a:rPr lang="en-ZA" dirty="0" smtClean="0"/>
                <a:t>GBIF</a:t>
              </a:r>
              <a:endParaRPr lang="en-ZA" dirty="0"/>
            </a:p>
          </p:txBody>
        </p:sp>
        <p:sp>
          <p:nvSpPr>
            <p:cNvPr id="23" name="TextBox 22"/>
            <p:cNvSpPr txBox="1"/>
            <p:nvPr/>
          </p:nvSpPr>
          <p:spPr>
            <a:xfrm>
              <a:off x="4600278" y="1153298"/>
              <a:ext cx="543354" cy="369332"/>
            </a:xfrm>
            <a:prstGeom prst="rect">
              <a:avLst/>
            </a:prstGeom>
            <a:noFill/>
          </p:spPr>
          <p:txBody>
            <a:bodyPr wrap="none" rtlCol="0">
              <a:spAutoFit/>
            </a:bodyPr>
            <a:lstStyle/>
            <a:p>
              <a:r>
                <a:rPr lang="en-ZA" dirty="0" smtClean="0"/>
                <a:t>EOL</a:t>
              </a:r>
            </a:p>
          </p:txBody>
        </p:sp>
        <p:sp>
          <p:nvSpPr>
            <p:cNvPr id="24" name="TextBox 23"/>
            <p:cNvSpPr txBox="1"/>
            <p:nvPr/>
          </p:nvSpPr>
          <p:spPr>
            <a:xfrm>
              <a:off x="836190" y="1135861"/>
              <a:ext cx="2522930" cy="693063"/>
            </a:xfrm>
            <a:prstGeom prst="rect">
              <a:avLst/>
            </a:prstGeom>
            <a:noFill/>
          </p:spPr>
          <p:txBody>
            <a:bodyPr wrap="square" rtlCol="0">
              <a:spAutoFit/>
            </a:bodyPr>
            <a:lstStyle/>
            <a:p>
              <a:pPr algn="ctr"/>
              <a:r>
                <a:rPr lang="en-ZA" dirty="0" smtClean="0"/>
                <a:t>Catalogue of Life</a:t>
              </a:r>
              <a:endParaRPr lang="en-ZA" dirty="0"/>
            </a:p>
          </p:txBody>
        </p:sp>
        <p:sp>
          <p:nvSpPr>
            <p:cNvPr id="25" name="TextBox 24"/>
            <p:cNvSpPr txBox="1"/>
            <p:nvPr/>
          </p:nvSpPr>
          <p:spPr>
            <a:xfrm>
              <a:off x="3436499" y="1153298"/>
              <a:ext cx="722575" cy="369331"/>
            </a:xfrm>
            <a:prstGeom prst="rect">
              <a:avLst/>
            </a:prstGeom>
            <a:noFill/>
          </p:spPr>
          <p:txBody>
            <a:bodyPr wrap="square" rtlCol="0">
              <a:spAutoFit/>
            </a:bodyPr>
            <a:lstStyle/>
            <a:p>
              <a:r>
                <a:rPr lang="en-ZA" dirty="0" smtClean="0"/>
                <a:t>BHL</a:t>
              </a:r>
              <a:endParaRPr lang="en-ZA" dirty="0"/>
            </a:p>
          </p:txBody>
        </p:sp>
        <p:sp>
          <p:nvSpPr>
            <p:cNvPr id="26" name="TextBox 25"/>
            <p:cNvSpPr txBox="1"/>
            <p:nvPr/>
          </p:nvSpPr>
          <p:spPr>
            <a:xfrm>
              <a:off x="6004055" y="1193762"/>
              <a:ext cx="617477" cy="369332"/>
            </a:xfrm>
            <a:prstGeom prst="rect">
              <a:avLst/>
            </a:prstGeom>
            <a:noFill/>
          </p:spPr>
          <p:txBody>
            <a:bodyPr wrap="none" rtlCol="0">
              <a:spAutoFit/>
            </a:bodyPr>
            <a:lstStyle/>
            <a:p>
              <a:r>
                <a:rPr lang="en-ZA" dirty="0" smtClean="0"/>
                <a:t>IBOL</a:t>
              </a:r>
              <a:endParaRPr lang="en-ZA" dirty="0"/>
            </a:p>
          </p:txBody>
        </p:sp>
      </p:grpSp>
      <p:sp>
        <p:nvSpPr>
          <p:cNvPr id="28" name="TextBox 27"/>
          <p:cNvSpPr txBox="1"/>
          <p:nvPr/>
        </p:nvSpPr>
        <p:spPr>
          <a:xfrm>
            <a:off x="107504" y="3757682"/>
            <a:ext cx="184731" cy="369332"/>
          </a:xfrm>
          <a:prstGeom prst="rect">
            <a:avLst/>
          </a:prstGeom>
          <a:noFill/>
        </p:spPr>
        <p:txBody>
          <a:bodyPr wrap="none" rtlCol="0">
            <a:spAutoFit/>
          </a:bodyPr>
          <a:lstStyle/>
          <a:p>
            <a:endParaRPr lang="en-ZA" dirty="0"/>
          </a:p>
        </p:txBody>
      </p:sp>
      <p:sp>
        <p:nvSpPr>
          <p:cNvPr id="29" name="TextBox 28"/>
          <p:cNvSpPr txBox="1"/>
          <p:nvPr/>
        </p:nvSpPr>
        <p:spPr>
          <a:xfrm>
            <a:off x="3995936" y="5949280"/>
            <a:ext cx="850105" cy="461665"/>
          </a:xfrm>
          <a:prstGeom prst="rect">
            <a:avLst/>
          </a:prstGeom>
          <a:noFill/>
        </p:spPr>
        <p:txBody>
          <a:bodyPr wrap="none" rtlCol="0">
            <a:spAutoFit/>
          </a:bodyPr>
          <a:lstStyle/>
          <a:p>
            <a:r>
              <a:rPr lang="en-ZA" sz="1200" dirty="0" smtClean="0"/>
              <a:t>Geospatial</a:t>
            </a:r>
          </a:p>
          <a:p>
            <a:r>
              <a:rPr lang="en-ZA" sz="1200" dirty="0" smtClean="0"/>
              <a:t>data</a:t>
            </a:r>
            <a:endParaRPr lang="en-ZA" sz="1200" dirty="0"/>
          </a:p>
        </p:txBody>
      </p:sp>
      <p:sp>
        <p:nvSpPr>
          <p:cNvPr id="30" name="Rectangle 29"/>
          <p:cNvSpPr/>
          <p:nvPr/>
        </p:nvSpPr>
        <p:spPr>
          <a:xfrm>
            <a:off x="6444208" y="4002281"/>
            <a:ext cx="826188" cy="276999"/>
          </a:xfrm>
          <a:prstGeom prst="rect">
            <a:avLst/>
          </a:prstGeom>
        </p:spPr>
        <p:txBody>
          <a:bodyPr wrap="none">
            <a:spAutoFit/>
          </a:bodyPr>
          <a:lstStyle/>
          <a:p>
            <a:pPr lvl="0"/>
            <a:r>
              <a:rPr lang="en-ZA" sz="1200" dirty="0">
                <a:solidFill>
                  <a:prstClr val="black"/>
                </a:solidFill>
              </a:rPr>
              <a:t>BHL Africa</a:t>
            </a:r>
          </a:p>
        </p:txBody>
      </p:sp>
      <p:sp>
        <p:nvSpPr>
          <p:cNvPr id="31" name="Rectangle 30"/>
          <p:cNvSpPr/>
          <p:nvPr/>
        </p:nvSpPr>
        <p:spPr>
          <a:xfrm>
            <a:off x="4211960" y="4002281"/>
            <a:ext cx="1255344" cy="276999"/>
          </a:xfrm>
          <a:prstGeom prst="rect">
            <a:avLst/>
          </a:prstGeom>
        </p:spPr>
        <p:txBody>
          <a:bodyPr wrap="none">
            <a:spAutoFit/>
          </a:bodyPr>
          <a:lstStyle/>
          <a:p>
            <a:r>
              <a:rPr lang="en-ZA" sz="1200" dirty="0" smtClean="0"/>
              <a:t>BIOPAMA – IUCN</a:t>
            </a:r>
          </a:p>
        </p:txBody>
      </p:sp>
      <p:sp>
        <p:nvSpPr>
          <p:cNvPr id="32" name="Rectangle 31"/>
          <p:cNvSpPr/>
          <p:nvPr/>
        </p:nvSpPr>
        <p:spPr>
          <a:xfrm>
            <a:off x="299909" y="4002281"/>
            <a:ext cx="909223" cy="276999"/>
          </a:xfrm>
          <a:prstGeom prst="rect">
            <a:avLst/>
          </a:prstGeom>
        </p:spPr>
        <p:txBody>
          <a:bodyPr wrap="none">
            <a:spAutoFit/>
          </a:bodyPr>
          <a:lstStyle/>
          <a:p>
            <a:pPr lvl="0"/>
            <a:r>
              <a:rPr lang="en-ZA" sz="1200" dirty="0">
                <a:solidFill>
                  <a:prstClr val="black"/>
                </a:solidFill>
              </a:rPr>
              <a:t>GBIF Nodes</a:t>
            </a:r>
          </a:p>
        </p:txBody>
      </p:sp>
      <p:sp>
        <p:nvSpPr>
          <p:cNvPr id="33" name="Rectangle 32"/>
          <p:cNvSpPr/>
          <p:nvPr/>
        </p:nvSpPr>
        <p:spPr>
          <a:xfrm>
            <a:off x="1043608" y="4249663"/>
            <a:ext cx="2022155" cy="461665"/>
          </a:xfrm>
          <a:prstGeom prst="rect">
            <a:avLst/>
          </a:prstGeom>
        </p:spPr>
        <p:txBody>
          <a:bodyPr wrap="square">
            <a:spAutoFit/>
          </a:bodyPr>
          <a:lstStyle/>
          <a:p>
            <a:pPr lvl="0"/>
            <a:r>
              <a:rPr lang="en-ZA" sz="1200" dirty="0">
                <a:solidFill>
                  <a:prstClr val="black"/>
                </a:solidFill>
              </a:rPr>
              <a:t>Extended Networks – Africa Rising (Data-Science-Policy)</a:t>
            </a:r>
          </a:p>
        </p:txBody>
      </p:sp>
      <p:sp>
        <p:nvSpPr>
          <p:cNvPr id="34" name="Rectangle 33"/>
          <p:cNvSpPr/>
          <p:nvPr/>
        </p:nvSpPr>
        <p:spPr>
          <a:xfrm>
            <a:off x="2915816" y="4002281"/>
            <a:ext cx="436786" cy="276999"/>
          </a:xfrm>
          <a:prstGeom prst="rect">
            <a:avLst/>
          </a:prstGeom>
        </p:spPr>
        <p:txBody>
          <a:bodyPr wrap="none">
            <a:spAutoFit/>
          </a:bodyPr>
          <a:lstStyle/>
          <a:p>
            <a:r>
              <a:rPr lang="en-ZA" sz="1200" dirty="0" smtClean="0"/>
              <a:t>ACC</a:t>
            </a:r>
          </a:p>
        </p:txBody>
      </p:sp>
      <p:sp>
        <p:nvSpPr>
          <p:cNvPr id="35" name="Rectangle 34"/>
          <p:cNvSpPr/>
          <p:nvPr/>
        </p:nvSpPr>
        <p:spPr>
          <a:xfrm>
            <a:off x="3275856" y="4434329"/>
            <a:ext cx="1000787" cy="276999"/>
          </a:xfrm>
          <a:prstGeom prst="rect">
            <a:avLst/>
          </a:prstGeom>
        </p:spPr>
        <p:txBody>
          <a:bodyPr wrap="none">
            <a:spAutoFit/>
          </a:bodyPr>
          <a:lstStyle/>
          <a:p>
            <a:r>
              <a:rPr lang="en-ZA" sz="1200" dirty="0" smtClean="0"/>
              <a:t>BID Grantees</a:t>
            </a:r>
          </a:p>
        </p:txBody>
      </p:sp>
      <p:sp>
        <p:nvSpPr>
          <p:cNvPr id="36" name="TextBox 35"/>
          <p:cNvSpPr txBox="1"/>
          <p:nvPr/>
        </p:nvSpPr>
        <p:spPr>
          <a:xfrm>
            <a:off x="5868144" y="4423296"/>
            <a:ext cx="386196" cy="276999"/>
          </a:xfrm>
          <a:prstGeom prst="rect">
            <a:avLst/>
          </a:prstGeom>
          <a:noFill/>
        </p:spPr>
        <p:txBody>
          <a:bodyPr wrap="none" rtlCol="0">
            <a:spAutoFit/>
          </a:bodyPr>
          <a:lstStyle/>
          <a:p>
            <a:r>
              <a:rPr lang="en-ZA" sz="1200" dirty="0" smtClean="0"/>
              <a:t>JRS</a:t>
            </a:r>
            <a:endParaRPr lang="en-ZA" sz="1200" dirty="0"/>
          </a:p>
        </p:txBody>
      </p:sp>
      <p:sp>
        <p:nvSpPr>
          <p:cNvPr id="40" name="TextBox 39"/>
          <p:cNvSpPr txBox="1"/>
          <p:nvPr/>
        </p:nvSpPr>
        <p:spPr>
          <a:xfrm>
            <a:off x="365220" y="1835532"/>
            <a:ext cx="7710978" cy="369332"/>
          </a:xfrm>
          <a:prstGeom prst="rect">
            <a:avLst/>
          </a:prstGeom>
          <a:solidFill>
            <a:schemeClr val="accent3">
              <a:lumMod val="75000"/>
            </a:schemeClr>
          </a:solidFill>
        </p:spPr>
        <p:txBody>
          <a:bodyPr wrap="square" rtlCol="0">
            <a:spAutoFit/>
          </a:bodyPr>
          <a:lstStyle/>
          <a:p>
            <a:r>
              <a:rPr lang="en-ZA" sz="1200" dirty="0" smtClean="0"/>
              <a:t>Science Policy Interface </a:t>
            </a:r>
            <a:r>
              <a:rPr lang="en-ZA" dirty="0" smtClean="0"/>
              <a:t>			IPBES</a:t>
            </a:r>
            <a:endParaRPr lang="en-ZA" dirty="0"/>
          </a:p>
        </p:txBody>
      </p:sp>
      <p:sp>
        <p:nvSpPr>
          <p:cNvPr id="41" name="TextBox 40"/>
          <p:cNvSpPr txBox="1"/>
          <p:nvPr/>
        </p:nvSpPr>
        <p:spPr>
          <a:xfrm>
            <a:off x="7164288" y="4263479"/>
            <a:ext cx="1137491" cy="461665"/>
          </a:xfrm>
          <a:prstGeom prst="rect">
            <a:avLst/>
          </a:prstGeom>
          <a:noFill/>
        </p:spPr>
        <p:txBody>
          <a:bodyPr wrap="none" rtlCol="0">
            <a:spAutoFit/>
          </a:bodyPr>
          <a:lstStyle/>
          <a:p>
            <a:r>
              <a:rPr lang="en-ZA" sz="1200" dirty="0" smtClean="0"/>
              <a:t>IPBES Regional </a:t>
            </a:r>
          </a:p>
          <a:p>
            <a:r>
              <a:rPr lang="en-ZA" sz="1200" dirty="0" smtClean="0"/>
              <a:t>Assessment</a:t>
            </a:r>
            <a:endParaRPr lang="en-ZA" sz="1200" dirty="0"/>
          </a:p>
        </p:txBody>
      </p:sp>
      <p:sp>
        <p:nvSpPr>
          <p:cNvPr id="42" name="TextBox 41"/>
          <p:cNvSpPr txBox="1"/>
          <p:nvPr/>
        </p:nvSpPr>
        <p:spPr>
          <a:xfrm>
            <a:off x="107504" y="1331476"/>
            <a:ext cx="8280920" cy="369332"/>
          </a:xfrm>
          <a:prstGeom prst="rect">
            <a:avLst/>
          </a:prstGeom>
          <a:solidFill>
            <a:schemeClr val="bg1"/>
          </a:solidFill>
        </p:spPr>
        <p:txBody>
          <a:bodyPr wrap="square" rtlCol="0">
            <a:spAutoFit/>
          </a:bodyPr>
          <a:lstStyle/>
          <a:p>
            <a:r>
              <a:rPr lang="en-ZA" dirty="0" smtClean="0"/>
              <a:t>        SDG’s	CBD		CMS	CITES		RAMSAR</a:t>
            </a:r>
            <a:endParaRPr lang="en-ZA" dirty="0"/>
          </a:p>
        </p:txBody>
      </p:sp>
      <p:sp>
        <p:nvSpPr>
          <p:cNvPr id="43" name="TextBox 42"/>
          <p:cNvSpPr txBox="1"/>
          <p:nvPr/>
        </p:nvSpPr>
        <p:spPr>
          <a:xfrm rot="16200000">
            <a:off x="-289626" y="2636912"/>
            <a:ext cx="875561" cy="369332"/>
          </a:xfrm>
          <a:prstGeom prst="rect">
            <a:avLst/>
          </a:prstGeom>
          <a:noFill/>
        </p:spPr>
        <p:txBody>
          <a:bodyPr wrap="none" rtlCol="0">
            <a:spAutoFit/>
          </a:bodyPr>
          <a:lstStyle/>
          <a:p>
            <a:r>
              <a:rPr lang="en-ZA" dirty="0" smtClean="0"/>
              <a:t>science</a:t>
            </a:r>
            <a:endParaRPr lang="en-ZA" dirty="0"/>
          </a:p>
        </p:txBody>
      </p:sp>
      <p:sp>
        <p:nvSpPr>
          <p:cNvPr id="44" name="TextBox 43"/>
          <p:cNvSpPr txBox="1"/>
          <p:nvPr/>
        </p:nvSpPr>
        <p:spPr>
          <a:xfrm rot="16200000">
            <a:off x="-229188" y="1148092"/>
            <a:ext cx="736099" cy="369332"/>
          </a:xfrm>
          <a:prstGeom prst="rect">
            <a:avLst/>
          </a:prstGeom>
          <a:noFill/>
        </p:spPr>
        <p:txBody>
          <a:bodyPr wrap="none" rtlCol="0">
            <a:spAutoFit/>
          </a:bodyPr>
          <a:lstStyle/>
          <a:p>
            <a:r>
              <a:rPr lang="en-ZA" dirty="0" smtClean="0"/>
              <a:t>policy</a:t>
            </a:r>
            <a:endParaRPr lang="en-ZA" dirty="0"/>
          </a:p>
        </p:txBody>
      </p:sp>
      <p:sp>
        <p:nvSpPr>
          <p:cNvPr id="45" name="TextBox 44"/>
          <p:cNvSpPr txBox="1"/>
          <p:nvPr/>
        </p:nvSpPr>
        <p:spPr>
          <a:xfrm rot="16200000">
            <a:off x="-162123" y="6030401"/>
            <a:ext cx="620554" cy="369332"/>
          </a:xfrm>
          <a:prstGeom prst="rect">
            <a:avLst/>
          </a:prstGeom>
          <a:noFill/>
        </p:spPr>
        <p:txBody>
          <a:bodyPr wrap="none" rtlCol="0">
            <a:spAutoFit/>
          </a:bodyPr>
          <a:lstStyle/>
          <a:p>
            <a:r>
              <a:rPr lang="en-ZA" dirty="0" smtClean="0"/>
              <a:t>Data</a:t>
            </a:r>
            <a:endParaRPr lang="en-ZA" dirty="0"/>
          </a:p>
        </p:txBody>
      </p:sp>
      <p:sp>
        <p:nvSpPr>
          <p:cNvPr id="51" name="TextBox 50"/>
          <p:cNvSpPr txBox="1"/>
          <p:nvPr/>
        </p:nvSpPr>
        <p:spPr>
          <a:xfrm>
            <a:off x="8189895" y="5949280"/>
            <a:ext cx="846601" cy="461665"/>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dirty="0" smtClean="0">
                <a:solidFill>
                  <a:schemeClr val="bg1"/>
                </a:solidFill>
              </a:rPr>
              <a:t>Source data</a:t>
            </a:r>
            <a:endParaRPr lang="en-ZA" sz="1200" dirty="0">
              <a:solidFill>
                <a:schemeClr val="bg1"/>
              </a:solidFill>
            </a:endParaRPr>
          </a:p>
        </p:txBody>
      </p:sp>
      <p:sp>
        <p:nvSpPr>
          <p:cNvPr id="53" name="TextBox 52"/>
          <p:cNvSpPr txBox="1"/>
          <p:nvPr/>
        </p:nvSpPr>
        <p:spPr>
          <a:xfrm>
            <a:off x="8261903" y="4725144"/>
            <a:ext cx="846601" cy="461665"/>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dirty="0"/>
              <a:t>Global </a:t>
            </a:r>
            <a:r>
              <a:rPr lang="en-ZA" sz="1200" dirty="0" smtClean="0"/>
              <a:t>Datasets</a:t>
            </a:r>
            <a:endParaRPr lang="en-ZA" sz="1200" dirty="0"/>
          </a:p>
        </p:txBody>
      </p:sp>
      <p:sp>
        <p:nvSpPr>
          <p:cNvPr id="54" name="TextBox 53"/>
          <p:cNvSpPr txBox="1"/>
          <p:nvPr/>
        </p:nvSpPr>
        <p:spPr>
          <a:xfrm>
            <a:off x="8100392" y="2383797"/>
            <a:ext cx="1008482" cy="461665"/>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dirty="0" smtClean="0"/>
              <a:t>Expert Assessments</a:t>
            </a:r>
            <a:endParaRPr lang="en-ZA" sz="1200" dirty="0"/>
          </a:p>
        </p:txBody>
      </p:sp>
      <p:sp>
        <p:nvSpPr>
          <p:cNvPr id="55" name="TextBox 54"/>
          <p:cNvSpPr txBox="1"/>
          <p:nvPr/>
        </p:nvSpPr>
        <p:spPr>
          <a:xfrm>
            <a:off x="338030" y="2349169"/>
            <a:ext cx="7710978"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ZA" dirty="0" smtClean="0">
                <a:solidFill>
                  <a:schemeClr val="tx1"/>
                </a:solidFill>
              </a:rPr>
              <a:t>	IUCN		UNEP-WCMC		Future Earth</a:t>
            </a:r>
          </a:p>
          <a:p>
            <a:endParaRPr lang="en-ZA" sz="1200" dirty="0" smtClean="0">
              <a:solidFill>
                <a:schemeClr val="tx1"/>
              </a:solidFill>
            </a:endParaRPr>
          </a:p>
          <a:p>
            <a:r>
              <a:rPr lang="en-ZA" sz="1200" dirty="0" smtClean="0">
                <a:solidFill>
                  <a:schemeClr val="tx1"/>
                </a:solidFill>
              </a:rPr>
              <a:t>Taxonomic Research	Ecological Research	Conservation Research	Agricultural Research 				Human Health		Climate Change</a:t>
            </a:r>
            <a:r>
              <a:rPr lang="en-ZA" dirty="0" smtClean="0">
                <a:solidFill>
                  <a:schemeClr val="tx1"/>
                </a:solidFill>
              </a:rPr>
              <a:t>	</a:t>
            </a:r>
            <a:endParaRPr lang="en-ZA" dirty="0">
              <a:solidFill>
                <a:schemeClr val="tx1"/>
              </a:solidFill>
            </a:endParaRPr>
          </a:p>
        </p:txBody>
      </p:sp>
      <p:sp>
        <p:nvSpPr>
          <p:cNvPr id="56" name="TextBox 55"/>
          <p:cNvSpPr txBox="1"/>
          <p:nvPr/>
        </p:nvSpPr>
        <p:spPr>
          <a:xfrm>
            <a:off x="8100392" y="2895327"/>
            <a:ext cx="1008482" cy="461665"/>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dirty="0" smtClean="0"/>
              <a:t>Scientific Research</a:t>
            </a:r>
            <a:endParaRPr lang="en-ZA" sz="1200" dirty="0"/>
          </a:p>
        </p:txBody>
      </p:sp>
      <p:sp>
        <p:nvSpPr>
          <p:cNvPr id="57" name="TextBox 56"/>
          <p:cNvSpPr txBox="1"/>
          <p:nvPr/>
        </p:nvSpPr>
        <p:spPr>
          <a:xfrm>
            <a:off x="8049008" y="692696"/>
            <a:ext cx="1059496" cy="646331"/>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dirty="0" err="1" smtClean="0"/>
              <a:t>Implemen-tation</a:t>
            </a:r>
            <a:r>
              <a:rPr lang="en-ZA" sz="1200" dirty="0" smtClean="0"/>
              <a:t> &amp; Monitoring</a:t>
            </a:r>
            <a:endParaRPr lang="en-ZA" sz="1200" dirty="0"/>
          </a:p>
        </p:txBody>
      </p:sp>
      <p:sp>
        <p:nvSpPr>
          <p:cNvPr id="58" name="TextBox 57"/>
          <p:cNvSpPr txBox="1"/>
          <p:nvPr/>
        </p:nvSpPr>
        <p:spPr>
          <a:xfrm>
            <a:off x="365220" y="788437"/>
            <a:ext cx="768378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ZA" dirty="0" smtClean="0">
                <a:solidFill>
                  <a:schemeClr val="tx1"/>
                </a:solidFill>
              </a:rPr>
              <a:t>National Government</a:t>
            </a:r>
            <a:endParaRPr lang="en-ZA" dirty="0">
              <a:solidFill>
                <a:schemeClr val="tx1"/>
              </a:solidFill>
            </a:endParaRPr>
          </a:p>
        </p:txBody>
      </p:sp>
      <p:sp>
        <p:nvSpPr>
          <p:cNvPr id="59" name="TextBox 58"/>
          <p:cNvSpPr txBox="1"/>
          <p:nvPr/>
        </p:nvSpPr>
        <p:spPr>
          <a:xfrm>
            <a:off x="7956376" y="1423809"/>
            <a:ext cx="1152128" cy="276999"/>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dirty="0" smtClean="0"/>
              <a:t>Commitments</a:t>
            </a:r>
            <a:endParaRPr lang="en-ZA" sz="1200" dirty="0"/>
          </a:p>
        </p:txBody>
      </p:sp>
      <p:sp>
        <p:nvSpPr>
          <p:cNvPr id="46" name="Rectangle 45"/>
          <p:cNvSpPr/>
          <p:nvPr/>
        </p:nvSpPr>
        <p:spPr>
          <a:xfrm>
            <a:off x="-36512" y="-27384"/>
            <a:ext cx="9180512" cy="692696"/>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smtClean="0"/>
          </a:p>
          <a:p>
            <a:pPr algn="ctr"/>
            <a:r>
              <a:rPr lang="en-ZA" sz="2000" dirty="0" smtClean="0"/>
              <a:t>Schematic of the Biodiversity Informatics Landscape for</a:t>
            </a:r>
            <a:br>
              <a:rPr lang="en-ZA" sz="2000" dirty="0" smtClean="0"/>
            </a:br>
            <a:r>
              <a:rPr lang="en-ZA" sz="2000" dirty="0" smtClean="0"/>
              <a:t>Biodiversity Evidence and Policy</a:t>
            </a:r>
            <a:br>
              <a:rPr lang="en-ZA" sz="2000" dirty="0" smtClean="0"/>
            </a:br>
            <a:endParaRPr lang="en-ZA" sz="2000" dirty="0"/>
          </a:p>
        </p:txBody>
      </p:sp>
    </p:spTree>
    <p:extLst>
      <p:ext uri="{BB962C8B-B14F-4D97-AF65-F5344CB8AC3E}">
        <p14:creationId xmlns:p14="http://schemas.microsoft.com/office/powerpoint/2010/main" val="1960701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9261"/>
            <a:ext cx="8229600" cy="4525963"/>
          </a:xfrm>
        </p:spPr>
        <p:txBody>
          <a:bodyPr>
            <a:normAutofit/>
          </a:bodyPr>
          <a:lstStyle/>
          <a:p>
            <a:r>
              <a:rPr lang="en-ZA" sz="1400" dirty="0" smtClean="0"/>
              <a:t>In </a:t>
            </a:r>
            <a:r>
              <a:rPr lang="en-ZA" sz="1400" b="1" i="1" dirty="0" smtClean="0"/>
              <a:t>a world that counts</a:t>
            </a:r>
            <a:r>
              <a:rPr lang="en-ZA" sz="1400" dirty="0" smtClean="0"/>
              <a:t> the United Nations describe data as the lifeblood of decision making and the raw material for accountability.  Thus, good and accurate data is one the key building blocks for analysis</a:t>
            </a:r>
          </a:p>
          <a:p>
            <a:endParaRPr lang="en-ZA" sz="1400" dirty="0" smtClean="0"/>
          </a:p>
          <a:p>
            <a:r>
              <a:rPr lang="en-ZA" sz="1400" dirty="0" smtClean="0"/>
              <a:t>As huge volumes of data become available in this modern digital age, due to new and innovative technologies, we look towards mobilising “the data revolution” for sustainable development.  </a:t>
            </a:r>
          </a:p>
          <a:p>
            <a:endParaRPr lang="en-ZA" sz="1400" dirty="0" smtClean="0"/>
          </a:p>
          <a:p>
            <a:r>
              <a:rPr lang="en-ZA" sz="1400" dirty="0" smtClean="0"/>
              <a:t>This will demand broad efforts to build capacity and increase human capital in the field of Biodiversity Information, especially on the African continent, to fully support a data revolution for sustainable development. </a:t>
            </a:r>
          </a:p>
          <a:p>
            <a:endParaRPr lang="en-ZA" sz="1400" dirty="0"/>
          </a:p>
        </p:txBody>
      </p:sp>
      <p:sp>
        <p:nvSpPr>
          <p:cNvPr id="4" name="Rectangle 3"/>
          <p:cNvSpPr/>
          <p:nvPr/>
        </p:nvSpPr>
        <p:spPr>
          <a:xfrm>
            <a:off x="-36512" y="-27384"/>
            <a:ext cx="9180512" cy="692696"/>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smtClean="0"/>
          </a:p>
          <a:p>
            <a:pPr algn="ctr"/>
            <a:r>
              <a:rPr lang="en-ZA" sz="2000" dirty="0" smtClean="0"/>
              <a:t>Conclusion</a:t>
            </a:r>
            <a:br>
              <a:rPr lang="en-ZA" sz="2000" dirty="0" smtClean="0"/>
            </a:br>
            <a:endParaRPr lang="en-ZA" sz="2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429508" y="3284984"/>
            <a:ext cx="4248472" cy="2093635"/>
          </a:xfrm>
          <a:prstGeom prst="rect">
            <a:avLst/>
          </a:prstGeom>
        </p:spPr>
      </p:pic>
      <p:sp>
        <p:nvSpPr>
          <p:cNvPr id="6" name="Rectangle 5"/>
          <p:cNvSpPr/>
          <p:nvPr/>
        </p:nvSpPr>
        <p:spPr>
          <a:xfrm>
            <a:off x="107504" y="6156593"/>
            <a:ext cx="4302224" cy="584775"/>
          </a:xfrm>
          <a:prstGeom prst="rect">
            <a:avLst/>
          </a:prstGeom>
        </p:spPr>
        <p:txBody>
          <a:bodyPr wrap="square">
            <a:spAutoFit/>
          </a:bodyPr>
          <a:lstStyle/>
          <a:p>
            <a:r>
              <a:rPr lang="en-ZA" sz="800" dirty="0" smtClean="0"/>
              <a:t>IEAG 2014. A world that counts. Mobilising the Data Revolution for Sustainable Development.</a:t>
            </a:r>
          </a:p>
          <a:p>
            <a:r>
              <a:rPr lang="en-ZA" sz="800" dirty="0" smtClean="0"/>
              <a:t> Report prepared by The United Nations Secretary-General’s Independent Expert Advisory Group</a:t>
            </a:r>
          </a:p>
          <a:p>
            <a:r>
              <a:rPr lang="en-ZA" sz="800" dirty="0" smtClean="0"/>
              <a:t>on a Data Revolution for Sustainable Development, at the request of Secretary General of the</a:t>
            </a:r>
          </a:p>
          <a:p>
            <a:r>
              <a:rPr lang="en-ZA" sz="800" dirty="0" smtClean="0"/>
              <a:t> United Nations, New York.</a:t>
            </a:r>
          </a:p>
        </p:txBody>
      </p:sp>
    </p:spTree>
    <p:extLst>
      <p:ext uri="{BB962C8B-B14F-4D97-AF65-F5344CB8AC3E}">
        <p14:creationId xmlns:p14="http://schemas.microsoft.com/office/powerpoint/2010/main" val="242598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836712"/>
            <a:ext cx="9144000" cy="5184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74416" y="6094732"/>
            <a:ext cx="2195168" cy="7186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836712"/>
          </a:xfrm>
          <a:prstGeom prst="rect">
            <a:avLst/>
          </a:prstGeom>
          <a:solidFill>
            <a:srgbClr val="70B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 Placeholder 10"/>
          <p:cNvSpPr txBox="1">
            <a:spLocks/>
          </p:cNvSpPr>
          <p:nvPr/>
        </p:nvSpPr>
        <p:spPr>
          <a:xfrm>
            <a:off x="431800" y="188913"/>
            <a:ext cx="8280400" cy="503237"/>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Thank You</a:t>
            </a:r>
            <a:endParaRPr lang="en-ZA" dirty="0"/>
          </a:p>
        </p:txBody>
      </p:sp>
      <p:cxnSp>
        <p:nvCxnSpPr>
          <p:cNvPr id="6" name="Straight Connector 5"/>
          <p:cNvCxnSpPr/>
          <p:nvPr/>
        </p:nvCxnSpPr>
        <p:spPr>
          <a:xfrm>
            <a:off x="0" y="6021288"/>
            <a:ext cx="9144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88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5387997"/>
            <a:ext cx="2250219" cy="1440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50219" y="5408535"/>
            <a:ext cx="225355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03601" y="5373216"/>
            <a:ext cx="225355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00253" y="5374652"/>
            <a:ext cx="227160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474416" y="6094732"/>
            <a:ext cx="2195168" cy="71864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2"/>
          <p:cNvSpPr txBox="1">
            <a:spLocks/>
          </p:cNvSpPr>
          <p:nvPr/>
        </p:nvSpPr>
        <p:spPr>
          <a:xfrm>
            <a:off x="413161" y="980951"/>
            <a:ext cx="8281167" cy="2736081"/>
          </a:xfrm>
          <a:prstGeom prst="rect">
            <a:avLst/>
          </a:prstGeom>
        </p:spPr>
        <p:txBody>
          <a:bodyPr/>
          <a:lstStyle>
            <a:lvl1pPr marL="0" indent="0" algn="l" defTabSz="914400" rtl="0" eaLnBrk="1" latinLnBrk="0" hangingPunct="1">
              <a:spcBef>
                <a:spcPts val="400"/>
              </a:spcBef>
              <a:buFont typeface="Arial" panose="020B0604020202020204" pitchFamily="34" charset="0"/>
              <a:buNone/>
              <a:defRPr sz="1800" kern="1200">
                <a:solidFill>
                  <a:srgbClr val="000000"/>
                </a:solidFill>
                <a:latin typeface="+mn-lt"/>
                <a:ea typeface="+mn-ea"/>
                <a:cs typeface="+mn-cs"/>
              </a:defRPr>
            </a:lvl1pPr>
            <a:lvl2pPr marL="285750" indent="-285750" algn="l" defTabSz="914400" rtl="0" eaLnBrk="1" latinLnBrk="0" hangingPunct="1">
              <a:spcBef>
                <a:spcPts val="400"/>
              </a:spcBef>
              <a:buSzPct val="120000"/>
              <a:buFont typeface="Arial" panose="020B0604020202020204" pitchFamily="34" charset="0"/>
              <a:buChar char="•"/>
              <a:defRPr sz="1800" kern="1200">
                <a:solidFill>
                  <a:srgbClr val="000000"/>
                </a:solidFill>
                <a:latin typeface="+mn-lt"/>
                <a:ea typeface="+mn-ea"/>
                <a:cs typeface="+mn-cs"/>
              </a:defRPr>
            </a:lvl2pPr>
            <a:lvl3pPr marL="542925" indent="-276225" algn="l" defTabSz="914400" rtl="0" eaLnBrk="1" latinLnBrk="0" hangingPunct="1">
              <a:spcBef>
                <a:spcPts val="400"/>
              </a:spcBef>
              <a:buSzPct val="70000"/>
              <a:buFont typeface="Courier New" panose="02070309020205020404" pitchFamily="49" charset="0"/>
              <a:buChar char="o"/>
              <a:defRPr sz="18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ZA" sz="2000" dirty="0" smtClean="0"/>
              <a:t>Africa </a:t>
            </a:r>
            <a:r>
              <a:rPr lang="en-ZA" sz="2000" dirty="0"/>
              <a:t>is one of the most megadiverse continents in the world.  </a:t>
            </a:r>
            <a:endParaRPr lang="en-ZA" sz="2000" dirty="0" smtClean="0"/>
          </a:p>
          <a:p>
            <a:pPr marL="285750" indent="-285750">
              <a:buFont typeface="Arial" panose="020B0604020202020204" pitchFamily="34" charset="0"/>
              <a:buChar char="•"/>
            </a:pPr>
            <a:r>
              <a:rPr lang="en-ZA" sz="2000" dirty="0" smtClean="0"/>
              <a:t>African </a:t>
            </a:r>
            <a:r>
              <a:rPr lang="en-ZA" sz="2000" dirty="0"/>
              <a:t>biodiversity plays a critical role in sustainable development, provides vital ecosystem services and is one of our greatest regional assets.  </a:t>
            </a:r>
            <a:endParaRPr lang="en-ZA" sz="2000" dirty="0" smtClean="0"/>
          </a:p>
          <a:p>
            <a:pPr marL="285750" indent="-285750">
              <a:buFont typeface="Arial" panose="020B0604020202020204" pitchFamily="34" charset="0"/>
              <a:buChar char="•"/>
            </a:pPr>
            <a:r>
              <a:rPr lang="en-ZA" sz="2000" dirty="0" smtClean="0"/>
              <a:t>The </a:t>
            </a:r>
            <a:r>
              <a:rPr lang="en-ZA" sz="2000" dirty="0"/>
              <a:t>benefits of biodiversity are crucial to key economic sectors (i.e. forestry, agriculture, fisheries, tourism, health and energy) and to providing solutions to sustainable development and poverty alleviation on the continent. </a:t>
            </a:r>
            <a:endParaRPr lang="en-ZA" sz="2000" dirty="0" smtClean="0"/>
          </a:p>
          <a:p>
            <a:pPr marL="285750" indent="-285750">
              <a:buFont typeface="Arial" panose="020B0604020202020204" pitchFamily="34" charset="0"/>
              <a:buChar char="•"/>
            </a:pPr>
            <a:r>
              <a:rPr lang="en-ZA" sz="2000" dirty="0" smtClean="0"/>
              <a:t>The </a:t>
            </a:r>
            <a:r>
              <a:rPr lang="en-ZA" sz="2000" dirty="0"/>
              <a:t>management of our natural assets and the information related to this are </a:t>
            </a:r>
            <a:r>
              <a:rPr lang="en-ZA" sz="2000" dirty="0" smtClean="0"/>
              <a:t>crucial</a:t>
            </a:r>
            <a:r>
              <a:rPr lang="en-ZA" sz="2000" dirty="0"/>
              <a:t> </a:t>
            </a:r>
            <a:r>
              <a:rPr lang="en-ZA" sz="2000" dirty="0" smtClean="0"/>
              <a:t>– key to mainstreaming and getting win-win-win solutions</a:t>
            </a:r>
          </a:p>
          <a:p>
            <a:endParaRPr lang="en-ZA" sz="1400" b="1" dirty="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smtClean="0"/>
          </a:p>
        </p:txBody>
      </p:sp>
      <p:sp>
        <p:nvSpPr>
          <p:cNvPr id="9" name="Text Placeholder 10"/>
          <p:cNvSpPr txBox="1">
            <a:spLocks/>
          </p:cNvSpPr>
          <p:nvPr/>
        </p:nvSpPr>
        <p:spPr>
          <a:xfrm>
            <a:off x="431800" y="188913"/>
            <a:ext cx="8280400" cy="503237"/>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 </a:t>
            </a:r>
            <a:endParaRPr lang="en-ZA" dirty="0"/>
          </a:p>
        </p:txBody>
      </p:sp>
      <p:cxnSp>
        <p:nvCxnSpPr>
          <p:cNvPr id="10" name="Straight Connector 9"/>
          <p:cNvCxnSpPr/>
          <p:nvPr/>
        </p:nvCxnSpPr>
        <p:spPr>
          <a:xfrm>
            <a:off x="0" y="6858000"/>
            <a:ext cx="9144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27384"/>
            <a:ext cx="9144000" cy="864096"/>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Introduction</a:t>
            </a:r>
            <a:endParaRPr lang="en-ZA" sz="4000" dirty="0"/>
          </a:p>
        </p:txBody>
      </p:sp>
    </p:spTree>
    <p:extLst>
      <p:ext uri="{BB962C8B-B14F-4D97-AF65-F5344CB8AC3E}">
        <p14:creationId xmlns:p14="http://schemas.microsoft.com/office/powerpoint/2010/main" val="1393457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80728"/>
            <a:ext cx="8928992" cy="4525963"/>
          </a:xfrm>
        </p:spPr>
        <p:txBody>
          <a:bodyPr>
            <a:normAutofit/>
          </a:bodyPr>
          <a:lstStyle/>
          <a:p>
            <a:r>
              <a:rPr lang="en-ZA" sz="1600" b="1" dirty="0" smtClean="0"/>
              <a:t>The </a:t>
            </a:r>
            <a:r>
              <a:rPr lang="en-ZA" sz="1600" b="1" dirty="0" smtClean="0"/>
              <a:t>wealth of data </a:t>
            </a:r>
            <a:r>
              <a:rPr lang="en-ZA" sz="1600" b="1" dirty="0" smtClean="0"/>
              <a:t>we </a:t>
            </a:r>
            <a:r>
              <a:rPr lang="en-ZA" sz="1600" b="1" dirty="0" smtClean="0"/>
              <a:t>generate, manage, coordinate, and manipulate </a:t>
            </a:r>
            <a:r>
              <a:rPr lang="en-ZA" sz="1600" b="1" dirty="0" smtClean="0"/>
              <a:t>must be </a:t>
            </a:r>
            <a:r>
              <a:rPr lang="en-ZA" sz="1600" b="1" dirty="0" smtClean="0"/>
              <a:t>accurate and openly accessible. </a:t>
            </a:r>
          </a:p>
          <a:p>
            <a:r>
              <a:rPr lang="en-ZA" sz="1600" b="1" dirty="0" smtClean="0"/>
              <a:t>Ensuring improved availability, accuracy, reliability and fitness for use, is key to the efficient use of data and information for decision making.  Ultimately, we cannot manage what we don’t </a:t>
            </a:r>
            <a:r>
              <a:rPr lang="en-ZA" sz="1600" b="1" dirty="0" smtClean="0"/>
              <a:t>measure.</a:t>
            </a:r>
          </a:p>
          <a:p>
            <a:r>
              <a:rPr lang="en-ZA" sz="1600" b="1" dirty="0" smtClean="0"/>
              <a:t>Of </a:t>
            </a:r>
            <a:r>
              <a:rPr lang="en-ZA" sz="1600" b="1" dirty="0" smtClean="0"/>
              <a:t>the c. 0.5 billion species occurrence records that have been published through GBIF, less than ±4% are about African biodiversity, despite Africa </a:t>
            </a:r>
            <a:r>
              <a:rPr lang="en-ZA" sz="1600" b="1" dirty="0" smtClean="0"/>
              <a:t>having </a:t>
            </a:r>
            <a:r>
              <a:rPr lang="en-ZA" sz="1600" b="1" dirty="0" smtClean="0"/>
              <a:t>a considerable share of the world’s </a:t>
            </a:r>
            <a:r>
              <a:rPr lang="en-ZA" sz="1600" b="1" dirty="0" smtClean="0"/>
              <a:t>biodiversity</a:t>
            </a:r>
          </a:p>
          <a:p>
            <a:endParaRPr lang="en-ZA" sz="1400" b="1" dirty="0" smtClean="0"/>
          </a:p>
          <a:p>
            <a:pPr marL="0" indent="0" algn="ctr">
              <a:buNone/>
            </a:pPr>
            <a:r>
              <a:rPr lang="en-ZA" sz="1600" b="1" dirty="0" smtClean="0"/>
              <a:t>Aichi </a:t>
            </a:r>
            <a:r>
              <a:rPr lang="en-ZA" sz="1600" b="1" dirty="0"/>
              <a:t>Targets of the Strategy of the CBD for 2011-2020 </a:t>
            </a:r>
          </a:p>
          <a:p>
            <a:pPr lvl="1"/>
            <a:r>
              <a:rPr lang="en-ZA" sz="1400" dirty="0"/>
              <a:t>Goal C: Improve the status of biodiversity by safeguarding ecosystems, species and genetic diversity</a:t>
            </a:r>
          </a:p>
          <a:p>
            <a:pPr lvl="1"/>
            <a:r>
              <a:rPr lang="en-ZA" sz="1400" dirty="0"/>
              <a:t>Goal E: Enhance implementation through participatory planning, knowledge management &amp; capacity building.  </a:t>
            </a:r>
            <a:endParaRPr lang="en-ZA" sz="1400" b="1" i="1" dirty="0"/>
          </a:p>
          <a:p>
            <a:pPr marL="457200" lvl="1" indent="0" algn="ctr">
              <a:buNone/>
            </a:pPr>
            <a:endParaRPr lang="en-ZA" sz="1400" b="1" i="1" dirty="0" smtClean="0"/>
          </a:p>
          <a:p>
            <a:pPr marL="457200" lvl="1" indent="0" algn="ctr">
              <a:buNone/>
            </a:pPr>
            <a:r>
              <a:rPr lang="en-ZA" sz="1400" b="1" i="1" dirty="0" smtClean="0"/>
              <a:t>Target 19</a:t>
            </a:r>
          </a:p>
          <a:p>
            <a:pPr marL="457200" lvl="1" indent="0">
              <a:buNone/>
            </a:pPr>
            <a:r>
              <a:rPr lang="en-ZA" sz="1400" b="1" dirty="0" smtClean="0"/>
              <a:t> </a:t>
            </a:r>
            <a:r>
              <a:rPr lang="en-ZA" sz="1400" dirty="0"/>
              <a:t>By 2020, knowledge, the science base and technologies relating to biodiversity, its values, functioning, status and trends, and the consequences of its loss, are improved, widely shared and transferred, and applied.</a:t>
            </a:r>
          </a:p>
          <a:p>
            <a:endParaRPr lang="en-ZA" sz="1600" b="1" dirty="0" smtClean="0"/>
          </a:p>
          <a:p>
            <a:endParaRPr lang="en-ZA" sz="1800" dirty="0" smtClean="0"/>
          </a:p>
          <a:p>
            <a:endParaRPr lang="en-ZA" sz="1800" dirty="0"/>
          </a:p>
        </p:txBody>
      </p:sp>
      <p:sp>
        <p:nvSpPr>
          <p:cNvPr id="8" name="Rectangle 7"/>
          <p:cNvSpPr/>
          <p:nvPr/>
        </p:nvSpPr>
        <p:spPr>
          <a:xfrm>
            <a:off x="0" y="-27384"/>
            <a:ext cx="9144000" cy="864096"/>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Introduction</a:t>
            </a:r>
            <a:endParaRPr lang="en-ZA" sz="4000" dirty="0"/>
          </a:p>
        </p:txBody>
      </p:sp>
    </p:spTree>
    <p:extLst>
      <p:ext uri="{BB962C8B-B14F-4D97-AF65-F5344CB8AC3E}">
        <p14:creationId xmlns:p14="http://schemas.microsoft.com/office/powerpoint/2010/main" val="40782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792088"/>
          </a:xfrm>
        </p:spPr>
        <p:txBody>
          <a:bodyPr>
            <a:normAutofit fontScale="90000"/>
          </a:bodyPr>
          <a:lstStyle/>
          <a:p>
            <a:r>
              <a:rPr lang="en-ZA" sz="3200" dirty="0"/>
              <a:t/>
            </a:r>
            <a:br>
              <a:rPr lang="en-ZA" sz="3200" dirty="0"/>
            </a:br>
            <a:endParaRPr lang="en-ZA" sz="3200" dirty="0"/>
          </a:p>
        </p:txBody>
      </p:sp>
      <p:sp>
        <p:nvSpPr>
          <p:cNvPr id="5" name="Rectangle 4"/>
          <p:cNvSpPr/>
          <p:nvPr/>
        </p:nvSpPr>
        <p:spPr>
          <a:xfrm>
            <a:off x="0" y="-27384"/>
            <a:ext cx="9144000" cy="864096"/>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t>DATA PUBLISHING ABOUT &amp; FROM AFRICA </a:t>
            </a:r>
            <a:endParaRPr lang="en-ZA" sz="2800" dirty="0"/>
          </a:p>
        </p:txBody>
      </p:sp>
      <p:graphicFrame>
        <p:nvGraphicFramePr>
          <p:cNvPr id="6" name="Chart 5"/>
          <p:cNvGraphicFramePr>
            <a:graphicFrameLocks/>
          </p:cNvGraphicFramePr>
          <p:nvPr>
            <p:extLst>
              <p:ext uri="{D42A27DB-BD31-4B8C-83A1-F6EECF244321}">
                <p14:modId xmlns:p14="http://schemas.microsoft.com/office/powerpoint/2010/main" val="3839562353"/>
              </p:ext>
            </p:extLst>
          </p:nvPr>
        </p:nvGraphicFramePr>
        <p:xfrm>
          <a:off x="457200" y="864393"/>
          <a:ext cx="8534399" cy="53840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62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30860292"/>
              </p:ext>
            </p:extLst>
          </p:nvPr>
        </p:nvGraphicFramePr>
        <p:xfrm>
          <a:off x="179512" y="1124744"/>
          <a:ext cx="5867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867400" y="548680"/>
            <a:ext cx="3200400"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Narrow" panose="020B0606020202030204" pitchFamily="34" charset="0"/>
              </a:rPr>
              <a:t>South Africa publishes the majority of the data records from the region: 11,501,665</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An additional 11 countries and 3 organization Participants from the region publish data</a:t>
            </a:r>
          </a:p>
          <a:p>
            <a:endParaRPr lang="en-US" sz="2000" dirty="0" smtClean="0">
              <a:latin typeface="Arial Narrow" panose="020B0606020202030204" pitchFamily="34" charset="0"/>
            </a:endParaRPr>
          </a:p>
          <a:p>
            <a:pPr marL="342900" indent="-342900">
              <a:buFont typeface="Arial" panose="020B0604020202020204" pitchFamily="34" charset="0"/>
              <a:buChar char="•"/>
            </a:pPr>
            <a:r>
              <a:rPr lang="en-ZA" sz="2000" dirty="0" smtClean="0">
                <a:latin typeface="Arial Narrow" panose="020B0606020202030204" pitchFamily="34" charset="0"/>
              </a:rPr>
              <a:t>4 Countries publish species checklist data</a:t>
            </a:r>
            <a:endParaRPr lang="en-US" sz="2000" dirty="0" smtClean="0">
              <a:latin typeface="Arial Narrow" panose="020B0606020202030204" pitchFamily="34" charset="0"/>
            </a:endParaRPr>
          </a:p>
          <a:p>
            <a:pPr marL="342900" indent="-342900">
              <a:buFont typeface="Arial" panose="020B0604020202020204" pitchFamily="34" charset="0"/>
              <a:buChar char="•"/>
            </a:pPr>
            <a:endParaRPr lang="en-US" sz="2000" dirty="0" smtClean="0">
              <a:latin typeface="Arial Narrow" panose="020B0606020202030204" pitchFamily="34" charset="0"/>
            </a:endParaRPr>
          </a:p>
          <a:p>
            <a:pPr marL="342900" indent="-342900">
              <a:buFont typeface="Arial" panose="020B0604020202020204" pitchFamily="34" charset="0"/>
              <a:buChar char="•"/>
            </a:pPr>
            <a:r>
              <a:rPr lang="en-US" sz="2000" dirty="0" smtClean="0">
                <a:latin typeface="Arial Narrow" panose="020B0606020202030204" pitchFamily="34" charset="0"/>
              </a:rPr>
              <a:t>A number of the institutions participating in BID will also contribute to the publication figures (not included here)</a:t>
            </a:r>
            <a:endParaRPr lang="en-US" sz="2000" dirty="0">
              <a:latin typeface="Arial Narrow" panose="020B0606020202030204" pitchFamily="34" charset="0"/>
            </a:endParaRPr>
          </a:p>
        </p:txBody>
      </p:sp>
      <p:sp>
        <p:nvSpPr>
          <p:cNvPr id="6" name="Rectangle 5"/>
          <p:cNvSpPr/>
          <p:nvPr/>
        </p:nvSpPr>
        <p:spPr>
          <a:xfrm>
            <a:off x="0" y="-27384"/>
            <a:ext cx="9144000" cy="576064"/>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Which African Participants are Publishing </a:t>
            </a:r>
            <a:r>
              <a:rPr lang="en-US" sz="2800" dirty="0"/>
              <a:t>D</a:t>
            </a:r>
            <a:r>
              <a:rPr lang="en-US" sz="2800" dirty="0" smtClean="0"/>
              <a:t>ata?</a:t>
            </a:r>
            <a:endParaRPr lang="en-ZA" sz="2800" dirty="0"/>
          </a:p>
        </p:txBody>
      </p:sp>
    </p:spTree>
    <p:extLst>
      <p:ext uri="{BB962C8B-B14F-4D97-AF65-F5344CB8AC3E}">
        <p14:creationId xmlns:p14="http://schemas.microsoft.com/office/powerpoint/2010/main" val="123843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75245"/>
            <a:ext cx="8856984" cy="4525963"/>
          </a:xfrm>
        </p:spPr>
        <p:txBody>
          <a:bodyPr>
            <a:normAutofit/>
          </a:bodyPr>
          <a:lstStyle/>
          <a:p>
            <a:r>
              <a:rPr lang="en-US" sz="1800" dirty="0" smtClean="0"/>
              <a:t>Since 2009  GBIF enabled a series of </a:t>
            </a:r>
            <a:r>
              <a:rPr lang="en-US" sz="1800" b="1" dirty="0" smtClean="0">
                <a:solidFill>
                  <a:srgbClr val="FF0000"/>
                </a:solidFill>
              </a:rPr>
              <a:t>regional engagement opportunities, </a:t>
            </a:r>
            <a:r>
              <a:rPr lang="en-US" sz="1800" dirty="0" smtClean="0"/>
              <a:t>to enhance collaborative action in the area of Biodiversity Information Management. </a:t>
            </a:r>
            <a:endParaRPr lang="en-US" sz="1800" dirty="0" smtClean="0"/>
          </a:p>
          <a:p>
            <a:r>
              <a:rPr lang="en-US" sz="1800" dirty="0" smtClean="0"/>
              <a:t>Through </a:t>
            </a:r>
            <a:r>
              <a:rPr lang="en-US" sz="1800" dirty="0" smtClean="0"/>
              <a:t>the </a:t>
            </a:r>
            <a:r>
              <a:rPr lang="en-US" sz="1800" dirty="0" err="1" smtClean="0"/>
              <a:t>regionalisation</a:t>
            </a:r>
            <a:r>
              <a:rPr lang="en-US" sz="1800" dirty="0" smtClean="0"/>
              <a:t> strategy Node Managers from approximately 16 countries and 5 </a:t>
            </a:r>
            <a:r>
              <a:rPr lang="en-US" sz="1800" dirty="0" err="1" smtClean="0"/>
              <a:t>organisations</a:t>
            </a:r>
            <a:r>
              <a:rPr lang="en-US" sz="1800" dirty="0" smtClean="0"/>
              <a:t>, have shown a continual increase in collaboration and capacity</a:t>
            </a:r>
            <a:r>
              <a:rPr lang="en-US" sz="1800" dirty="0" smtClean="0"/>
              <a:t>.</a:t>
            </a:r>
            <a:endParaRPr lang="en-US" sz="1800" dirty="0" smtClean="0"/>
          </a:p>
          <a:p>
            <a:r>
              <a:rPr lang="en-US" sz="1800" dirty="0" smtClean="0"/>
              <a:t>SANBI </a:t>
            </a:r>
            <a:r>
              <a:rPr lang="en-US" sz="1800" dirty="0" smtClean="0"/>
              <a:t>was asked to lead the GBIF African Co-</a:t>
            </a:r>
            <a:r>
              <a:rPr lang="en-US" sz="1800" dirty="0" err="1" smtClean="0"/>
              <a:t>ordinating</a:t>
            </a:r>
            <a:r>
              <a:rPr lang="en-US" sz="1800" dirty="0" smtClean="0"/>
              <a:t> Mechanism (ACM) by the African GBIF members in 2015</a:t>
            </a:r>
            <a:endParaRPr lang="en-GB" sz="1800" dirty="0" smtClean="0"/>
          </a:p>
          <a:p>
            <a:r>
              <a:rPr lang="en-ZA" sz="1800" dirty="0" smtClean="0"/>
              <a:t>Through the ACM, the </a:t>
            </a:r>
            <a:r>
              <a:rPr lang="en-ZA" sz="1800" dirty="0"/>
              <a:t>African Nodes strive to become the </a:t>
            </a:r>
            <a:r>
              <a:rPr lang="en-ZA" sz="1800" b="1" dirty="0"/>
              <a:t>data-science interface </a:t>
            </a:r>
            <a:r>
              <a:rPr lang="en-ZA" sz="1800" dirty="0"/>
              <a:t>for this mega-diverse continent, in support of the implementation of the Africa’s Science and Technology Consolidated Plan of </a:t>
            </a:r>
            <a:r>
              <a:rPr lang="en-ZA" sz="1800" dirty="0" smtClean="0"/>
              <a:t>Action, amongst other regional policy objectives.</a:t>
            </a:r>
          </a:p>
          <a:p>
            <a:pPr marL="0" indent="0">
              <a:buNone/>
            </a:pPr>
            <a:endParaRPr lang="en-ZA" sz="1800" dirty="0"/>
          </a:p>
          <a:p>
            <a:endParaRPr lang="en-GB" sz="1400" dirty="0"/>
          </a:p>
          <a:p>
            <a:endParaRPr lang="en-US" sz="1400" dirty="0" smtClean="0"/>
          </a:p>
          <a:p>
            <a:endParaRPr lang="en-US" sz="1400" dirty="0"/>
          </a:p>
          <a:p>
            <a:endParaRPr lang="en-ZA" sz="1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91" t="48602" r="41694" b="6603"/>
          <a:stretch/>
        </p:blipFill>
        <p:spPr bwMode="auto">
          <a:xfrm>
            <a:off x="35496" y="3645023"/>
            <a:ext cx="6367790" cy="324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300192" y="3717032"/>
            <a:ext cx="2808312" cy="2736304"/>
          </a:xfrm>
          <a:prstGeom prst="rect">
            <a:avLst/>
          </a:prstGeom>
        </p:spPr>
      </p:pic>
      <p:sp>
        <p:nvSpPr>
          <p:cNvPr id="7" name="TextBox 6"/>
          <p:cNvSpPr txBox="1"/>
          <p:nvPr/>
        </p:nvSpPr>
        <p:spPr>
          <a:xfrm>
            <a:off x="6228184" y="6382489"/>
            <a:ext cx="2880320" cy="430887"/>
          </a:xfrm>
          <a:prstGeom prst="rect">
            <a:avLst/>
          </a:prstGeom>
          <a:noFill/>
        </p:spPr>
        <p:txBody>
          <a:bodyPr wrap="square" rtlCol="0">
            <a:spAutoFit/>
          </a:bodyPr>
          <a:lstStyle/>
          <a:p>
            <a:r>
              <a:rPr lang="en-ZA" sz="1100" dirty="0" smtClean="0"/>
              <a:t>Niger and Nigeria also became Participants post May 2016</a:t>
            </a:r>
            <a:endParaRPr lang="en-ZA" sz="1100" dirty="0"/>
          </a:p>
        </p:txBody>
      </p:sp>
      <p:sp>
        <p:nvSpPr>
          <p:cNvPr id="12" name="Rectangle 11"/>
          <p:cNvSpPr/>
          <p:nvPr/>
        </p:nvSpPr>
        <p:spPr>
          <a:xfrm>
            <a:off x="0" y="-27384"/>
            <a:ext cx="9144000" cy="702518"/>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t>GBIF-Africa</a:t>
            </a:r>
            <a:endParaRPr lang="en-ZA" sz="2800" dirty="0"/>
          </a:p>
        </p:txBody>
      </p:sp>
    </p:spTree>
    <p:extLst>
      <p:ext uri="{BB962C8B-B14F-4D97-AF65-F5344CB8AC3E}">
        <p14:creationId xmlns:p14="http://schemas.microsoft.com/office/powerpoint/2010/main" val="2619313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7723" y="4149080"/>
            <a:ext cx="2925788" cy="1950525"/>
          </a:xfrm>
          <a:prstGeom prst="rect">
            <a:avLst/>
          </a:prstGeom>
        </p:spPr>
      </p:pic>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504" y="166661"/>
            <a:ext cx="5184576" cy="3489757"/>
          </a:xfrm>
          <a:prstGeom prst="rect">
            <a:avLst/>
          </a:prstGeom>
        </p:spPr>
      </p:pic>
      <p:sp>
        <p:nvSpPr>
          <p:cNvPr id="5" name="TextBox 4"/>
          <p:cNvSpPr txBox="1"/>
          <p:nvPr/>
        </p:nvSpPr>
        <p:spPr>
          <a:xfrm>
            <a:off x="179512" y="260648"/>
            <a:ext cx="5040560" cy="830997"/>
          </a:xfrm>
          <a:prstGeom prst="rect">
            <a:avLst/>
          </a:prstGeom>
          <a:solidFill>
            <a:schemeClr val="tx1"/>
          </a:solidFill>
        </p:spPr>
        <p:txBody>
          <a:bodyPr wrap="square" rtlCol="0">
            <a:spAutoFit/>
          </a:bodyPr>
          <a:lstStyle/>
          <a:p>
            <a:r>
              <a:rPr lang="en-US" sz="1200" b="1" dirty="0" smtClean="0">
                <a:solidFill>
                  <a:schemeClr val="bg1"/>
                </a:solidFill>
              </a:rPr>
              <a:t>Objectives:</a:t>
            </a:r>
          </a:p>
          <a:p>
            <a:pPr marL="514350" indent="-514350">
              <a:buFontTx/>
              <a:buAutoNum type="romanLcParenR"/>
            </a:pPr>
            <a:r>
              <a:rPr lang="en-US" sz="1200" b="1" i="1" dirty="0" smtClean="0">
                <a:solidFill>
                  <a:schemeClr val="bg1"/>
                </a:solidFill>
              </a:rPr>
              <a:t>Raise awareness of </a:t>
            </a:r>
            <a:r>
              <a:rPr lang="en-US" sz="1200" b="1" i="1" dirty="0">
                <a:solidFill>
                  <a:schemeClr val="bg1"/>
                </a:solidFill>
              </a:rPr>
              <a:t>biodiversity </a:t>
            </a:r>
            <a:r>
              <a:rPr lang="en-US" sz="1200" b="1" i="1" dirty="0" smtClean="0">
                <a:solidFill>
                  <a:schemeClr val="bg1"/>
                </a:solidFill>
              </a:rPr>
              <a:t>data for sustainable development</a:t>
            </a:r>
          </a:p>
          <a:p>
            <a:pPr marL="514350" indent="-514350">
              <a:buFontTx/>
              <a:buAutoNum type="romanLcParenR"/>
            </a:pPr>
            <a:r>
              <a:rPr lang="en-US" sz="1200" b="1" i="1" dirty="0" smtClean="0">
                <a:solidFill>
                  <a:schemeClr val="bg1"/>
                </a:solidFill>
              </a:rPr>
              <a:t>Showcase relevant tools, resources &amp; learning networks</a:t>
            </a:r>
          </a:p>
          <a:p>
            <a:pPr marL="514350" indent="-514350">
              <a:buAutoNum type="romanLcParenR"/>
            </a:pPr>
            <a:r>
              <a:rPr lang="en-US" sz="1200" b="1" i="1" dirty="0" smtClean="0">
                <a:solidFill>
                  <a:schemeClr val="bg1"/>
                </a:solidFill>
              </a:rPr>
              <a:t>Compile regional plan of action &amp; proclaim a declaration</a:t>
            </a:r>
            <a:endParaRPr lang="en-US" sz="1200" b="1" i="1" dirty="0">
              <a:solidFill>
                <a:schemeClr val="bg1"/>
              </a:solidFill>
            </a:endParaRP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3766849"/>
            <a:ext cx="3358435" cy="2238957"/>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9971" y="4725144"/>
            <a:ext cx="3126245" cy="2084163"/>
          </a:xfrm>
          <a:prstGeom prst="rect">
            <a:avLst/>
          </a:prstGeom>
        </p:spPr>
      </p:pic>
      <p:pic>
        <p:nvPicPr>
          <p:cNvPr id="9"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31667" t="6815" r="32750" b="5925"/>
          <a:stretch/>
        </p:blipFill>
        <p:spPr bwMode="auto">
          <a:xfrm rot="1229585">
            <a:off x="6260450" y="484051"/>
            <a:ext cx="2415454" cy="33318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105701" y="6021288"/>
            <a:ext cx="3314171" cy="644003"/>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bg1"/>
                </a:solidFill>
              </a:rPr>
              <a:t>Developing a Plan of Action</a:t>
            </a:r>
            <a:endParaRPr lang="en-ZA" sz="1800" b="1" dirty="0">
              <a:solidFill>
                <a:schemeClr val="bg1"/>
              </a:solidFill>
            </a:endParaRPr>
          </a:p>
        </p:txBody>
      </p:sp>
      <p:sp>
        <p:nvSpPr>
          <p:cNvPr id="11" name="Title 1"/>
          <p:cNvSpPr txBox="1">
            <a:spLocks/>
          </p:cNvSpPr>
          <p:nvPr/>
        </p:nvSpPr>
        <p:spPr>
          <a:xfrm>
            <a:off x="4888175" y="3705319"/>
            <a:ext cx="2564145" cy="515769"/>
          </a:xfrm>
          <a:prstGeom prst="rect">
            <a:avLst/>
          </a:prstGeom>
          <a:solidFill>
            <a:schemeClr val="tx1">
              <a:lumMod val="65000"/>
              <a:lumOff val="3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bg1"/>
                </a:solidFill>
              </a:rPr>
              <a:t>Declaration</a:t>
            </a:r>
            <a:endParaRPr lang="en-ZA" sz="1800" b="1" dirty="0">
              <a:solidFill>
                <a:schemeClr val="bg1"/>
              </a:solidFill>
            </a:endParaRPr>
          </a:p>
        </p:txBody>
      </p:sp>
    </p:spTree>
    <p:extLst>
      <p:ext uri="{BB962C8B-B14F-4D97-AF65-F5344CB8AC3E}">
        <p14:creationId xmlns:p14="http://schemas.microsoft.com/office/powerpoint/2010/main" val="1065863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08720"/>
            <a:ext cx="8928992" cy="2692896"/>
          </a:xfrm>
        </p:spPr>
        <p:txBody>
          <a:bodyPr>
            <a:normAutofit fontScale="25000" lnSpcReduction="20000"/>
          </a:bodyPr>
          <a:lstStyle/>
          <a:p>
            <a:r>
              <a:rPr lang="en-GB" sz="5600" b="1" i="1" dirty="0" smtClean="0"/>
              <a:t>Goal: To </a:t>
            </a:r>
            <a:r>
              <a:rPr lang="en-GB" sz="5600" b="1" i="1" dirty="0"/>
              <a:t>capacitate and incentivise three African countries to mobilise as much biodiversity data as possible </a:t>
            </a:r>
            <a:r>
              <a:rPr lang="en-GB" sz="5600" b="1" i="1" dirty="0" smtClean="0"/>
              <a:t>in </a:t>
            </a:r>
            <a:r>
              <a:rPr lang="en-GB" sz="5600" b="1" i="1" dirty="0"/>
              <a:t>support of sustainable development </a:t>
            </a:r>
            <a:endParaRPr lang="en-GB" sz="5600" i="1" dirty="0" smtClean="0"/>
          </a:p>
          <a:p>
            <a:r>
              <a:rPr lang="en-GB" sz="5600" dirty="0" smtClean="0"/>
              <a:t>Implemented by SANBI in collaboration with UNEP-WCMC and </a:t>
            </a:r>
            <a:r>
              <a:rPr lang="en-GB" sz="5600" dirty="0" smtClean="0"/>
              <a:t>GBIF</a:t>
            </a:r>
            <a:endParaRPr lang="en-GB" sz="5600" dirty="0" smtClean="0"/>
          </a:p>
          <a:p>
            <a:r>
              <a:rPr lang="en-GB" sz="5600" dirty="0"/>
              <a:t>S</a:t>
            </a:r>
            <a:r>
              <a:rPr lang="en-GB" sz="5600" dirty="0" smtClean="0"/>
              <a:t>everal </a:t>
            </a:r>
            <a:r>
              <a:rPr lang="en-GB" sz="5600" dirty="0"/>
              <a:t>sub-goals:</a:t>
            </a:r>
            <a:endParaRPr lang="en-ZA" sz="5600" dirty="0"/>
          </a:p>
          <a:p>
            <a:pPr lvl="1"/>
            <a:r>
              <a:rPr lang="en-ZA" sz="5600" dirty="0" smtClean="0"/>
              <a:t>Enhance </a:t>
            </a:r>
            <a:r>
              <a:rPr lang="en-ZA" sz="5600" dirty="0"/>
              <a:t>the capacities of the 3 countries to manage and share biodiversity data by providing an intensive tailor‐made training programme.</a:t>
            </a:r>
          </a:p>
          <a:p>
            <a:pPr lvl="1"/>
            <a:r>
              <a:rPr lang="en-ZA" sz="5600" dirty="0"/>
              <a:t>Establish cohesive and productive national networks through organising Biodiversity Information Management Forums (BIMFs) and compiling ‘national data mobilisation road maps’. </a:t>
            </a:r>
          </a:p>
          <a:p>
            <a:pPr lvl="1"/>
            <a:r>
              <a:rPr lang="en-ZA" sz="5600" dirty="0"/>
              <a:t>Strengthen incentives for data publishing by way of a competition. </a:t>
            </a:r>
          </a:p>
          <a:p>
            <a:pPr lvl="1"/>
            <a:r>
              <a:rPr lang="en-ZA" sz="5600" dirty="0"/>
              <a:t>Increase the volume of data published by African institutions. </a:t>
            </a:r>
          </a:p>
          <a:p>
            <a:pPr lvl="1"/>
            <a:r>
              <a:rPr lang="en-ZA" sz="5600" dirty="0"/>
              <a:t>Increase the awareness of biodiversity benefits (and biodiversity data benefits) through a communications campaign. </a:t>
            </a:r>
          </a:p>
          <a:p>
            <a:pPr lvl="1"/>
            <a:r>
              <a:rPr lang="en-ZA" sz="5600" b="1" dirty="0"/>
              <a:t>End-users: </a:t>
            </a:r>
            <a:r>
              <a:rPr lang="en-ZA" sz="5600" dirty="0"/>
              <a:t>scientists, civil servants and policy-makers. </a:t>
            </a:r>
          </a:p>
          <a:p>
            <a:endParaRPr lang="en-ZA" dirty="0"/>
          </a:p>
        </p:txBody>
      </p:sp>
      <p:pic>
        <p:nvPicPr>
          <p:cNvPr id="4"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3789040"/>
            <a:ext cx="3313248" cy="248493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6016" y="5532279"/>
            <a:ext cx="3313248" cy="777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3798440"/>
            <a:ext cx="3805888" cy="2475536"/>
          </a:xfrm>
          <a:prstGeom prst="rect">
            <a:avLst/>
          </a:prstGeom>
        </p:spPr>
      </p:pic>
      <p:sp>
        <p:nvSpPr>
          <p:cNvPr id="7" name="TextBox 6"/>
          <p:cNvSpPr txBox="1"/>
          <p:nvPr/>
        </p:nvSpPr>
        <p:spPr>
          <a:xfrm>
            <a:off x="366472" y="6381328"/>
            <a:ext cx="8777528" cy="461665"/>
          </a:xfrm>
          <a:prstGeom prst="rect">
            <a:avLst/>
          </a:prstGeom>
          <a:noFill/>
        </p:spPr>
        <p:txBody>
          <a:bodyPr wrap="square" rtlCol="0">
            <a:spAutoFit/>
          </a:bodyPr>
          <a:lstStyle/>
          <a:p>
            <a:r>
              <a:rPr lang="en-ZA" sz="1200" dirty="0" smtClean="0"/>
              <a:t>SANBI has hosted the BIMF annually since 2007.  As part of the ABC project this model will be emulated in 3 African countries to build</a:t>
            </a:r>
          </a:p>
          <a:p>
            <a:r>
              <a:rPr lang="en-ZA" sz="1200" dirty="0"/>
              <a:t>	</a:t>
            </a:r>
            <a:r>
              <a:rPr lang="en-ZA" sz="1200" dirty="0" smtClean="0"/>
              <a:t>			capacity in BIM</a:t>
            </a:r>
            <a:endParaRPr lang="en-ZA" sz="1200" dirty="0"/>
          </a:p>
        </p:txBody>
      </p:sp>
      <p:sp>
        <p:nvSpPr>
          <p:cNvPr id="9" name="Rectangle 8"/>
          <p:cNvSpPr/>
          <p:nvPr/>
        </p:nvSpPr>
        <p:spPr>
          <a:xfrm>
            <a:off x="-744" y="0"/>
            <a:ext cx="9144000" cy="692696"/>
          </a:xfrm>
          <a:prstGeom prst="rect">
            <a:avLst/>
          </a:prstGeom>
          <a:solidFill>
            <a:srgbClr val="9D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t>A new Initiative</a:t>
            </a:r>
          </a:p>
          <a:p>
            <a:pPr algn="ctr"/>
            <a:r>
              <a:rPr lang="en-ZA" sz="2000" dirty="0" smtClean="0"/>
              <a:t>Africa </a:t>
            </a:r>
            <a:r>
              <a:rPr lang="en-ZA" sz="2000" dirty="0" smtClean="0"/>
              <a:t>Biodiversity Challenge: </a:t>
            </a:r>
            <a:r>
              <a:rPr lang="en-GB" sz="2000" dirty="0" smtClean="0"/>
              <a:t>Unlocking Data for Sustainable Development </a:t>
            </a:r>
            <a:endParaRPr lang="en-ZA" sz="2000" b="1" dirty="0"/>
          </a:p>
        </p:txBody>
      </p:sp>
    </p:spTree>
    <p:extLst>
      <p:ext uri="{BB962C8B-B14F-4D97-AF65-F5344CB8AC3E}">
        <p14:creationId xmlns:p14="http://schemas.microsoft.com/office/powerpoint/2010/main" val="137706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74" y="209488"/>
            <a:ext cx="8062589" cy="6171841"/>
            <a:chOff x="-146511" y="65472"/>
            <a:chExt cx="8819735" cy="6925572"/>
          </a:xfrm>
        </p:grpSpPr>
        <p:sp>
          <p:nvSpPr>
            <p:cNvPr id="5" name="Isosceles Triangle 4"/>
            <p:cNvSpPr/>
            <p:nvPr/>
          </p:nvSpPr>
          <p:spPr>
            <a:xfrm>
              <a:off x="320296" y="65472"/>
              <a:ext cx="8352928" cy="3861048"/>
            </a:xfrm>
            <a:prstGeom prst="triangle">
              <a:avLst>
                <a:gd name="adj" fmla="val 49829"/>
              </a:avLst>
            </a:prstGeom>
            <a:gradFill>
              <a:gsLst>
                <a:gs pos="0">
                  <a:srgbClr val="495E2C"/>
                </a:gs>
                <a:gs pos="39999">
                  <a:schemeClr val="accent3">
                    <a:lumMod val="60000"/>
                    <a:lumOff val="40000"/>
                  </a:schemeClr>
                </a:gs>
                <a:gs pos="70000">
                  <a:schemeClr val="accent3">
                    <a:lumMod val="40000"/>
                    <a:lumOff val="60000"/>
                  </a:schemeClr>
                </a:gs>
                <a:gs pos="100000">
                  <a:schemeClr val="bg1"/>
                </a:gs>
              </a:gsLst>
              <a:lin ang="5400000" scaled="0"/>
            </a:gra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6" name="TextBox 5"/>
            <p:cNvSpPr txBox="1"/>
            <p:nvPr/>
          </p:nvSpPr>
          <p:spPr>
            <a:xfrm rot="19084368">
              <a:off x="-146511" y="1575507"/>
              <a:ext cx="4440172" cy="690727"/>
            </a:xfrm>
            <a:prstGeom prst="rect">
              <a:avLst/>
            </a:prstGeom>
            <a:noFill/>
          </p:spPr>
          <p:txBody>
            <a:bodyPr wrap="none" rtlCol="0">
              <a:spAutoFit/>
            </a:bodyPr>
            <a:lstStyle/>
            <a:p>
              <a:r>
                <a:rPr lang="en-ZA" sz="3400" dirty="0" smtClean="0">
                  <a:solidFill>
                    <a:prstClr val="black">
                      <a:lumMod val="75000"/>
                      <a:lumOff val="25000"/>
                    </a:prstClr>
                  </a:solidFill>
                </a:rPr>
                <a:t>WHAT WE INFLUENCE</a:t>
              </a:r>
              <a:endParaRPr lang="en-ZA" sz="3400" dirty="0">
                <a:solidFill>
                  <a:prstClr val="black">
                    <a:lumMod val="75000"/>
                    <a:lumOff val="25000"/>
                  </a:prstClr>
                </a:solidFill>
              </a:endParaRPr>
            </a:p>
          </p:txBody>
        </p:sp>
        <p:sp>
          <p:nvSpPr>
            <p:cNvPr id="7" name="TextBox 6"/>
            <p:cNvSpPr txBox="1"/>
            <p:nvPr/>
          </p:nvSpPr>
          <p:spPr>
            <a:xfrm>
              <a:off x="2221897" y="764703"/>
              <a:ext cx="4465982" cy="2037645"/>
            </a:xfrm>
            <a:prstGeom prst="rect">
              <a:avLst/>
            </a:prstGeom>
            <a:noFill/>
          </p:spPr>
          <p:txBody>
            <a:bodyPr wrap="none" rtlCol="0">
              <a:spAutoFit/>
            </a:bodyPr>
            <a:lstStyle/>
            <a:p>
              <a:pPr algn="ctr"/>
              <a:r>
                <a:rPr lang="en-ZA" sz="1600" b="1" dirty="0" smtClean="0">
                  <a:solidFill>
                    <a:prstClr val="white"/>
                  </a:solidFill>
                </a:rPr>
                <a:t>Improved human wellbeing, </a:t>
              </a:r>
            </a:p>
            <a:p>
              <a:pPr algn="ctr"/>
              <a:r>
                <a:rPr lang="en-ZA" sz="1600" b="1" dirty="0" smtClean="0">
                  <a:solidFill>
                    <a:prstClr val="white"/>
                  </a:solidFill>
                </a:rPr>
                <a:t>service </a:t>
              </a:r>
              <a:r>
                <a:rPr lang="en-ZA" sz="1600" b="1" dirty="0">
                  <a:solidFill>
                    <a:prstClr val="white"/>
                  </a:solidFill>
                </a:rPr>
                <a:t>delivery </a:t>
              </a:r>
              <a:r>
                <a:rPr lang="en-ZA" sz="1600" b="1" dirty="0" smtClean="0">
                  <a:solidFill>
                    <a:prstClr val="white"/>
                  </a:solidFill>
                </a:rPr>
                <a:t>, economy &amp; job creation</a:t>
              </a:r>
            </a:p>
            <a:p>
              <a:pPr algn="ctr"/>
              <a:r>
                <a:rPr lang="en-ZA" sz="1600" dirty="0" smtClean="0">
                  <a:solidFill>
                    <a:prstClr val="black"/>
                  </a:solidFill>
                </a:rPr>
                <a:t>Science based evidence for all levels</a:t>
              </a:r>
            </a:p>
            <a:p>
              <a:pPr algn="ctr"/>
              <a:r>
                <a:rPr lang="en-ZA" sz="1600" dirty="0">
                  <a:solidFill>
                    <a:prstClr val="black"/>
                  </a:solidFill>
                </a:rPr>
                <a:t>H</a:t>
              </a:r>
              <a:r>
                <a:rPr lang="en-ZA" sz="1600" dirty="0" smtClean="0">
                  <a:solidFill>
                    <a:prstClr val="black"/>
                  </a:solidFill>
                </a:rPr>
                <a:t>arnessing biodiversity value and enjoyment</a:t>
              </a:r>
            </a:p>
            <a:p>
              <a:pPr algn="ctr"/>
              <a:r>
                <a:rPr lang="en-ZA" sz="1600" dirty="0">
                  <a:solidFill>
                    <a:prstClr val="black"/>
                  </a:solidFill>
                </a:rPr>
                <a:t>I</a:t>
              </a:r>
              <a:r>
                <a:rPr lang="en-ZA" sz="1600" dirty="0" smtClean="0">
                  <a:solidFill>
                    <a:prstClr val="black"/>
                  </a:solidFill>
                </a:rPr>
                <a:t>nvestment in ecological infrastructure</a:t>
              </a:r>
            </a:p>
            <a:p>
              <a:pPr algn="ctr"/>
              <a:r>
                <a:rPr lang="en-ZA" sz="1600" dirty="0">
                  <a:solidFill>
                    <a:prstClr val="black"/>
                  </a:solidFill>
                </a:rPr>
                <a:t>E</a:t>
              </a:r>
              <a:r>
                <a:rPr lang="en-ZA" sz="1600" dirty="0" smtClean="0">
                  <a:solidFill>
                    <a:prstClr val="black"/>
                  </a:solidFill>
                </a:rPr>
                <a:t>cosystem-based adaptation to climate change</a:t>
              </a:r>
            </a:p>
            <a:p>
              <a:pPr algn="ctr"/>
              <a:r>
                <a:rPr lang="en-ZA" sz="1600" dirty="0">
                  <a:solidFill>
                    <a:prstClr val="black"/>
                  </a:solidFill>
                </a:rPr>
                <a:t>S</a:t>
              </a:r>
              <a:r>
                <a:rPr lang="en-ZA" sz="1600" dirty="0" smtClean="0">
                  <a:solidFill>
                    <a:prstClr val="black"/>
                  </a:solidFill>
                </a:rPr>
                <a:t>treamlined </a:t>
              </a:r>
              <a:r>
                <a:rPr lang="en-ZA" sz="1600" dirty="0">
                  <a:solidFill>
                    <a:prstClr val="black"/>
                  </a:solidFill>
                </a:rPr>
                <a:t>environmental </a:t>
              </a:r>
              <a:r>
                <a:rPr lang="en-ZA" sz="1600" dirty="0" smtClean="0">
                  <a:solidFill>
                    <a:prstClr val="black"/>
                  </a:solidFill>
                </a:rPr>
                <a:t>decision-making</a:t>
              </a:r>
              <a:endParaRPr lang="en-ZA" sz="1600" dirty="0">
                <a:solidFill>
                  <a:prstClr val="black"/>
                </a:solidFill>
              </a:endParaRPr>
            </a:p>
          </p:txBody>
        </p:sp>
        <p:sp>
          <p:nvSpPr>
            <p:cNvPr id="9" name="Isosceles Triangle 8"/>
            <p:cNvSpPr/>
            <p:nvPr/>
          </p:nvSpPr>
          <p:spPr>
            <a:xfrm>
              <a:off x="1151616" y="2636912"/>
              <a:ext cx="6690288" cy="12597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nvGrpSpPr>
            <p:cNvPr id="10" name="Group 9"/>
            <p:cNvGrpSpPr/>
            <p:nvPr/>
          </p:nvGrpSpPr>
          <p:grpSpPr>
            <a:xfrm>
              <a:off x="1475655" y="2642141"/>
              <a:ext cx="6042207" cy="3967787"/>
              <a:chOff x="1403648" y="1988840"/>
              <a:chExt cx="6336706" cy="3888432"/>
            </a:xfrm>
          </p:grpSpPr>
          <p:sp>
            <p:nvSpPr>
              <p:cNvPr id="14" name="Pentagon 13"/>
              <p:cNvSpPr/>
              <p:nvPr/>
            </p:nvSpPr>
            <p:spPr>
              <a:xfrm rot="16200000">
                <a:off x="3455878" y="-63388"/>
                <a:ext cx="2232248" cy="6336704"/>
              </a:xfrm>
              <a:prstGeom prst="homePlate">
                <a:avLst/>
              </a:prstGeom>
              <a:gradFill>
                <a:gsLst>
                  <a:gs pos="0">
                    <a:schemeClr val="accent6">
                      <a:lumMod val="75000"/>
                    </a:schemeClr>
                  </a:gs>
                  <a:gs pos="29000">
                    <a:schemeClr val="accent6">
                      <a:lumMod val="40000"/>
                      <a:lumOff val="60000"/>
                    </a:schemeClr>
                  </a:gs>
                  <a:gs pos="61000">
                    <a:schemeClr val="accent6">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5" name="Pentagon 14"/>
              <p:cNvSpPr/>
              <p:nvPr/>
            </p:nvSpPr>
            <p:spPr>
              <a:xfrm rot="16200000">
                <a:off x="3599892" y="1016732"/>
                <a:ext cx="1944215" cy="6336704"/>
              </a:xfrm>
              <a:prstGeom prst="homePlate">
                <a:avLst/>
              </a:prstGeom>
              <a:gradFill>
                <a:gsLst>
                  <a:gs pos="0">
                    <a:schemeClr val="accent4">
                      <a:lumMod val="75000"/>
                    </a:schemeClr>
                  </a:gs>
                  <a:gs pos="24000">
                    <a:schemeClr val="accent4">
                      <a:lumMod val="40000"/>
                      <a:lumOff val="60000"/>
                    </a:schemeClr>
                  </a:gs>
                  <a:gs pos="60000">
                    <a:schemeClr val="accent4">
                      <a:lumMod val="20000"/>
                      <a:lumOff val="80000"/>
                    </a:schemeClr>
                  </a:gs>
                  <a:gs pos="88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6" name="Pentagon 15"/>
              <p:cNvSpPr/>
              <p:nvPr/>
            </p:nvSpPr>
            <p:spPr>
              <a:xfrm rot="16200000">
                <a:off x="3851920" y="1988840"/>
                <a:ext cx="1440160" cy="6336704"/>
              </a:xfrm>
              <a:prstGeom prst="homePlate">
                <a:avLst/>
              </a:prstGeom>
              <a:gradFill>
                <a:gsLst>
                  <a:gs pos="0">
                    <a:schemeClr val="bg2">
                      <a:lumMod val="50000"/>
                    </a:schemeClr>
                  </a:gs>
                  <a:gs pos="25000">
                    <a:schemeClr val="bg2">
                      <a:lumMod val="75000"/>
                    </a:schemeClr>
                  </a:gs>
                  <a:gs pos="62000">
                    <a:schemeClr val="accent3">
                      <a:lumMod val="20000"/>
                      <a:lumOff val="80000"/>
                    </a:schemeClr>
                  </a:gs>
                  <a:gs pos="92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7" name="TextBox 16"/>
              <p:cNvSpPr txBox="1"/>
              <p:nvPr/>
            </p:nvSpPr>
            <p:spPr>
              <a:xfrm>
                <a:off x="1479989" y="4869160"/>
                <a:ext cx="6103904" cy="923330"/>
              </a:xfrm>
              <a:prstGeom prst="rect">
                <a:avLst/>
              </a:prstGeom>
              <a:noFill/>
            </p:spPr>
            <p:txBody>
              <a:bodyPr wrap="square" rtlCol="0">
                <a:spAutoFit/>
              </a:bodyPr>
              <a:lstStyle/>
              <a:p>
                <a:pPr algn="ctr"/>
                <a:r>
                  <a:rPr lang="en-ZA" b="1" dirty="0" smtClean="0">
                    <a:solidFill>
                      <a:prstClr val="black"/>
                    </a:solidFill>
                  </a:rPr>
                  <a:t>FOUNDATIONS OF BIODIVERSITY:</a:t>
                </a:r>
              </a:p>
              <a:p>
                <a:pPr algn="ctr"/>
                <a:r>
                  <a:rPr lang="en-ZA" dirty="0" smtClean="0">
                    <a:solidFill>
                      <a:prstClr val="black"/>
                    </a:solidFill>
                  </a:rPr>
                  <a:t>collections| taxonomy | inventory | </a:t>
                </a:r>
                <a:r>
                  <a:rPr lang="en-ZA" dirty="0">
                    <a:solidFill>
                      <a:prstClr val="black"/>
                    </a:solidFill>
                  </a:rPr>
                  <a:t>maps | </a:t>
                </a:r>
                <a:r>
                  <a:rPr lang="en-ZA" dirty="0" smtClean="0">
                    <a:solidFill>
                      <a:prstClr val="black"/>
                    </a:solidFill>
                  </a:rPr>
                  <a:t>classification of ecosystems and species</a:t>
                </a:r>
                <a:endParaRPr lang="en-ZA" dirty="0">
                  <a:solidFill>
                    <a:prstClr val="black"/>
                  </a:solidFill>
                </a:endParaRPr>
              </a:p>
            </p:txBody>
          </p:sp>
          <p:sp>
            <p:nvSpPr>
              <p:cNvPr id="18" name="TextBox 17"/>
              <p:cNvSpPr txBox="1"/>
              <p:nvPr/>
            </p:nvSpPr>
            <p:spPr>
              <a:xfrm>
                <a:off x="1619672" y="3789040"/>
                <a:ext cx="5964220" cy="646331"/>
              </a:xfrm>
              <a:prstGeom prst="rect">
                <a:avLst/>
              </a:prstGeom>
              <a:noFill/>
              <a:ln>
                <a:noFill/>
              </a:ln>
            </p:spPr>
            <p:txBody>
              <a:bodyPr wrap="square" rtlCol="0">
                <a:spAutoFit/>
              </a:bodyPr>
              <a:lstStyle/>
              <a:p>
                <a:pPr algn="ctr"/>
                <a:r>
                  <a:rPr lang="en-ZA" b="1" dirty="0" smtClean="0">
                    <a:solidFill>
                      <a:prstClr val="black"/>
                    </a:solidFill>
                  </a:rPr>
                  <a:t>BUILDING BIODIVERSITY KNOWLEDGE:</a:t>
                </a:r>
              </a:p>
              <a:p>
                <a:pPr algn="ctr"/>
                <a:r>
                  <a:rPr lang="en-ZA" dirty="0" smtClean="0">
                    <a:solidFill>
                      <a:prstClr val="black"/>
                    </a:solidFill>
                  </a:rPr>
                  <a:t>assessments | status | trends | </a:t>
                </a:r>
                <a:r>
                  <a:rPr lang="en-ZA" dirty="0">
                    <a:solidFill>
                      <a:prstClr val="black"/>
                    </a:solidFill>
                  </a:rPr>
                  <a:t>monitoring | modelling</a:t>
                </a:r>
              </a:p>
            </p:txBody>
          </p:sp>
          <p:sp>
            <p:nvSpPr>
              <p:cNvPr id="19" name="TextBox 18"/>
              <p:cNvSpPr txBox="1"/>
              <p:nvPr/>
            </p:nvSpPr>
            <p:spPr>
              <a:xfrm>
                <a:off x="1520680" y="2597562"/>
                <a:ext cx="6182838" cy="646331"/>
              </a:xfrm>
              <a:prstGeom prst="rect">
                <a:avLst/>
              </a:prstGeom>
              <a:noFill/>
            </p:spPr>
            <p:txBody>
              <a:bodyPr wrap="square" rtlCol="0">
                <a:spAutoFit/>
              </a:bodyPr>
              <a:lstStyle/>
              <a:p>
                <a:pPr algn="ctr"/>
                <a:r>
                  <a:rPr lang="en-ZA" b="1" dirty="0" smtClean="0">
                    <a:solidFill>
                      <a:prstClr val="black"/>
                    </a:solidFill>
                  </a:rPr>
                  <a:t>SCIENCE INTO POLICY / ACTION:</a:t>
                </a:r>
              </a:p>
              <a:p>
                <a:pPr algn="ctr"/>
                <a:r>
                  <a:rPr lang="en-ZA" dirty="0" smtClean="0">
                    <a:solidFill>
                      <a:prstClr val="black"/>
                    </a:solidFill>
                  </a:rPr>
                  <a:t>information </a:t>
                </a:r>
                <a:r>
                  <a:rPr lang="en-ZA" dirty="0">
                    <a:solidFill>
                      <a:prstClr val="black"/>
                    </a:solidFill>
                  </a:rPr>
                  <a:t>| planning </a:t>
                </a:r>
                <a:r>
                  <a:rPr lang="en-ZA" dirty="0" smtClean="0">
                    <a:solidFill>
                      <a:prstClr val="black"/>
                    </a:solidFill>
                  </a:rPr>
                  <a:t>| policy advice | models | tools</a:t>
                </a:r>
                <a:endParaRPr lang="en-ZA" dirty="0">
                  <a:solidFill>
                    <a:prstClr val="black"/>
                  </a:solidFill>
                </a:endParaRPr>
              </a:p>
            </p:txBody>
          </p:sp>
        </p:grpSp>
        <p:sp>
          <p:nvSpPr>
            <p:cNvPr id="11" name="TextBox 10"/>
            <p:cNvSpPr txBox="1"/>
            <p:nvPr/>
          </p:nvSpPr>
          <p:spPr>
            <a:xfrm rot="16200000">
              <a:off x="6173629" y="4805762"/>
              <a:ext cx="2961996" cy="646331"/>
            </a:xfrm>
            <a:prstGeom prst="rect">
              <a:avLst/>
            </a:prstGeom>
            <a:gradFill>
              <a:gsLst>
                <a:gs pos="0">
                  <a:srgbClr val="DF8541"/>
                </a:gs>
                <a:gs pos="18000">
                  <a:srgbClr val="FFC000"/>
                </a:gs>
                <a:gs pos="72082">
                  <a:srgbClr val="FFFF9B"/>
                </a:gs>
                <a:gs pos="46000">
                  <a:srgbClr val="FFFF00"/>
                </a:gs>
                <a:gs pos="100000">
                  <a:schemeClr val="bg1"/>
                </a:gs>
              </a:gsLst>
              <a:lin ang="0" scaled="0"/>
            </a:gradFill>
            <a:ln w="25400">
              <a:noFill/>
            </a:ln>
          </p:spPr>
          <p:txBody>
            <a:bodyPr wrap="square" rtlCol="0">
              <a:spAutoFit/>
            </a:bodyPr>
            <a:lstStyle/>
            <a:p>
              <a:r>
                <a:rPr lang="en-ZA" b="1" dirty="0" smtClean="0">
                  <a:solidFill>
                    <a:prstClr val="black"/>
                  </a:solidFill>
                </a:rPr>
                <a:t>HUMAN </a:t>
              </a:r>
              <a:r>
                <a:rPr lang="en-ZA" b="1" dirty="0">
                  <a:solidFill>
                    <a:prstClr val="black"/>
                  </a:solidFill>
                </a:rPr>
                <a:t>CAPITAL</a:t>
              </a:r>
              <a:r>
                <a:rPr lang="en-ZA" b="1" dirty="0" smtClean="0">
                  <a:solidFill>
                    <a:prstClr val="black"/>
                  </a:solidFill>
                </a:rPr>
                <a:t> DEVELOPMENT</a:t>
              </a:r>
              <a:endParaRPr lang="en-ZA" b="1" dirty="0">
                <a:solidFill>
                  <a:prstClr val="black"/>
                </a:solidFill>
              </a:endParaRPr>
            </a:p>
          </p:txBody>
        </p:sp>
        <p:sp>
          <p:nvSpPr>
            <p:cNvPr id="12" name="TextBox 11"/>
            <p:cNvSpPr txBox="1"/>
            <p:nvPr/>
          </p:nvSpPr>
          <p:spPr>
            <a:xfrm rot="16200000">
              <a:off x="-163078" y="4767291"/>
              <a:ext cx="2961997" cy="723275"/>
            </a:xfrm>
            <a:prstGeom prst="rect">
              <a:avLst/>
            </a:prstGeom>
            <a:gradFill flip="none" rotWithShape="1">
              <a:gsLst>
                <a:gs pos="0">
                  <a:srgbClr val="DC7B32"/>
                </a:gs>
                <a:gs pos="29000">
                  <a:srgbClr val="FFC000"/>
                </a:gs>
                <a:gs pos="70000">
                  <a:srgbClr val="FFFF00"/>
                </a:gs>
                <a:gs pos="100000">
                  <a:schemeClr val="bg1"/>
                </a:gs>
              </a:gsLst>
              <a:lin ang="0" scaled="1"/>
              <a:tileRect/>
            </a:gradFill>
            <a:ln w="25400">
              <a:noFill/>
            </a:ln>
          </p:spPr>
          <p:txBody>
            <a:bodyPr wrap="square" rtlCol="0">
              <a:spAutoFit/>
            </a:bodyPr>
            <a:lstStyle/>
            <a:p>
              <a:r>
                <a:rPr lang="en-ZA" b="1" dirty="0" smtClean="0">
                  <a:solidFill>
                    <a:prstClr val="black"/>
                  </a:solidFill>
                </a:rPr>
                <a:t>GARDENS </a:t>
              </a:r>
            </a:p>
            <a:p>
              <a:pPr>
                <a:spcBef>
                  <a:spcPts val="600"/>
                </a:spcBef>
                <a:spcAft>
                  <a:spcPts val="600"/>
                </a:spcAft>
              </a:pPr>
              <a:r>
                <a:rPr lang="en-ZA" b="1" dirty="0" smtClean="0">
                  <a:solidFill>
                    <a:prstClr val="black"/>
                  </a:solidFill>
                </a:rPr>
                <a:t>windows on biodiversity</a:t>
              </a:r>
              <a:endParaRPr lang="en-ZA" b="1" dirty="0">
                <a:solidFill>
                  <a:prstClr val="black"/>
                </a:solidFill>
              </a:endParaRPr>
            </a:p>
          </p:txBody>
        </p:sp>
        <p:sp>
          <p:nvSpPr>
            <p:cNvPr id="13" name="Rectangle 12"/>
            <p:cNvSpPr/>
            <p:nvPr/>
          </p:nvSpPr>
          <p:spPr>
            <a:xfrm rot="16200000">
              <a:off x="-882299" y="5053363"/>
              <a:ext cx="3202002" cy="673359"/>
            </a:xfrm>
            <a:prstGeom prst="rect">
              <a:avLst/>
            </a:prstGeom>
            <a:noFill/>
          </p:spPr>
          <p:txBody>
            <a:bodyPr wrap="square" lIns="91440" tIns="45720" rIns="91440" bIns="45720">
              <a:spAutoFit/>
            </a:bodyPr>
            <a:lstStyle/>
            <a:p>
              <a:pPr algn="ctr"/>
              <a:r>
                <a:rPr lang="en-US" sz="3400" dirty="0">
                  <a:solidFill>
                    <a:prstClr val="black">
                      <a:lumMod val="75000"/>
                      <a:lumOff val="25000"/>
                    </a:prstClr>
                  </a:solidFill>
                </a:rPr>
                <a:t>WHAT WE DO</a:t>
              </a:r>
            </a:p>
          </p:txBody>
        </p:sp>
      </p:grpSp>
      <p:cxnSp>
        <p:nvCxnSpPr>
          <p:cNvPr id="21" name="Straight Connector 20"/>
          <p:cNvCxnSpPr/>
          <p:nvPr/>
        </p:nvCxnSpPr>
        <p:spPr>
          <a:xfrm>
            <a:off x="1668746" y="6041691"/>
            <a:ext cx="6503654" cy="0"/>
          </a:xfrm>
          <a:prstGeom prst="line">
            <a:avLst/>
          </a:prstGeom>
        </p:spPr>
        <p:style>
          <a:lnRef idx="1">
            <a:schemeClr val="accent6"/>
          </a:lnRef>
          <a:fillRef idx="0">
            <a:schemeClr val="accent6"/>
          </a:fillRef>
          <a:effectRef idx="0">
            <a:schemeClr val="accent6"/>
          </a:effectRef>
          <a:fontRef idx="minor">
            <a:schemeClr val="tx1"/>
          </a:fontRef>
        </p:style>
      </p:cxnSp>
      <p:sp>
        <p:nvSpPr>
          <p:cNvPr id="2" name="Slide Number Placeholder 1"/>
          <p:cNvSpPr>
            <a:spLocks noGrp="1"/>
          </p:cNvSpPr>
          <p:nvPr>
            <p:ph type="sldNum" sz="quarter" idx="12"/>
          </p:nvPr>
        </p:nvSpPr>
        <p:spPr/>
        <p:txBody>
          <a:bodyPr/>
          <a:lstStyle/>
          <a:p>
            <a:fld id="{24F42DC8-3785-4207-B5D1-C0C36EFA640D}" type="slidenum">
              <a:rPr lang="en-ZA" smtClean="0">
                <a:solidFill>
                  <a:prstClr val="black">
                    <a:tint val="75000"/>
                  </a:prstClr>
                </a:solidFill>
              </a:rPr>
              <a:pPr/>
              <a:t>9</a:t>
            </a:fld>
            <a:endParaRPr lang="en-ZA">
              <a:solidFill>
                <a:prstClr val="black">
                  <a:tint val="75000"/>
                </a:prstClr>
              </a:solidFill>
            </a:endParaRPr>
          </a:p>
        </p:txBody>
      </p:sp>
    </p:spTree>
    <p:extLst>
      <p:ext uri="{BB962C8B-B14F-4D97-AF65-F5344CB8AC3E}">
        <p14:creationId xmlns:p14="http://schemas.microsoft.com/office/powerpoint/2010/main" val="113515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1658</Words>
  <Application>Microsoft Office PowerPoint</Application>
  <PresentationFormat>On-screen Show (4:3)</PresentationFormat>
  <Paragraphs>195</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Mobilizing Data, Building Human Capacity and African Regional Engagement are key for better Biodiversity Policy and Management</dc:title>
  <dc:creator>Fatima Parker</dc:creator>
  <cp:lastModifiedBy>Tanya Abrahamse</cp:lastModifiedBy>
  <cp:revision>38</cp:revision>
  <dcterms:created xsi:type="dcterms:W3CDTF">2016-12-05T15:01:23Z</dcterms:created>
  <dcterms:modified xsi:type="dcterms:W3CDTF">2016-12-06T16:53:36Z</dcterms:modified>
</cp:coreProperties>
</file>