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74" r:id="rId3"/>
    <p:sldId id="298" r:id="rId4"/>
    <p:sldId id="267" r:id="rId5"/>
    <p:sldId id="276" r:id="rId6"/>
    <p:sldId id="300" r:id="rId7"/>
    <p:sldId id="301" r:id="rId8"/>
    <p:sldId id="266" r:id="rId9"/>
    <p:sldId id="272" r:id="rId10"/>
    <p:sldId id="283" r:id="rId11"/>
    <p:sldId id="284" r:id="rId12"/>
    <p:sldId id="302" r:id="rId13"/>
    <p:sldId id="303" r:id="rId14"/>
    <p:sldId id="304" r:id="rId15"/>
    <p:sldId id="305" r:id="rId16"/>
    <p:sldId id="320" r:id="rId17"/>
    <p:sldId id="309" r:id="rId18"/>
    <p:sldId id="310" r:id="rId19"/>
    <p:sldId id="311" r:id="rId20"/>
    <p:sldId id="312" r:id="rId21"/>
    <p:sldId id="313" r:id="rId22"/>
    <p:sldId id="307" r:id="rId23"/>
    <p:sldId id="314" r:id="rId24"/>
    <p:sldId id="316" r:id="rId25"/>
    <p:sldId id="293" r:id="rId26"/>
    <p:sldId id="295" r:id="rId27"/>
    <p:sldId id="319" r:id="rId28"/>
    <p:sldId id="317" r:id="rId29"/>
    <p:sldId id="318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8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905"/>
    <a:srgbClr val="509E2F"/>
    <a:srgbClr val="328127"/>
    <a:srgbClr val="3E9034"/>
    <a:srgbClr val="285519"/>
    <a:srgbClr val="36AD47"/>
    <a:srgbClr val="FDB002"/>
    <a:srgbClr val="7E785F"/>
    <a:srgbClr val="3A3533"/>
    <a:srgbClr val="6E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95062" autoAdjust="0"/>
  </p:normalViewPr>
  <p:slideViewPr>
    <p:cSldViewPr snapToGrid="0" snapToObjects="1">
      <p:cViewPr>
        <p:scale>
          <a:sx n="133" d="100"/>
          <a:sy n="133" d="100"/>
        </p:scale>
        <p:origin x="880" y="-920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8794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  <p:sldLayoutId id="2147483681" r:id="rId14"/>
    <p:sldLayoutId id="2147483682" r:id="rId15"/>
    <p:sldLayoutId id="21474836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hyperlink" Target="https://demo.gbif.org/science-review" TargetMode="Externa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emo.gbif.org/" TargetMode="Externa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d.gbif.org/" TargetMode="External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bif.org/bi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mo.gbif.org/dataset/6638025e-8f15-45e7-9fc4-2afe55b20d1e" TargetMode="External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mo.gbif.org/dataset/6638025e-8f15-45e7-9fc4-2afe55b20d1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thirsch@gbif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gbif.org/the-gbif-network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bif.org/occurrence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emo.gbif.org/the-gbif-network/oceania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Regional engagement meeting, bid pacific, </a:t>
            </a:r>
            <a:r>
              <a:rPr lang="en-GB" dirty="0" err="1" smtClean="0"/>
              <a:t>sprep</a:t>
            </a:r>
            <a:r>
              <a:rPr lang="en-GB" dirty="0" smtClean="0"/>
              <a:t> headquarters, </a:t>
            </a:r>
            <a:r>
              <a:rPr lang="en-GB" dirty="0" err="1" smtClean="0"/>
              <a:t>samoa</a:t>
            </a:r>
            <a:r>
              <a:rPr lang="en-GB" dirty="0" smtClean="0"/>
              <a:t>, 27-28 </a:t>
            </a:r>
            <a:r>
              <a:rPr lang="en-GB" dirty="0" err="1" smtClean="0"/>
              <a:t>july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856" y="1590040"/>
            <a:ext cx="8103925" cy="4237553"/>
          </a:xfrm>
        </p:spPr>
        <p:txBody>
          <a:bodyPr/>
          <a:lstStyle/>
          <a:p>
            <a:r>
              <a:rPr lang="en-GB" sz="3600" b="1" dirty="0" smtClean="0"/>
              <a:t>Introduction to GBIF and the BID programme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 Hirsch, Deputy Director, GBIF Secretariat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599" y="1780032"/>
            <a:ext cx="5017656" cy="26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707" y="2937173"/>
            <a:ext cx="5017656" cy="287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707" y="3565278"/>
            <a:ext cx="5025548" cy="258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84"/>
          <a:stretch/>
        </p:blipFill>
        <p:spPr>
          <a:xfrm>
            <a:off x="3403600" y="4308688"/>
            <a:ext cx="5740400" cy="290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4225"/>
          <a:stretch/>
        </p:blipFill>
        <p:spPr>
          <a:xfrm>
            <a:off x="3395707" y="5005771"/>
            <a:ext cx="5740401" cy="325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59"/>
          <a:stretch/>
        </p:blipFill>
        <p:spPr>
          <a:xfrm>
            <a:off x="3403599" y="2327143"/>
            <a:ext cx="5648960" cy="286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99834"/>
            <a:ext cx="2756620" cy="413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1838" y="6088284"/>
            <a:ext cx="39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9"/>
              </a:rPr>
              <a:t>https://demo.gbif.org/science-review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gbif.org</a:t>
            </a:r>
            <a:r>
              <a:rPr lang="en-US" dirty="0" smtClean="0"/>
              <a:t> platform!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330" y="983734"/>
            <a:ext cx="25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demo.gbif.org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" y="1572869"/>
            <a:ext cx="8686879" cy="4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7" y="428120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7" y="1617598"/>
            <a:ext cx="8893566" cy="3974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289630" y="1663897"/>
            <a:ext cx="1157468" cy="625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59902" y="2067582"/>
            <a:ext cx="497711" cy="442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9" y="290835"/>
            <a:ext cx="8766810" cy="893763"/>
          </a:xfrm>
        </p:spPr>
        <p:txBody>
          <a:bodyPr/>
          <a:lstStyle/>
          <a:p>
            <a:r>
              <a:rPr lang="en-US" sz="2400" dirty="0"/>
              <a:t>Species Occurrence records in pacific islands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19" y="1369349"/>
            <a:ext cx="8449519" cy="38477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45489" y="1779644"/>
            <a:ext cx="821802" cy="53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82226" y="1515102"/>
            <a:ext cx="879677" cy="62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16" y="307153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89630" y="1663897"/>
            <a:ext cx="1157468" cy="625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16" y="1495224"/>
            <a:ext cx="8463639" cy="36323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8595" y="2447964"/>
            <a:ext cx="980448" cy="596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595" y="3507123"/>
            <a:ext cx="1073046" cy="578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1409245"/>
            <a:ext cx="8456106" cy="40334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8595" y="2404677"/>
            <a:ext cx="891250" cy="546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science records in </a:t>
            </a:r>
            <a:r>
              <a:rPr lang="en-US" dirty="0" err="1" smtClean="0"/>
              <a:t>gbif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3" y="2031165"/>
            <a:ext cx="7174138" cy="3867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1168400"/>
            <a:ext cx="1917700" cy="50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74995" y="4976260"/>
            <a:ext cx="841308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95" y="1064067"/>
            <a:ext cx="8765175" cy="49431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89342" y="1620456"/>
            <a:ext cx="413615" cy="32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5" y="1321201"/>
            <a:ext cx="8474424" cy="4240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919894" y="1823013"/>
            <a:ext cx="494638" cy="38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595" y="2543574"/>
            <a:ext cx="625033" cy="398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sz="2400" dirty="0" smtClean="0"/>
              <a:t>Species Occurrence records in PACIFIC ISLANDS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9894" y="1823013"/>
            <a:ext cx="494638" cy="38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39" y="1168400"/>
            <a:ext cx="8976961" cy="45793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445" y="2450977"/>
            <a:ext cx="563759" cy="44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14532" y="1663897"/>
            <a:ext cx="740780" cy="398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origins</a:t>
            </a:r>
            <a:endParaRPr lang="en-US" dirty="0"/>
          </a:p>
        </p:txBody>
      </p:sp>
      <p:pic>
        <p:nvPicPr>
          <p:cNvPr id="5" name="Content Placeholder 4" descr="Screen Shot 2017-03-29 at 17.15.0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19" r="-19719"/>
          <a:stretch>
            <a:fillRect/>
          </a:stretch>
        </p:blipFill>
        <p:spPr>
          <a:xfrm>
            <a:off x="5529136" y="750888"/>
            <a:ext cx="2068513" cy="121126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749" y="2297308"/>
            <a:ext cx="79890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1999:</a:t>
            </a:r>
            <a:r>
              <a:rPr lang="en-US" dirty="0" smtClean="0"/>
              <a:t> recommendation of Biodiversity Informatics Subgroup of OECD </a:t>
            </a:r>
            <a:r>
              <a:rPr lang="en-US" dirty="0" err="1" smtClean="0"/>
              <a:t>Megascience</a:t>
            </a:r>
            <a:r>
              <a:rPr lang="en-US" dirty="0" smtClean="0"/>
              <a:t> Forum </a:t>
            </a:r>
          </a:p>
          <a:p>
            <a:endParaRPr lang="en-US" dirty="0"/>
          </a:p>
          <a:p>
            <a:r>
              <a:rPr lang="en-US" sz="2400" i="1" dirty="0" smtClean="0"/>
              <a:t>“An international mechanism is needed to make biodiversity data and information accessible worldwide”</a:t>
            </a:r>
          </a:p>
          <a:p>
            <a:endParaRPr lang="en-US" dirty="0"/>
          </a:p>
          <a:p>
            <a:r>
              <a:rPr lang="en-US" b="1" dirty="0" smtClean="0"/>
              <a:t>2001: </a:t>
            </a:r>
            <a:r>
              <a:rPr lang="en-US" dirty="0" smtClean="0"/>
              <a:t>GBIF Memorandum of Understanding opened for signature</a:t>
            </a:r>
          </a:p>
          <a:p>
            <a:endParaRPr lang="en-US" dirty="0"/>
          </a:p>
          <a:p>
            <a:r>
              <a:rPr lang="en-US" b="1" dirty="0" smtClean="0"/>
              <a:t>2003: </a:t>
            </a:r>
            <a:r>
              <a:rPr lang="en-US" dirty="0" smtClean="0"/>
              <a:t>Secretariat established in Copenhagen under country host agreement with Denmark</a:t>
            </a:r>
          </a:p>
          <a:p>
            <a:endParaRPr lang="en-US" b="1" dirty="0"/>
          </a:p>
          <a:p>
            <a:r>
              <a:rPr lang="en-US" b="1" dirty="0" smtClean="0"/>
              <a:t>2004, 2008, 2012: </a:t>
            </a:r>
            <a:r>
              <a:rPr lang="en-US" dirty="0" smtClean="0"/>
              <a:t>MoU renewed, last version NOT time limited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08703"/>
            <a:ext cx="8229600" cy="893763"/>
          </a:xfrm>
        </p:spPr>
        <p:txBody>
          <a:bodyPr/>
          <a:lstStyle/>
          <a:p>
            <a:r>
              <a:rPr lang="en-US" dirty="0" smtClean="0"/>
              <a:t>Dataset pages and citations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1" y="671330"/>
            <a:ext cx="7061338" cy="5643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868364" y="1490305"/>
            <a:ext cx="775504" cy="483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64192" y="2261741"/>
            <a:ext cx="879676" cy="43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08703"/>
            <a:ext cx="8229600" cy="893763"/>
          </a:xfrm>
        </p:spPr>
        <p:txBody>
          <a:bodyPr/>
          <a:lstStyle/>
          <a:p>
            <a:r>
              <a:rPr lang="en-US" dirty="0" smtClean="0"/>
              <a:t>Dataset pages and citations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02" y="578734"/>
            <a:ext cx="5114523" cy="5722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89" y="578734"/>
            <a:ext cx="5535405" cy="5175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129099" y="1655437"/>
            <a:ext cx="1076446" cy="419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1163" y="1002466"/>
            <a:ext cx="1076446" cy="419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7989" y="2234945"/>
            <a:ext cx="2016836" cy="936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dirty="0" smtClean="0"/>
              <a:t>COUNTRY PAGES AND REPORTS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5" y="855988"/>
            <a:ext cx="7376673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dirty="0" smtClean="0"/>
              <a:t>COUNTRY PAGES AND REPORTS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5" y="963706"/>
            <a:ext cx="7731723" cy="5270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3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" y="274637"/>
            <a:ext cx="8766810" cy="893763"/>
          </a:xfrm>
        </p:spPr>
        <p:txBody>
          <a:bodyPr/>
          <a:lstStyle/>
          <a:p>
            <a:r>
              <a:rPr lang="en-US" dirty="0" smtClean="0"/>
              <a:t>COUNTRY PAGES AND REPORTS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5" y="1659218"/>
            <a:ext cx="8686800" cy="3625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6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757"/>
            <a:ext cx="7612743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The bid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www.gbif.org/bid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http://bid.gbif.org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5928" y="4197607"/>
            <a:ext cx="8686800" cy="2017889"/>
          </a:xfrm>
          <a:solidFill>
            <a:srgbClr val="3FE905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Four-year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, 2015-2018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Funded by </a:t>
            </a:r>
            <a:r>
              <a:rPr lang="en-US" sz="2400" smtClean="0"/>
              <a:t>EuropAid</a:t>
            </a:r>
            <a:r>
              <a:rPr lang="en-US" sz="2400" dirty="0" smtClean="0"/>
              <a:t> (EU DEVCO), managed by GBIF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Aims to increase biodiversity information available in Africa, Caribbean, Pacific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Supports capacity enhancement, mobilization of data, strengthening networks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Focus on data to support policy needs (</a:t>
            </a:r>
            <a:r>
              <a:rPr lang="en-US" sz="2400" dirty="0" err="1" smtClean="0"/>
              <a:t>invasives</a:t>
            </a:r>
            <a:r>
              <a:rPr lang="en-US" sz="2400" dirty="0" smtClean="0"/>
              <a:t>, protected areas, threatened species)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085" y="866709"/>
            <a:ext cx="5558971" cy="3226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84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</a:t>
            </a:r>
            <a:r>
              <a:rPr lang="en-US" dirty="0" err="1" smtClean="0"/>
              <a:t>programme</a:t>
            </a:r>
            <a:r>
              <a:rPr lang="en-US" dirty="0" smtClean="0"/>
              <a:t> timetable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/newsroom/news/idb-2015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394" y="1068552"/>
            <a:ext cx="8229600" cy="48164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project periods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First Africa call </a:t>
            </a:r>
            <a:r>
              <a:rPr lang="mr-IN" sz="2800" dirty="0" smtClean="0"/>
              <a:t>–</a:t>
            </a:r>
            <a:r>
              <a:rPr lang="en-US" sz="2800" dirty="0" smtClean="0"/>
              <a:t> 23 projects running  (2016-2018)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Parallel calls in Caribbean and Pacific </a:t>
            </a:r>
            <a:r>
              <a:rPr lang="mr-IN" sz="2800" dirty="0" smtClean="0"/>
              <a:t>–</a:t>
            </a:r>
            <a:r>
              <a:rPr lang="en-US" sz="2800" dirty="0" smtClean="0"/>
              <a:t> 8 projects running in Caribbean, 5 in Pacific (2017-2018)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Second Africa call </a:t>
            </a:r>
            <a:r>
              <a:rPr lang="mr-IN" sz="2800" dirty="0" smtClean="0"/>
              <a:t>–</a:t>
            </a:r>
            <a:r>
              <a:rPr lang="en-US" sz="2800" dirty="0" smtClean="0"/>
              <a:t> 384 concept notes received! 42 projects invited to submit full proposals, selection August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7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9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Building community of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9" name="Picture 8" descr="Screen Shot 2016-12-06 at 06.00.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29" y="865572"/>
            <a:ext cx="2920397" cy="1930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 Shot 2016-12-06 at 06.00.4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422" y="881975"/>
            <a:ext cx="3037545" cy="2018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7951" y="2941470"/>
            <a:ext cx="8976049" cy="1200329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Capacity workshops  for project teams: Rwanda (Aug 2016), Trinidad (June 2017), Samoa (July 2017)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Strong voluntary training/mentoring effort from GBIF community experts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Continuing mentoring and helpdesk support through project 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29" y="4297726"/>
            <a:ext cx="2675099" cy="2006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422" y="4244898"/>
            <a:ext cx="2745536" cy="2059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6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demo.gbif.org/dataset/6638025e-8f15-45e7-9fc4-2afe55b20d1e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781957"/>
            <a:ext cx="7597649" cy="5332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082681" y="1575873"/>
            <a:ext cx="691033" cy="572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datasets already in use!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demo.gbif.org/dataset/6638025e-8f15-45e7-9fc4-2afe55b20d1e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82681" y="1575873"/>
            <a:ext cx="691033" cy="572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923409"/>
            <a:ext cx="7760269" cy="5203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71" y="802222"/>
            <a:ext cx="6778171" cy="4632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69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Memorandum of understanding (</a:t>
            </a:r>
            <a:r>
              <a:rPr lang="en-US" dirty="0" err="1" smtClean="0"/>
              <a:t>mou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4937760" cy="4816476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Three forms of participation: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Voting country </a:t>
            </a:r>
            <a:r>
              <a:rPr lang="mr-IN" dirty="0" smtClean="0"/>
              <a:t>–</a:t>
            </a:r>
            <a:r>
              <a:rPr lang="en-US" dirty="0" smtClean="0"/>
              <a:t> financial contribution to core funds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Associate country </a:t>
            </a:r>
            <a:r>
              <a:rPr lang="mr-IN" dirty="0" smtClean="0"/>
              <a:t>–</a:t>
            </a:r>
            <a:r>
              <a:rPr lang="en-US" dirty="0" smtClean="0"/>
              <a:t> time limited to 5 years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Associate organization/economy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31" y="1309689"/>
            <a:ext cx="3334016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6522" y="2784825"/>
            <a:ext cx="56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Fa’afetai</a:t>
            </a:r>
            <a:r>
              <a:rPr lang="en-US" sz="3600" dirty="0" smtClean="0"/>
              <a:t> lava!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860" y="5795010"/>
            <a:ext cx="18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thirsch@gbif.org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350134"/>
            <a:ext cx="4767256" cy="1228028"/>
          </a:xfrm>
        </p:spPr>
        <p:txBody>
          <a:bodyPr/>
          <a:lstStyle/>
          <a:p>
            <a:r>
              <a:rPr lang="en-US" b="1" dirty="0"/>
              <a:t>Current national participants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860819" y="6509507"/>
            <a:ext cx="6322481" cy="34849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demo.gbif.org/the-gbif-network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" y="1193097"/>
            <a:ext cx="7741341" cy="5007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0610" y="4852831"/>
            <a:ext cx="4464198" cy="738664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Participation is through ‘nodes’ coordinating data mobilization from national institutions/networks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Collaboration at regional and global level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2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www.gbif.org/occurrence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665" y="5529027"/>
            <a:ext cx="8129469" cy="646331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Each dot represents evidence of species occurrence with standardized information on </a:t>
            </a:r>
            <a:r>
              <a:rPr lang="en-US" smtClean="0"/>
              <a:t>e.g.:  What</a:t>
            </a:r>
            <a:r>
              <a:rPr lang="en-US" dirty="0" smtClean="0"/>
              <a:t>?  Where? When? Collected/observed by whom? What evidence?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5" y="901016"/>
            <a:ext cx="8686800" cy="46280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23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</a:t>
            </a:r>
            <a:r>
              <a:rPr lang="en-US" dirty="0" err="1" smtClean="0"/>
              <a:t>oceania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demo.gbif.org/the-gbif-network/oceania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15" y="889965"/>
            <a:ext cx="7966140" cy="50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in the pacific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55876"/>
            <a:ext cx="8591723" cy="45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53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788,930,523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 smtClean="0">
                <a:solidFill>
                  <a:schemeClr val="bg1"/>
                </a:solidFill>
                <a:ea typeface="+mj-ea"/>
              </a:rPr>
              <a:t>July 2017</a:t>
            </a:r>
            <a:endParaRPr lang="en-US" sz="2400" i="1" kern="100" spc="-2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35,449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497013" cy="108373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993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>
            <a:normAutofit lnSpcReduction="10000"/>
          </a:bodyPr>
          <a:lstStyle/>
          <a:p>
            <a:r>
              <a:rPr lang="en-US" sz="6000" dirty="0" smtClean="0">
                <a:solidFill>
                  <a:srgbClr val="E8E8E8"/>
                </a:solidFill>
              </a:rPr>
              <a:t>40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35.7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106,438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9" y="5426572"/>
            <a:ext cx="32496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Unique users per month (Apr 2017)</a:t>
            </a:r>
          </a:p>
        </p:txBody>
      </p:sp>
    </p:spTree>
    <p:extLst>
      <p:ext uri="{BB962C8B-B14F-4D97-AF65-F5344CB8AC3E}">
        <p14:creationId xmlns:p14="http://schemas.microsoft.com/office/powerpoint/2010/main" val="4155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4" b="41703"/>
          <a:stretch/>
        </p:blipFill>
        <p:spPr>
          <a:xfrm>
            <a:off x="432553" y="1301973"/>
            <a:ext cx="8749596" cy="51445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1518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8B32DB0-2EB1-2C44-9F68-A427D8B85171}" vid="{011133A2-0BF1-BF44-BD0C-323D6125A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 template</Template>
  <TotalTime>2367</TotalTime>
  <Words>533</Words>
  <Application>Microsoft Macintosh PowerPoint</Application>
  <PresentationFormat>On-screen Show (4:3)</PresentationFormat>
  <Paragraphs>98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Wingdings</vt:lpstr>
      <vt:lpstr>GBIF_v2</vt:lpstr>
      <vt:lpstr>Introduction to GBIF and the BID programme</vt:lpstr>
      <vt:lpstr>GBIF origins</vt:lpstr>
      <vt:lpstr>Memorandum of understanding (mou)</vt:lpstr>
      <vt:lpstr>Current national participants</vt:lpstr>
      <vt:lpstr>DATA DISTRIBUTION</vt:lpstr>
      <vt:lpstr>Participation in oceania</vt:lpstr>
      <vt:lpstr>Data distribution in the pacific</vt:lpstr>
      <vt:lpstr>PowerPoint Presentation</vt:lpstr>
      <vt:lpstr> data access and use</vt:lpstr>
      <vt:lpstr> data access and use</vt:lpstr>
      <vt:lpstr>New gbif.org platform! </vt:lpstr>
      <vt:lpstr>Species Occurrence records in pacific islands</vt:lpstr>
      <vt:lpstr>Species Occurrence records in pacific islands</vt:lpstr>
      <vt:lpstr>Species Occurrence records in PACIFIC ISLANDS</vt:lpstr>
      <vt:lpstr>Species Occurrence records in PACIFIC ISLANDS</vt:lpstr>
      <vt:lpstr>Citizen science records in gbif</vt:lpstr>
      <vt:lpstr>Species Occurrence records in PACIFIC ISLANDS</vt:lpstr>
      <vt:lpstr>Species Occurrence records in PACIFIC ISLANDS</vt:lpstr>
      <vt:lpstr>Species Occurrence records in PACIFIC ISLANDS</vt:lpstr>
      <vt:lpstr>Dataset pages and citations</vt:lpstr>
      <vt:lpstr>Dataset pages and citations</vt:lpstr>
      <vt:lpstr>COUNTRY PAGES AND REPORTS</vt:lpstr>
      <vt:lpstr>COUNTRY PAGES AND REPORTS</vt:lpstr>
      <vt:lpstr>COUNTRY PAGES AND REPORTS</vt:lpstr>
      <vt:lpstr>The bid programme</vt:lpstr>
      <vt:lpstr>Bid programme timetable</vt:lpstr>
      <vt:lpstr>Building community of practice</vt:lpstr>
      <vt:lpstr>Project datasets</vt:lpstr>
      <vt:lpstr>Project datasets already in use!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GBIF in 2017: progress and priorities</dc:title>
  <dc:subject/>
  <dc:creator>Tim Hirsch</dc:creator>
  <cp:keywords/>
  <dc:description/>
  <cp:lastModifiedBy>Daniel Noesgaard</cp:lastModifiedBy>
  <cp:revision>58</cp:revision>
  <dcterms:created xsi:type="dcterms:W3CDTF">2017-06-12T09:56:38Z</dcterms:created>
  <dcterms:modified xsi:type="dcterms:W3CDTF">2017-08-02T11:43:20Z</dcterms:modified>
  <cp:category/>
</cp:coreProperties>
</file>