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  <p:sldMasterId id="2147483867" r:id="rId2"/>
    <p:sldMasterId id="2147483828" r:id="rId3"/>
    <p:sldMasterId id="2147483833" r:id="rId4"/>
    <p:sldMasterId id="2147483838" r:id="rId5"/>
    <p:sldMasterId id="2147483843" r:id="rId6"/>
    <p:sldMasterId id="2147483848" r:id="rId7"/>
    <p:sldMasterId id="2147483853" r:id="rId8"/>
  </p:sldMasterIdLst>
  <p:notesMasterIdLst>
    <p:notesMasterId r:id="rId28"/>
  </p:notesMasterIdLst>
  <p:sldIdLst>
    <p:sldId id="256" r:id="rId9"/>
    <p:sldId id="294" r:id="rId10"/>
    <p:sldId id="260" r:id="rId11"/>
    <p:sldId id="261" r:id="rId12"/>
    <p:sldId id="262" r:id="rId13"/>
    <p:sldId id="269" r:id="rId14"/>
    <p:sldId id="265" r:id="rId15"/>
    <p:sldId id="291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95" r:id="rId25"/>
    <p:sldId id="282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73398" autoAdjust="0"/>
  </p:normalViewPr>
  <p:slideViewPr>
    <p:cSldViewPr snapToGrid="0" snapToObjects="1">
      <p:cViewPr varScale="1">
        <p:scale>
          <a:sx n="74" d="100"/>
          <a:sy n="74" d="100"/>
        </p:scale>
        <p:origin x="168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6DD2E-436A-4DE9-AAEB-984DC135F14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8319BB-7498-4B08-B421-78B6A8C1B5D2}">
      <dgm:prSet phldrT="[Text]"/>
      <dgm:spPr/>
      <dgm:t>
        <a:bodyPr/>
        <a:lstStyle/>
        <a:p>
          <a:r>
            <a:rPr lang="en-GB" dirty="0" smtClean="0"/>
            <a:t>Funder</a:t>
          </a:r>
          <a:endParaRPr lang="en-GB" dirty="0"/>
        </a:p>
      </dgm:t>
    </dgm:pt>
    <dgm:pt modelId="{5433F401-79C5-454D-9D6B-1A455C6CBB75}" type="parTrans" cxnId="{8D944894-B389-46B5-90BB-78E780972849}">
      <dgm:prSet/>
      <dgm:spPr/>
      <dgm:t>
        <a:bodyPr/>
        <a:lstStyle/>
        <a:p>
          <a:endParaRPr lang="en-GB"/>
        </a:p>
      </dgm:t>
    </dgm:pt>
    <dgm:pt modelId="{2D86B45D-3C42-4097-A8CD-0CCEC3F0D343}" type="sibTrans" cxnId="{8D944894-B389-46B5-90BB-78E780972849}">
      <dgm:prSet/>
      <dgm:spPr/>
      <dgm:t>
        <a:bodyPr/>
        <a:lstStyle/>
        <a:p>
          <a:endParaRPr lang="en-GB"/>
        </a:p>
      </dgm:t>
    </dgm:pt>
    <dgm:pt modelId="{E261C795-A21F-493B-B2AC-729111A812DE}">
      <dgm:prSet phldrT="[Text]" custT="1"/>
      <dgm:spPr/>
      <dgm:t>
        <a:bodyPr/>
        <a:lstStyle/>
        <a:p>
          <a:r>
            <a:rPr lang="en-GB" sz="2000" b="1" dirty="0" smtClean="0"/>
            <a:t>Global Environment Facility</a:t>
          </a:r>
          <a:endParaRPr lang="en-GB" sz="2000" dirty="0"/>
        </a:p>
      </dgm:t>
    </dgm:pt>
    <dgm:pt modelId="{2166A558-66A9-402C-B717-65BF21076DED}" type="parTrans" cxnId="{119937DC-1711-48D7-BFFE-365D0051B265}">
      <dgm:prSet/>
      <dgm:spPr/>
      <dgm:t>
        <a:bodyPr/>
        <a:lstStyle/>
        <a:p>
          <a:endParaRPr lang="en-GB"/>
        </a:p>
      </dgm:t>
    </dgm:pt>
    <dgm:pt modelId="{E57CD884-50A2-461B-B881-3E794C134A9A}" type="sibTrans" cxnId="{119937DC-1711-48D7-BFFE-365D0051B265}">
      <dgm:prSet/>
      <dgm:spPr/>
      <dgm:t>
        <a:bodyPr/>
        <a:lstStyle/>
        <a:p>
          <a:endParaRPr lang="en-GB"/>
        </a:p>
      </dgm:t>
    </dgm:pt>
    <dgm:pt modelId="{4E59B7E5-3EDF-4308-90EF-3734844C6CED}">
      <dgm:prSet phldrT="[Text]" custT="1"/>
      <dgm:spPr/>
      <dgm:t>
        <a:bodyPr/>
        <a:lstStyle/>
        <a:p>
          <a:r>
            <a:rPr lang="en-GB" sz="1600" dirty="0" smtClean="0"/>
            <a:t>Global Trust Fund, Biodiversity Focal area</a:t>
          </a:r>
          <a:endParaRPr lang="en-GB" sz="1600" dirty="0"/>
        </a:p>
      </dgm:t>
    </dgm:pt>
    <dgm:pt modelId="{E7838747-53FC-47EB-A6E9-97C57C62252C}" type="parTrans" cxnId="{33680078-A297-4A64-A1F5-A70812AC6AF8}">
      <dgm:prSet/>
      <dgm:spPr/>
      <dgm:t>
        <a:bodyPr/>
        <a:lstStyle/>
        <a:p>
          <a:endParaRPr lang="en-GB"/>
        </a:p>
      </dgm:t>
    </dgm:pt>
    <dgm:pt modelId="{ED162D8C-C16D-4E61-9642-75E6FCB7E800}" type="sibTrans" cxnId="{33680078-A297-4A64-A1F5-A70812AC6AF8}">
      <dgm:prSet/>
      <dgm:spPr/>
      <dgm:t>
        <a:bodyPr/>
        <a:lstStyle/>
        <a:p>
          <a:endParaRPr lang="en-GB"/>
        </a:p>
      </dgm:t>
    </dgm:pt>
    <dgm:pt modelId="{CAF9B03B-43FE-41B1-BB52-23F7D162BD6F}">
      <dgm:prSet phldrT="[Text]"/>
      <dgm:spPr/>
      <dgm:t>
        <a:bodyPr/>
        <a:lstStyle/>
        <a:p>
          <a:r>
            <a:rPr lang="en-GB" dirty="0" smtClean="0"/>
            <a:t>Implementing Agency</a:t>
          </a:r>
          <a:endParaRPr lang="en-GB" dirty="0"/>
        </a:p>
      </dgm:t>
    </dgm:pt>
    <dgm:pt modelId="{B1452E45-828E-4811-9369-4C518CCEF69A}" type="parTrans" cxnId="{5D4584EB-FEB0-4FD0-8FE1-3D57209A7AE6}">
      <dgm:prSet/>
      <dgm:spPr/>
      <dgm:t>
        <a:bodyPr/>
        <a:lstStyle/>
        <a:p>
          <a:endParaRPr lang="en-GB"/>
        </a:p>
      </dgm:t>
    </dgm:pt>
    <dgm:pt modelId="{95856F7D-6238-4A6B-BFA6-E4EC7D47AB89}" type="sibTrans" cxnId="{5D4584EB-FEB0-4FD0-8FE1-3D57209A7AE6}">
      <dgm:prSet/>
      <dgm:spPr/>
      <dgm:t>
        <a:bodyPr/>
        <a:lstStyle/>
        <a:p>
          <a:endParaRPr lang="en-GB"/>
        </a:p>
      </dgm:t>
    </dgm:pt>
    <dgm:pt modelId="{42B70880-7C55-4F19-9909-FBE9348A55E3}">
      <dgm:prSet phldrT="[Text]" custT="1"/>
      <dgm:spPr/>
      <dgm:t>
        <a:bodyPr/>
        <a:lstStyle/>
        <a:p>
          <a:r>
            <a:rPr lang="en-GB" sz="2000" b="1" dirty="0" smtClean="0"/>
            <a:t>UN Environment </a:t>
          </a:r>
          <a:endParaRPr lang="en-GB" sz="2000" dirty="0"/>
        </a:p>
      </dgm:t>
    </dgm:pt>
    <dgm:pt modelId="{CD7113B2-138D-43A0-BD31-63F848437DAD}" type="parTrans" cxnId="{63C5D312-226B-4E63-939F-BBFC4AE4C137}">
      <dgm:prSet/>
      <dgm:spPr/>
      <dgm:t>
        <a:bodyPr/>
        <a:lstStyle/>
        <a:p>
          <a:endParaRPr lang="en-GB"/>
        </a:p>
      </dgm:t>
    </dgm:pt>
    <dgm:pt modelId="{CC59A689-57A3-44D6-A1EF-2080E845443F}" type="sibTrans" cxnId="{63C5D312-226B-4E63-939F-BBFC4AE4C137}">
      <dgm:prSet/>
      <dgm:spPr/>
      <dgm:t>
        <a:bodyPr/>
        <a:lstStyle/>
        <a:p>
          <a:endParaRPr lang="en-GB"/>
        </a:p>
      </dgm:t>
    </dgm:pt>
    <dgm:pt modelId="{B7A8112D-3B75-4817-9248-0A996CA25812}">
      <dgm:prSet phldrT="[Text]" custT="1"/>
      <dgm:spPr/>
      <dgm:t>
        <a:bodyPr/>
        <a:lstStyle/>
        <a:p>
          <a:r>
            <a:rPr lang="en-GB" sz="1600" dirty="0" smtClean="0"/>
            <a:t>Overall project supervision to ensure consistency with GEF and UNEP policies and procedures </a:t>
          </a:r>
          <a:endParaRPr lang="en-GB" sz="1600" dirty="0"/>
        </a:p>
      </dgm:t>
    </dgm:pt>
    <dgm:pt modelId="{5F5BA72E-D995-4045-A183-14E3A76F051D}" type="parTrans" cxnId="{BC0815C9-8011-4AA7-A612-DDB07E983F73}">
      <dgm:prSet/>
      <dgm:spPr/>
      <dgm:t>
        <a:bodyPr/>
        <a:lstStyle/>
        <a:p>
          <a:endParaRPr lang="en-GB"/>
        </a:p>
      </dgm:t>
    </dgm:pt>
    <dgm:pt modelId="{1B928B01-A0BE-451A-B1E8-F1A24D7790EE}" type="sibTrans" cxnId="{BC0815C9-8011-4AA7-A612-DDB07E983F73}">
      <dgm:prSet/>
      <dgm:spPr/>
      <dgm:t>
        <a:bodyPr/>
        <a:lstStyle/>
        <a:p>
          <a:endParaRPr lang="en-GB"/>
        </a:p>
      </dgm:t>
    </dgm:pt>
    <dgm:pt modelId="{12451AA7-A9F9-4E54-84E9-BE39124ECF25}">
      <dgm:prSet phldrT="[Text]"/>
      <dgm:spPr/>
      <dgm:t>
        <a:bodyPr/>
        <a:lstStyle/>
        <a:p>
          <a:r>
            <a:rPr lang="en-GB" dirty="0" smtClean="0"/>
            <a:t>Executing Agency</a:t>
          </a:r>
          <a:endParaRPr lang="en-GB" dirty="0"/>
        </a:p>
      </dgm:t>
    </dgm:pt>
    <dgm:pt modelId="{4C74BFA7-5F27-491F-BEAE-EC080F55CC53}" type="parTrans" cxnId="{70FF5E96-8E5F-4B89-96F8-348ED71C2FE8}">
      <dgm:prSet/>
      <dgm:spPr/>
      <dgm:t>
        <a:bodyPr/>
        <a:lstStyle/>
        <a:p>
          <a:endParaRPr lang="en-GB"/>
        </a:p>
      </dgm:t>
    </dgm:pt>
    <dgm:pt modelId="{EB7297C1-E04B-4987-B13E-541D1C8D8335}" type="sibTrans" cxnId="{70FF5E96-8E5F-4B89-96F8-348ED71C2FE8}">
      <dgm:prSet/>
      <dgm:spPr/>
      <dgm:t>
        <a:bodyPr/>
        <a:lstStyle/>
        <a:p>
          <a:endParaRPr lang="en-GB"/>
        </a:p>
      </dgm:t>
    </dgm:pt>
    <dgm:pt modelId="{394C8691-6E90-4D68-921F-7122FFD5CAAE}">
      <dgm:prSet phldrT="[Text]" custT="1"/>
      <dgm:spPr/>
      <dgm:t>
        <a:bodyPr/>
        <a:lstStyle/>
        <a:p>
          <a:r>
            <a:rPr lang="en-GB" sz="2000" b="1" dirty="0" smtClean="0"/>
            <a:t>UNEP-WCMC</a:t>
          </a:r>
          <a:endParaRPr lang="en-GB" sz="2000" dirty="0"/>
        </a:p>
      </dgm:t>
    </dgm:pt>
    <dgm:pt modelId="{78BFAEB3-8312-494A-AFD8-35B8D7C791AD}" type="parTrans" cxnId="{0D74F3FD-19F0-4231-BD70-324CE1BFC090}">
      <dgm:prSet/>
      <dgm:spPr/>
      <dgm:t>
        <a:bodyPr/>
        <a:lstStyle/>
        <a:p>
          <a:endParaRPr lang="en-GB"/>
        </a:p>
      </dgm:t>
    </dgm:pt>
    <dgm:pt modelId="{677FD115-2D88-486E-8196-96AE1AF238B8}" type="sibTrans" cxnId="{0D74F3FD-19F0-4231-BD70-324CE1BFC090}">
      <dgm:prSet/>
      <dgm:spPr/>
      <dgm:t>
        <a:bodyPr/>
        <a:lstStyle/>
        <a:p>
          <a:endParaRPr lang="en-GB"/>
        </a:p>
      </dgm:t>
    </dgm:pt>
    <dgm:pt modelId="{AEBD39CE-56D0-4EE5-8285-B9D0B7B80BD2}">
      <dgm:prSet phldrT="[Text]" custT="1"/>
      <dgm:spPr/>
      <dgm:t>
        <a:bodyPr/>
        <a:lstStyle/>
        <a:p>
          <a:r>
            <a:rPr lang="en-GB" sz="1600" dirty="0" smtClean="0"/>
            <a:t>Responsible for overall execution of the project and ensuring that financial and technical reporting requirements are met</a:t>
          </a:r>
          <a:endParaRPr lang="en-GB" sz="1600" dirty="0"/>
        </a:p>
      </dgm:t>
    </dgm:pt>
    <dgm:pt modelId="{CC927E9A-8B93-4F02-8F43-CD62985385BE}" type="parTrans" cxnId="{45DCEE0C-2071-4991-A078-7B0B6B21B552}">
      <dgm:prSet/>
      <dgm:spPr/>
      <dgm:t>
        <a:bodyPr/>
        <a:lstStyle/>
        <a:p>
          <a:endParaRPr lang="en-GB"/>
        </a:p>
      </dgm:t>
    </dgm:pt>
    <dgm:pt modelId="{4B72E761-9952-466F-82E1-9FBCED27BEFB}" type="sibTrans" cxnId="{45DCEE0C-2071-4991-A078-7B0B6B21B552}">
      <dgm:prSet/>
      <dgm:spPr/>
      <dgm:t>
        <a:bodyPr/>
        <a:lstStyle/>
        <a:p>
          <a:endParaRPr lang="en-GB"/>
        </a:p>
      </dgm:t>
    </dgm:pt>
    <dgm:pt modelId="{5307FB42-E7B0-4F9F-87E0-8CAE20C84A06}" type="pres">
      <dgm:prSet presAssocID="{9C06DD2E-436A-4DE9-AAEB-984DC135F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F2647D-8FF0-4C37-BD40-D37B27DC00B9}" type="pres">
      <dgm:prSet presAssocID="{12451AA7-A9F9-4E54-84E9-BE39124ECF25}" presName="boxAndChildren" presStyleCnt="0"/>
      <dgm:spPr/>
    </dgm:pt>
    <dgm:pt modelId="{8DFE4C53-8D81-4B2D-B86F-4B467D326242}" type="pres">
      <dgm:prSet presAssocID="{12451AA7-A9F9-4E54-84E9-BE39124ECF25}" presName="parentTextBox" presStyleLbl="node1" presStyleIdx="0" presStyleCnt="3"/>
      <dgm:spPr/>
      <dgm:t>
        <a:bodyPr/>
        <a:lstStyle/>
        <a:p>
          <a:endParaRPr lang="en-GB"/>
        </a:p>
      </dgm:t>
    </dgm:pt>
    <dgm:pt modelId="{3FA6F9CA-B0B9-4BC5-8534-8EE996BF173C}" type="pres">
      <dgm:prSet presAssocID="{12451AA7-A9F9-4E54-84E9-BE39124ECF25}" presName="entireBox" presStyleLbl="node1" presStyleIdx="0" presStyleCnt="3" custLinFactNeighborY="25394"/>
      <dgm:spPr/>
      <dgm:t>
        <a:bodyPr/>
        <a:lstStyle/>
        <a:p>
          <a:endParaRPr lang="en-GB"/>
        </a:p>
      </dgm:t>
    </dgm:pt>
    <dgm:pt modelId="{1310CA36-FF3C-4DCC-A72B-F79DADE5BE82}" type="pres">
      <dgm:prSet presAssocID="{12451AA7-A9F9-4E54-84E9-BE39124ECF25}" presName="descendantBox" presStyleCnt="0"/>
      <dgm:spPr/>
    </dgm:pt>
    <dgm:pt modelId="{63390185-9EAE-4BBA-80D8-8C2CEFF44C73}" type="pres">
      <dgm:prSet presAssocID="{394C8691-6E90-4D68-921F-7122FFD5CAA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81AD1-36CA-47F0-8E17-7AF71C2EE82E}" type="pres">
      <dgm:prSet presAssocID="{AEBD39CE-56D0-4EE5-8285-B9D0B7B80BD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24E00-C1DA-4027-A024-611773DD0ED1}" type="pres">
      <dgm:prSet presAssocID="{95856F7D-6238-4A6B-BFA6-E4EC7D47AB89}" presName="sp" presStyleCnt="0"/>
      <dgm:spPr/>
    </dgm:pt>
    <dgm:pt modelId="{E538A849-761C-4963-B443-7954C7C28B48}" type="pres">
      <dgm:prSet presAssocID="{CAF9B03B-43FE-41B1-BB52-23F7D162BD6F}" presName="arrowAndChildren" presStyleCnt="0"/>
      <dgm:spPr/>
    </dgm:pt>
    <dgm:pt modelId="{0536C39F-5C77-400C-B6E8-CAC1F5A2980E}" type="pres">
      <dgm:prSet presAssocID="{CAF9B03B-43FE-41B1-BB52-23F7D162BD6F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18DF3B0A-B320-4095-BD15-CFE2630D04A5}" type="pres">
      <dgm:prSet presAssocID="{CAF9B03B-43FE-41B1-BB52-23F7D162BD6F}" presName="arrow" presStyleLbl="node1" presStyleIdx="1" presStyleCnt="3"/>
      <dgm:spPr/>
      <dgm:t>
        <a:bodyPr/>
        <a:lstStyle/>
        <a:p>
          <a:endParaRPr lang="en-GB"/>
        </a:p>
      </dgm:t>
    </dgm:pt>
    <dgm:pt modelId="{CBB62A5F-2FFD-4C2C-9CCA-004AE454B5D3}" type="pres">
      <dgm:prSet presAssocID="{CAF9B03B-43FE-41B1-BB52-23F7D162BD6F}" presName="descendantArrow" presStyleCnt="0"/>
      <dgm:spPr/>
    </dgm:pt>
    <dgm:pt modelId="{232475F9-93A5-4BC1-A806-9D4E4B56E941}" type="pres">
      <dgm:prSet presAssocID="{42B70880-7C55-4F19-9909-FBE9348A55E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3462C4-1EE0-440B-840F-8B4C3918C673}" type="pres">
      <dgm:prSet presAssocID="{B7A8112D-3B75-4817-9248-0A996CA2581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BF2440-D904-426C-89B1-76A0668056F5}" type="pres">
      <dgm:prSet presAssocID="{2D86B45D-3C42-4097-A8CD-0CCEC3F0D343}" presName="sp" presStyleCnt="0"/>
      <dgm:spPr/>
    </dgm:pt>
    <dgm:pt modelId="{9FC9D7F6-7993-40E6-A33E-501A37DFA6AE}" type="pres">
      <dgm:prSet presAssocID="{128319BB-7498-4B08-B421-78B6A8C1B5D2}" presName="arrowAndChildren" presStyleCnt="0"/>
      <dgm:spPr/>
    </dgm:pt>
    <dgm:pt modelId="{DD0B6F2E-643F-4828-80A0-81F01260E64E}" type="pres">
      <dgm:prSet presAssocID="{128319BB-7498-4B08-B421-78B6A8C1B5D2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75A48778-E181-487D-A74E-57227D5352F7}" type="pres">
      <dgm:prSet presAssocID="{128319BB-7498-4B08-B421-78B6A8C1B5D2}" presName="arrow" presStyleLbl="node1" presStyleIdx="2" presStyleCnt="3"/>
      <dgm:spPr/>
      <dgm:t>
        <a:bodyPr/>
        <a:lstStyle/>
        <a:p>
          <a:endParaRPr lang="en-GB"/>
        </a:p>
      </dgm:t>
    </dgm:pt>
    <dgm:pt modelId="{85031517-2A42-4264-991F-89CA3B8C2FB7}" type="pres">
      <dgm:prSet presAssocID="{128319BB-7498-4B08-B421-78B6A8C1B5D2}" presName="descendantArrow" presStyleCnt="0"/>
      <dgm:spPr/>
    </dgm:pt>
    <dgm:pt modelId="{4D2CFA33-B70E-49D8-AA03-A5E6829DABB0}" type="pres">
      <dgm:prSet presAssocID="{E261C795-A21F-493B-B2AC-729111A812D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E06198-3CD8-4103-82AF-F59737BE2F2B}" type="pres">
      <dgm:prSet presAssocID="{4E59B7E5-3EDF-4308-90EF-3734844C6CE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FF5E96-8E5F-4B89-96F8-348ED71C2FE8}" srcId="{9C06DD2E-436A-4DE9-AAEB-984DC135F148}" destId="{12451AA7-A9F9-4E54-84E9-BE39124ECF25}" srcOrd="2" destOrd="0" parTransId="{4C74BFA7-5F27-491F-BEAE-EC080F55CC53}" sibTransId="{EB7297C1-E04B-4987-B13E-541D1C8D8335}"/>
    <dgm:cxn modelId="{73C9D923-5FB7-4D38-B85A-9FABC231BBD5}" type="presOf" srcId="{42B70880-7C55-4F19-9909-FBE9348A55E3}" destId="{232475F9-93A5-4BC1-A806-9D4E4B56E941}" srcOrd="0" destOrd="0" presId="urn:microsoft.com/office/officeart/2005/8/layout/process4"/>
    <dgm:cxn modelId="{B6BF438B-E37F-415C-9668-D184724E9FD9}" type="presOf" srcId="{CAF9B03B-43FE-41B1-BB52-23F7D162BD6F}" destId="{18DF3B0A-B320-4095-BD15-CFE2630D04A5}" srcOrd="1" destOrd="0" presId="urn:microsoft.com/office/officeart/2005/8/layout/process4"/>
    <dgm:cxn modelId="{B932B6E3-CDB5-4688-86EA-2249384C66D0}" type="presOf" srcId="{E261C795-A21F-493B-B2AC-729111A812DE}" destId="{4D2CFA33-B70E-49D8-AA03-A5E6829DABB0}" srcOrd="0" destOrd="0" presId="urn:microsoft.com/office/officeart/2005/8/layout/process4"/>
    <dgm:cxn modelId="{5D4584EB-FEB0-4FD0-8FE1-3D57209A7AE6}" srcId="{9C06DD2E-436A-4DE9-AAEB-984DC135F148}" destId="{CAF9B03B-43FE-41B1-BB52-23F7D162BD6F}" srcOrd="1" destOrd="0" parTransId="{B1452E45-828E-4811-9369-4C518CCEF69A}" sibTransId="{95856F7D-6238-4A6B-BFA6-E4EC7D47AB89}"/>
    <dgm:cxn modelId="{BC0815C9-8011-4AA7-A612-DDB07E983F73}" srcId="{CAF9B03B-43FE-41B1-BB52-23F7D162BD6F}" destId="{B7A8112D-3B75-4817-9248-0A996CA25812}" srcOrd="1" destOrd="0" parTransId="{5F5BA72E-D995-4045-A183-14E3A76F051D}" sibTransId="{1B928B01-A0BE-451A-B1E8-F1A24D7790EE}"/>
    <dgm:cxn modelId="{63C5D312-226B-4E63-939F-BBFC4AE4C137}" srcId="{CAF9B03B-43FE-41B1-BB52-23F7D162BD6F}" destId="{42B70880-7C55-4F19-9909-FBE9348A55E3}" srcOrd="0" destOrd="0" parTransId="{CD7113B2-138D-43A0-BD31-63F848437DAD}" sibTransId="{CC59A689-57A3-44D6-A1EF-2080E845443F}"/>
    <dgm:cxn modelId="{8D944894-B389-46B5-90BB-78E780972849}" srcId="{9C06DD2E-436A-4DE9-AAEB-984DC135F148}" destId="{128319BB-7498-4B08-B421-78B6A8C1B5D2}" srcOrd="0" destOrd="0" parTransId="{5433F401-79C5-454D-9D6B-1A455C6CBB75}" sibTransId="{2D86B45D-3C42-4097-A8CD-0CCEC3F0D343}"/>
    <dgm:cxn modelId="{119937DC-1711-48D7-BFFE-365D0051B265}" srcId="{128319BB-7498-4B08-B421-78B6A8C1B5D2}" destId="{E261C795-A21F-493B-B2AC-729111A812DE}" srcOrd="0" destOrd="0" parTransId="{2166A558-66A9-402C-B717-65BF21076DED}" sibTransId="{E57CD884-50A2-461B-B881-3E794C134A9A}"/>
    <dgm:cxn modelId="{DA079310-8A0B-4FCA-BCE3-804BAF797549}" type="presOf" srcId="{12451AA7-A9F9-4E54-84E9-BE39124ECF25}" destId="{3FA6F9CA-B0B9-4BC5-8534-8EE996BF173C}" srcOrd="1" destOrd="0" presId="urn:microsoft.com/office/officeart/2005/8/layout/process4"/>
    <dgm:cxn modelId="{7E2AD9E3-145F-49D9-BC66-217BEAC48E9D}" type="presOf" srcId="{AEBD39CE-56D0-4EE5-8285-B9D0B7B80BD2}" destId="{C5C81AD1-36CA-47F0-8E17-7AF71C2EE82E}" srcOrd="0" destOrd="0" presId="urn:microsoft.com/office/officeart/2005/8/layout/process4"/>
    <dgm:cxn modelId="{7A7C7C45-7AF1-4DB2-A677-797267C4DDC1}" type="presOf" srcId="{128319BB-7498-4B08-B421-78B6A8C1B5D2}" destId="{75A48778-E181-487D-A74E-57227D5352F7}" srcOrd="1" destOrd="0" presId="urn:microsoft.com/office/officeart/2005/8/layout/process4"/>
    <dgm:cxn modelId="{DCFAABBA-295E-4F61-9932-70074CB1E750}" type="presOf" srcId="{B7A8112D-3B75-4817-9248-0A996CA25812}" destId="{8F3462C4-1EE0-440B-840F-8B4C3918C673}" srcOrd="0" destOrd="0" presId="urn:microsoft.com/office/officeart/2005/8/layout/process4"/>
    <dgm:cxn modelId="{AE8A0ACB-BDDC-417B-9A4B-32FD396779D3}" type="presOf" srcId="{12451AA7-A9F9-4E54-84E9-BE39124ECF25}" destId="{8DFE4C53-8D81-4B2D-B86F-4B467D326242}" srcOrd="0" destOrd="0" presId="urn:microsoft.com/office/officeart/2005/8/layout/process4"/>
    <dgm:cxn modelId="{A3B47F63-7C85-4666-B39E-F545C7292AA9}" type="presOf" srcId="{4E59B7E5-3EDF-4308-90EF-3734844C6CED}" destId="{95E06198-3CD8-4103-82AF-F59737BE2F2B}" srcOrd="0" destOrd="0" presId="urn:microsoft.com/office/officeart/2005/8/layout/process4"/>
    <dgm:cxn modelId="{528983BE-D38B-4DAC-AF8D-7712930FEBD5}" type="presOf" srcId="{9C06DD2E-436A-4DE9-AAEB-984DC135F148}" destId="{5307FB42-E7B0-4F9F-87E0-8CAE20C84A06}" srcOrd="0" destOrd="0" presId="urn:microsoft.com/office/officeart/2005/8/layout/process4"/>
    <dgm:cxn modelId="{45DCEE0C-2071-4991-A078-7B0B6B21B552}" srcId="{12451AA7-A9F9-4E54-84E9-BE39124ECF25}" destId="{AEBD39CE-56D0-4EE5-8285-B9D0B7B80BD2}" srcOrd="1" destOrd="0" parTransId="{CC927E9A-8B93-4F02-8F43-CD62985385BE}" sibTransId="{4B72E761-9952-466F-82E1-9FBCED27BEFB}"/>
    <dgm:cxn modelId="{2E622457-03DA-4354-A6EE-E962F72A4DE5}" type="presOf" srcId="{CAF9B03B-43FE-41B1-BB52-23F7D162BD6F}" destId="{0536C39F-5C77-400C-B6E8-CAC1F5A2980E}" srcOrd="0" destOrd="0" presId="urn:microsoft.com/office/officeart/2005/8/layout/process4"/>
    <dgm:cxn modelId="{E77F12D4-36DA-42D9-ADD7-5F070774D1D7}" type="presOf" srcId="{394C8691-6E90-4D68-921F-7122FFD5CAAE}" destId="{63390185-9EAE-4BBA-80D8-8C2CEFF44C73}" srcOrd="0" destOrd="0" presId="urn:microsoft.com/office/officeart/2005/8/layout/process4"/>
    <dgm:cxn modelId="{64D074C6-25B5-4B70-9A51-79043D86D84E}" type="presOf" srcId="{128319BB-7498-4B08-B421-78B6A8C1B5D2}" destId="{DD0B6F2E-643F-4828-80A0-81F01260E64E}" srcOrd="0" destOrd="0" presId="urn:microsoft.com/office/officeart/2005/8/layout/process4"/>
    <dgm:cxn modelId="{0D74F3FD-19F0-4231-BD70-324CE1BFC090}" srcId="{12451AA7-A9F9-4E54-84E9-BE39124ECF25}" destId="{394C8691-6E90-4D68-921F-7122FFD5CAAE}" srcOrd="0" destOrd="0" parTransId="{78BFAEB3-8312-494A-AFD8-35B8D7C791AD}" sibTransId="{677FD115-2D88-486E-8196-96AE1AF238B8}"/>
    <dgm:cxn modelId="{33680078-A297-4A64-A1F5-A70812AC6AF8}" srcId="{128319BB-7498-4B08-B421-78B6A8C1B5D2}" destId="{4E59B7E5-3EDF-4308-90EF-3734844C6CED}" srcOrd="1" destOrd="0" parTransId="{E7838747-53FC-47EB-A6E9-97C57C62252C}" sibTransId="{ED162D8C-C16D-4E61-9642-75E6FCB7E800}"/>
    <dgm:cxn modelId="{4E1E8CBB-3157-44D0-8578-81C3765DB377}" type="presParOf" srcId="{5307FB42-E7B0-4F9F-87E0-8CAE20C84A06}" destId="{24F2647D-8FF0-4C37-BD40-D37B27DC00B9}" srcOrd="0" destOrd="0" presId="urn:microsoft.com/office/officeart/2005/8/layout/process4"/>
    <dgm:cxn modelId="{3C27468F-C7E8-4A2F-80A5-61D3149FE95A}" type="presParOf" srcId="{24F2647D-8FF0-4C37-BD40-D37B27DC00B9}" destId="{8DFE4C53-8D81-4B2D-B86F-4B467D326242}" srcOrd="0" destOrd="0" presId="urn:microsoft.com/office/officeart/2005/8/layout/process4"/>
    <dgm:cxn modelId="{9FDBACDF-F91A-4765-8D2C-BE528B930C66}" type="presParOf" srcId="{24F2647D-8FF0-4C37-BD40-D37B27DC00B9}" destId="{3FA6F9CA-B0B9-4BC5-8534-8EE996BF173C}" srcOrd="1" destOrd="0" presId="urn:microsoft.com/office/officeart/2005/8/layout/process4"/>
    <dgm:cxn modelId="{ED05E746-3186-4DA8-B18F-63FE382299A6}" type="presParOf" srcId="{24F2647D-8FF0-4C37-BD40-D37B27DC00B9}" destId="{1310CA36-FF3C-4DCC-A72B-F79DADE5BE82}" srcOrd="2" destOrd="0" presId="urn:microsoft.com/office/officeart/2005/8/layout/process4"/>
    <dgm:cxn modelId="{E74A787A-0624-42CE-851C-7C1BC7FD6894}" type="presParOf" srcId="{1310CA36-FF3C-4DCC-A72B-F79DADE5BE82}" destId="{63390185-9EAE-4BBA-80D8-8C2CEFF44C73}" srcOrd="0" destOrd="0" presId="urn:microsoft.com/office/officeart/2005/8/layout/process4"/>
    <dgm:cxn modelId="{D8ADEE95-E1C1-48E0-B38D-7FAB39E3EA11}" type="presParOf" srcId="{1310CA36-FF3C-4DCC-A72B-F79DADE5BE82}" destId="{C5C81AD1-36CA-47F0-8E17-7AF71C2EE82E}" srcOrd="1" destOrd="0" presId="urn:microsoft.com/office/officeart/2005/8/layout/process4"/>
    <dgm:cxn modelId="{0D53BB47-6FF5-4E19-BAC4-966583C64C52}" type="presParOf" srcId="{5307FB42-E7B0-4F9F-87E0-8CAE20C84A06}" destId="{A2E24E00-C1DA-4027-A024-611773DD0ED1}" srcOrd="1" destOrd="0" presId="urn:microsoft.com/office/officeart/2005/8/layout/process4"/>
    <dgm:cxn modelId="{8CD37859-4E0A-42B8-AAF6-E07E9867BCAA}" type="presParOf" srcId="{5307FB42-E7B0-4F9F-87E0-8CAE20C84A06}" destId="{E538A849-761C-4963-B443-7954C7C28B48}" srcOrd="2" destOrd="0" presId="urn:microsoft.com/office/officeart/2005/8/layout/process4"/>
    <dgm:cxn modelId="{99EF9298-03D0-4130-9D64-7B256316BECA}" type="presParOf" srcId="{E538A849-761C-4963-B443-7954C7C28B48}" destId="{0536C39F-5C77-400C-B6E8-CAC1F5A2980E}" srcOrd="0" destOrd="0" presId="urn:microsoft.com/office/officeart/2005/8/layout/process4"/>
    <dgm:cxn modelId="{8619F9F0-83FC-431A-A1FD-B1F5A8A873A2}" type="presParOf" srcId="{E538A849-761C-4963-B443-7954C7C28B48}" destId="{18DF3B0A-B320-4095-BD15-CFE2630D04A5}" srcOrd="1" destOrd="0" presId="urn:microsoft.com/office/officeart/2005/8/layout/process4"/>
    <dgm:cxn modelId="{72300B45-36F3-450C-B92F-48D60CE29DFD}" type="presParOf" srcId="{E538A849-761C-4963-B443-7954C7C28B48}" destId="{CBB62A5F-2FFD-4C2C-9CCA-004AE454B5D3}" srcOrd="2" destOrd="0" presId="urn:microsoft.com/office/officeart/2005/8/layout/process4"/>
    <dgm:cxn modelId="{0B5509E2-0BEB-4A9B-84E4-30A1AE2E6151}" type="presParOf" srcId="{CBB62A5F-2FFD-4C2C-9CCA-004AE454B5D3}" destId="{232475F9-93A5-4BC1-A806-9D4E4B56E941}" srcOrd="0" destOrd="0" presId="urn:microsoft.com/office/officeart/2005/8/layout/process4"/>
    <dgm:cxn modelId="{EA08D1B2-BB44-4F40-A030-5C7D96A4F139}" type="presParOf" srcId="{CBB62A5F-2FFD-4C2C-9CCA-004AE454B5D3}" destId="{8F3462C4-1EE0-440B-840F-8B4C3918C673}" srcOrd="1" destOrd="0" presId="urn:microsoft.com/office/officeart/2005/8/layout/process4"/>
    <dgm:cxn modelId="{82F40468-85B8-4E1D-BFC8-40386DCB2397}" type="presParOf" srcId="{5307FB42-E7B0-4F9F-87E0-8CAE20C84A06}" destId="{3DBF2440-D904-426C-89B1-76A0668056F5}" srcOrd="3" destOrd="0" presId="urn:microsoft.com/office/officeart/2005/8/layout/process4"/>
    <dgm:cxn modelId="{24C5ABF1-A114-4166-8086-ADE380E01903}" type="presParOf" srcId="{5307FB42-E7B0-4F9F-87E0-8CAE20C84A06}" destId="{9FC9D7F6-7993-40E6-A33E-501A37DFA6AE}" srcOrd="4" destOrd="0" presId="urn:microsoft.com/office/officeart/2005/8/layout/process4"/>
    <dgm:cxn modelId="{BF1BFA96-6E4D-41BB-BB36-A85E8B6B33B7}" type="presParOf" srcId="{9FC9D7F6-7993-40E6-A33E-501A37DFA6AE}" destId="{DD0B6F2E-643F-4828-80A0-81F01260E64E}" srcOrd="0" destOrd="0" presId="urn:microsoft.com/office/officeart/2005/8/layout/process4"/>
    <dgm:cxn modelId="{FE15ADEF-16A1-42AB-90E5-089796CF0CE7}" type="presParOf" srcId="{9FC9D7F6-7993-40E6-A33E-501A37DFA6AE}" destId="{75A48778-E181-487D-A74E-57227D5352F7}" srcOrd="1" destOrd="0" presId="urn:microsoft.com/office/officeart/2005/8/layout/process4"/>
    <dgm:cxn modelId="{35975C6C-6311-4826-946B-96A37D5F1124}" type="presParOf" srcId="{9FC9D7F6-7993-40E6-A33E-501A37DFA6AE}" destId="{85031517-2A42-4264-991F-89CA3B8C2FB7}" srcOrd="2" destOrd="0" presId="urn:microsoft.com/office/officeart/2005/8/layout/process4"/>
    <dgm:cxn modelId="{43F3F388-34A2-4606-819A-D492D9241B57}" type="presParOf" srcId="{85031517-2A42-4264-991F-89CA3B8C2FB7}" destId="{4D2CFA33-B70E-49D8-AA03-A5E6829DABB0}" srcOrd="0" destOrd="0" presId="urn:microsoft.com/office/officeart/2005/8/layout/process4"/>
    <dgm:cxn modelId="{1335DCE1-87BE-4A84-95D1-E5CEA360CC39}" type="presParOf" srcId="{85031517-2A42-4264-991F-89CA3B8C2FB7}" destId="{95E06198-3CD8-4103-82AF-F59737BE2F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24EA1-B513-410A-AFF8-2179296BBF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010B5A-3267-4954-8CEA-4563FFDE4E3B}">
      <dgm:prSet phldrT="[Text]" custT="1"/>
      <dgm:spPr>
        <a:xfrm rot="16200000">
          <a:off x="-146373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GB" sz="1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algn="l"/>
          <a:endParaRPr lang="en-GB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algn="ctr"/>
          <a:r>
            <a:rPr lang="en-GB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GLOBAL </a:t>
          </a:r>
          <a:r>
            <a:rPr lang="en-GB" sz="20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PROBLEMS</a:t>
          </a:r>
          <a:endParaRPr lang="en-GB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2888E14-4DEB-41DC-AC32-3259A27295E0}" type="parTrans" cxnId="{35474621-926F-4187-A309-AB0916157E4B}">
      <dgm:prSet/>
      <dgm:spPr/>
      <dgm:t>
        <a:bodyPr/>
        <a:lstStyle/>
        <a:p>
          <a:endParaRPr lang="en-GB"/>
        </a:p>
      </dgm:t>
    </dgm:pt>
    <dgm:pt modelId="{63437042-85C0-4F0E-8E16-BC69A4B79F1E}" type="sibTrans" cxnId="{35474621-926F-4187-A309-AB0916157E4B}">
      <dgm:prSet/>
      <dgm:spPr/>
      <dgm:t>
        <a:bodyPr/>
        <a:lstStyle/>
        <a:p>
          <a:endParaRPr lang="en-GB"/>
        </a:p>
      </dgm:t>
    </dgm:pt>
    <dgm:pt modelId="{C854B943-040E-4400-91CB-A6AEB9BE0970}">
      <dgm:prSet phldrT="[Text]" custT="1"/>
      <dgm:spPr>
        <a:xfrm rot="16200000">
          <a:off x="-146373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CA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Global environmental benefits are not being achieved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B34639C-3998-4DED-8780-7E86434535C1}" type="parTrans" cxnId="{9FEA92AC-E0CB-4F24-A13D-3D90B0499135}">
      <dgm:prSet/>
      <dgm:spPr/>
      <dgm:t>
        <a:bodyPr/>
        <a:lstStyle/>
        <a:p>
          <a:endParaRPr lang="en-GB"/>
        </a:p>
      </dgm:t>
    </dgm:pt>
    <dgm:pt modelId="{47CA2F76-F107-4CDE-8687-E2304CF6766A}" type="sibTrans" cxnId="{9FEA92AC-E0CB-4F24-A13D-3D90B0499135}">
      <dgm:prSet/>
      <dgm:spPr/>
      <dgm:t>
        <a:bodyPr/>
        <a:lstStyle/>
        <a:p>
          <a:endParaRPr lang="en-GB"/>
        </a:p>
      </dgm:t>
    </dgm:pt>
    <dgm:pt modelId="{151C237F-B610-4946-AFCE-E76944C56D6F}">
      <dgm:prSet phldrT="[Text]" custT="1"/>
      <dgm:spPr>
        <a:xfrm rot="16200000">
          <a:off x="-146373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CA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National development </a:t>
          </a:r>
          <a:r>
            <a:rPr lang="en-CA" sz="1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potential  </a:t>
          </a:r>
          <a:r>
            <a:rPr lang="en-CA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is not maximised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A165510-1F40-4B18-AAA3-33333F700D21}" type="parTrans" cxnId="{07BACCCE-B2B7-4A34-8B7D-43850BF19A80}">
      <dgm:prSet/>
      <dgm:spPr/>
      <dgm:t>
        <a:bodyPr/>
        <a:lstStyle/>
        <a:p>
          <a:endParaRPr lang="en-GB"/>
        </a:p>
      </dgm:t>
    </dgm:pt>
    <dgm:pt modelId="{0120FC4E-92F2-4093-A7DB-86A90C684A5F}" type="sibTrans" cxnId="{07BACCCE-B2B7-4A34-8B7D-43850BF19A80}">
      <dgm:prSet/>
      <dgm:spPr/>
      <dgm:t>
        <a:bodyPr/>
        <a:lstStyle/>
        <a:p>
          <a:endParaRPr lang="en-GB"/>
        </a:p>
      </dgm:t>
    </dgm:pt>
    <dgm:pt modelId="{357FA007-6DA3-4E05-A845-8E129D06CA5F}">
      <dgm:prSet phldrT="[Text]" custT="1"/>
      <dgm:spPr>
        <a:xfrm rot="16200000">
          <a:off x="17871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20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NATIONAL </a:t>
          </a:r>
          <a:r>
            <a:rPr lang="en-GB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PROBLEMS</a:t>
          </a:r>
        </a:p>
      </dgm:t>
    </dgm:pt>
    <dgm:pt modelId="{272DE0AA-FC41-40B8-B263-CD36EC89CC2F}" type="parTrans" cxnId="{E1E52E9C-B6D8-4D0C-8C42-90BD62E11693}">
      <dgm:prSet/>
      <dgm:spPr/>
      <dgm:t>
        <a:bodyPr/>
        <a:lstStyle/>
        <a:p>
          <a:endParaRPr lang="en-GB"/>
        </a:p>
      </dgm:t>
    </dgm:pt>
    <dgm:pt modelId="{EDC32BF4-690B-42E7-9C42-55EA5E9DA6DA}" type="sibTrans" cxnId="{E1E52E9C-B6D8-4D0C-8C42-90BD62E11693}">
      <dgm:prSet/>
      <dgm:spPr/>
      <dgm:t>
        <a:bodyPr/>
        <a:lstStyle/>
        <a:p>
          <a:endParaRPr lang="en-GB"/>
        </a:p>
      </dgm:t>
    </dgm:pt>
    <dgm:pt modelId="{39B61D7B-F64B-4DFF-91A2-BBBC115325CD}">
      <dgm:prSet phldrT="[Text]" custT="1"/>
      <dgm:spPr>
        <a:xfrm rot="16200000">
          <a:off x="17871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CA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Decision making does not take sufficient account of biodiversity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A2A561A-081E-4FCA-9FE6-82D1AC265D70}" type="parTrans" cxnId="{02C78B44-91CE-4A98-AE9C-A5F27E7FA160}">
      <dgm:prSet/>
      <dgm:spPr/>
      <dgm:t>
        <a:bodyPr/>
        <a:lstStyle/>
        <a:p>
          <a:endParaRPr lang="en-GB"/>
        </a:p>
      </dgm:t>
    </dgm:pt>
    <dgm:pt modelId="{108F440C-39C8-47A7-A741-D233ECC785E2}" type="sibTrans" cxnId="{02C78B44-91CE-4A98-AE9C-A5F27E7FA160}">
      <dgm:prSet/>
      <dgm:spPr/>
      <dgm:t>
        <a:bodyPr/>
        <a:lstStyle/>
        <a:p>
          <a:endParaRPr lang="en-GB"/>
        </a:p>
      </dgm:t>
    </dgm:pt>
    <dgm:pt modelId="{5FE4C179-6728-45FE-8BE9-E952D9E4D6B0}">
      <dgm:prSet phldrT="[Text]" custT="1"/>
      <dgm:spPr>
        <a:xfrm rot="16200000">
          <a:off x="17871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CA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Biodiversity knowledge is not accessible to decision makers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93F80E-7CE8-48CD-AF6F-958AA95216B5}" type="parTrans" cxnId="{0066E624-75BA-418A-9718-4EB0A311E51F}">
      <dgm:prSet/>
      <dgm:spPr/>
      <dgm:t>
        <a:bodyPr/>
        <a:lstStyle/>
        <a:p>
          <a:endParaRPr lang="en-GB"/>
        </a:p>
      </dgm:t>
    </dgm:pt>
    <dgm:pt modelId="{63AACBCE-2B8D-4297-A662-532BDB5FE4EE}" type="sibTrans" cxnId="{0066E624-75BA-418A-9718-4EB0A311E51F}">
      <dgm:prSet/>
      <dgm:spPr/>
      <dgm:t>
        <a:bodyPr/>
        <a:lstStyle/>
        <a:p>
          <a:endParaRPr lang="en-GB"/>
        </a:p>
      </dgm:t>
    </dgm:pt>
    <dgm:pt modelId="{D78705E6-FB18-432D-827B-BF10E1F2C5EF}">
      <dgm:prSet phldrT="[Text]" custT="1"/>
      <dgm:spPr>
        <a:xfrm rot="16200000">
          <a:off x="17871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CA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Biodiversity information has limited influence on policy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2088677-28E3-4622-8558-D957626344E0}" type="parTrans" cxnId="{D227B8EC-09F0-4687-826A-C4D2369E3E13}">
      <dgm:prSet/>
      <dgm:spPr/>
      <dgm:t>
        <a:bodyPr/>
        <a:lstStyle/>
        <a:p>
          <a:endParaRPr lang="en-GB"/>
        </a:p>
      </dgm:t>
    </dgm:pt>
    <dgm:pt modelId="{38DE79DA-6E6A-4ED5-98E5-9478A5F27998}" type="sibTrans" cxnId="{D227B8EC-09F0-4687-826A-C4D2369E3E13}">
      <dgm:prSet/>
      <dgm:spPr/>
      <dgm:t>
        <a:bodyPr/>
        <a:lstStyle/>
        <a:p>
          <a:endParaRPr lang="en-GB"/>
        </a:p>
      </dgm:t>
    </dgm:pt>
    <dgm:pt modelId="{BDBA6592-276F-4C12-9D78-0CEF9AB48A35}">
      <dgm:prSet phldrT="[Text]" custT="1"/>
      <dgm:spPr>
        <a:xfrm rot="16200000">
          <a:off x="17871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BA54B61-5987-40B2-80AB-7FB98687D2EE}" type="parTrans" cxnId="{982C09F9-4C77-4301-AD18-A0019B4A58A6}">
      <dgm:prSet/>
      <dgm:spPr/>
      <dgm:t>
        <a:bodyPr/>
        <a:lstStyle/>
        <a:p>
          <a:endParaRPr lang="en-GB"/>
        </a:p>
      </dgm:t>
    </dgm:pt>
    <dgm:pt modelId="{C4BC5919-BC79-4A2B-BEF2-57D86D125284}" type="sibTrans" cxnId="{982C09F9-4C77-4301-AD18-A0019B4A58A6}">
      <dgm:prSet/>
      <dgm:spPr/>
      <dgm:t>
        <a:bodyPr/>
        <a:lstStyle/>
        <a:p>
          <a:endParaRPr lang="en-GB"/>
        </a:p>
      </dgm:t>
    </dgm:pt>
    <dgm:pt modelId="{49A7E6DF-D194-485E-9076-9D5E023166AB}">
      <dgm:prSet phldrT="[Text]" custT="1"/>
      <dgm:spPr>
        <a:xfrm rot="16200000">
          <a:off x="17871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F9F035A-334B-47B3-8320-B6896198CFFD}" type="parTrans" cxnId="{23709B8A-F725-47F1-9AD1-D3C8DBAF5203}">
      <dgm:prSet/>
      <dgm:spPr/>
      <dgm:t>
        <a:bodyPr/>
        <a:lstStyle/>
        <a:p>
          <a:endParaRPr lang="en-GB"/>
        </a:p>
      </dgm:t>
    </dgm:pt>
    <dgm:pt modelId="{90A8A732-BC9B-492A-8990-3021DBE693CC}" type="sibTrans" cxnId="{23709B8A-F725-47F1-9AD1-D3C8DBAF5203}">
      <dgm:prSet/>
      <dgm:spPr/>
      <dgm:t>
        <a:bodyPr/>
        <a:lstStyle/>
        <a:p>
          <a:endParaRPr lang="en-GB"/>
        </a:p>
      </dgm:t>
    </dgm:pt>
    <dgm:pt modelId="{C771B66D-6D15-42EC-A8A9-889A94FDD853}">
      <dgm:prSet phldrT="[Text]" custT="1"/>
      <dgm:spPr>
        <a:xfrm rot="16200000">
          <a:off x="-1463730" y="1488096"/>
          <a:ext cx="4551893" cy="1575699"/>
        </a:xfrm>
        <a:noFill/>
        <a:ln w="50800" cap="flat" cmpd="sng" algn="ctr">
          <a:solidFill>
            <a:srgbClr val="ED7D31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D22FD93-F3DC-4DF0-91C0-E61988CABA00}" type="parTrans" cxnId="{C930CFAD-14A5-4757-AC55-31EF5BFA9E82}">
      <dgm:prSet/>
      <dgm:spPr/>
      <dgm:t>
        <a:bodyPr/>
        <a:lstStyle/>
        <a:p>
          <a:endParaRPr lang="en-GB"/>
        </a:p>
      </dgm:t>
    </dgm:pt>
    <dgm:pt modelId="{FC071B15-3ADA-4604-B3DA-0672F43A09C0}" type="sibTrans" cxnId="{C930CFAD-14A5-4757-AC55-31EF5BFA9E82}">
      <dgm:prSet/>
      <dgm:spPr/>
      <dgm:t>
        <a:bodyPr/>
        <a:lstStyle/>
        <a:p>
          <a:endParaRPr lang="en-GB"/>
        </a:p>
      </dgm:t>
    </dgm:pt>
    <dgm:pt modelId="{5BBD33C6-ED1C-483D-BDC6-3F361134A393}" type="pres">
      <dgm:prSet presAssocID="{C8624EA1-B513-410A-AFF8-2179296BBF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B9D01E-3CC4-4041-9A5F-6B008D72F347}" type="pres">
      <dgm:prSet presAssocID="{73010B5A-3267-4954-8CEA-4563FFDE4E3B}" presName="node" presStyleLbl="node1" presStyleIdx="0" presStyleCnt="2" custLinFactNeighborX="19232" custLinFactNeighborY="-4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C129F54-82D0-4249-B3BA-1D778454B6D5}" type="pres">
      <dgm:prSet presAssocID="{63437042-85C0-4F0E-8E16-BC69A4B79F1E}" presName="sibTrans" presStyleCnt="0"/>
      <dgm:spPr/>
    </dgm:pt>
    <dgm:pt modelId="{9756D02D-8D87-4DC6-B9ED-573B4D28A656}" type="pres">
      <dgm:prSet presAssocID="{357FA007-6DA3-4E05-A845-8E129D06CA5F}" presName="node" presStyleLbl="node1" presStyleIdx="1" presStyleCnt="2" custLinFactNeighborX="-242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66E17F29-5713-499B-88C2-C82C9BE183F5}" type="presOf" srcId="{BDBA6592-276F-4C12-9D78-0CEF9AB48A35}" destId="{9756D02D-8D87-4DC6-B9ED-573B4D28A656}" srcOrd="0" destOrd="2" presId="urn:microsoft.com/office/officeart/2005/8/layout/hList6"/>
    <dgm:cxn modelId="{FE327CBF-AD6D-4D25-BBFA-4F60D7A4FB22}" type="presOf" srcId="{357FA007-6DA3-4E05-A845-8E129D06CA5F}" destId="{9756D02D-8D87-4DC6-B9ED-573B4D28A656}" srcOrd="0" destOrd="0" presId="urn:microsoft.com/office/officeart/2005/8/layout/hList6"/>
    <dgm:cxn modelId="{30D33EE7-D8C1-41F6-B7F1-33AD0B9970AE}" type="presOf" srcId="{5FE4C179-6728-45FE-8BE9-E952D9E4D6B0}" destId="{9756D02D-8D87-4DC6-B9ED-573B4D28A656}" srcOrd="0" destOrd="3" presId="urn:microsoft.com/office/officeart/2005/8/layout/hList6"/>
    <dgm:cxn modelId="{982C09F9-4C77-4301-AD18-A0019B4A58A6}" srcId="{357FA007-6DA3-4E05-A845-8E129D06CA5F}" destId="{BDBA6592-276F-4C12-9D78-0CEF9AB48A35}" srcOrd="1" destOrd="0" parTransId="{2BA54B61-5987-40B2-80AB-7FB98687D2EE}" sibTransId="{C4BC5919-BC79-4A2B-BEF2-57D86D125284}"/>
    <dgm:cxn modelId="{24ADE18D-A44F-47B6-A304-9B9D5DE55EF9}" type="presOf" srcId="{49A7E6DF-D194-485E-9076-9D5E023166AB}" destId="{9756D02D-8D87-4DC6-B9ED-573B4D28A656}" srcOrd="0" destOrd="4" presId="urn:microsoft.com/office/officeart/2005/8/layout/hList6"/>
    <dgm:cxn modelId="{02C78B44-91CE-4A98-AE9C-A5F27E7FA160}" srcId="{357FA007-6DA3-4E05-A845-8E129D06CA5F}" destId="{39B61D7B-F64B-4DFF-91A2-BBBC115325CD}" srcOrd="0" destOrd="0" parTransId="{4A2A561A-081E-4FCA-9FE6-82D1AC265D70}" sibTransId="{108F440C-39C8-47A7-A741-D233ECC785E2}"/>
    <dgm:cxn modelId="{35474621-926F-4187-A309-AB0916157E4B}" srcId="{C8624EA1-B513-410A-AFF8-2179296BBF38}" destId="{73010B5A-3267-4954-8CEA-4563FFDE4E3B}" srcOrd="0" destOrd="0" parTransId="{F2888E14-4DEB-41DC-AC32-3259A27295E0}" sibTransId="{63437042-85C0-4F0E-8E16-BC69A4B79F1E}"/>
    <dgm:cxn modelId="{07BACCCE-B2B7-4A34-8B7D-43850BF19A80}" srcId="{73010B5A-3267-4954-8CEA-4563FFDE4E3B}" destId="{151C237F-B610-4946-AFCE-E76944C56D6F}" srcOrd="2" destOrd="0" parTransId="{BA165510-1F40-4B18-AAA3-33333F700D21}" sibTransId="{0120FC4E-92F2-4093-A7DB-86A90C684A5F}"/>
    <dgm:cxn modelId="{4AC111A9-9937-42E5-B696-35C8B7898C3E}" type="presOf" srcId="{39B61D7B-F64B-4DFF-91A2-BBBC115325CD}" destId="{9756D02D-8D87-4DC6-B9ED-573B4D28A656}" srcOrd="0" destOrd="1" presId="urn:microsoft.com/office/officeart/2005/8/layout/hList6"/>
    <dgm:cxn modelId="{9FEA92AC-E0CB-4F24-A13D-3D90B0499135}" srcId="{73010B5A-3267-4954-8CEA-4563FFDE4E3B}" destId="{C854B943-040E-4400-91CB-A6AEB9BE0970}" srcOrd="0" destOrd="0" parTransId="{BB34639C-3998-4DED-8780-7E86434535C1}" sibTransId="{47CA2F76-F107-4CDE-8687-E2304CF6766A}"/>
    <dgm:cxn modelId="{C930CFAD-14A5-4757-AC55-31EF5BFA9E82}" srcId="{73010B5A-3267-4954-8CEA-4563FFDE4E3B}" destId="{C771B66D-6D15-42EC-A8A9-889A94FDD853}" srcOrd="1" destOrd="0" parTransId="{DD22FD93-F3DC-4DF0-91C0-E61988CABA00}" sibTransId="{FC071B15-3ADA-4604-B3DA-0672F43A09C0}"/>
    <dgm:cxn modelId="{D227B8EC-09F0-4687-826A-C4D2369E3E13}" srcId="{357FA007-6DA3-4E05-A845-8E129D06CA5F}" destId="{D78705E6-FB18-432D-827B-BF10E1F2C5EF}" srcOrd="4" destOrd="0" parTransId="{C2088677-28E3-4622-8558-D957626344E0}" sibTransId="{38DE79DA-6E6A-4ED5-98E5-9478A5F27998}"/>
    <dgm:cxn modelId="{56DA188F-003D-4734-B2D3-56E489B50398}" type="presOf" srcId="{C771B66D-6D15-42EC-A8A9-889A94FDD853}" destId="{A1B9D01E-3CC4-4041-9A5F-6B008D72F347}" srcOrd="0" destOrd="2" presId="urn:microsoft.com/office/officeart/2005/8/layout/hList6"/>
    <dgm:cxn modelId="{DDC7B496-3627-40B7-93AA-606D0E19C05D}" type="presOf" srcId="{D78705E6-FB18-432D-827B-BF10E1F2C5EF}" destId="{9756D02D-8D87-4DC6-B9ED-573B4D28A656}" srcOrd="0" destOrd="5" presId="urn:microsoft.com/office/officeart/2005/8/layout/hList6"/>
    <dgm:cxn modelId="{0066E624-75BA-418A-9718-4EB0A311E51F}" srcId="{357FA007-6DA3-4E05-A845-8E129D06CA5F}" destId="{5FE4C179-6728-45FE-8BE9-E952D9E4D6B0}" srcOrd="2" destOrd="0" parTransId="{1093F80E-7CE8-48CD-AF6F-958AA95216B5}" sibTransId="{63AACBCE-2B8D-4297-A662-532BDB5FE4EE}"/>
    <dgm:cxn modelId="{3875351E-8B96-4B7E-B702-C392C29A3F39}" type="presOf" srcId="{C8624EA1-B513-410A-AFF8-2179296BBF38}" destId="{5BBD33C6-ED1C-483D-BDC6-3F361134A393}" srcOrd="0" destOrd="0" presId="urn:microsoft.com/office/officeart/2005/8/layout/hList6"/>
    <dgm:cxn modelId="{3161DCDA-BE01-417B-A9E0-8CC2960C0848}" type="presOf" srcId="{C854B943-040E-4400-91CB-A6AEB9BE0970}" destId="{A1B9D01E-3CC4-4041-9A5F-6B008D72F347}" srcOrd="0" destOrd="1" presId="urn:microsoft.com/office/officeart/2005/8/layout/hList6"/>
    <dgm:cxn modelId="{DF02878F-A904-4069-AC1B-070B09A0C5FD}" type="presOf" srcId="{73010B5A-3267-4954-8CEA-4563FFDE4E3B}" destId="{A1B9D01E-3CC4-4041-9A5F-6B008D72F347}" srcOrd="0" destOrd="0" presId="urn:microsoft.com/office/officeart/2005/8/layout/hList6"/>
    <dgm:cxn modelId="{86049AC5-51CC-4F03-93E6-9784089689F9}" type="presOf" srcId="{151C237F-B610-4946-AFCE-E76944C56D6F}" destId="{A1B9D01E-3CC4-4041-9A5F-6B008D72F347}" srcOrd="0" destOrd="3" presId="urn:microsoft.com/office/officeart/2005/8/layout/hList6"/>
    <dgm:cxn modelId="{23709B8A-F725-47F1-9AD1-D3C8DBAF5203}" srcId="{357FA007-6DA3-4E05-A845-8E129D06CA5F}" destId="{49A7E6DF-D194-485E-9076-9D5E023166AB}" srcOrd="3" destOrd="0" parTransId="{7F9F035A-334B-47B3-8320-B6896198CFFD}" sibTransId="{90A8A732-BC9B-492A-8990-3021DBE693CC}"/>
    <dgm:cxn modelId="{E1E52E9C-B6D8-4D0C-8C42-90BD62E11693}" srcId="{C8624EA1-B513-410A-AFF8-2179296BBF38}" destId="{357FA007-6DA3-4E05-A845-8E129D06CA5F}" srcOrd="1" destOrd="0" parTransId="{272DE0AA-FC41-40B8-B263-CD36EC89CC2F}" sibTransId="{EDC32BF4-690B-42E7-9C42-55EA5E9DA6DA}"/>
    <dgm:cxn modelId="{A34E552D-3134-4DDB-8111-4FDC80368FCC}" type="presParOf" srcId="{5BBD33C6-ED1C-483D-BDC6-3F361134A393}" destId="{A1B9D01E-3CC4-4041-9A5F-6B008D72F347}" srcOrd="0" destOrd="0" presId="urn:microsoft.com/office/officeart/2005/8/layout/hList6"/>
    <dgm:cxn modelId="{053C729B-5DB5-4385-8AFC-A79F518EEB6A}" type="presParOf" srcId="{5BBD33C6-ED1C-483D-BDC6-3F361134A393}" destId="{1C129F54-82D0-4249-B3BA-1D778454B6D5}" srcOrd="1" destOrd="0" presId="urn:microsoft.com/office/officeart/2005/8/layout/hList6"/>
    <dgm:cxn modelId="{9418E883-0036-4EB6-9CF7-4EC0F34A20B6}" type="presParOf" srcId="{5BBD33C6-ED1C-483D-BDC6-3F361134A393}" destId="{9756D02D-8D87-4DC6-B9ED-573B4D28A656}" srcOrd="2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A5A13-C4C2-2A4A-9601-5A975328418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73389-241F-7042-B1C3-995B8E910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 of a journey </a:t>
            </a:r>
          </a:p>
          <a:p>
            <a:endParaRPr lang="en-GB" dirty="0" smtClean="0"/>
          </a:p>
          <a:p>
            <a:r>
              <a:rPr lang="en-GB" dirty="0" smtClean="0"/>
              <a:t>Brief</a:t>
            </a:r>
            <a:r>
              <a:rPr lang="en-GB" baseline="0" dirty="0" smtClean="0"/>
              <a:t> title full title 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Barriers identified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 smtClean="0"/>
              <a:t>Availability of data</a:t>
            </a:r>
            <a:r>
              <a:rPr lang="en-GB" b="1" baseline="0" dirty="0" smtClean="0"/>
              <a:t> </a:t>
            </a:r>
            <a:r>
              <a:rPr lang="en-GB" dirty="0" smtClean="0"/>
              <a:t>Poorly targeted info initiatives</a:t>
            </a:r>
            <a:r>
              <a:rPr lang="en-GB" baseline="0" dirty="0" smtClean="0"/>
              <a:t> / </a:t>
            </a:r>
            <a:r>
              <a:rPr lang="en-GB" dirty="0" smtClean="0"/>
              <a:t>Limited understanding of what b/d data are required</a:t>
            </a:r>
            <a:r>
              <a:rPr lang="en-GB" baseline="0" dirty="0" smtClean="0"/>
              <a:t> </a:t>
            </a:r>
            <a:r>
              <a:rPr lang="en-GB" dirty="0" smtClean="0"/>
              <a:t>– one government stated it </a:t>
            </a:r>
            <a:r>
              <a:rPr lang="en-GB" baseline="0" dirty="0" smtClean="0"/>
              <a:t>finds integration of data challenging due to poor institutional connections - underlying political tensions.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2. Usability and quality of data</a:t>
            </a:r>
            <a:r>
              <a:rPr lang="en-GB" sz="1200" b="1" baseline="0" dirty="0" smtClean="0"/>
              <a:t> </a:t>
            </a:r>
            <a:r>
              <a:rPr lang="en-CA" dirty="0" smtClean="0"/>
              <a:t>Data do not exist, in incompatible formats, or otherwise inaccessible. /</a:t>
            </a:r>
            <a:r>
              <a:rPr lang="en-CA" baseline="0" dirty="0" smtClean="0"/>
              <a:t> </a:t>
            </a:r>
            <a:r>
              <a:rPr lang="en-US" dirty="0" smtClean="0"/>
              <a:t>PERCEIVED QUALITY</a:t>
            </a:r>
            <a:r>
              <a:rPr lang="en-US" baseline="0" dirty="0" smtClean="0"/>
              <a:t> </a:t>
            </a:r>
            <a:r>
              <a:rPr lang="en-US" dirty="0" smtClean="0"/>
              <a:t>In one country </a:t>
            </a:r>
            <a:r>
              <a:rPr lang="en-US" baseline="0" dirty="0" smtClean="0"/>
              <a:t>they have scientific info on land use impacts on b/d, but this is not used in d/m</a:t>
            </a:r>
            <a:r>
              <a:rPr lang="en-GB" baseline="0" dirty="0" smtClean="0"/>
              <a:t> – due to</a:t>
            </a:r>
            <a:r>
              <a:rPr lang="en-US" dirty="0" smtClean="0"/>
              <a:t> info being collected by academic institutions,</a:t>
            </a:r>
            <a:r>
              <a:rPr lang="en-US" baseline="0" dirty="0" smtClean="0"/>
              <a:t> with little interaction with potential data users in d/m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Barriers 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GB" b="1" dirty="0" smtClean="0"/>
              <a:t>WILLINGNESS</a:t>
            </a:r>
            <a:r>
              <a:rPr lang="en-GB" baseline="0" dirty="0" smtClean="0"/>
              <a:t> </a:t>
            </a:r>
            <a:r>
              <a:rPr lang="en-GB" dirty="0" smtClean="0"/>
              <a:t>Government ministries have competing priorities /</a:t>
            </a:r>
            <a:r>
              <a:rPr lang="en-GB" baseline="0" dirty="0" smtClean="0"/>
              <a:t> </a:t>
            </a:r>
            <a:r>
              <a:rPr lang="en-GB" dirty="0" smtClean="0"/>
              <a:t>Insufficient political will.</a:t>
            </a:r>
            <a:r>
              <a:rPr lang="en-GB" baseline="0" dirty="0" smtClean="0"/>
              <a:t> </a:t>
            </a:r>
            <a:r>
              <a:rPr lang="en-GB" dirty="0" smtClean="0"/>
              <a:t>In one NBSAP it was noted that</a:t>
            </a:r>
            <a:r>
              <a:rPr lang="en-GB" baseline="0" dirty="0" smtClean="0"/>
              <a:t> public managers were disregarding b/d info due to political interests / </a:t>
            </a:r>
            <a:r>
              <a:rPr lang="en-US" dirty="0" smtClean="0"/>
              <a:t>lack of inter-ministerial collaboration </a:t>
            </a:r>
            <a:r>
              <a:rPr lang="en-US" baseline="0" dirty="0" smtClean="0"/>
              <a:t> 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b="1" dirty="0" smtClean="0"/>
              <a:t>CAPACITY</a:t>
            </a:r>
            <a:r>
              <a:rPr lang="en-US" b="1" baseline="0" dirty="0" smtClean="0"/>
              <a:t> </a:t>
            </a:r>
            <a:r>
              <a:rPr lang="en-US" dirty="0" smtClean="0"/>
              <a:t>high turnover of government staff /</a:t>
            </a:r>
            <a:r>
              <a:rPr lang="en-US" baseline="0" dirty="0" smtClean="0"/>
              <a:t> </a:t>
            </a:r>
            <a:r>
              <a:rPr lang="en-US" dirty="0" smtClean="0"/>
              <a:t>Inefficient systems for sharing experiences, lessons, good practices, tools etc.</a:t>
            </a:r>
            <a:r>
              <a:rPr lang="en-US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What is the impact</a:t>
            </a:r>
            <a:r>
              <a:rPr lang="en-GB" baseline="0" dirty="0" smtClean="0"/>
              <a:t> and the outcomes we seek?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Improved </a:t>
            </a:r>
            <a:r>
              <a:rPr lang="en-GB" b="1" dirty="0" smtClean="0">
                <a:solidFill>
                  <a:srgbClr val="FF0000"/>
                </a:solidFill>
              </a:rPr>
              <a:t>GLOBAL</a:t>
            </a:r>
            <a:r>
              <a:rPr lang="en-GB" dirty="0" smtClean="0"/>
              <a:t> understanding of, and capacity to </a:t>
            </a:r>
            <a:r>
              <a:rPr lang="en-GB" b="1" dirty="0" smtClean="0"/>
              <a:t>use and generate b/d info to influence development outcomes.</a:t>
            </a:r>
            <a:r>
              <a:rPr lang="en-GB" b="1" baseline="0" dirty="0" smtClean="0"/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Revision and development of project theory of change through </a:t>
            </a:r>
            <a:r>
              <a:rPr lang="en-GB" b="1" dirty="0" smtClean="0"/>
              <a:t>practice and applied research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Leading to peer reviewed literature on these subjects which can be used by global initiatives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	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1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focuses on in depth development of proofs of concept with a small number of pilots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to: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understand the in-country demands for, and barriers to using, biodiversity  info within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decision making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clarifying the format, timing and packaging required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at this stage we don’t know for certain whether we will focus on a particular sector with respect to biodiversity mainstreaming or on a more generic approach such as natural capital accounts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Mobilise and repackage existing b/d data and information to meet a number of the demands; and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trengthen connections between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d/m and data providers in order to sustainably provide policy-relevant, spatially explicit information to meet ongoing national needs.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these three components in 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 more detail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80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activities of this component include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carrying out preliminary situation assessments with user groups;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governmental, institutional and political contexts – political economy analysis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 and strengthening mainstreaming capacities;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enhancing co-ordination mechanisms for sustained mainstreaming;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raising awareness and building partnerships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 – help recognise and understand the current political and economic processes in order to strategically position project interventions.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Mainstreaming is a long-term process, and the project timeframe allows us only to measures steps towards a long-term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change. 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 such as establishing Memorandums of Understanding (MoUs) between data providers and end users, establishing cross-ministerial forums, and targeted, bespoke capacity building activities for both data providers and end users.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Replicating successful project interventions, along with applying the lessons learned iteratively through the project, will allow for future mainstreaming interventions on a national, regional or global scale to be more strategically designed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will in turn allow for a greater chance of these projects being successful and global environmental benefits being achieved. 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 biodiversity information is integrated into decision making across government sectors, end users will be able to implement policy or commitments more effectively and data providers will be provided with up-to-date information on the context in which their data are used. 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make up the high level theory of change.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</a:t>
            </a:r>
            <a:r>
              <a:rPr lang="en-GB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journey…………..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1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Leave you thinking about on how data can have a bigger impact in the world... GBIF and others can use the outputs of the Connect project to deeply understand end user needs</a:t>
            </a:r>
            <a:r>
              <a:rPr lang="en-GB" baseline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smtClean="0"/>
              <a:t>Ultimately </a:t>
            </a:r>
            <a:r>
              <a:rPr lang="en-GB" baseline="0" dirty="0" smtClean="0"/>
              <a:t>this understanding of the national context better improves the Credibility Relevance and Legitimacy of your information</a:t>
            </a:r>
          </a:p>
          <a:p>
            <a:r>
              <a:rPr lang="en-GB" baseline="0" dirty="0" smtClean="0"/>
              <a:t>Thank you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DFD3-B717-4BE6-AC32-5C45B980EB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7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Road map of</a:t>
            </a:r>
            <a:r>
              <a:rPr lang="en-GB" baseline="0" dirty="0" smtClean="0"/>
              <a:t> the talk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3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 begin with some context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initiatives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collate and enhance open access to data and tools and increase scientific robustness of b/d</a:t>
            </a:r>
            <a:r>
              <a:rPr lang="en-US" baseline="0" dirty="0" smtClean="0"/>
              <a:t> data</a:t>
            </a:r>
          </a:p>
          <a:p>
            <a:pPr lvl="0"/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BIP - data sharing, collaboration and networking to </a:t>
            </a:r>
            <a:r>
              <a:rPr lang="en-US" dirty="0" err="1" smtClean="0"/>
              <a:t>mobilise</a:t>
            </a:r>
            <a:r>
              <a:rPr lang="en-US" baseline="0" dirty="0" smtClean="0"/>
              <a:t> </a:t>
            </a:r>
            <a:r>
              <a:rPr lang="en-US" dirty="0" smtClean="0"/>
              <a:t>evidence to track the Aichi Targets. </a:t>
            </a:r>
            <a:r>
              <a:rPr lang="en-US" baseline="0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GBIF for species occurrence data, sharing</a:t>
            </a:r>
            <a:r>
              <a:rPr lang="en-US" baseline="0" dirty="0" smtClean="0"/>
              <a:t> and capacity building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GEO BON for b/d observations, data management, analysis and reporting and coordination of </a:t>
            </a:r>
            <a:r>
              <a:rPr lang="en-GB" dirty="0" smtClean="0"/>
              <a:t>BONs</a:t>
            </a:r>
          </a:p>
          <a:p>
            <a:r>
              <a:rPr lang="en-GB" dirty="0" smtClean="0"/>
              <a:t>UNEP</a:t>
            </a:r>
            <a:r>
              <a:rPr lang="en-GB" baseline="0" dirty="0" smtClean="0"/>
              <a:t> LIVE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 system-wide open platform of environmental information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for global, regional and national data sharing 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Collective</a:t>
            </a:r>
            <a:r>
              <a:rPr lang="en-GB" baseline="0" dirty="0" smtClean="0"/>
              <a:t> </a:t>
            </a:r>
            <a:r>
              <a:rPr lang="en-GB" dirty="0" smtClean="0"/>
              <a:t>challenge</a:t>
            </a:r>
            <a:r>
              <a:rPr lang="en-GB" baseline="0" dirty="0" smtClean="0"/>
              <a:t> -</a:t>
            </a:r>
            <a:r>
              <a:rPr lang="en-GB" dirty="0" smtClean="0"/>
              <a:t> transform this effort into tangible</a:t>
            </a:r>
            <a:r>
              <a:rPr lang="en-GB" baseline="0" dirty="0" smtClean="0"/>
              <a:t> impact on the ground?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 sides of the coin: </a:t>
            </a:r>
          </a:p>
          <a:p>
            <a:endParaRPr lang="en-GB" dirty="0" smtClean="0"/>
          </a:p>
          <a:p>
            <a:r>
              <a:rPr lang="en-GB" dirty="0" smtClean="0"/>
              <a:t>Decision-makers need robust</a:t>
            </a:r>
            <a:r>
              <a:rPr lang="en-GB" baseline="0" dirty="0" smtClean="0"/>
              <a:t> science relevant to their circumstances.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Scientists want a deep understanding by users of their data.  Key theme emerging from the Science Forum – need to understand what decision makers want and get closer to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1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But </a:t>
            </a:r>
          </a:p>
          <a:p>
            <a:r>
              <a:rPr lang="en-GB" baseline="0" dirty="0" smtClean="0"/>
              <a:t>It is n</a:t>
            </a:r>
            <a:r>
              <a:rPr lang="en-GB" dirty="0" smtClean="0"/>
              <a:t>ot simply  about providing more or better data</a:t>
            </a:r>
          </a:p>
          <a:p>
            <a:endParaRPr lang="en-GB" dirty="0" smtClean="0"/>
          </a:p>
          <a:p>
            <a:r>
              <a:rPr lang="en-GB" baseline="0" dirty="0" smtClean="0"/>
              <a:t>It’s about </a:t>
            </a:r>
            <a:r>
              <a:rPr lang="en-GB" b="1" baseline="0" dirty="0" smtClean="0"/>
              <a:t>targeting those decisions that directly impact on the sustainability of natural capital and finding the entry points for b/d info</a:t>
            </a:r>
            <a:r>
              <a:rPr lang="en-GB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It’s about </a:t>
            </a:r>
            <a:r>
              <a:rPr lang="en-GB" b="1" dirty="0" smtClean="0"/>
              <a:t>making</a:t>
            </a:r>
            <a:r>
              <a:rPr lang="en-GB" b="1" baseline="0" dirty="0" smtClean="0"/>
              <a:t> existing data available </a:t>
            </a:r>
            <a:r>
              <a:rPr lang="en-GB" baseline="0" dirty="0" smtClean="0"/>
              <a:t>through strengthening </a:t>
            </a:r>
            <a:r>
              <a:rPr lang="en-GB" b="1" baseline="0" dirty="0" smtClean="0"/>
              <a:t>sharing platforms and databases</a:t>
            </a:r>
          </a:p>
          <a:p>
            <a:r>
              <a:rPr lang="en-GB" baseline="0" dirty="0" smtClean="0"/>
              <a:t>It’s about </a:t>
            </a:r>
            <a:r>
              <a:rPr lang="en-GB" b="1" baseline="0" dirty="0" smtClean="0"/>
              <a:t>understanding the decision making context</a:t>
            </a:r>
            <a:r>
              <a:rPr lang="en-GB" baseline="0" dirty="0" smtClean="0"/>
              <a:t>. The constraints put on decision makers and the frameworks they work within in their day to day work.</a:t>
            </a:r>
          </a:p>
          <a:p>
            <a:r>
              <a:rPr lang="en-GB" baseline="0" dirty="0" smtClean="0"/>
              <a:t>These issues are </a:t>
            </a:r>
            <a:r>
              <a:rPr lang="en-GB" b="1" baseline="0" dirty="0" smtClean="0"/>
              <a:t>THE BACKBONE OF THE CONNECT PROJECT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CONNECT PROJECT We are at start of</a:t>
            </a:r>
            <a:r>
              <a:rPr lang="en-GB" baseline="0" dirty="0" smtClean="0"/>
              <a:t> a journey – project just launched in October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project is being designed as a global project</a:t>
            </a: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GEF $5m</a:t>
            </a:r>
            <a:r>
              <a:rPr lang="en-GB" sz="1200" baseline="0" dirty="0" smtClean="0">
                <a:solidFill>
                  <a:schemeClr val="tx1"/>
                </a:solidFill>
              </a:rPr>
              <a:t> over four years. Multiple partners </a:t>
            </a:r>
            <a:r>
              <a:rPr lang="en-GB" sz="1200" baseline="0" dirty="0" err="1" smtClean="0">
                <a:solidFill>
                  <a:schemeClr val="tx1"/>
                </a:solidFill>
              </a:rPr>
              <a:t>inc.</a:t>
            </a:r>
            <a:r>
              <a:rPr lang="en-GB" sz="1200" baseline="0" dirty="0" smtClean="0">
                <a:solidFill>
                  <a:schemeClr val="tx1"/>
                </a:solidFill>
              </a:rPr>
              <a:t> national </a:t>
            </a:r>
            <a:r>
              <a:rPr lang="en-GB" sz="1200" baseline="0" dirty="0" err="1" smtClean="0">
                <a:solidFill>
                  <a:schemeClr val="tx1"/>
                </a:solidFill>
              </a:rPr>
              <a:t>govs</a:t>
            </a:r>
            <a:r>
              <a:rPr lang="en-GB" sz="1200" baseline="0" dirty="0" smtClean="0">
                <a:solidFill>
                  <a:schemeClr val="tx1"/>
                </a:solidFill>
              </a:rPr>
              <a:t>.</a:t>
            </a:r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Designed to achieve a balance of “deep” interventions in a small number of related countries, with “broad” engagement and showcasing at global level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8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level theory of change –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ultimate goal is to help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sus. Dev. by bringing b/d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heart of government d/m using actionable b/d info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SWITCH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as well as biodiversity information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very pleased to be working with three highly motivated countries  </a:t>
            </a:r>
          </a:p>
          <a:p>
            <a:endParaRPr lang="en-GB" dirty="0" smtClean="0"/>
          </a:p>
          <a:p>
            <a:r>
              <a:rPr lang="en-GB" dirty="0" smtClean="0"/>
              <a:t>And</a:t>
            </a:r>
            <a:r>
              <a:rPr lang="en-GB" baseline="0" dirty="0" smtClean="0"/>
              <a:t> a range of international partners and data providers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6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look together at the high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problems (say them)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12 workshop - 42 participants from 20 African countries - discussed the barriers to using b/d info in decision making in their country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3389-241F-7042-B1C3-995B8E910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Placeholder 21"/>
          <p:cNvSpPr>
            <a:spLocks noGrp="1"/>
          </p:cNvSpPr>
          <p:nvPr>
            <p:ph type="title"/>
          </p:nvPr>
        </p:nvSpPr>
        <p:spPr>
          <a:xfrm>
            <a:off x="395593" y="5410243"/>
            <a:ext cx="8469547" cy="698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4" name="Date Placeholder 3"/>
          <p:cNvSpPr>
            <a:spLocks noGrp="1"/>
          </p:cNvSpPr>
          <p:nvPr>
            <p:ph type="dt" sz="half" idx="2"/>
          </p:nvPr>
        </p:nvSpPr>
        <p:spPr>
          <a:xfrm>
            <a:off x="6103293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98698866-2FE7-EA4E-B7F3-8D99DB92D134}" type="datetime1">
              <a:rPr lang="en-GB" smtClean="0"/>
              <a:t>06/12/2016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28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3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30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4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4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5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61616" y="451104"/>
            <a:ext cx="9656064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2" name="Picture 31" descr="WCMC-PP-slides-logo-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357505"/>
            <a:ext cx="1601979" cy="961187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7503-B9C3-134D-A568-44A8368B6C1B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261616" y="1810513"/>
            <a:ext cx="9656064" cy="4273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7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64A-F8EE-BA40-BD0E-D260E1FA55C8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December 2016 CBD COP 13 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11683552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0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443-D858-3B4F-8CC3-7A4B0E09042F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32576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3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578163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EEAB-B1BE-F740-8C89-17AE838B706E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9400" y="2505456"/>
            <a:ext cx="5853113" cy="356616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sz="1800"/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89979"/>
            <a:ext cx="5853113" cy="2215477"/>
          </a:xfrm>
          <a:prstGeom prst="rect">
            <a:avLst/>
          </a:prstGeom>
        </p:spPr>
        <p:txBody>
          <a:bodyPr>
            <a:noAutofit/>
          </a:bodyPr>
          <a:lstStyle>
            <a:lvl1pPr fontAlgn="t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3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idx="1"/>
          </p:nvPr>
        </p:nvSpPr>
        <p:spPr>
          <a:xfrm>
            <a:off x="816000" y="1808163"/>
            <a:ext cx="10560000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32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61616" y="451104"/>
            <a:ext cx="9656064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2" name="Picture 31" descr="WCMC-PP-slides-logo-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357505"/>
            <a:ext cx="1601979" cy="961187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52EF-3C16-1D43-9D05-CB25CF67053C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261616" y="1810513"/>
            <a:ext cx="9656064" cy="4273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9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2A8F-2684-4A42-A330-F38810E44ECC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11683552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Placeholder 21"/>
          <p:cNvSpPr>
            <a:spLocks noGrp="1"/>
          </p:cNvSpPr>
          <p:nvPr>
            <p:ph type="title"/>
          </p:nvPr>
        </p:nvSpPr>
        <p:spPr>
          <a:xfrm>
            <a:off x="395593" y="5410243"/>
            <a:ext cx="8469547" cy="698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4" name="Date Placeholder 3"/>
          <p:cNvSpPr>
            <a:spLocks noGrp="1"/>
          </p:cNvSpPr>
          <p:nvPr>
            <p:ph type="dt" sz="half" idx="2"/>
          </p:nvPr>
        </p:nvSpPr>
        <p:spPr>
          <a:xfrm>
            <a:off x="3029353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98698866-2FE7-EA4E-B7F3-8D99DB92D134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85" name="Rectangle 84"/>
          <p:cNvSpPr/>
          <p:nvPr userDrawn="1"/>
        </p:nvSpPr>
        <p:spPr>
          <a:xfrm>
            <a:off x="8988358" y="5338897"/>
            <a:ext cx="2963694" cy="127604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8974939" y="5334220"/>
            <a:ext cx="0" cy="1280722"/>
          </a:xfrm>
          <a:prstGeom prst="line">
            <a:avLst/>
          </a:prstGeom>
          <a:ln w="9525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273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CFFA-ADD4-B248-B9B8-828292F467E3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32576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4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578163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F76-D0EE-4B45-B018-DD39B543408A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9400" y="2505456"/>
            <a:ext cx="5853113" cy="356616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sz="1800"/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89979"/>
            <a:ext cx="5853113" cy="2215477"/>
          </a:xfrm>
          <a:prstGeom prst="rect">
            <a:avLst/>
          </a:prstGeom>
        </p:spPr>
        <p:txBody>
          <a:bodyPr>
            <a:noAutofit/>
          </a:bodyPr>
          <a:lstStyle>
            <a:lvl1pPr fontAlgn="t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40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61616" y="451104"/>
            <a:ext cx="9656064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2" name="Picture 31" descr="WCMC-PP-slides-logo-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357505"/>
            <a:ext cx="1601979" cy="961187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3142-A7F8-1849-A221-E01BE76C6E12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261616" y="1810513"/>
            <a:ext cx="9656064" cy="4273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6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35F-8220-BC44-A356-D6594BAB1B62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11683552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8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B4B-85DA-3F4B-B6AE-A8C9ABA267EE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32576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4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578163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9B33-C13D-B947-8C3A-59AA3C9BB6BC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9400" y="2505456"/>
            <a:ext cx="5853113" cy="356616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sz="1800"/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89979"/>
            <a:ext cx="5853113" cy="2215477"/>
          </a:xfrm>
          <a:prstGeom prst="rect">
            <a:avLst/>
          </a:prstGeom>
        </p:spPr>
        <p:txBody>
          <a:bodyPr>
            <a:noAutofit/>
          </a:bodyPr>
          <a:lstStyle>
            <a:lvl1pPr fontAlgn="t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94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61616" y="451104"/>
            <a:ext cx="9656064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2" name="Picture 31" descr="WCMC-PP-slides-logo-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357505"/>
            <a:ext cx="1601979" cy="961187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003F-FF8F-8848-8F0C-55C9B263F654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261616" y="1810513"/>
            <a:ext cx="9656064" cy="4273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5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D36B-CB5F-5C4D-BC66-9E54879C3FCD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11683552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81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7AF-7EDD-9141-A65C-2082C107B494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32576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1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578163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1E8A-1917-9349-A165-55CBE23B867C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9400" y="2505456"/>
            <a:ext cx="5853113" cy="356616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sz="1800"/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89979"/>
            <a:ext cx="5853113" cy="2215477"/>
          </a:xfrm>
          <a:prstGeom prst="rect">
            <a:avLst/>
          </a:prstGeom>
        </p:spPr>
        <p:txBody>
          <a:bodyPr>
            <a:noAutofit/>
          </a:bodyPr>
          <a:lstStyle>
            <a:lvl1pPr fontAlgn="t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>
          <a:xfrm>
            <a:off x="6132513" y="3828343"/>
            <a:ext cx="5832475" cy="2786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271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61616" y="451104"/>
            <a:ext cx="9656064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2" name="Picture 31" descr="WCMC-PP-slides-logo-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357505"/>
            <a:ext cx="1601979" cy="961187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1FFC-34E2-614C-ACBB-5A0A524437F5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261616" y="1810513"/>
            <a:ext cx="9656064" cy="4273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9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807-5654-A741-A0AD-0FD4D79B4C65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11683552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91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94F-6013-F540-A8E6-6F5631FB8363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32576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9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578163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BE71-E279-1843-95EA-D18739854C0A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9400" y="2505456"/>
            <a:ext cx="5853113" cy="356616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sz="1800"/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89979"/>
            <a:ext cx="5853113" cy="2215477"/>
          </a:xfrm>
          <a:prstGeom prst="rect">
            <a:avLst/>
          </a:prstGeom>
        </p:spPr>
        <p:txBody>
          <a:bodyPr>
            <a:noAutofit/>
          </a:bodyPr>
          <a:lstStyle>
            <a:lvl1pPr fontAlgn="t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70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61616" y="451104"/>
            <a:ext cx="9656064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2" name="Picture 31" descr="WCMC-PP-slides-logo-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357505"/>
            <a:ext cx="1601979" cy="961187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32EF-F6C6-2247-9082-7C5D30CF05BD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261616" y="1810513"/>
            <a:ext cx="9656064" cy="4273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54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504-D8A9-7B42-BD8D-C29B7AF4DF70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11683552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83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ED3B-5573-B344-9E36-41DAC732C7DB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81620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9400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32576" y="5151438"/>
            <a:ext cx="5853113" cy="92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477274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98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34796" y="289979"/>
            <a:ext cx="5850893" cy="578163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smtClean="0"/>
              <a:t>PLACE IMAGE HERE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17EC-84B7-9C42-BA88-2D4BFCBAEE33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9400" y="2505456"/>
            <a:ext cx="5853113" cy="356616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sz="1800"/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89979"/>
            <a:ext cx="5853113" cy="2215477"/>
          </a:xfrm>
          <a:prstGeom prst="rect">
            <a:avLst/>
          </a:prstGeom>
        </p:spPr>
        <p:txBody>
          <a:bodyPr>
            <a:noAutofit/>
          </a:bodyPr>
          <a:lstStyle>
            <a:lvl1pPr fontAlgn="t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>
          <a:xfrm>
            <a:off x="6132513" y="3828343"/>
            <a:ext cx="5832475" cy="2786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>
          <a:xfrm>
            <a:off x="6132513" y="3828343"/>
            <a:ext cx="5832475" cy="2786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157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>
          <a:xfrm>
            <a:off x="6132513" y="3828343"/>
            <a:ext cx="5832475" cy="2786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933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>
          <a:xfrm>
            <a:off x="6132513" y="3828343"/>
            <a:ext cx="5832475" cy="2786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309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1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206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2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 flipV="1">
            <a:off x="2142778" y="1524315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132575" y="285749"/>
            <a:ext cx="5721172" cy="3290594"/>
          </a:xfrm>
        </p:spPr>
        <p:txBody>
          <a:bodyPr/>
          <a:lstStyle>
            <a:lvl1pPr marL="252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132392" y="3576344"/>
            <a:ext cx="5832596" cy="303859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28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255950" y="5327735"/>
            <a:ext cx="11696253" cy="128720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95593" y="5410243"/>
            <a:ext cx="8469547" cy="698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52816" y="285749"/>
            <a:ext cx="11699387" cy="1022033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252816" y="5327735"/>
            <a:ext cx="11699387" cy="0"/>
          </a:xfrm>
          <a:prstGeom prst="line">
            <a:avLst/>
          </a:prstGeom>
          <a:ln w="6350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 userDrawn="1"/>
        </p:nvSpPr>
        <p:spPr>
          <a:xfrm>
            <a:off x="252816" y="285749"/>
            <a:ext cx="11699387" cy="632919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ate Placeholder 3"/>
          <p:cNvSpPr>
            <a:spLocks noGrp="1"/>
          </p:cNvSpPr>
          <p:nvPr>
            <p:ph type="dt" sz="half" idx="2"/>
          </p:nvPr>
        </p:nvSpPr>
        <p:spPr>
          <a:xfrm>
            <a:off x="3029353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98698866-2FE7-EA4E-B7F3-8D99DB92D134}" type="datetime1">
              <a:rPr lang="en-GB" smtClean="0"/>
              <a:t>06/12/2016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6" y="205468"/>
            <a:ext cx="7509754" cy="11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6" r:id="rId2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5200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800" b="0" i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52000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SzPct val="120000"/>
        <a:buFont typeface="Wingdings" charset="2"/>
        <a:buChar char="§"/>
        <a:defRPr sz="1000" kern="1200" cap="all" baseline="0">
          <a:solidFill>
            <a:schemeClr val="bg1"/>
          </a:solidFill>
          <a:latin typeface="+mj-lt"/>
          <a:ea typeface="+mn-ea"/>
          <a:cs typeface="+mn-cs"/>
        </a:defRPr>
      </a:lvl2pPr>
      <a:lvl3pPr marL="25200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252000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SzPct val="110000"/>
        <a:buFont typeface="Wingdings" charset="2"/>
        <a:buChar char="§"/>
        <a:defRPr sz="1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5200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256033"/>
            <a:ext cx="1814044" cy="113425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131287" y="285748"/>
            <a:ext cx="5739185" cy="3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6132572" y="3828344"/>
            <a:ext cx="5831311" cy="2786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2577" y="285749"/>
            <a:ext cx="5831307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132577" y="285749"/>
            <a:ext cx="5832596" cy="632919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132575" y="3576344"/>
            <a:ext cx="5832596" cy="1"/>
          </a:xfrm>
          <a:prstGeom prst="line">
            <a:avLst/>
          </a:prstGeom>
          <a:ln w="12700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9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bg1"/>
          </a:solidFill>
          <a:effectLst>
            <a:outerShdw blurRad="215900" sx="101000" sy="101000" algn="ctr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200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800" b="0" i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52000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SzPct val="120000"/>
        <a:buFont typeface="Wingdings" charset="2"/>
        <a:buChar char="§"/>
        <a:defRPr sz="1000" kern="1200" cap="all" baseline="0">
          <a:solidFill>
            <a:schemeClr val="bg1"/>
          </a:solidFill>
          <a:latin typeface="+mj-lt"/>
          <a:ea typeface="+mn-ea"/>
          <a:cs typeface="+mn-cs"/>
        </a:defRPr>
      </a:lvl2pPr>
      <a:lvl3pPr marL="25200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252000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SzPct val="110000"/>
        <a:buFont typeface="Wingdings" charset="2"/>
        <a:buChar char="§"/>
        <a:defRPr sz="1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5200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400" y="6362943"/>
            <a:ext cx="58531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December 2016 CBD COP 13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80074" y="5665012"/>
            <a:ext cx="927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27DF7-BE19-4F47-9388-00028A1A5C78}" type="datetime1">
              <a:rPr lang="en-GB" sz="800" smtClean="0"/>
              <a:pPr/>
              <a:t>06/12/2016</a:t>
            </a:fld>
            <a:endParaRPr lang="en-US" sz="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9400" y="6362942"/>
            <a:ext cx="11678400" cy="25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 userDrawn="1"/>
        </p:nvSpPr>
        <p:spPr>
          <a:xfrm>
            <a:off x="6132576" y="6362942"/>
            <a:ext cx="5832596" cy="25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576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98698866-2FE7-EA4E-B7F3-8D99DB92D134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79" r:id="rId5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200" b="1" i="0" kern="1200" cap="all" baseline="0">
          <a:solidFill>
            <a:schemeClr val="accent1"/>
          </a:solidFill>
          <a:latin typeface="+mj-lt"/>
          <a:ea typeface="+mn-ea"/>
          <a:cs typeface="+mn-cs"/>
        </a:defRPr>
      </a:lvl1pPr>
      <a:lvl2pPr marL="287993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Wingdings" charset="2"/>
        <a:buChar char="§"/>
        <a:defRPr sz="1000" kern="1200" cap="all" baseline="0">
          <a:solidFill>
            <a:schemeClr val="tx1"/>
          </a:solidFill>
          <a:latin typeface="+mj-lt"/>
          <a:ea typeface="+mn-ea"/>
          <a:cs typeface="+mn-cs"/>
        </a:defRPr>
      </a:lvl2pPr>
      <a:lvl3pPr marL="467988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467988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SzPct val="110000"/>
        <a:buFont typeface="Wingdings" charset="2"/>
        <a:buChar char="§"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400" y="6362943"/>
            <a:ext cx="58531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DeceMber</a:t>
            </a:r>
            <a:r>
              <a:rPr lang="en-US" dirty="0" smtClean="0"/>
              <a:t> 2016 CBD COP 13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80074" y="5665012"/>
            <a:ext cx="927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27DF7-BE19-4F47-9388-00028A1A5C78}" type="datetime1">
              <a:rPr lang="en-GB" sz="800" smtClean="0"/>
              <a:pPr/>
              <a:t>06/12/2016</a:t>
            </a:fld>
            <a:endParaRPr lang="en-US" sz="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9400" y="6362942"/>
            <a:ext cx="11678400" cy="25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 userDrawn="1"/>
        </p:nvSpPr>
        <p:spPr>
          <a:xfrm>
            <a:off x="6132576" y="6362942"/>
            <a:ext cx="5832596" cy="25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576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BE6303CE-815E-8948-BF11-ABA21B0D3AE5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200" b="1" i="0" kern="1200" cap="all" baseline="0">
          <a:solidFill>
            <a:schemeClr val="accent2"/>
          </a:solidFill>
          <a:latin typeface="+mj-lt"/>
          <a:ea typeface="+mn-ea"/>
          <a:cs typeface="+mn-cs"/>
        </a:defRPr>
      </a:lvl1pPr>
      <a:lvl2pPr marL="287993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20000"/>
        <a:buFont typeface="Wingdings" charset="2"/>
        <a:buChar char="§"/>
        <a:defRPr sz="1000" kern="1200" cap="all" baseline="0">
          <a:solidFill>
            <a:schemeClr val="tx1"/>
          </a:solidFill>
          <a:latin typeface="+mj-lt"/>
          <a:ea typeface="+mn-ea"/>
          <a:cs typeface="+mn-cs"/>
        </a:defRPr>
      </a:lvl2pPr>
      <a:lvl3pPr marL="467988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467988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SzPct val="110000"/>
        <a:buFont typeface="Wingdings" charset="2"/>
        <a:buChar char="§"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400" y="6362943"/>
            <a:ext cx="58531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80074" y="5665012"/>
            <a:ext cx="927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27DF7-BE19-4F47-9388-00028A1A5C78}" type="datetime1">
              <a:rPr lang="en-GB" sz="800" smtClean="0"/>
              <a:pPr/>
              <a:t>06/12/2016</a:t>
            </a:fld>
            <a:endParaRPr lang="en-US" sz="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9400" y="6362942"/>
            <a:ext cx="11678400" cy="25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 userDrawn="1"/>
        </p:nvSpPr>
        <p:spPr>
          <a:xfrm>
            <a:off x="6132576" y="6362942"/>
            <a:ext cx="5832596" cy="25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576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9A97EE21-4C5E-FB42-B5D7-311F608640CE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200" b="1" i="0" kern="1200" cap="all" baseline="0">
          <a:solidFill>
            <a:schemeClr val="accent3"/>
          </a:solidFill>
          <a:latin typeface="+mj-lt"/>
          <a:ea typeface="+mn-ea"/>
          <a:cs typeface="+mn-cs"/>
        </a:defRPr>
      </a:lvl1pPr>
      <a:lvl2pPr marL="287993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1000" kern="1200" cap="all" baseline="0">
          <a:solidFill>
            <a:schemeClr val="tx1"/>
          </a:solidFill>
          <a:latin typeface="+mj-lt"/>
          <a:ea typeface="+mn-ea"/>
          <a:cs typeface="+mn-cs"/>
        </a:defRPr>
      </a:lvl2pPr>
      <a:lvl3pPr marL="467988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467988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SzPct val="110000"/>
        <a:buFont typeface="Wingdings" charset="2"/>
        <a:buChar char="§"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400" y="6362943"/>
            <a:ext cx="58531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4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80074" y="5665012"/>
            <a:ext cx="927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27DF7-BE19-4F47-9388-00028A1A5C78}" type="datetime1">
              <a:rPr lang="en-GB" sz="800" smtClean="0"/>
              <a:pPr/>
              <a:t>06/12/2016</a:t>
            </a:fld>
            <a:endParaRPr lang="en-US" sz="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9400" y="6362942"/>
            <a:ext cx="11678400" cy="25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 userDrawn="1"/>
        </p:nvSpPr>
        <p:spPr>
          <a:xfrm>
            <a:off x="6132576" y="6362942"/>
            <a:ext cx="5832596" cy="252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576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9F627362-CA42-1F4C-9F74-E225EDDEC59F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200" b="1" i="0" kern="1200" cap="all" baseline="0">
          <a:solidFill>
            <a:schemeClr val="accent4"/>
          </a:solidFill>
          <a:latin typeface="+mj-lt"/>
          <a:ea typeface="+mn-ea"/>
          <a:cs typeface="+mn-cs"/>
        </a:defRPr>
      </a:lvl1pPr>
      <a:lvl2pPr marL="287993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SzPct val="120000"/>
        <a:buFont typeface="Wingdings" charset="2"/>
        <a:buChar char="§"/>
        <a:defRPr sz="1000" kern="1200" cap="all" baseline="0">
          <a:solidFill>
            <a:schemeClr val="tx1"/>
          </a:solidFill>
          <a:latin typeface="+mj-lt"/>
          <a:ea typeface="+mn-ea"/>
          <a:cs typeface="+mn-cs"/>
        </a:defRPr>
      </a:lvl2pPr>
      <a:lvl3pPr marL="467988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467988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SzPct val="110000"/>
        <a:buFont typeface="Wingdings" charset="2"/>
        <a:buChar char="§"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400" y="6362943"/>
            <a:ext cx="58531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5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80074" y="5665012"/>
            <a:ext cx="927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27DF7-BE19-4F47-9388-00028A1A5C78}" type="datetime1">
              <a:rPr lang="en-GB" sz="800" smtClean="0"/>
              <a:pPr/>
              <a:t>06/12/2016</a:t>
            </a:fld>
            <a:endParaRPr lang="en-US" sz="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9400" y="6362942"/>
            <a:ext cx="11678400" cy="25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 userDrawn="1"/>
        </p:nvSpPr>
        <p:spPr>
          <a:xfrm>
            <a:off x="6132576" y="6362942"/>
            <a:ext cx="5832596" cy="252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576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1FA6FC9F-61D2-4C49-825D-FCC69A6A6268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200" b="1" i="0" kern="1200" cap="all" baseline="0">
          <a:solidFill>
            <a:schemeClr val="accent5"/>
          </a:solidFill>
          <a:latin typeface="+mj-lt"/>
          <a:ea typeface="+mn-ea"/>
          <a:cs typeface="+mn-cs"/>
        </a:defRPr>
      </a:lvl1pPr>
      <a:lvl2pPr marL="287993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SzPct val="120000"/>
        <a:buFont typeface="Wingdings" charset="2"/>
        <a:buChar char="§"/>
        <a:defRPr sz="1000" kern="1200" cap="all" baseline="0">
          <a:solidFill>
            <a:schemeClr val="tx1"/>
          </a:solidFill>
          <a:latin typeface="+mj-lt"/>
          <a:ea typeface="+mn-ea"/>
          <a:cs typeface="+mn-cs"/>
        </a:defRPr>
      </a:lvl2pPr>
      <a:lvl3pPr marL="467988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467988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SzPct val="110000"/>
        <a:buFont typeface="Wingdings" charset="2"/>
        <a:buChar char="§"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400" y="6362943"/>
            <a:ext cx="58531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80074" y="5665012"/>
            <a:ext cx="927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27DF7-BE19-4F47-9388-00028A1A5C78}" type="datetime1">
              <a:rPr lang="en-GB" sz="800" smtClean="0"/>
              <a:pPr/>
              <a:t>06/12/2016</a:t>
            </a:fld>
            <a:endParaRPr lang="en-US" sz="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9400" y="6362942"/>
            <a:ext cx="11678400" cy="25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 userDrawn="1"/>
        </p:nvSpPr>
        <p:spPr>
          <a:xfrm>
            <a:off x="6132576" y="6362942"/>
            <a:ext cx="5832596" cy="252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576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C9157F1-3553-8649-B3F7-E3C4EF3B819A}" type="datetime1">
              <a:rPr lang="en-GB" smtClean="0"/>
              <a:t>06/12/2016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200" b="1" i="0" kern="1200" cap="all" baseline="0">
          <a:solidFill>
            <a:schemeClr val="accent6"/>
          </a:solidFill>
          <a:latin typeface="+mj-lt"/>
          <a:ea typeface="+mn-ea"/>
          <a:cs typeface="+mn-cs"/>
        </a:defRPr>
      </a:lvl1pPr>
      <a:lvl2pPr marL="287993" indent="179996" algn="l" defTabSz="914377" rtl="0" eaLnBrk="1" latinLnBrk="0" hangingPunct="1">
        <a:lnSpc>
          <a:spcPct val="100000"/>
        </a:lnSpc>
        <a:spcBef>
          <a:spcPts val="500"/>
        </a:spcBef>
        <a:buClr>
          <a:schemeClr val="accent6"/>
        </a:buClr>
        <a:buSzPct val="120000"/>
        <a:buFont typeface="Wingdings" charset="2"/>
        <a:buChar char="§"/>
        <a:defRPr sz="1000" kern="1200" cap="all" baseline="0">
          <a:solidFill>
            <a:schemeClr val="tx1"/>
          </a:solidFill>
          <a:latin typeface="+mj-lt"/>
          <a:ea typeface="+mn-ea"/>
          <a:cs typeface="+mn-cs"/>
        </a:defRPr>
      </a:lvl2pPr>
      <a:lvl3pPr marL="467988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467988" indent="2519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SzPct val="110000"/>
        <a:buFont typeface="Wingdings" charset="2"/>
        <a:buChar char="§"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500"/>
        </a:spcBef>
        <a:buSzPct val="120000"/>
        <a:buFontTx/>
        <a:buNone/>
        <a:defRPr sz="1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37" y="5531623"/>
            <a:ext cx="11483652" cy="69872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CBD COP13 Presentation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INTRODUCING the </a:t>
            </a:r>
            <a:r>
              <a:rPr lang="en-GB" dirty="0"/>
              <a:t>Connect project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“mainstreaming </a:t>
            </a:r>
            <a:r>
              <a:rPr lang="en-GB" dirty="0"/>
              <a:t>biodiversity information in three African countries to deliver global </a:t>
            </a:r>
            <a:r>
              <a:rPr lang="en-GB" dirty="0" smtClean="0"/>
              <a:t>lessons”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Hilary ALLISON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 smtClean="0"/>
          </a:p>
          <a:p>
            <a:fld id="{81DA8E2D-C1B8-EF41-BA56-0AA7B531654F}" type="datetime1">
              <a:rPr lang="en-GB" smtClean="0"/>
              <a:pPr/>
              <a:t>06/12/2016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5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141" y="3979513"/>
            <a:ext cx="2137682" cy="1073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96" y="501160"/>
            <a:ext cx="3660648" cy="2660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60" y="3512255"/>
            <a:ext cx="8515350" cy="3081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3047" y="1362780"/>
            <a:ext cx="355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Data availability???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3047" y="4406477"/>
            <a:ext cx="200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Usability and quality of data???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12" y="1077740"/>
            <a:ext cx="2137682" cy="10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09" y="1659478"/>
            <a:ext cx="4473894" cy="326421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00" y="1381341"/>
            <a:ext cx="4654123" cy="3542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7824" y="816864"/>
            <a:ext cx="349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Willingness to share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56960" y="5462016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Capacity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60" y="4860326"/>
            <a:ext cx="2137682" cy="1073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182" y="4711071"/>
            <a:ext cx="2137682" cy="10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The Impact</a:t>
            </a:r>
            <a:endParaRPr lang="en-GB" cap="none" dirty="0"/>
          </a:p>
        </p:txBody>
      </p:sp>
      <p:grpSp>
        <p:nvGrpSpPr>
          <p:cNvPr id="6" name="Group 5"/>
          <p:cNvGrpSpPr/>
          <p:nvPr/>
        </p:nvGrpSpPr>
        <p:grpSpPr>
          <a:xfrm>
            <a:off x="1431079" y="1651071"/>
            <a:ext cx="4465857" cy="3550793"/>
            <a:chOff x="1475655" y="332656"/>
            <a:chExt cx="5625009" cy="4248472"/>
          </a:xfrm>
        </p:grpSpPr>
        <p:pic>
          <p:nvPicPr>
            <p:cNvPr id="7" name="Picture 6" descr="pretoria_day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475655" y="332656"/>
              <a:ext cx="5387099" cy="410445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868144" y="3861048"/>
              <a:ext cx="115212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72200" y="3501008"/>
              <a:ext cx="72846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 flipH="1">
            <a:off x="6689568" y="1250738"/>
            <a:ext cx="3271621" cy="455039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178459" y="2694732"/>
            <a:ext cx="4551893" cy="1685074"/>
          </a:xfrm>
          <a:prstGeom prst="roundRect">
            <a:avLst/>
          </a:prstGeom>
          <a:noFill/>
          <a:ln w="50800" cap="flat" cmpd="sng" algn="ctr">
            <a:solidFill>
              <a:srgbClr val="CC99FF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6551084" y="1403458"/>
            <a:ext cx="1838325" cy="439767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4300" tIns="0" rIns="114300" bIns="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</a:p>
          <a:p>
            <a:pPr marL="114300" marR="0" lvl="1" indent="-11430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making processes more explicitly account for biodiversity</a:t>
            </a:r>
          </a:p>
          <a:p>
            <a:pPr marL="114300" marR="0" lvl="1" indent="-11430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Biodiversity change is monitored and communicated more effectively</a:t>
            </a:r>
          </a:p>
          <a:p>
            <a:pPr marL="114300" marR="0" lvl="1" indent="-11430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Biodiversity information utilised to a greater extent within national-level policy processes, accounting systems and reporting</a:t>
            </a:r>
          </a:p>
        </p:txBody>
      </p:sp>
      <p:sp>
        <p:nvSpPr>
          <p:cNvPr id="14" name="Rounded Rectangle 13"/>
          <p:cNvSpPr/>
          <p:nvPr/>
        </p:nvSpPr>
        <p:spPr>
          <a:xfrm rot="16200000">
            <a:off x="6869571" y="2760003"/>
            <a:ext cx="4551893" cy="1575699"/>
          </a:xfrm>
          <a:prstGeom prst="roundRect">
            <a:avLst/>
          </a:prstGeom>
          <a:noFill/>
          <a:ln w="50800" cap="flat" cmpd="sng" algn="ctr">
            <a:solidFill>
              <a:srgbClr val="CC99FF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8396126" y="1432159"/>
            <a:ext cx="1498782" cy="439767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4300" tIns="0" rIns="114300" bIns="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OUTCOMES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1" indent="-114300" algn="l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 of concepts developed linking biodiversity information and 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mainstreaming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1" indent="-114300" algn="l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investment into biodiversity mainstreaming optimised</a:t>
            </a:r>
          </a:p>
        </p:txBody>
      </p:sp>
    </p:spTree>
    <p:extLst>
      <p:ext uri="{BB962C8B-B14F-4D97-AF65-F5344CB8AC3E}">
        <p14:creationId xmlns:p14="http://schemas.microsoft.com/office/powerpoint/2010/main" val="9310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85205"/>
            <a:ext cx="10515600" cy="1325563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The Approach</a:t>
            </a:r>
            <a:endParaRPr lang="en-GB" cap="none" dirty="0"/>
          </a:p>
        </p:txBody>
      </p:sp>
      <p:pic>
        <p:nvPicPr>
          <p:cNvPr id="9" name="Content Placeholder 4" descr="Pretoria_day1part2.jpg"/>
          <p:cNvPicPr>
            <a:picLocks noChangeAspect="1"/>
          </p:cNvPicPr>
          <p:nvPr/>
        </p:nvPicPr>
        <p:blipFill rotWithShape="1">
          <a:blip r:embed="rId3" cstate="print"/>
          <a:srcRect l="25353" t="5603" r="60579" b="11530"/>
          <a:stretch/>
        </p:blipFill>
        <p:spPr>
          <a:xfrm>
            <a:off x="2513962" y="1013373"/>
            <a:ext cx="2367028" cy="535271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 r="29377" b="5760"/>
          <a:stretch/>
        </p:blipFill>
        <p:spPr bwMode="auto">
          <a:xfrm>
            <a:off x="5204078" y="1149743"/>
            <a:ext cx="5207000" cy="5079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Component 1: demand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00" y="2710840"/>
            <a:ext cx="7693708" cy="439261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Assess the national situation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/>
              <a:t> </a:t>
            </a:r>
            <a:r>
              <a:rPr lang="en-GB" sz="2400" cap="none" dirty="0" smtClean="0">
                <a:solidFill>
                  <a:schemeClr val="tx2"/>
                </a:solidFill>
              </a:rPr>
              <a:t>Political Economy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Raise </a:t>
            </a:r>
            <a:r>
              <a:rPr lang="en-GB" sz="2400" cap="none" dirty="0"/>
              <a:t>awareness and build </a:t>
            </a:r>
            <a:r>
              <a:rPr lang="en-GB" sz="2400" cap="none" dirty="0" smtClean="0"/>
              <a:t>partnerships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>
                <a:solidFill>
                  <a:schemeClr val="tx2"/>
                </a:solidFill>
              </a:rPr>
              <a:t>User groups established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Find suitable entry points for biodiversity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Develop an action plan</a:t>
            </a:r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19" y="711317"/>
            <a:ext cx="3095428" cy="272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030" y="1492866"/>
            <a:ext cx="6169708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 points or processes across government sectors are identified where biodiversity information can be influential, and response strategies devised.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9986" y="3413236"/>
            <a:ext cx="2459893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OECD-DAC definition:  </a:t>
            </a:r>
            <a:r>
              <a:rPr lang="en-GB" sz="1400" i="1" dirty="0"/>
              <a:t>“</a:t>
            </a:r>
            <a:r>
              <a:rPr lang="en-GB" sz="1400" b="1" i="1" dirty="0"/>
              <a:t>political economy analysis</a:t>
            </a:r>
            <a:r>
              <a:rPr lang="en-GB" sz="1400" i="1" dirty="0"/>
              <a:t> is concerned with the interaction of </a:t>
            </a:r>
            <a:r>
              <a:rPr lang="en-GB" sz="1400" b="1" i="1" dirty="0"/>
              <a:t>political</a:t>
            </a:r>
            <a:r>
              <a:rPr lang="en-GB" sz="1400" i="1" dirty="0"/>
              <a:t> and </a:t>
            </a:r>
            <a:r>
              <a:rPr lang="en-GB" sz="1400" b="1" i="1" dirty="0"/>
              <a:t>economic</a:t>
            </a:r>
            <a:r>
              <a:rPr lang="en-GB" sz="1400" i="1" dirty="0"/>
              <a:t> processes in a society; including the distribution of power and wealth between groups and individuals, and the processes that create, sustain and transform these relationships over time”.</a:t>
            </a:r>
          </a:p>
        </p:txBody>
      </p:sp>
    </p:spTree>
    <p:extLst>
      <p:ext uri="{BB962C8B-B14F-4D97-AF65-F5344CB8AC3E}">
        <p14:creationId xmlns:p14="http://schemas.microsoft.com/office/powerpoint/2010/main" val="13790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4"/>
            <a:ext cx="10515600" cy="1325563"/>
          </a:xfrm>
        </p:spPr>
        <p:txBody>
          <a:bodyPr/>
          <a:lstStyle/>
          <a:p>
            <a:r>
              <a:rPr lang="en-GB" dirty="0" smtClean="0"/>
              <a:t>Component 2: Supply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08" y="1312984"/>
            <a:ext cx="10022046" cy="460717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2400" cap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cap="none" dirty="0" smtClean="0"/>
              <a:t>Strengthen the capacity of data providers to respond to demand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000" cap="none" dirty="0" smtClean="0"/>
              <a:t>Respond to barriers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cap="none" dirty="0" smtClean="0"/>
              <a:t>Assess current biodiversity information landscape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000" cap="none" dirty="0" smtClean="0"/>
              <a:t>Information on where relevant data housed and by whom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cap="none" dirty="0" smtClean="0"/>
              <a:t>Rapid data mobilisation exercise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000" cap="none" dirty="0" smtClean="0"/>
              <a:t>Source and repackage existing biodiversity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cap="none" dirty="0"/>
              <a:t>Capacity building to ensure technical stakeholders are more easily able to acquire and share relevant data and global data providers can respond to national needs 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endParaRPr lang="en-GB" sz="2400" cap="non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170020"/>
            <a:ext cx="963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stakeholders are more easily able to acquire and share relevant data, and use this to communicate effectively, for current and future information 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69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00" y="-63961"/>
            <a:ext cx="10515600" cy="1325563"/>
          </a:xfrm>
        </p:spPr>
        <p:txBody>
          <a:bodyPr/>
          <a:lstStyle/>
          <a:p>
            <a:r>
              <a:rPr lang="en-GB" dirty="0" smtClean="0"/>
              <a:t>Component 3: Sustain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00" y="2978090"/>
            <a:ext cx="10560000" cy="439261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Embed biodiversity information into national decision making frameworks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e.g. MOUs between data providers and end-users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Cross-ministerial forums and partnerships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Dissemination of project outputs at the regional and global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518" y="4138194"/>
            <a:ext cx="2845552" cy="2072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5077" y="1261602"/>
            <a:ext cx="7221415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frameworks, including accounting and reporting systems across a range of sectors are incorporating biodiversity decisions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structure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0094"/>
            <a:ext cx="8930978" cy="4313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54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8501" y="254978"/>
            <a:ext cx="11172933" cy="920178"/>
          </a:xfrm>
        </p:spPr>
        <p:txBody>
          <a:bodyPr>
            <a:noAutofit/>
          </a:bodyPr>
          <a:lstStyle/>
          <a:p>
            <a:r>
              <a:rPr lang="en-GB" sz="2800" cap="none" dirty="0" smtClean="0">
                <a:solidFill>
                  <a:schemeClr val="tx1"/>
                </a:solidFill>
              </a:rPr>
              <a:t>CONNECT: Mainstreaming biodiversity information into the heart of government decision making</a:t>
            </a:r>
            <a:endParaRPr lang="en-GB" sz="2800" cap="none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0" y="1244867"/>
            <a:ext cx="10882649" cy="4848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6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8940" cy="2153640"/>
          </a:xfrm>
          <a:prstGeom prst="rect">
            <a:avLst/>
          </a:prstGeom>
        </p:spPr>
      </p:pic>
      <p:pic>
        <p:nvPicPr>
          <p:cNvPr id="7" name="Picture 6" descr="Pretoria_day1part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7847" y="506816"/>
            <a:ext cx="4076306" cy="260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00" y="2764565"/>
            <a:ext cx="7920000" cy="4392612"/>
          </a:xfrm>
        </p:spPr>
        <p:txBody>
          <a:bodyPr/>
          <a:lstStyle/>
          <a:p>
            <a:endParaRPr lang="en-GB" dirty="0" smtClean="0"/>
          </a:p>
          <a:p>
            <a:pPr algn="ctr"/>
            <a:endParaRPr lang="en-GB" sz="2400" dirty="0"/>
          </a:p>
          <a:p>
            <a:pPr algn="ctr"/>
            <a:r>
              <a:rPr lang="en-GB" sz="3200" dirty="0"/>
              <a:t>How to make </a:t>
            </a:r>
            <a:r>
              <a:rPr lang="en-GB" sz="3200" dirty="0" smtClean="0"/>
              <a:t>BIODIVERSITY data </a:t>
            </a:r>
            <a:r>
              <a:rPr lang="en-GB" sz="3200" dirty="0"/>
              <a:t>more influential?</a:t>
            </a:r>
          </a:p>
          <a:p>
            <a:pPr algn="ctr"/>
            <a:endParaRPr lang="en-GB" sz="3200" dirty="0"/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2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11388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INTRODUCING the Connect project –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mainstreaming biodiversity information in three African countries to deliver global lessons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600" y="2617056"/>
            <a:ext cx="10560000" cy="439261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The context and the challenge we 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The Connect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The problem – barriers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The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The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cap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3992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ntranet.unep-wcmc.org/system/documents/1408/original/UNEP-WCMC%20short%20logo%20for%20intranet.jpg?14449044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2" y="1956140"/>
            <a:ext cx="3377963" cy="18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40" y="1176822"/>
            <a:ext cx="4197199" cy="1098104"/>
          </a:xfrm>
          <a:prstGeom prst="rect">
            <a:avLst/>
          </a:prstGeom>
        </p:spPr>
      </p:pic>
      <p:pic>
        <p:nvPicPr>
          <p:cNvPr id="10" name="Picture 9" descr="Description: C:\Documents and Settings\annac\Desktop\New BIP Logo_500pixel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333" y="2991120"/>
            <a:ext cx="2871585" cy="10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s://pbs.twimg.com/profile_images/476642345648021504/pH652zQ3_400x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11" y="2709960"/>
            <a:ext cx="1596255" cy="15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uneplive.unep.org/media/imgs/unep_liv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1" y="4627959"/>
            <a:ext cx="5285407" cy="10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45" y="4783592"/>
            <a:ext cx="2369027" cy="1579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691" y="768927"/>
            <a:ext cx="5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CONTEXT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Data for decisions: Challenges</a:t>
            </a:r>
            <a:endParaRPr lang="en-GB" cap="none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Decision makers need: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Scientifically credible, legitimate and relevant information.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Effective methods to interpret this scientific information in order to make informed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Scientific community needs:</a:t>
            </a:r>
          </a:p>
          <a:p>
            <a:pPr marL="459443" lvl="1" indent="-171450">
              <a:buFont typeface="Arial" panose="020B0604020202020204" pitchFamily="34" charset="0"/>
              <a:buChar char="•"/>
            </a:pPr>
            <a:r>
              <a:rPr lang="en-GB" sz="2400" cap="none" dirty="0" smtClean="0"/>
              <a:t>To better understand decision makers’ needs to provide them with useable information.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92" y="5293491"/>
            <a:ext cx="2533404" cy="10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7812" y="221127"/>
            <a:ext cx="11973990" cy="920178"/>
          </a:xfrm>
        </p:spPr>
        <p:txBody>
          <a:bodyPr>
            <a:noAutofit/>
          </a:bodyPr>
          <a:lstStyle/>
          <a:p>
            <a:r>
              <a:rPr lang="en-GB" sz="2800" cap="none" dirty="0" smtClean="0">
                <a:solidFill>
                  <a:schemeClr val="tx1"/>
                </a:solidFill>
              </a:rPr>
              <a:t>Biodiversity</a:t>
            </a:r>
            <a:r>
              <a:rPr lang="en-GB" sz="3200" cap="none" dirty="0" smtClean="0">
                <a:solidFill>
                  <a:schemeClr val="tx1"/>
                </a:solidFill>
              </a:rPr>
              <a:t> information in national decision making</a:t>
            </a:r>
            <a:endParaRPr lang="en-GB" sz="3200" cap="none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Pretoria_day1part2.jpg"/>
          <p:cNvPicPr>
            <a:picLocks noChangeAspect="1"/>
          </p:cNvPicPr>
          <p:nvPr/>
        </p:nvPicPr>
        <p:blipFill>
          <a:blip r:embed="rId3" cstate="print"/>
          <a:srcRect l="4130" t="5603" r="44792" b="11530"/>
          <a:stretch>
            <a:fillRect/>
          </a:stretch>
        </p:blipFill>
        <p:spPr>
          <a:xfrm>
            <a:off x="1680187" y="681216"/>
            <a:ext cx="8904778" cy="55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5419567"/>
              </p:ext>
            </p:extLst>
          </p:nvPr>
        </p:nvGraphicFramePr>
        <p:xfrm>
          <a:off x="3351752" y="9747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Image result for unep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5" y="2825261"/>
            <a:ext cx="1125280" cy="13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tranet.unep-wcmc.org/system/documents/1408/original/UNEP-WCMC%20short%20logo%20for%20intranet.jpg?14449044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3" y="4731913"/>
            <a:ext cx="2335185" cy="12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5" y="974795"/>
            <a:ext cx="1352714" cy="1529482"/>
          </a:xfrm>
          <a:prstGeom prst="rect">
            <a:avLst/>
          </a:prstGeom>
          <a:noFill/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630753" y="54617"/>
            <a:ext cx="11172933" cy="920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Tx/>
              <a:buNone/>
              <a:defRPr sz="1200" b="1" i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7993" indent="17999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charset="2"/>
              <a:buChar char="§"/>
              <a:defRPr sz="10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67988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Tx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7988" indent="2519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charset="2"/>
              <a:buChar char="§"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Tx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cap="none" dirty="0" smtClean="0">
                <a:solidFill>
                  <a:schemeClr val="tx1"/>
                </a:solidFill>
              </a:rPr>
              <a:t>CONNECT: Mainstreaming biodiversity information into the heart of government decision making</a:t>
            </a:r>
            <a:endParaRPr lang="en-GB" sz="28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8501" y="254978"/>
            <a:ext cx="11172933" cy="920178"/>
          </a:xfrm>
        </p:spPr>
        <p:txBody>
          <a:bodyPr>
            <a:noAutofit/>
          </a:bodyPr>
          <a:lstStyle/>
          <a:p>
            <a:r>
              <a:rPr lang="en-GB" sz="2800" cap="none" dirty="0" smtClean="0">
                <a:solidFill>
                  <a:schemeClr val="tx1"/>
                </a:solidFill>
              </a:rPr>
              <a:t>CONNECT: Mainstreaming biodiversity information into the heart of government decision making</a:t>
            </a:r>
            <a:endParaRPr lang="en-GB" sz="2800" cap="none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0" y="1244867"/>
            <a:ext cx="10882649" cy="4848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6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Country</a:t>
            </a:r>
            <a:r>
              <a:rPr lang="en-GB" dirty="0" smtClean="0"/>
              <a:t> </a:t>
            </a:r>
            <a:r>
              <a:rPr lang="en-GB" sz="2800" dirty="0" smtClean="0"/>
              <a:t>partners 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7" y="1412202"/>
            <a:ext cx="2619375" cy="17430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94" y="1403044"/>
            <a:ext cx="2623771" cy="1749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42" y="1417356"/>
            <a:ext cx="2623772" cy="1749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2717" y="3368510"/>
            <a:ext cx="265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Uganda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1313" y="3390002"/>
            <a:ext cx="262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Ghana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31442" y="3334318"/>
            <a:ext cx="254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Mozambique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2717" y="3992890"/>
            <a:ext cx="612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INTERNATIONAL PARTNERS </a:t>
            </a:r>
            <a:endParaRPr lang="en-GB" sz="2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054600"/>
            <a:ext cx="970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IIED, Birdlife International, GBIF, SCBD, GEO-BON, JRC 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01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/>
          <a:srcRect l="19" t="4610" r="704" b="24198"/>
          <a:stretch/>
        </p:blipFill>
        <p:spPr>
          <a:xfrm>
            <a:off x="6787662" y="-57970"/>
            <a:ext cx="5419925" cy="404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The Problem</a:t>
            </a:r>
            <a:endParaRPr lang="en-GB" cap="none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808329" y="3852292"/>
            <a:ext cx="5666240" cy="3005708"/>
          </a:xfrm>
        </p:spPr>
        <p:txBody>
          <a:bodyPr>
            <a:normAutofit/>
          </a:bodyPr>
          <a:lstStyle/>
          <a:p>
            <a:r>
              <a:rPr lang="en-GB" sz="2000" cap="none" dirty="0" smtClean="0"/>
              <a:t>BARRIERS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cap="none" dirty="0" smtClean="0"/>
              <a:t>Availability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cap="none" dirty="0" smtClean="0"/>
              <a:t>Usability and quality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cap="none" dirty="0" smtClean="0"/>
              <a:t>Willingness to collect and use data</a:t>
            </a:r>
            <a:endParaRPr lang="en-US" sz="2000" cap="none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cap="none" dirty="0" smtClean="0"/>
              <a:t>Capacity</a:t>
            </a:r>
            <a:endParaRPr lang="en-US" sz="2000" cap="non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8380752"/>
              </p:ext>
            </p:extLst>
          </p:nvPr>
        </p:nvGraphicFramePr>
        <p:xfrm>
          <a:off x="838200" y="1419138"/>
          <a:ext cx="3469459" cy="485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26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over slides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2.xml><?xml version="1.0" encoding="utf-8"?>
<a:theme xmlns:a="http://schemas.openxmlformats.org/drawingml/2006/main" name="Section Openers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3.xml><?xml version="1.0" encoding="utf-8"?>
<a:theme xmlns:a="http://schemas.openxmlformats.org/drawingml/2006/main" name="Corporate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4.xml><?xml version="1.0" encoding="utf-8"?>
<a:theme xmlns:a="http://schemas.openxmlformats.org/drawingml/2006/main" name="Teal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5.xml><?xml version="1.0" encoding="utf-8"?>
<a:theme xmlns:a="http://schemas.openxmlformats.org/drawingml/2006/main" name="Orange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6.xml><?xml version="1.0" encoding="utf-8"?>
<a:theme xmlns:a="http://schemas.openxmlformats.org/drawingml/2006/main" name="Yellow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7.xml><?xml version="1.0" encoding="utf-8"?>
<a:theme xmlns:a="http://schemas.openxmlformats.org/drawingml/2006/main" name="Green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8.xml><?xml version="1.0" encoding="utf-8"?>
<a:theme xmlns:a="http://schemas.openxmlformats.org/drawingml/2006/main" name="Red">
  <a:themeElements>
    <a:clrScheme name="UNEP WCMC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0D1"/>
      </a:accent1>
      <a:accent2>
        <a:srgbClr val="007C7C"/>
      </a:accent2>
      <a:accent3>
        <a:srgbClr val="DB5E24"/>
      </a:accent3>
      <a:accent4>
        <a:srgbClr val="D9C420"/>
      </a:accent4>
      <a:accent5>
        <a:srgbClr val="B4C92B"/>
      </a:accent5>
      <a:accent6>
        <a:srgbClr val="A32A2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" id="{6034A099-9D6F-DE4B-AC75-02D493EF942B}" vid="{F73D4F9C-8013-334D-B9F1-2EB975A4A6C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UNEP WCMC</Template>
  <TotalTime>923</TotalTime>
  <Words>1642</Words>
  <Application>Microsoft Office PowerPoint</Application>
  <PresentationFormat>Widescreen</PresentationFormat>
  <Paragraphs>206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Wingdings</vt:lpstr>
      <vt:lpstr>Cover slides</vt:lpstr>
      <vt:lpstr>Section Openers</vt:lpstr>
      <vt:lpstr>Corporate</vt:lpstr>
      <vt:lpstr>Teal</vt:lpstr>
      <vt:lpstr>Orange</vt:lpstr>
      <vt:lpstr>Yellow</vt:lpstr>
      <vt:lpstr>Green</vt:lpstr>
      <vt:lpstr>Red</vt:lpstr>
      <vt:lpstr> CBD COP13 Presentation  INTRODUCING the Connect project –   “mainstreaming biodiversity information in three African countries to deliver global lessons”  Hilary ALLISON       </vt:lpstr>
      <vt:lpstr>INTRODUCING the Connect project –   mainstreaming biodiversity information in three African countries to deliver global lessons   </vt:lpstr>
      <vt:lpstr>PowerPoint Presentation</vt:lpstr>
      <vt:lpstr>Data for decisions: Challenges</vt:lpstr>
      <vt:lpstr>PowerPoint Presentation</vt:lpstr>
      <vt:lpstr>PowerPoint Presentation</vt:lpstr>
      <vt:lpstr>PowerPoint Presentation</vt:lpstr>
      <vt:lpstr>Country partners </vt:lpstr>
      <vt:lpstr>The Problem</vt:lpstr>
      <vt:lpstr>PowerPoint Presentation</vt:lpstr>
      <vt:lpstr>PowerPoint Presentation</vt:lpstr>
      <vt:lpstr>The Impact</vt:lpstr>
      <vt:lpstr>The Approach</vt:lpstr>
      <vt:lpstr>Component 1: demand</vt:lpstr>
      <vt:lpstr>Component 2: Supply</vt:lpstr>
      <vt:lpstr>Component 3: Sustain</vt:lpstr>
      <vt:lpstr>Project structure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Hilary Allison</cp:lastModifiedBy>
  <cp:revision>85</cp:revision>
  <dcterms:created xsi:type="dcterms:W3CDTF">2016-05-03T09:50:48Z</dcterms:created>
  <dcterms:modified xsi:type="dcterms:W3CDTF">2016-12-06T17:31:37Z</dcterms:modified>
</cp:coreProperties>
</file>