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5" r:id="rId2"/>
    <p:sldId id="266" r:id="rId3"/>
    <p:sldId id="269" r:id="rId4"/>
    <p:sldId id="267" r:id="rId5"/>
    <p:sldId id="270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E2F"/>
    <a:srgbClr val="328127"/>
    <a:srgbClr val="3E9034"/>
    <a:srgbClr val="285519"/>
    <a:srgbClr val="3FE905"/>
    <a:srgbClr val="36AD47"/>
    <a:srgbClr val="FDB002"/>
    <a:srgbClr val="7E785F"/>
    <a:srgbClr val="3A3533"/>
    <a:srgbClr val="6EB3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66" autoAdjust="0"/>
    <p:restoredTop sz="98113" autoAdjust="0"/>
  </p:normalViewPr>
  <p:slideViewPr>
    <p:cSldViewPr snapToGrid="0" snapToObjects="1">
      <p:cViewPr>
        <p:scale>
          <a:sx n="74" d="100"/>
          <a:sy n="74" d="100"/>
        </p:scale>
        <p:origin x="-1976" y="-920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5D357-652C-AB41-8F95-13024464AB70}" type="datetimeFigureOut">
              <a:rPr lang="en-US" smtClean="0"/>
              <a:t>10/11/16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F35C4-CC97-7840-A522-E4995AD00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96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B5C11-D0F1-1F46-B28E-9084657905D0}" type="datetimeFigureOut">
              <a:rPr lang="en-US" smtClean="0"/>
              <a:t>10/11/16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0329C-91F7-CD43-B485-EB526DB26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24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440597" y="6324600"/>
            <a:ext cx="8319500" cy="0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8"/>
            <a:ext cx="8053388" cy="323851"/>
          </a:xfrm>
        </p:spPr>
        <p:txBody>
          <a:bodyPr lIns="0">
            <a:normAutofit/>
          </a:bodyPr>
          <a:lstStyle>
            <a:lvl1pPr marL="0" indent="0" algn="r">
              <a:buNone/>
              <a:defRPr sz="9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Location / date / NOTES / CAPTIONS / SOURCES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0597" y="2184401"/>
            <a:ext cx="8054116" cy="3234267"/>
          </a:xfrm>
        </p:spPr>
        <p:txBody>
          <a:bodyPr anchor="b" anchorCtr="0">
            <a:noAutofit/>
          </a:bodyPr>
          <a:lstStyle>
            <a:lvl1pPr algn="l">
              <a:defRPr sz="4400" b="1" i="0" cap="none">
                <a:solidFill>
                  <a:srgbClr val="509E2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40597" y="5503334"/>
            <a:ext cx="8054116" cy="718991"/>
          </a:xfrm>
        </p:spPr>
        <p:txBody>
          <a:bodyPr lIns="0" rIns="0"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1" kern="1000" cap="none" spc="-50">
                <a:solidFill>
                  <a:schemeClr val="tx1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Presenter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9586" b="23848"/>
          <a:stretch/>
        </p:blipFill>
        <p:spPr>
          <a:xfrm>
            <a:off x="0" y="1706879"/>
            <a:ext cx="9144000" cy="2936241"/>
          </a:xfrm>
          <a:prstGeom prst="rect">
            <a:avLst/>
          </a:prstGeom>
          <a:ln>
            <a:noFill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/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636" y="80208"/>
            <a:ext cx="3793362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312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502720"/>
          </a:xfrm>
        </p:spPr>
        <p:txBody>
          <a:bodyPr anchor="t" anchorCtr="0">
            <a:normAutofit/>
          </a:bodyPr>
          <a:lstStyle>
            <a:lvl1pPr algn="l">
              <a:defRPr sz="2800" b="1" cap="all">
                <a:solidFill>
                  <a:srgbClr val="509E2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74735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20410"/>
            <a:ext cx="4040188" cy="45065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874735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20410"/>
            <a:ext cx="4041775" cy="450653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NOTES / CAPTIONS / SOURCES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837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>
            <a:normAutofit/>
          </a:bodyPr>
          <a:lstStyle>
            <a:lvl1pPr algn="l">
              <a:defRPr sz="2800" b="1" cap="all">
                <a:solidFill>
                  <a:srgbClr val="509E2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NOTES / CAPTIONS / SOURCES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200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NOTES / CAPTIONS / SOURCES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37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Autofit/>
          </a:bodyPr>
          <a:lstStyle>
            <a:lvl1pPr>
              <a:defRPr sz="4800">
                <a:solidFill>
                  <a:srgbClr val="509E2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53858"/>
            <a:ext cx="6400800" cy="16066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61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7"/>
            <a:ext cx="8229600" cy="793915"/>
          </a:xfrm>
        </p:spPr>
        <p:txBody>
          <a:bodyPr anchor="t">
            <a:normAutofit/>
          </a:bodyPr>
          <a:lstStyle>
            <a:lvl1pPr algn="l">
              <a:defRPr sz="2800" b="1">
                <a:solidFill>
                  <a:srgbClr val="509E2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9689"/>
            <a:ext cx="8229600" cy="4816476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/>
                <a:cs typeface="Arial Narrow"/>
              </a:defRPr>
            </a:lvl1pPr>
            <a:lvl2pPr>
              <a:defRPr>
                <a:latin typeface="Arial Narrow"/>
                <a:cs typeface="Arial Narrow"/>
              </a:defRPr>
            </a:lvl2pPr>
            <a:lvl3pPr>
              <a:defRPr>
                <a:latin typeface="Arial Narrow"/>
                <a:cs typeface="Arial Narrow"/>
              </a:defRPr>
            </a:lvl3pPr>
            <a:lvl4pPr>
              <a:defRPr>
                <a:latin typeface="Arial Narrow"/>
                <a:cs typeface="Arial Narrow"/>
              </a:defRPr>
            </a:lvl4pPr>
            <a:lvl5pPr>
              <a:defRPr>
                <a:latin typeface="Arial Narrow"/>
                <a:cs typeface="Arial Narrow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NOTES / CAPTIONS / SOURCES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07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k programme up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93763"/>
          </a:xfrm>
        </p:spPr>
        <p:txBody>
          <a:bodyPr anchor="t" anchorCtr="0">
            <a:noAutofit/>
          </a:bodyPr>
          <a:lstStyle>
            <a:lvl1pPr algn="l">
              <a:defRPr sz="2800" b="1" cap="all">
                <a:solidFill>
                  <a:srgbClr val="509E2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1"/>
            <a:ext cx="4038600" cy="44497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1"/>
            <a:ext cx="4038600" cy="44497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NOTES / CAPTIONS / SOURCES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  <p:sp>
        <p:nvSpPr>
          <p:cNvPr id="9" name="Content Placeholder 20"/>
          <p:cNvSpPr>
            <a:spLocks noGrp="1"/>
          </p:cNvSpPr>
          <p:nvPr>
            <p:ph sz="quarter" idx="18" hasCustomPrompt="1"/>
          </p:nvPr>
        </p:nvSpPr>
        <p:spPr>
          <a:xfrm>
            <a:off x="1130300" y="927100"/>
            <a:ext cx="7556500" cy="749300"/>
          </a:xfrm>
          <a:solidFill>
            <a:srgbClr val="E0FFFF"/>
          </a:solidFill>
        </p:spPr>
        <p:txBody>
          <a:bodyPr/>
          <a:lstStyle>
            <a:lvl1pPr>
              <a:defRPr sz="1800" b="0" i="1">
                <a:solidFill>
                  <a:srgbClr val="1086C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Subhed</a:t>
            </a:r>
          </a:p>
        </p:txBody>
      </p:sp>
      <p:sp>
        <p:nvSpPr>
          <p:cNvPr id="12" name="Text Placeholder 22"/>
          <p:cNvSpPr>
            <a:spLocks noGrp="1"/>
          </p:cNvSpPr>
          <p:nvPr>
            <p:ph type="body" sz="quarter" idx="16" hasCustomPrompt="1"/>
          </p:nvPr>
        </p:nvSpPr>
        <p:spPr>
          <a:xfrm>
            <a:off x="-104635" y="-10949"/>
            <a:ext cx="550800" cy="7007225"/>
          </a:xfrm>
        </p:spPr>
        <p:txBody>
          <a:bodyPr vert="vert270" lIns="0" tIns="36000" rIns="0" bIns="36000">
            <a:noAutofit/>
          </a:bodyPr>
          <a:lstStyle>
            <a:lvl1pPr marL="0" algn="r" defTabSz="457200" rtl="0" eaLnBrk="1" latinLnBrk="0" hangingPunct="1">
              <a:defRPr lang="en-US" sz="4000" kern="1200" dirty="0" smtClean="0">
                <a:solidFill>
                  <a:srgbClr val="FDB002">
                    <a:alpha val="32000"/>
                  </a:srgbClr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topic</a:t>
            </a:r>
          </a:p>
        </p:txBody>
      </p:sp>
    </p:spTree>
    <p:extLst>
      <p:ext uri="{BB962C8B-B14F-4D97-AF65-F5344CB8AC3E}">
        <p14:creationId xmlns:p14="http://schemas.microsoft.com/office/powerpoint/2010/main" val="118952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oi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95050"/>
          </a:xfrm>
        </p:spPr>
        <p:txBody>
          <a:bodyPr/>
          <a:lstStyle>
            <a:lvl1pPr>
              <a:defRPr>
                <a:solidFill>
                  <a:srgbClr val="509E2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3" y="1309688"/>
            <a:ext cx="3765248" cy="4664629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NOTES / CAPTIONS / SOURCES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70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ree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7"/>
            <a:ext cx="8686800" cy="563563"/>
          </a:xfrm>
          <a:noFill/>
        </p:spPr>
        <p:txBody>
          <a:bodyPr lIns="457200" anchor="t">
            <a:normAutofit/>
          </a:bodyPr>
          <a:lstStyle>
            <a:lvl1pPr algn="l">
              <a:defRPr sz="2800" b="1">
                <a:solidFill>
                  <a:srgbClr val="509E2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40597" y="6324600"/>
            <a:ext cx="6812890" cy="0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NOTES / CAPTIONS / SOURCES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581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93763"/>
          </a:xfrm>
        </p:spPr>
        <p:txBody>
          <a:bodyPr anchor="t" anchorCtr="0">
            <a:noAutofit/>
          </a:bodyPr>
          <a:lstStyle>
            <a:lvl1pPr algn="l">
              <a:defRPr sz="2800" b="1" cap="all">
                <a:solidFill>
                  <a:srgbClr val="509E2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09689"/>
            <a:ext cx="4038600" cy="48164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09689"/>
            <a:ext cx="4038600" cy="48164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NOTES / CAPTIONS / SOURCES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80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69875"/>
          </a:xfrm>
        </p:spPr>
        <p:txBody>
          <a:bodyPr anchor="t" anchorCtr="0">
            <a:noAutofit/>
          </a:bodyPr>
          <a:lstStyle>
            <a:lvl1pPr algn="l">
              <a:defRPr sz="2800" b="1" cap="all">
                <a:solidFill>
                  <a:srgbClr val="509E2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2999" y="2940050"/>
            <a:ext cx="2628000" cy="31861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5399" y="2940050"/>
            <a:ext cx="2628000" cy="31861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1"/>
          </p:nvPr>
        </p:nvSpPr>
        <p:spPr>
          <a:xfrm>
            <a:off x="440598" y="2940050"/>
            <a:ext cx="2628000" cy="31861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40598" y="860425"/>
            <a:ext cx="2628040" cy="20796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045359" y="860425"/>
            <a:ext cx="2628040" cy="20796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242959" y="860425"/>
            <a:ext cx="2628040" cy="20796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NOTES / CAPTIONS / SOURCES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357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in-Use-Case-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  <p:sp>
        <p:nvSpPr>
          <p:cNvPr id="1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DOI or URL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536432" y="3875845"/>
            <a:ext cx="3960955" cy="2255434"/>
          </a:xfrm>
        </p:spPr>
        <p:txBody>
          <a:bodyPr/>
          <a:lstStyle>
            <a:lvl1pPr marL="180000" indent="-1800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Key points</a:t>
            </a:r>
          </a:p>
          <a:p>
            <a:pPr lvl="0"/>
            <a:r>
              <a:rPr lang="en-US" dirty="0"/>
              <a:t>Highlighting</a:t>
            </a:r>
          </a:p>
          <a:p>
            <a:pPr lvl="0"/>
            <a:r>
              <a:rPr lang="en-US" dirty="0"/>
              <a:t>Use case</a:t>
            </a:r>
          </a:p>
          <a:p>
            <a:pPr lvl="0"/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7017425" y="274641"/>
            <a:ext cx="1669375" cy="163035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Logo / journal cover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4" hasCustomPrompt="1"/>
          </p:nvPr>
        </p:nvSpPr>
        <p:spPr>
          <a:xfrm>
            <a:off x="4686300" y="1981200"/>
            <a:ext cx="4000500" cy="41497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Representative graphic / map / visual from article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5" hasCustomPrompt="1"/>
          </p:nvPr>
        </p:nvSpPr>
        <p:spPr>
          <a:xfrm>
            <a:off x="536433" y="1981200"/>
            <a:ext cx="3960955" cy="1893888"/>
          </a:xfrm>
        </p:spPr>
        <p:txBody>
          <a:bodyPr/>
          <a:lstStyle/>
          <a:p>
            <a:r>
              <a:rPr lang="en-US" dirty="0"/>
              <a:t>Species photo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 hasCustomPrompt="1"/>
          </p:nvPr>
        </p:nvSpPr>
        <p:spPr>
          <a:xfrm>
            <a:off x="-104635" y="-10949"/>
            <a:ext cx="550800" cy="7007225"/>
          </a:xfrm>
        </p:spPr>
        <p:txBody>
          <a:bodyPr vert="vert270" lIns="0" tIns="36000" rIns="0" bIns="36000">
            <a:noAutofit/>
          </a:bodyPr>
          <a:lstStyle>
            <a:lvl1pPr marL="0" algn="r" defTabSz="457200" rtl="0" eaLnBrk="1" latinLnBrk="0" hangingPunct="1">
              <a:defRPr lang="en-US" sz="4000" kern="1200" dirty="0" smtClean="0">
                <a:solidFill>
                  <a:srgbClr val="FDB002">
                    <a:alpha val="32000"/>
                  </a:srgbClr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topic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7" hasCustomPrompt="1"/>
          </p:nvPr>
        </p:nvSpPr>
        <p:spPr>
          <a:xfrm>
            <a:off x="536433" y="274641"/>
            <a:ext cx="6480992" cy="1630359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/>
              <a:buNone/>
              <a:defRPr sz="32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Title/Author clipping or citation</a:t>
            </a:r>
          </a:p>
        </p:txBody>
      </p:sp>
    </p:spTree>
    <p:extLst>
      <p:ext uri="{BB962C8B-B14F-4D97-AF65-F5344CB8AC3E}">
        <p14:creationId xmlns:p14="http://schemas.microsoft.com/office/powerpoint/2010/main" val="59196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-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69875"/>
          </a:xfrm>
        </p:spPr>
        <p:txBody>
          <a:bodyPr anchor="t" anchorCtr="0">
            <a:noAutofit/>
          </a:bodyPr>
          <a:lstStyle>
            <a:lvl1pPr algn="l">
              <a:defRPr sz="2800" b="1" cap="all">
                <a:solidFill>
                  <a:srgbClr val="509E2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5399" y="860425"/>
            <a:ext cx="2628000" cy="52657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1"/>
          </p:nvPr>
        </p:nvSpPr>
        <p:spPr>
          <a:xfrm>
            <a:off x="440597" y="860425"/>
            <a:ext cx="5430401" cy="52657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40598" y="6349719"/>
            <a:ext cx="7157051" cy="0"/>
          </a:xfrm>
          <a:prstGeom prst="line">
            <a:avLst/>
          </a:prstGeom>
          <a:ln w="3175" cmpd="sng">
            <a:solidFill>
              <a:srgbClr val="509E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41325" y="6407149"/>
            <a:ext cx="7156324" cy="383119"/>
          </a:xfrm>
        </p:spPr>
        <p:txBody>
          <a:bodyPr lIns="0" anchor="ctr" anchorCtr="0">
            <a:noAutofit/>
          </a:bodyPr>
          <a:lstStyle>
            <a:lvl1pPr marL="0" indent="0" algn="r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NOTES / CAPTIONS / SOURCES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3895" y="6214910"/>
            <a:ext cx="962526" cy="6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82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598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6" r:id="rId2"/>
    <p:sldLayoutId id="2147483680" r:id="rId3"/>
    <p:sldLayoutId id="2147483668" r:id="rId4"/>
    <p:sldLayoutId id="2147483667" r:id="rId5"/>
    <p:sldLayoutId id="2147483652" r:id="rId6"/>
    <p:sldLayoutId id="2147483677" r:id="rId7"/>
    <p:sldLayoutId id="2147483679" r:id="rId8"/>
    <p:sldLayoutId id="2147483678" r:id="rId9"/>
    <p:sldLayoutId id="2147483653" r:id="rId10"/>
    <p:sldLayoutId id="2147483654" r:id="rId11"/>
    <p:sldLayoutId id="2147483655" r:id="rId12"/>
    <p:sldLayoutId id="2147483649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 cap="all">
          <a:solidFill>
            <a:srgbClr val="328127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Arial Narrow"/>
          <a:ea typeface="+mn-ea"/>
          <a:cs typeface="Arial Narrow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 Narrow"/>
          <a:ea typeface="+mn-ea"/>
          <a:cs typeface="Arial Narrow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1"/>
          </a:solidFill>
          <a:latin typeface="Arial Narrow"/>
          <a:ea typeface="+mn-ea"/>
          <a:cs typeface="Arial Narrow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 Narrow"/>
          <a:ea typeface="+mn-ea"/>
          <a:cs typeface="Arial Narrow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 Narrow"/>
          <a:ea typeface="+mn-ea"/>
          <a:cs typeface="Arial Narrow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TaiBIF/NomenMatch" TargetMode="External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tch.taibif.tw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0B6vLfIgNDZzsY2VYV1Brb20wVm8" TargetMode="External"/><Relationship Id="rId4" Type="http://schemas.openxmlformats.org/officeDocument/2006/relationships/hyperlink" Target="http://www.gbif.org/dataset/e1f3be55-9f45-474c-8374-502b236e0ad0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rive.google.com/drive/folders/0B6vLfIgNDZzsNU16Q0traDBwY2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ites.google.com/site/2016bifabic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clef.org/lifeclef/2016" TargetMode="External"/><Relationship Id="rId4" Type="http://schemas.openxmlformats.org/officeDocument/2006/relationships/hyperlink" Target="https://www.omc.co.jp/8thAPBON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odiversity-informatics-training.org/webinar-seri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48899" y="6407148"/>
            <a:ext cx="8053388" cy="323851"/>
          </a:xfrm>
        </p:spPr>
        <p:txBody>
          <a:bodyPr>
            <a:normAutofit/>
          </a:bodyPr>
          <a:lstStyle/>
          <a:p>
            <a:r>
              <a:rPr lang="en-GB" sz="1200" dirty="0"/>
              <a:t>GBIF GB23, public symposium, 26 Oct. 2016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212" y="4616821"/>
            <a:ext cx="8054116" cy="1272988"/>
          </a:xfrm>
        </p:spPr>
        <p:txBody>
          <a:bodyPr/>
          <a:lstStyle/>
          <a:p>
            <a:r>
              <a:rPr lang="en-US" sz="4000" i="1" dirty="0" err="1"/>
              <a:t>TaiBIF</a:t>
            </a:r>
            <a:r>
              <a:rPr lang="en-US" sz="4000" i="1" dirty="0"/>
              <a:t>: building biodiversity informatics skills</a:t>
            </a:r>
            <a:endParaRPr lang="en-GB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48171" y="5934634"/>
            <a:ext cx="8054116" cy="386306"/>
          </a:xfrm>
        </p:spPr>
        <p:txBody>
          <a:bodyPr/>
          <a:lstStyle/>
          <a:p>
            <a:r>
              <a:rPr lang="en-US" altLang="zh-TW" dirty="0"/>
              <a:t>Yu-Huang Wang, </a:t>
            </a:r>
            <a:r>
              <a:rPr lang="en-US" altLang="zh-TW" dirty="0" err="1"/>
              <a:t>TaiBIF</a:t>
            </a:r>
            <a:r>
              <a:rPr lang="en-US" altLang="zh-TW" dirty="0"/>
              <a:t> Node Manager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9945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55" y="274637"/>
            <a:ext cx="8811490" cy="681327"/>
          </a:xfrm>
        </p:spPr>
        <p:txBody>
          <a:bodyPr>
            <a:normAutofit fontScale="90000"/>
          </a:bodyPr>
          <a:lstStyle/>
          <a:p>
            <a:pPr algn="ctr"/>
            <a:r>
              <a:rPr lang="en-US" b="0" dirty="0" err="1"/>
              <a:t>TaiBIF’s</a:t>
            </a:r>
            <a:r>
              <a:rPr lang="en-US" b="0" dirty="0"/>
              <a:t> role in the regional strategy for 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079" y="1028700"/>
            <a:ext cx="8229600" cy="5097465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Regional IPT training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/>
              <a:t>2012 </a:t>
            </a:r>
            <a:r>
              <a:rPr lang="en-US" altLang="zh-TW" dirty="0"/>
              <a:t>I</a:t>
            </a:r>
            <a:r>
              <a:rPr lang="en-US" dirty="0"/>
              <a:t>PT2 training workshop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/>
              <a:t>2016 Biodiversity informatics t</a:t>
            </a:r>
            <a:r>
              <a:rPr lang="en-US" altLang="zh-TW" dirty="0"/>
              <a:t>raining workshop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Regional nodes meetings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/>
              <a:t>2012 4</a:t>
            </a:r>
            <a:r>
              <a:rPr lang="en-US" baseline="30000" dirty="0"/>
              <a:t>th</a:t>
            </a:r>
            <a:r>
              <a:rPr lang="en-US" dirty="0"/>
              <a:t> Nodes Meeting -</a:t>
            </a:r>
            <a:br>
              <a:rPr lang="en-US" dirty="0"/>
            </a:b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altLang="zh-TW" dirty="0"/>
              <a:t>regional strategy made</a:t>
            </a:r>
            <a:endParaRPr lang="en-US" dirty="0"/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/>
              <a:t>2015 6</a:t>
            </a:r>
            <a:r>
              <a:rPr lang="en-US" baseline="30000" dirty="0"/>
              <a:t>th</a:t>
            </a:r>
            <a:r>
              <a:rPr lang="en-US" dirty="0"/>
              <a:t> Nodes Meeting -</a:t>
            </a:r>
            <a:br>
              <a:rPr lang="en-US" dirty="0"/>
            </a:b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BIFA proposals discussed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Development of application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/>
              <a:t>Batch and bulk scientific names matching services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圖片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60373" y="747715"/>
            <a:ext cx="2078182" cy="890781"/>
          </a:xfrm>
          <a:prstGeom prst="rect">
            <a:avLst/>
          </a:prstGeom>
        </p:spPr>
      </p:pic>
      <p:pic>
        <p:nvPicPr>
          <p:cNvPr id="6" name="Picture 2" descr="P1060882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04857" y="2541875"/>
            <a:ext cx="2206422" cy="1333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48351" y="988622"/>
            <a:ext cx="1951501" cy="1014279"/>
          </a:xfrm>
          <a:prstGeom prst="rect">
            <a:avLst/>
          </a:prstGeom>
        </p:spPr>
      </p:pic>
      <p:pic>
        <p:nvPicPr>
          <p:cNvPr id="8" name="圖片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7011279" y="3256561"/>
            <a:ext cx="2088573" cy="123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777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5854"/>
          </a:xfrm>
        </p:spPr>
        <p:txBody>
          <a:bodyPr>
            <a:normAutofit/>
          </a:bodyPr>
          <a:lstStyle/>
          <a:p>
            <a:r>
              <a:rPr lang="en-US" dirty="0" err="1"/>
              <a:t>NomenMatch</a:t>
            </a:r>
            <a:r>
              <a:rPr lang="en-US" dirty="0"/>
              <a:t>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4791"/>
            <a:ext cx="8229600" cy="520137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MyMatch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NomenMatch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Service </a:t>
            </a:r>
            <a:r>
              <a:rPr lang="en-US" dirty="0">
                <a:hlinkClick r:id="rId2"/>
              </a:rPr>
              <a:t>http://match.taibif.tw/</a:t>
            </a:r>
            <a:r>
              <a:rPr lang="en-US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Source code </a:t>
            </a:r>
            <a:r>
              <a:rPr lang="en-US" dirty="0">
                <a:hlinkClick r:id="rId3"/>
              </a:rPr>
              <a:t>https://github.com/TaiBIF/NomenMatch</a:t>
            </a:r>
            <a:r>
              <a:rPr lang="en-US" dirty="0"/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2490" y="3189678"/>
            <a:ext cx="5739020" cy="355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587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163"/>
            <a:ext cx="8229600" cy="512931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summary of the BIFA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094"/>
            <a:ext cx="8229600" cy="5561279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Activities completed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/>
              <a:t>Biodiversity Informatics Training workshops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Expected deliverables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/>
              <a:t>Update IPTs in Asian nodes to version 2.3 to support publishing sampling-event data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/>
              <a:t>Training materials (presentations / YouTube videos)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/>
              <a:t>Biodiversity informatics cookbook (under editing, will be released by end of November 2016)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Outcomes on the regional level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/>
              <a:t>Provide </a:t>
            </a:r>
            <a:r>
              <a:rPr lang="en-US" dirty="0">
                <a:hlinkClick r:id="rId2"/>
              </a:rPr>
              <a:t>Excel data template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R-script example</a:t>
            </a:r>
            <a:r>
              <a:rPr lang="en-US" dirty="0"/>
              <a:t> to facilitate community publishing sampling-event data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/>
              <a:t>Promote publishing sampling-event datasets in Asia, example from Taiwan: </a:t>
            </a:r>
            <a:r>
              <a:rPr lang="en-US" dirty="0">
                <a:hlinkClick r:id="rId4"/>
              </a:rPr>
              <a:t>http://www.gbif.org/dataset/e1f3be55-9f45-474c-8374-502b236e0ad0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72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hlinkClick r:id="rId2"/>
              </a:rPr>
              <a:t>2016 GBIF BIFA Biodiversity Informatics Training </a:t>
            </a:r>
            <a:r>
              <a:rPr lang="en-US" dirty="0" err="1">
                <a:hlinkClick r:id="rId2"/>
              </a:rPr>
              <a:t>Wokshop</a:t>
            </a:r>
            <a:r>
              <a:rPr lang="en-US" dirty="0"/>
              <a:t> </a:t>
            </a:r>
            <a:r>
              <a:rPr lang="en-US" sz="1800" cap="none" dirty="0"/>
              <a:t>(https://sites.google.com/site/2016bifabic/)</a:t>
            </a:r>
            <a:endParaRPr lang="en-US" sz="1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37" y="1309688"/>
            <a:ext cx="5418534" cy="481647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4417" y="1309687"/>
            <a:ext cx="3606021" cy="482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216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209"/>
            <a:ext cx="8229600" cy="608590"/>
          </a:xfrm>
        </p:spPr>
        <p:txBody>
          <a:bodyPr/>
          <a:lstStyle/>
          <a:p>
            <a:r>
              <a:rPr lang="en-US" b="0" dirty="0"/>
              <a:t>Plans/ideas for continuing the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0100"/>
            <a:ext cx="8229600" cy="548640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BIFA 2</a:t>
            </a:r>
          </a:p>
          <a:p>
            <a:pPr marL="1200150" lvl="1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Translating subtitles of the webinars on BITC websites (</a:t>
            </a:r>
            <a:r>
              <a:rPr lang="en-US" dirty="0">
                <a:hlinkClick r:id="rId2"/>
              </a:rPr>
              <a:t>http://biodiversity-informatics-training.org/webinar-series/</a:t>
            </a:r>
            <a:r>
              <a:rPr lang="en-US" dirty="0"/>
              <a:t>) </a:t>
            </a:r>
          </a:p>
          <a:p>
            <a:pPr marL="1200150" lvl="1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Developing biodiversity multimedia collection mobile  App and annotation platform incorporated with </a:t>
            </a:r>
            <a:r>
              <a:rPr lang="en-US" dirty="0" err="1"/>
              <a:t>DarwinCore</a:t>
            </a:r>
            <a:r>
              <a:rPr lang="en-US" dirty="0"/>
              <a:t>-RDF / </a:t>
            </a:r>
            <a:r>
              <a:rPr lang="en-US" dirty="0" err="1"/>
              <a:t>TraitBank</a:t>
            </a:r>
            <a:r>
              <a:rPr lang="en-US" dirty="0"/>
              <a:t> / </a:t>
            </a:r>
            <a:r>
              <a:rPr lang="en-US" dirty="0" err="1"/>
              <a:t>OpenAnnotation</a:t>
            </a:r>
            <a:r>
              <a:rPr lang="en-US" dirty="0"/>
              <a:t> / SSN / …relevant to </a:t>
            </a:r>
            <a:r>
              <a:rPr lang="en-US" dirty="0" err="1"/>
              <a:t>LifeCLEF</a:t>
            </a:r>
            <a:r>
              <a:rPr lang="en-US" dirty="0"/>
              <a:t> (</a:t>
            </a:r>
            <a:r>
              <a:rPr lang="en-US" dirty="0">
                <a:hlinkClick r:id="rId3"/>
              </a:rPr>
              <a:t>http://imageclef.org/lifeclef/2016</a:t>
            </a:r>
            <a:r>
              <a:rPr lang="en-US" dirty="0"/>
              <a:t>)</a:t>
            </a:r>
            <a:r>
              <a:rPr lang="zh-TW" altLang="en-US" dirty="0"/>
              <a:t> </a:t>
            </a:r>
            <a:endParaRPr lang="en-US" dirty="0"/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Regional nodes activities</a:t>
            </a:r>
          </a:p>
          <a:p>
            <a:pPr marL="1200150" lvl="1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Promoting collaborations between regional nodes and biodiversity and ecological observation networks and NGOs within country and Asia, e.g., </a:t>
            </a:r>
            <a:r>
              <a:rPr lang="en-US" dirty="0">
                <a:hlinkClick r:id="rId4"/>
              </a:rPr>
              <a:t>8</a:t>
            </a:r>
            <a:r>
              <a:rPr lang="en-US" baseline="30000" dirty="0">
                <a:hlinkClick r:id="rId4"/>
              </a:rPr>
              <a:t>th</a:t>
            </a:r>
            <a:r>
              <a:rPr lang="en-US" dirty="0">
                <a:hlinkClick r:id="rId4"/>
              </a:rPr>
              <a:t> AP BON meeting</a:t>
            </a:r>
            <a:r>
              <a:rPr lang="en-US" dirty="0"/>
              <a:t> in Taiwan as well as expanding the engagement in GBIF community by inviting non-GBIF-member ASEAN countries to attend the 2017 8</a:t>
            </a:r>
            <a:r>
              <a:rPr lang="en-US" baseline="30000" dirty="0"/>
              <a:t>th</a:t>
            </a:r>
            <a:r>
              <a:rPr lang="en-US" dirty="0"/>
              <a:t> GBIF Asia regional meeting in Vietnam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59127"/>
      </p:ext>
    </p:extLst>
  </p:cSld>
  <p:clrMapOvr>
    <a:masterClrMapping/>
  </p:clrMapOvr>
</p:sld>
</file>

<file path=ppt/theme/theme1.xml><?xml version="1.0" encoding="utf-8"?>
<a:theme xmlns:a="http://schemas.openxmlformats.org/drawingml/2006/main" name="GBIF_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GB23_TaiBIF</Template>
  <TotalTime>465</TotalTime>
  <Words>326</Words>
  <Application>Microsoft Macintosh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GBIF_v2</vt:lpstr>
      <vt:lpstr>TaiBIF: building biodiversity informatics skills</vt:lpstr>
      <vt:lpstr>TaiBIF’s role in the regional strategy for Asia</vt:lpstr>
      <vt:lpstr>NomenMatch service</vt:lpstr>
      <vt:lpstr>summary of the BIFA project</vt:lpstr>
      <vt:lpstr>2016 GBIF BIFA Biodiversity Informatics Training Wokshop (https://sites.google.com/site/2016bifabic/)</vt:lpstr>
      <vt:lpstr>Plans/ideas for continuing the work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TaiBIF: building biodiversity informatics skills</dc:title>
  <dc:subject/>
  <dc:creator>Yu-Huang Wang</dc:creator>
  <cp:keywords/>
  <dc:description/>
  <cp:lastModifiedBy>Kyle Copas</cp:lastModifiedBy>
  <cp:revision>45</cp:revision>
  <dcterms:created xsi:type="dcterms:W3CDTF">2016-10-20T08:16:55Z</dcterms:created>
  <dcterms:modified xsi:type="dcterms:W3CDTF">2016-11-10T10:35:50Z</dcterms:modified>
  <cp:category/>
</cp:coreProperties>
</file>