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87" r:id="rId2"/>
    <p:sldId id="294" r:id="rId3"/>
    <p:sldId id="295" r:id="rId4"/>
    <p:sldId id="307" r:id="rId5"/>
    <p:sldId id="309" r:id="rId6"/>
    <p:sldId id="311" r:id="rId7"/>
    <p:sldId id="312" r:id="rId8"/>
    <p:sldId id="313" r:id="rId9"/>
    <p:sldId id="314" r:id="rId10"/>
    <p:sldId id="301" r:id="rId11"/>
    <p:sldId id="302" r:id="rId12"/>
    <p:sldId id="304" r:id="rId13"/>
    <p:sldId id="291" r:id="rId14"/>
    <p:sldId id="306" r:id="rId15"/>
    <p:sldId id="297" r:id="rId16"/>
    <p:sldId id="298" r:id="rId17"/>
    <p:sldId id="299" r:id="rId18"/>
    <p:sldId id="305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8401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AE402-53F3-4503-A85B-EA32C2222E4B}" type="datetimeFigureOut">
              <a:rPr lang="en-GB" smtClean="0"/>
              <a:t>27/07/2017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D6250-61BB-4E31-90E5-224E8C2F2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96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A1E4-F3E9-44DB-B3D0-C23AADF92ADE}" type="datetimeFigureOut">
              <a:rPr lang="en-GB" smtClean="0"/>
              <a:t>27/07/2017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73E-3589-432D-BCBE-BC8143FC656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A1E4-F3E9-44DB-B3D0-C23AADF92ADE}" type="datetimeFigureOut">
              <a:rPr lang="en-GB" smtClean="0"/>
              <a:t>27/07/2017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73E-3589-432D-BCBE-BC8143FC65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A1E4-F3E9-44DB-B3D0-C23AADF92ADE}" type="datetimeFigureOut">
              <a:rPr lang="en-GB" smtClean="0"/>
              <a:t>27/07/2017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73E-3589-432D-BCBE-BC8143FC65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A1E4-F3E9-44DB-B3D0-C23AADF92ADE}" type="datetimeFigureOut">
              <a:rPr lang="en-GB" smtClean="0"/>
              <a:t>27/07/2017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73E-3589-432D-BCBE-BC8143FC65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A1E4-F3E9-44DB-B3D0-C23AADF92ADE}" type="datetimeFigureOut">
              <a:rPr lang="en-GB" smtClean="0"/>
              <a:t>27/07/2017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73E-3589-432D-BCBE-BC8143FC656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A1E4-F3E9-44DB-B3D0-C23AADF92ADE}" type="datetimeFigureOut">
              <a:rPr lang="en-GB" smtClean="0"/>
              <a:t>27/07/2017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73E-3589-432D-BCBE-BC8143FC65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A1E4-F3E9-44DB-B3D0-C23AADF92ADE}" type="datetimeFigureOut">
              <a:rPr lang="en-GB" smtClean="0"/>
              <a:t>27/07/2017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73E-3589-432D-BCBE-BC8143FC65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A1E4-F3E9-44DB-B3D0-C23AADF92ADE}" type="datetimeFigureOut">
              <a:rPr lang="en-GB" smtClean="0"/>
              <a:t>27/07/2017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73E-3589-432D-BCBE-BC8143FC65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A1E4-F3E9-44DB-B3D0-C23AADF92ADE}" type="datetimeFigureOut">
              <a:rPr lang="en-GB" smtClean="0"/>
              <a:t>27/07/2017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73E-3589-432D-BCBE-BC8143FC65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A1E4-F3E9-44DB-B3D0-C23AADF92ADE}" type="datetimeFigureOut">
              <a:rPr lang="en-GB" smtClean="0"/>
              <a:t>27/07/2017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73E-3589-432D-BCBE-BC8143FC65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A1E4-F3E9-44DB-B3D0-C23AADF92ADE}" type="datetimeFigureOut">
              <a:rPr lang="en-GB" smtClean="0"/>
              <a:t>27/07/2017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2B373E-3589-432D-BCBE-BC8143FC656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9AA1E4-F3E9-44DB-B3D0-C23AADF92ADE}" type="datetimeFigureOut">
              <a:rPr lang="en-GB" smtClean="0"/>
              <a:t>27/07/2017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2B373E-3589-432D-BCBE-BC8143FC6562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266429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</a:rPr>
              <a:t>Capacity building and data mobilization for conservation and decision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making </a:t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in </a:t>
            </a:r>
            <a:r>
              <a:rPr lang="en-US" sz="3600" dirty="0">
                <a:solidFill>
                  <a:schemeClr val="tx1"/>
                </a:solidFill>
                <a:effectLst/>
              </a:rPr>
              <a:t>the South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Pacific</a:t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</a:rPr>
              <a:t>BID-PA2016-0002-REG</a:t>
            </a:r>
            <a:endParaRPr lang="en-GB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468" y="4581128"/>
            <a:ext cx="7086600" cy="194421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Kelly Thomas Brown</a:t>
            </a:r>
          </a:p>
          <a:p>
            <a:pPr algn="ctr"/>
            <a:r>
              <a:rPr lang="en-US" sz="2000" dirty="0" smtClean="0"/>
              <a:t>School of Marine Studies, Faculty of Science, Technology and Environment, The University of the South Pacific,</a:t>
            </a:r>
          </a:p>
          <a:p>
            <a:pPr algn="ctr"/>
            <a:r>
              <a:rPr lang="en-US" sz="2000" dirty="0" smtClean="0"/>
              <a:t>Laucala Campus, Suva, Fiji.</a:t>
            </a:r>
          </a:p>
          <a:p>
            <a:pPr algn="ctr"/>
            <a:r>
              <a:rPr lang="en-US" sz="2000" dirty="0" smtClean="0"/>
              <a:t>kelly.brown@usp.ac.fj </a:t>
            </a:r>
          </a:p>
        </p:txBody>
      </p:sp>
    </p:spTree>
    <p:extLst>
      <p:ext uri="{BB962C8B-B14F-4D97-AF65-F5344CB8AC3E}">
        <p14:creationId xmlns:p14="http://schemas.microsoft.com/office/powerpoint/2010/main" val="31831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100" dirty="0" smtClean="0"/>
              <a:t>The Marine Collection at the School of Marine Studies (USP)</a:t>
            </a:r>
            <a:endParaRPr lang="en-US" sz="4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8" t="18263"/>
          <a:stretch/>
        </p:blipFill>
        <p:spPr>
          <a:xfrm>
            <a:off x="393530" y="1547664"/>
            <a:ext cx="8356940" cy="5047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67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5000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80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08856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08920"/>
            <a:ext cx="5376597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06" y="100071"/>
            <a:ext cx="3862509" cy="2896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5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US" dirty="0" smtClean="0"/>
              <a:t>Project 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548"/>
            <a:ext cx="8210282" cy="4980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motivate </a:t>
            </a:r>
            <a:r>
              <a:rPr lang="en-US" dirty="0"/>
              <a:t>the collection and </a:t>
            </a:r>
            <a:r>
              <a:rPr lang="en-US" dirty="0" err="1" smtClean="0"/>
              <a:t>standardisation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of </a:t>
            </a:r>
            <a:r>
              <a:rPr lang="en-US" dirty="0"/>
              <a:t>georeferenced biodiversity data across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region,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train </a:t>
            </a:r>
            <a:r>
              <a:rPr lang="en-US" dirty="0"/>
              <a:t>a cadre of data generators and decision makers in how to collect, manage, </a:t>
            </a:r>
            <a:r>
              <a:rPr lang="en-US" dirty="0" err="1" smtClean="0"/>
              <a:t>digitise</a:t>
            </a:r>
            <a:r>
              <a:rPr lang="en-US" dirty="0" smtClean="0"/>
              <a:t> </a:t>
            </a:r>
            <a:r>
              <a:rPr lang="en-US" dirty="0"/>
              <a:t>and publish biodiversity </a:t>
            </a:r>
            <a:r>
              <a:rPr lang="en-US" dirty="0" smtClean="0"/>
              <a:t>data, </a:t>
            </a:r>
            <a:r>
              <a:rPr lang="en-US" dirty="0"/>
              <a:t>and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lay </a:t>
            </a:r>
            <a:r>
              <a:rPr lang="en-US" dirty="0"/>
              <a:t>the foundation for a collaborative network of biodiversity researchers and resource managers who can identify overlapping interests and regional needs to develop new initiatives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3057" y="592246"/>
            <a:ext cx="2831638" cy="2123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01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en-US" dirty="0" smtClean="0"/>
              <a:t>Project activity: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8229600" cy="3653760"/>
          </a:xfrm>
        </p:spPr>
        <p:txBody>
          <a:bodyPr/>
          <a:lstStyle/>
          <a:p>
            <a:r>
              <a:rPr lang="en-US" dirty="0" smtClean="0"/>
              <a:t>Conduct a 5 day training </a:t>
            </a:r>
            <a:r>
              <a:rPr lang="en-US" b="1" dirty="0" smtClean="0"/>
              <a:t>workshop</a:t>
            </a:r>
            <a:r>
              <a:rPr lang="en-US" dirty="0" smtClean="0"/>
              <a:t> in Suva, Fiji</a:t>
            </a:r>
          </a:p>
          <a:p>
            <a:pPr marL="0" indent="0">
              <a:buNone/>
            </a:pPr>
            <a:r>
              <a:rPr lang="en-US" dirty="0" smtClean="0"/>
              <a:t>   (July 2018).</a:t>
            </a:r>
          </a:p>
          <a:p>
            <a:r>
              <a:rPr lang="en-US" dirty="0" smtClean="0"/>
              <a:t>Collection managers, academic researchers and conservationists (Fiji, New Caledonia, the Solomon Islands &amp; Vanuatu).</a:t>
            </a:r>
          </a:p>
          <a:p>
            <a:r>
              <a:rPr lang="en-US" dirty="0" smtClean="0"/>
              <a:t>Instruction and hands-on exercise on how to </a:t>
            </a:r>
            <a:r>
              <a:rPr lang="en-US" dirty="0" err="1" smtClean="0"/>
              <a:t>mobilise</a:t>
            </a:r>
            <a:r>
              <a:rPr lang="en-US" dirty="0" smtClean="0"/>
              <a:t> and </a:t>
            </a:r>
            <a:r>
              <a:rPr lang="en-US" dirty="0" err="1" smtClean="0"/>
              <a:t>digitise</a:t>
            </a:r>
            <a:r>
              <a:rPr lang="en-US" dirty="0" smtClean="0"/>
              <a:t> data</a:t>
            </a:r>
            <a:r>
              <a:rPr lang="en-US" dirty="0"/>
              <a:t> </a:t>
            </a:r>
            <a:r>
              <a:rPr lang="en-US" dirty="0" smtClean="0"/>
              <a:t>(CSUMB &amp; </a:t>
            </a:r>
            <a:r>
              <a:rPr lang="en-US" dirty="0" err="1" smtClean="0"/>
              <a:t>VertNet</a:t>
            </a:r>
            <a:r>
              <a:rPr lang="en-US" dirty="0" smtClean="0"/>
              <a:t>).</a:t>
            </a:r>
          </a:p>
          <a:p>
            <a:r>
              <a:rPr lang="en-US" dirty="0" smtClean="0"/>
              <a:t>Publish marine biodiversity datasets to GBIF.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0786" y="687769"/>
            <a:ext cx="2840900" cy="213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26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285" y="260648"/>
            <a:ext cx="8229600" cy="1143000"/>
          </a:xfrm>
        </p:spPr>
        <p:txBody>
          <a:bodyPr/>
          <a:lstStyle/>
          <a:p>
            <a:r>
              <a:rPr lang="en-US" dirty="0" smtClean="0"/>
              <a:t>Workshop objective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r>
              <a:rPr lang="en-US" b="1" dirty="0" smtClean="0"/>
              <a:t>Network building </a:t>
            </a:r>
            <a:r>
              <a:rPr lang="en-US" dirty="0" smtClean="0"/>
              <a:t>– collaborative network of biodiversity researchers.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USP as the hub for biodiversity data in the region.</a:t>
            </a:r>
          </a:p>
          <a:p>
            <a:r>
              <a:rPr lang="en-US" dirty="0" smtClean="0"/>
              <a:t>Enroll partners in Diversity of the Indo-Pacific Network (</a:t>
            </a:r>
            <a:r>
              <a:rPr lang="en-US" dirty="0" err="1" smtClean="0"/>
              <a:t>DIPnet</a:t>
            </a:r>
            <a:r>
              <a:rPr lang="en-US" dirty="0" smtClean="0"/>
              <a:t>; diversityindopacific.net).</a:t>
            </a:r>
          </a:p>
          <a:p>
            <a:r>
              <a:rPr lang="en-US" dirty="0" smtClean="0"/>
              <a:t>Training in use of biodiversity data in </a:t>
            </a:r>
          </a:p>
          <a:p>
            <a:pPr marL="0" indent="0">
              <a:buNone/>
            </a:pPr>
            <a:r>
              <a:rPr lang="en-US" dirty="0" smtClean="0"/>
              <a:t>public repositories: GBIF, </a:t>
            </a:r>
            <a:r>
              <a:rPr lang="en-US" dirty="0" err="1" smtClean="0"/>
              <a:t>DIPnet</a:t>
            </a:r>
            <a:r>
              <a:rPr lang="en-US" dirty="0" smtClean="0"/>
              <a:t> and </a:t>
            </a:r>
          </a:p>
          <a:p>
            <a:pPr marL="0" indent="0">
              <a:buNone/>
            </a:pPr>
            <a:r>
              <a:rPr lang="en-US" dirty="0" err="1" smtClean="0"/>
              <a:t>VertNet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b="5141"/>
          <a:stretch/>
        </p:blipFill>
        <p:spPr>
          <a:xfrm rot="5400000">
            <a:off x="6348671" y="4233037"/>
            <a:ext cx="256733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89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947"/>
            <a:ext cx="8229600" cy="1143000"/>
          </a:xfrm>
        </p:spPr>
        <p:txBody>
          <a:bodyPr/>
          <a:lstStyle/>
          <a:p>
            <a:r>
              <a:rPr lang="en-US" dirty="0" smtClean="0"/>
              <a:t>Workshop objective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89120"/>
          </a:xfrm>
        </p:spPr>
        <p:txBody>
          <a:bodyPr/>
          <a:lstStyle/>
          <a:p>
            <a:r>
              <a:rPr lang="en-US" b="1" dirty="0" smtClean="0"/>
              <a:t>Training</a:t>
            </a:r>
            <a:r>
              <a:rPr lang="en-US" dirty="0" smtClean="0"/>
              <a:t> (</a:t>
            </a:r>
            <a:r>
              <a:rPr lang="en-US" dirty="0" err="1" smtClean="0"/>
              <a:t>digitisation</a:t>
            </a:r>
            <a:r>
              <a:rPr lang="en-US" dirty="0" smtClean="0"/>
              <a:t>, quality control)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Publishing 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occurence</a:t>
            </a:r>
            <a:r>
              <a:rPr lang="en-US" dirty="0" smtClean="0"/>
              <a:t> data (mainly USP) and,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checklist data for the participating countries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06246"/>
            <a:ext cx="1905266" cy="2524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555" y="4306246"/>
            <a:ext cx="1905266" cy="25244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47" y="4329411"/>
            <a:ext cx="1905266" cy="25149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7697376" y="5571369"/>
            <a:ext cx="22495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Checklist images from www.spc.int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566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33" y="464715"/>
            <a:ext cx="8229600" cy="1143000"/>
          </a:xfrm>
        </p:spPr>
        <p:txBody>
          <a:bodyPr/>
          <a:lstStyle/>
          <a:p>
            <a:r>
              <a:rPr lang="en-US" dirty="0" smtClean="0"/>
              <a:t>Workshop objective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09" y="2239938"/>
            <a:ext cx="5226204" cy="3168352"/>
          </a:xfrm>
        </p:spPr>
        <p:txBody>
          <a:bodyPr/>
          <a:lstStyle/>
          <a:p>
            <a:r>
              <a:rPr lang="en-US" b="1" dirty="0" smtClean="0"/>
              <a:t>Training</a:t>
            </a:r>
            <a:r>
              <a:rPr lang="en-US" dirty="0" smtClean="0"/>
              <a:t> on how to use biodiversity data as a management tool.</a:t>
            </a:r>
          </a:p>
          <a:p>
            <a:endParaRPr lang="en-US" dirty="0" smtClean="0"/>
          </a:p>
          <a:p>
            <a:r>
              <a:rPr lang="en-US" b="1" dirty="0" smtClean="0"/>
              <a:t>Training</a:t>
            </a:r>
            <a:r>
              <a:rPr lang="en-US" dirty="0" smtClean="0"/>
              <a:t> using software R and Biodiversity Data Visualization.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12" y="4149080"/>
            <a:ext cx="326436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1711" y="1367867"/>
            <a:ext cx="2653213" cy="1989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36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59" y="836712"/>
            <a:ext cx="8229600" cy="127102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Lessons from the Pacific BID Workshop with regards to our Project: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359" y="2348880"/>
            <a:ext cx="8229600" cy="4320480"/>
          </a:xfrm>
        </p:spPr>
        <p:txBody>
          <a:bodyPr>
            <a:normAutofit/>
          </a:bodyPr>
          <a:lstStyle/>
          <a:p>
            <a:r>
              <a:rPr lang="en-US" dirty="0" smtClean="0"/>
              <a:t>We are now in a better position to plan for and prepare our institutional data for GBIF publishing ahead of the Project Workshop (2018).</a:t>
            </a:r>
          </a:p>
          <a:p>
            <a:r>
              <a:rPr lang="en-US" dirty="0" smtClean="0"/>
              <a:t>Incorporate into future research/collection reporting.</a:t>
            </a:r>
          </a:p>
          <a:p>
            <a:r>
              <a:rPr lang="en-US" dirty="0" smtClean="0"/>
              <a:t>We now have 3 potential ‘helpers’ for our Project Workshop.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085184"/>
            <a:ext cx="4122828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23928" y="6630782"/>
            <a:ext cx="2723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Christina Shaw. VESS.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031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22322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dirty="0"/>
              <a:t>Teaching and mentor team, thank you so much for the instruction and guidance (and patience)!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5100" dirty="0" smtClean="0"/>
              <a:t>Vinaka </a:t>
            </a:r>
            <a:r>
              <a:rPr lang="en-US" sz="5100" dirty="0" err="1" smtClean="0"/>
              <a:t>vakalevu</a:t>
            </a:r>
            <a:r>
              <a:rPr lang="en-US" sz="5100" dirty="0" smtClean="0"/>
              <a:t>! </a:t>
            </a:r>
            <a:r>
              <a:rPr lang="en-US" sz="5100" dirty="0" err="1" smtClean="0"/>
              <a:t>Tanggio</a:t>
            </a:r>
            <a:r>
              <a:rPr lang="en-US" sz="5100" dirty="0" smtClean="0"/>
              <a:t>! </a:t>
            </a:r>
            <a:r>
              <a:rPr lang="en-US" sz="5100" dirty="0" err="1"/>
              <a:t>Tangkiu</a:t>
            </a:r>
            <a:r>
              <a:rPr lang="en-US" sz="5100" dirty="0"/>
              <a:t> </a:t>
            </a:r>
            <a:r>
              <a:rPr lang="en-US" sz="5100" dirty="0" err="1" smtClean="0"/>
              <a:t>tumas</a:t>
            </a:r>
            <a:r>
              <a:rPr lang="en-US" sz="5100" dirty="0" smtClean="0"/>
              <a:t>!</a:t>
            </a:r>
            <a:endParaRPr lang="en-US" sz="5100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61048"/>
            <a:ext cx="1211957" cy="1624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42" y="3861048"/>
            <a:ext cx="1313712" cy="1722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61047"/>
            <a:ext cx="1323237" cy="173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7" y="964734"/>
            <a:ext cx="2791197" cy="2791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53" y="4122351"/>
            <a:ext cx="3547511" cy="1708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3" y="1716080"/>
            <a:ext cx="3600400" cy="1602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4" y="4486928"/>
            <a:ext cx="3816423" cy="1529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2015" y="1008134"/>
            <a:ext cx="25219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Government of the Solomon Islands.</a:t>
            </a:r>
          </a:p>
          <a:p>
            <a:pPr algn="ctr"/>
            <a:r>
              <a:rPr lang="en-US" dirty="0" smtClean="0"/>
              <a:t>Ministry of </a:t>
            </a:r>
            <a:r>
              <a:rPr lang="fr-FR" dirty="0" err="1" smtClean="0"/>
              <a:t>Environment</a:t>
            </a:r>
            <a:r>
              <a:rPr lang="fr-FR" dirty="0" smtClean="0"/>
              <a:t>, </a:t>
            </a:r>
            <a:r>
              <a:rPr lang="fr-FR" dirty="0" err="1"/>
              <a:t>Climate</a:t>
            </a:r>
            <a:r>
              <a:rPr lang="fr-FR" dirty="0"/>
              <a:t> Change, </a:t>
            </a:r>
            <a:r>
              <a:rPr lang="fr-FR" dirty="0" err="1" smtClean="0"/>
              <a:t>Disaster</a:t>
            </a:r>
            <a:r>
              <a:rPr lang="fr-FR" dirty="0"/>
              <a:t> </a:t>
            </a:r>
            <a:r>
              <a:rPr lang="fr-FR" dirty="0" smtClean="0"/>
              <a:t>Management </a:t>
            </a:r>
            <a:r>
              <a:rPr lang="fr-FR" dirty="0"/>
              <a:t>&amp;</a:t>
            </a:r>
          </a:p>
          <a:p>
            <a:pPr algn="ctr"/>
            <a:r>
              <a:rPr lang="en-US" dirty="0" smtClean="0"/>
              <a:t>Meteorology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Environment </a:t>
            </a:r>
            <a:r>
              <a:rPr lang="en-US" dirty="0"/>
              <a:t>&amp; Conservation </a:t>
            </a:r>
            <a:r>
              <a:rPr lang="en-US" dirty="0" smtClean="0"/>
              <a:t>Division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9773" y="400308"/>
            <a:ext cx="4247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BID-PA2016-0002-REG: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413332" y="5859197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Fisheries, Aquaculture &amp; Marine Ecosystems Division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4496" y="340879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School of Marine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0872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Non-ACP consortium partner: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4963196" cy="144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651" y="364502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Project collaborator: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32753"/>
            <a:ext cx="3352800" cy="1362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579416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www.vertnet.org</a:t>
            </a:r>
          </a:p>
        </p:txBody>
      </p:sp>
    </p:spTree>
    <p:extLst>
      <p:ext uri="{BB962C8B-B14F-4D97-AF65-F5344CB8AC3E}">
        <p14:creationId xmlns:p14="http://schemas.microsoft.com/office/powerpoint/2010/main" val="11733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30849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Why come together to undertake this type of Project?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21"/>
            <a:ext cx="9089329" cy="6381328"/>
          </a:xfrm>
        </p:spPr>
      </p:pic>
      <p:sp>
        <p:nvSpPr>
          <p:cNvPr id="5" name="TextBox 4"/>
          <p:cNvSpPr txBox="1"/>
          <p:nvPr/>
        </p:nvSpPr>
        <p:spPr>
          <a:xfrm>
            <a:off x="323528" y="6525344"/>
            <a:ext cx="7488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http://www.lib.utexas.edu/maps/islands_oceans_poles/oceania_95.jpg</a:t>
            </a:r>
            <a:endParaRPr lang="en-US" sz="1000" dirty="0"/>
          </a:p>
        </p:txBody>
      </p:sp>
      <p:sp>
        <p:nvSpPr>
          <p:cNvPr id="11" name="Oval 10"/>
          <p:cNvSpPr/>
          <p:nvPr/>
        </p:nvSpPr>
        <p:spPr>
          <a:xfrm>
            <a:off x="5220072" y="3154339"/>
            <a:ext cx="313221" cy="34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21"/>
            <a:ext cx="9089329" cy="6381328"/>
          </a:xfrm>
        </p:spPr>
      </p:pic>
      <p:sp>
        <p:nvSpPr>
          <p:cNvPr id="5" name="TextBox 4"/>
          <p:cNvSpPr txBox="1"/>
          <p:nvPr/>
        </p:nvSpPr>
        <p:spPr>
          <a:xfrm>
            <a:off x="323528" y="6525344"/>
            <a:ext cx="7488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http://www.lib.utexas.edu/maps/islands_oceans_poles/oceania_95.jpg</a:t>
            </a:r>
            <a:endParaRPr lang="en-US" sz="1000" dirty="0"/>
          </a:p>
        </p:txBody>
      </p:sp>
      <p:sp>
        <p:nvSpPr>
          <p:cNvPr id="6" name="5-Point Star 5"/>
          <p:cNvSpPr/>
          <p:nvPr/>
        </p:nvSpPr>
        <p:spPr>
          <a:xfrm>
            <a:off x="4644008" y="3356992"/>
            <a:ext cx="432048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66891" y="3009601"/>
            <a:ext cx="313221" cy="34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21"/>
            <a:ext cx="9089329" cy="6381328"/>
          </a:xfrm>
        </p:spPr>
      </p:pic>
      <p:sp>
        <p:nvSpPr>
          <p:cNvPr id="5" name="TextBox 4"/>
          <p:cNvSpPr txBox="1"/>
          <p:nvPr/>
        </p:nvSpPr>
        <p:spPr>
          <a:xfrm>
            <a:off x="323528" y="6525344"/>
            <a:ext cx="7488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http://www.lib.utexas.edu/maps/islands_oceans_poles/oceania_95.jpg</a:t>
            </a:r>
            <a:endParaRPr lang="en-US" sz="1000" dirty="0"/>
          </a:p>
        </p:txBody>
      </p:sp>
      <p:sp>
        <p:nvSpPr>
          <p:cNvPr id="6" name="5-Point Star 5"/>
          <p:cNvSpPr/>
          <p:nvPr/>
        </p:nvSpPr>
        <p:spPr>
          <a:xfrm>
            <a:off x="4644008" y="3356992"/>
            <a:ext cx="432048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635896" y="2769490"/>
            <a:ext cx="432048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66891" y="3009601"/>
            <a:ext cx="313221" cy="34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21"/>
            <a:ext cx="9089329" cy="6381328"/>
          </a:xfrm>
        </p:spPr>
      </p:pic>
      <p:sp>
        <p:nvSpPr>
          <p:cNvPr id="5" name="TextBox 4"/>
          <p:cNvSpPr txBox="1"/>
          <p:nvPr/>
        </p:nvSpPr>
        <p:spPr>
          <a:xfrm>
            <a:off x="323528" y="6525344"/>
            <a:ext cx="7488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http://www.lib.utexas.edu/maps/islands_oceans_poles/oceania_95.jpg</a:t>
            </a:r>
            <a:endParaRPr lang="en-US" sz="1000" dirty="0"/>
          </a:p>
        </p:txBody>
      </p:sp>
      <p:sp>
        <p:nvSpPr>
          <p:cNvPr id="6" name="5-Point Star 5"/>
          <p:cNvSpPr/>
          <p:nvPr/>
        </p:nvSpPr>
        <p:spPr>
          <a:xfrm>
            <a:off x="4644008" y="3356992"/>
            <a:ext cx="432048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846087" y="3242541"/>
            <a:ext cx="432048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635896" y="2769490"/>
            <a:ext cx="432048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66891" y="3009601"/>
            <a:ext cx="313221" cy="34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21"/>
            <a:ext cx="9089329" cy="6381328"/>
          </a:xfrm>
        </p:spPr>
      </p:pic>
      <p:sp>
        <p:nvSpPr>
          <p:cNvPr id="5" name="TextBox 4"/>
          <p:cNvSpPr txBox="1"/>
          <p:nvPr/>
        </p:nvSpPr>
        <p:spPr>
          <a:xfrm>
            <a:off x="323528" y="6525344"/>
            <a:ext cx="7488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http://www.lib.utexas.edu/maps/islands_oceans_poles/oceania_95.jpg</a:t>
            </a:r>
            <a:endParaRPr lang="en-US" sz="1000" dirty="0"/>
          </a:p>
        </p:txBody>
      </p:sp>
      <p:sp>
        <p:nvSpPr>
          <p:cNvPr id="6" name="5-Point Star 5"/>
          <p:cNvSpPr/>
          <p:nvPr/>
        </p:nvSpPr>
        <p:spPr>
          <a:xfrm>
            <a:off x="4644008" y="3356992"/>
            <a:ext cx="432048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846087" y="3242541"/>
            <a:ext cx="432048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635896" y="2769490"/>
            <a:ext cx="432048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66891" y="3009601"/>
            <a:ext cx="313221" cy="34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734874" y="3724949"/>
            <a:ext cx="432048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3291</TotalTime>
  <Words>441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Wingdings 2</vt:lpstr>
      <vt:lpstr>Flow</vt:lpstr>
      <vt:lpstr>Capacity building and data mobilization for conservation and decision making  in the South Pacific  BID-PA2016-0002-REG</vt:lpstr>
      <vt:lpstr>PowerPoint Presentation</vt:lpstr>
      <vt:lpstr>PowerPoint Presentation</vt:lpstr>
      <vt:lpstr>Why come together to undertake this type of Project?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Marine Collection at the School of Marine Studies (USP)</vt:lpstr>
      <vt:lpstr>PowerPoint Presentation</vt:lpstr>
      <vt:lpstr>PowerPoint Presentation</vt:lpstr>
      <vt:lpstr>Project goals:</vt:lpstr>
      <vt:lpstr>Project activity:</vt:lpstr>
      <vt:lpstr>Workshop objective #1</vt:lpstr>
      <vt:lpstr>Workshop objective #2</vt:lpstr>
      <vt:lpstr>Workshop objective #3</vt:lpstr>
      <vt:lpstr>Lessons from the Pacific BID Workshop with regards to our Project: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assessment of a nursery ground for the  Scalloped Hammerhead Shark,  Sphyrna leweni, in the Rewa River Estuary, Fiji Islands.</dc:title>
  <dc:creator>Brown</dc:creator>
  <cp:lastModifiedBy>Brown</cp:lastModifiedBy>
  <cp:revision>193</cp:revision>
  <dcterms:created xsi:type="dcterms:W3CDTF">2014-06-04T09:12:18Z</dcterms:created>
  <dcterms:modified xsi:type="dcterms:W3CDTF">2017-07-27T00:25:17Z</dcterms:modified>
</cp:coreProperties>
</file>