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3" r:id="rId2"/>
    <p:sldId id="316" r:id="rId3"/>
    <p:sldId id="325" r:id="rId4"/>
    <p:sldId id="284" r:id="rId5"/>
    <p:sldId id="327" r:id="rId6"/>
    <p:sldId id="329" r:id="rId7"/>
    <p:sldId id="314" r:id="rId8"/>
    <p:sldId id="321" r:id="rId9"/>
    <p:sldId id="315" r:id="rId10"/>
    <p:sldId id="306" r:id="rId11"/>
    <p:sldId id="322" r:id="rId12"/>
    <p:sldId id="323" r:id="rId13"/>
    <p:sldId id="324" r:id="rId14"/>
    <p:sldId id="317" r:id="rId15"/>
    <p:sldId id="31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rn Swiss" id="{FD2B0C0D-84C0-42ED-88AF-E5F83906AE8B}">
          <p14:sldIdLst>
            <p14:sldId id="313"/>
            <p14:sldId id="316"/>
            <p14:sldId id="325"/>
            <p14:sldId id="284"/>
            <p14:sldId id="327"/>
            <p14:sldId id="329"/>
            <p14:sldId id="314"/>
            <p14:sldId id="321"/>
            <p14:sldId id="315"/>
            <p14:sldId id="306"/>
            <p14:sldId id="322"/>
            <p14:sldId id="323"/>
            <p14:sldId id="324"/>
            <p14:sldId id="317"/>
            <p14:sldId id="31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47"/>
    <a:srgbClr val="40BFFF"/>
    <a:srgbClr val="E5FFFF"/>
    <a:srgbClr val="7D466A"/>
    <a:srgbClr val="636FB4"/>
    <a:srgbClr val="000090"/>
    <a:srgbClr val="509E2F"/>
    <a:srgbClr val="175CA1"/>
    <a:srgbClr val="FDB002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7" autoAdjust="0"/>
    <p:restoredTop sz="90717" autoAdjust="0"/>
  </p:normalViewPr>
  <p:slideViewPr>
    <p:cSldViewPr snapToGrid="0" snapToObjects="1">
      <p:cViewPr varScale="1">
        <p:scale>
          <a:sx n="134" d="100"/>
          <a:sy n="134" d="100"/>
        </p:scale>
        <p:origin x="-1152" y="-112"/>
      </p:cViewPr>
      <p:guideLst>
        <p:guide orient="horz" pos="3396"/>
        <p:guide orient="horz" pos="1600"/>
        <p:guide orient="horz" pos="967"/>
        <p:guide orient="horz" pos="2490"/>
        <p:guide orient="horz" pos="2505"/>
        <p:guide orient="horz" pos="2516"/>
        <p:guide pos="2649"/>
        <p:guide pos="2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notesViewPr>
    <p:cSldViewPr snapToGrid="0" snapToObjects="1">
      <p:cViewPr>
        <p:scale>
          <a:sx n="66" d="100"/>
          <a:sy n="66" d="100"/>
        </p:scale>
        <p:origin x="-2748" y="-1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8EB65-FCB1-492D-96F1-1EEFDB36395A}" type="datetimeFigureOut">
              <a:rPr lang="en-US" smtClean="0">
                <a:latin typeface="Arial"/>
              </a:rPr>
              <a:t>17/01/17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7C37-3688-416D-8869-513F3AB67DF6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9227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8272A57C-5FAA-4E66-BDD9-A79C3D547D7C}" type="datetimeFigureOut">
              <a:rPr lang="en-US" smtClean="0"/>
              <a:pPr/>
              <a:t>17/01/17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F19303DE-3E45-4DD3-9505-92EF4803E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0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defTabSz="914400" rtl="0" eaLnBrk="1" latinLnBrk="0" hangingPunct="1">
      <a:lnSpc>
        <a:spcPct val="110000"/>
      </a:lnSpc>
      <a:spcBef>
        <a:spcPts val="3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228600" indent="-114300" algn="l" defTabSz="914400" rtl="0" eaLnBrk="1" latinLnBrk="0" hangingPunct="1">
      <a:lnSpc>
        <a:spcPct val="100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2pPr>
    <a:lvl3pPr marL="3429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3pPr>
    <a:lvl4pPr marL="4572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4pPr>
    <a:lvl5pPr marL="5715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Page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tx2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4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2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407150"/>
            <a:ext cx="7582849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0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8100"/>
            <a:ext cx="4229100" cy="1703287"/>
          </a:xfrm>
        </p:spPr>
        <p:txBody>
          <a:bodyPr>
            <a:spAutoFit/>
          </a:bodyPr>
          <a:lstStyle>
            <a:lvl1pPr>
              <a:defRPr sz="5800" b="0" i="0" kern="100" spc="-200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0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49" name="Straight Connector 48"/>
            <p:cNvCxnSpPr/>
            <p:nvPr userDrawn="1"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868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11372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130062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195439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214305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279682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2990753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363925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382907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44787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467033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32410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551276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653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635519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700896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719761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785139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0400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572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0" y="6858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0" y="61785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0" y="64071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H="1">
              <a:off x="0" y="34290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92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IF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</a:t>
            </a:r>
            <a:r>
              <a:rPr lang="en-US" dirty="0" err="1" smtClean="0"/>
              <a:t>slidedoc</a:t>
            </a: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bg1"/>
                </a:solidFill>
              </a:defRPr>
            </a:lvl1pPr>
            <a:lvl2pPr>
              <a:defRPr b="1">
                <a:solidFill>
                  <a:srgbClr val="FDB002"/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4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 userDrawn="1"/>
        </p:nvCxnSpPr>
        <p:spPr>
          <a:xfrm>
            <a:off x="457200" y="6178550"/>
            <a:ext cx="14971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62600"/>
            <a:ext cx="5562600" cy="7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/>
          </p:nvPr>
        </p:nvSpPr>
        <p:spPr>
          <a:xfrm>
            <a:off x="3829050" y="685800"/>
            <a:ext cx="4857750" cy="1228028"/>
          </a:xfrm>
        </p:spPr>
        <p:txBody>
          <a:bodyPr/>
          <a:lstStyle>
            <a:lvl1pPr>
              <a:defRPr i="0">
                <a:solidFill>
                  <a:schemeClr val="accent6"/>
                </a:solidFill>
              </a:defRPr>
            </a:lvl1pPr>
            <a:lvl2pPr>
              <a:defRPr sz="1600" b="0" i="0">
                <a:solidFill>
                  <a:srgbClr val="40BFFF"/>
                </a:solidFill>
                <a:latin typeface="Arial"/>
                <a:cs typeface="Arial"/>
              </a:defRPr>
            </a:lvl2pPr>
            <a:lvl3pPr marL="185738" indent="-185738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71450" indent="-171450">
              <a:buFont typeface="Arial"/>
              <a:buChar char="​"/>
              <a:defRPr>
                <a:solidFill>
                  <a:schemeClr val="bg2"/>
                </a:solidFill>
              </a:defRPr>
            </a:lvl4pPr>
            <a:lvl5pPr marL="449263" indent="-171450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214034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3823494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41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718978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214034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3823494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5506641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718978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2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14034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3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823494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4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5506641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5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718978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57200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7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214034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8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823494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79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5506641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80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718978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 smtClean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141977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Arial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3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6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485921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5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685800"/>
            <a:ext cx="2321755" cy="5492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6" name="Content Placeholder 2"/>
          <p:cNvSpPr>
            <a:spLocks noGrp="1"/>
          </p:cNvSpPr>
          <p:nvPr>
            <p:ph idx="10"/>
          </p:nvPr>
        </p:nvSpPr>
        <p:spPr>
          <a:xfrm>
            <a:off x="6353908" y="685800"/>
            <a:ext cx="2332892" cy="5492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9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900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3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 smtClean="0"/>
              <a:t>All 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9078" y="685800"/>
            <a:ext cx="4857722" cy="549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More</a:t>
            </a:r>
          </a:p>
          <a:p>
            <a:pPr lvl="8"/>
            <a:r>
              <a:rPr lang="en-US" dirty="0" smtClean="0"/>
              <a:t>More</a:t>
            </a: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457200" y="460057"/>
            <a:ext cx="318205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3829078" y="460057"/>
            <a:ext cx="485772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 userDrawn="1"/>
        </p:nvSpPr>
        <p:spPr>
          <a:xfrm>
            <a:off x="8558560" y="6397715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800" smtClean="0">
                <a:solidFill>
                  <a:schemeClr val="bg2"/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 flipH="1">
            <a:off x="8444512" y="6397715"/>
            <a:ext cx="457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/>
                </a:solidFill>
                <a:latin typeface="Arial"/>
              </a:rPr>
              <a:t>|</a:t>
            </a:r>
            <a:endParaRPr lang="en-US" sz="800" dirty="0">
              <a:solidFill>
                <a:schemeClr val="bg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13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4" r:id="rId3"/>
    <p:sldLayoutId id="2147483662" r:id="rId4"/>
    <p:sldLayoutId id="2147483663" r:id="rId5"/>
    <p:sldLayoutId id="2147483656" r:id="rId6"/>
    <p:sldLayoutId id="2147483658" r:id="rId7"/>
    <p:sldLayoutId id="2147483650" r:id="rId8"/>
    <p:sldLayoutId id="2147483657" r:id="rId9"/>
    <p:sldLayoutId id="2147483659" r:id="rId10"/>
    <p:sldLayoutId id="2147483654" r:id="rId11"/>
    <p:sldLayoutId id="2147483660" r:id="rId12"/>
    <p:sldLayoutId id="2147483655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0" i="0" kern="1200" spc="-15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800" b="0" i="1" kern="1200">
          <a:solidFill>
            <a:srgbClr val="D66F27"/>
          </a:solidFill>
          <a:latin typeface="Arial Narrow"/>
          <a:ea typeface="+mn-ea"/>
          <a:cs typeface="Arial Narrow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1" i="0" kern="1200">
          <a:solidFill>
            <a:schemeClr val="accent2"/>
          </a:solidFill>
          <a:latin typeface="Arial"/>
          <a:ea typeface="+mn-ea"/>
          <a:cs typeface="Arial"/>
        </a:defRPr>
      </a:lvl2pPr>
      <a:lvl3pPr marL="285750" indent="-28575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Arial"/>
        <a:buChar char="•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265113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tx2"/>
          </a:solidFill>
          <a:latin typeface="Arial"/>
          <a:ea typeface="+mn-ea"/>
          <a:cs typeface="Arial"/>
        </a:defRPr>
      </a:lvl4pPr>
      <a:lvl5pPr marL="449263" indent="-17145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/>
          <a:ea typeface="+mn-ea"/>
          <a:cs typeface="Arial"/>
        </a:defRPr>
      </a:lvl5pPr>
      <a:lvl6pPr marL="622300" indent="-173038" algn="l" defTabSz="914400" rtl="0" eaLnBrk="1" latinLnBrk="0" hangingPunct="1">
        <a:lnSpc>
          <a:spcPct val="85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 baseline="0">
          <a:solidFill>
            <a:schemeClr val="tx2"/>
          </a:solidFill>
          <a:latin typeface="Arial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​"/>
        <a:defRPr sz="1500" i="1" kern="1200" baseline="0">
          <a:solidFill>
            <a:schemeClr val="bg2"/>
          </a:solidFill>
          <a:latin typeface="Arial Narrow"/>
          <a:ea typeface="+mn-ea"/>
          <a:cs typeface="+mn-cs"/>
        </a:defRPr>
      </a:lvl7pPr>
      <a:lvl8pPr marL="171450" indent="-17145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8pPr>
      <a:lvl9pPr marL="344488" indent="-173038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emo.gbif.org/occurrence/1424728142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11/jbi.1291" TargetMode="External"/><Relationship Id="rId4" Type="http://schemas.openxmlformats.org/officeDocument/2006/relationships/hyperlink" Target="http://dx.doi.org/10.3897/phytokeys.74.9723" TargetMode="External"/><Relationship Id="rId5" Type="http://schemas.openxmlformats.org/officeDocument/2006/relationships/hyperlink" Target="http://dx.doi.org/10.1111/1365-2745.12692" TargetMode="External"/><Relationship Id="rId6" Type="http://schemas.openxmlformats.org/officeDocument/2006/relationships/hyperlink" Target="http://dx.doi.org/10.1139/AS-2016-0050" TargetMode="External"/><Relationship Id="rId7" Type="http://schemas.openxmlformats.org/officeDocument/2006/relationships/hyperlink" Target="http://dx.doi.org/10.1111/jse.12232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dx.doi.org/10.1093/aobpla/plw07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11/gcb.13596" TargetMode="External"/><Relationship Id="rId4" Type="http://schemas.openxmlformats.org/officeDocument/2006/relationships/hyperlink" Target="http://dx.doi.org/10.1038/ncomms13965" TargetMode="External"/><Relationship Id="rId5" Type="http://schemas.openxmlformats.org/officeDocument/2006/relationships/hyperlink" Target="http://bit.ly/2ijxmqD" TargetMode="External"/><Relationship Id="rId6" Type="http://schemas.openxmlformats.org/officeDocument/2006/relationships/hyperlink" Target="http://dx.doi.org/10.3389/fpls.2016.01982" TargetMode="External"/><Relationship Id="rId7" Type="http://schemas.openxmlformats.org/officeDocument/2006/relationships/hyperlink" Target="http://dx.doi.org/10.1111/1365-2745.12725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dx.doi.org/10.1093/jxb/erw451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gbif.org/participation/participant-list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/newsroom/news/task-group-recommendations-on-alien-and-invasive-species" TargetMode="External"/><Relationship Id="rId4" Type="http://schemas.openxmlformats.org/officeDocument/2006/relationships/hyperlink" Target="http://www.gbif.org/newsroom/news/2015-ebird-update-adds-63-million-occurrences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hyperlink" Target="http://www.gbif.org/newsroom/summary" TargetMode="External"/><Relationship Id="rId9" Type="http://schemas.openxmlformats.org/officeDocument/2006/relationships/hyperlink" Target="https://flic.kr/p/r79oX6" TargetMode="External"/><Relationship Id="rId10" Type="http://schemas.openxmlformats.org/officeDocument/2006/relationships/hyperlink" Target="https://www.flickr.com/photos/107963674@N07/" TargetMode="External"/><Relationship Id="rId11" Type="http://schemas.openxmlformats.org/officeDocument/2006/relationships/hyperlink" Target="https://creativecommons.org/licenses/by-nc/2.0" TargetMode="External"/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gbif.org/newsroom/news/species-names-in-november-worksho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hyperlink" Target="http://www.gbif.org/analytics/globa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Relationship Id="rId3" Type="http://schemas.openxmlformats.org/officeDocument/2006/relationships/hyperlink" Target="http://www.gbif.org/country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Relationship Id="rId3" Type="http://schemas.openxmlformats.org/officeDocument/2006/relationships/hyperlink" Target="http://www.gbif.org/country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794927" y="358924"/>
            <a:ext cx="4891874" cy="821429"/>
          </a:xfrm>
        </p:spPr>
        <p:txBody>
          <a:bodyPr/>
          <a:lstStyle/>
          <a:p>
            <a:pPr algn="r"/>
            <a:r>
              <a:rPr lang="en-US" sz="4000" b="1">
                <a:solidFill>
                  <a:srgbClr val="3E9034"/>
                </a:solidFill>
              </a:rPr>
              <a:t>Overview</a:t>
            </a:r>
            <a:endParaRPr lang="en-US" sz="4000" b="1" dirty="0">
              <a:solidFill>
                <a:srgbClr val="3E9034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004734" y="5595507"/>
            <a:ext cx="4682068" cy="1198284"/>
          </a:xfrm>
        </p:spPr>
        <p:txBody>
          <a:bodyPr/>
          <a:lstStyle/>
          <a:p>
            <a:r>
              <a:rPr lang="en-US" sz="800" b="0">
                <a:solidFill>
                  <a:schemeClr val="tx1"/>
                </a:solidFill>
              </a:rPr>
              <a:t>Photo: Jelly ear fungus (</a:t>
            </a:r>
            <a:r>
              <a:rPr lang="en-US" sz="800" b="0" i="0">
                <a:solidFill>
                  <a:schemeClr val="tx1"/>
                </a:solidFill>
              </a:rPr>
              <a:t>Auricularia auricula-judae</a:t>
            </a:r>
            <a:r>
              <a:rPr lang="en-US" sz="800" b="0">
                <a:solidFill>
                  <a:schemeClr val="tx1"/>
                </a:solidFill>
              </a:rPr>
              <a:t>), 10 Jan 2017, from Danish Mycological Society fungal records database </a:t>
            </a:r>
            <a:br>
              <a:rPr lang="en-US" sz="800" b="0">
                <a:solidFill>
                  <a:schemeClr val="tx1"/>
                </a:solidFill>
              </a:rPr>
            </a:br>
            <a:r>
              <a:rPr lang="en-US" sz="800" b="0">
                <a:solidFill>
                  <a:schemeClr val="tx1"/>
                </a:solidFill>
                <a:hlinkClick r:id="rId2"/>
              </a:rPr>
              <a:t>https://demo.gbif.org/occurrence/1424728142</a:t>
            </a:r>
            <a:r>
              <a:rPr lang="en-US" sz="800" b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1" b="6441"/>
          <a:stretch/>
        </p:blipFill>
        <p:spPr>
          <a:xfrm>
            <a:off x="0" y="1180353"/>
            <a:ext cx="9143999" cy="5310758"/>
          </a:xfrm>
          <a:prstGeom prst="rect">
            <a:avLst/>
          </a:prstGeom>
          <a:ln w="12700" cmpd="sng">
            <a:solidFill>
              <a:schemeClr val="bg1"/>
            </a:solidFill>
          </a:ln>
        </p:spPr>
      </p:pic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199" y="5771440"/>
            <a:ext cx="1497013" cy="1022351"/>
          </a:xfrm>
        </p:spPr>
        <p:txBody>
          <a:bodyPr/>
          <a:lstStyle/>
          <a:p>
            <a:pPr algn="l"/>
            <a:r>
              <a:rPr lang="en-US" sz="1600" b="0">
                <a:solidFill>
                  <a:srgbClr val="000000"/>
                </a:solidFill>
              </a:rPr>
              <a:t>January </a:t>
            </a:r>
            <a:r>
              <a:rPr lang="en-US" sz="1600" b="0" smtClean="0">
                <a:solidFill>
                  <a:srgbClr val="000000"/>
                </a:solidFill>
              </a:rPr>
              <a:t>2017</a:t>
            </a:r>
            <a:endParaRPr lang="en-US" sz="1600" b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15" y="188886"/>
            <a:ext cx="3211984" cy="97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5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" t="7911" r="16370" b="55667"/>
          <a:stretch/>
        </p:blipFill>
        <p:spPr>
          <a:xfrm>
            <a:off x="652223" y="1403048"/>
            <a:ext cx="7801454" cy="526142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 rot="16200000">
            <a:off x="-3246037" y="3179409"/>
            <a:ext cx="6844412" cy="512767"/>
          </a:xfrm>
        </p:spPr>
        <p:txBody>
          <a:bodyPr/>
          <a:lstStyle/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 data access and use</a:t>
            </a: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457200" y="685800"/>
            <a:ext cx="8197333" cy="41433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0" i="0" kern="1200" spc="-150">
                <a:solidFill>
                  <a:schemeClr val="tx2"/>
                </a:solidFill>
                <a:latin typeface="Roboto Medium"/>
                <a:ea typeface="+mj-ea"/>
                <a:cs typeface="Roboto Medium"/>
              </a:defRPr>
            </a:lvl1pPr>
          </a:lstStyle>
          <a:p>
            <a:r>
              <a:rPr lang="en-US" b="1" dirty="0">
                <a:latin typeface="Arial"/>
                <a:cs typeface="Arial"/>
              </a:rPr>
              <a:t>Peer-reviewed publications using GBIF-mediated data</a:t>
            </a:r>
          </a:p>
        </p:txBody>
      </p:sp>
    </p:spTree>
    <p:extLst>
      <p:ext uri="{BB962C8B-B14F-4D97-AF65-F5344CB8AC3E}">
        <p14:creationId xmlns:p14="http://schemas.microsoft.com/office/powerpoint/2010/main" val="338130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/>
          <a:p>
            <a:r>
              <a:rPr lang="en-US" b="1"/>
              <a:t>Peer-reviewed uses, by country and region, 2016</a:t>
            </a:r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" t="6596" r="43004" b="21438"/>
          <a:stretch/>
        </p:blipFill>
        <p:spPr>
          <a:xfrm>
            <a:off x="4767538" y="623242"/>
            <a:ext cx="3270934" cy="3061992"/>
          </a:xfr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534624328"/>
              </p:ext>
            </p:extLst>
          </p:nvPr>
        </p:nvGraphicFramePr>
        <p:xfrm>
          <a:off x="794349" y="2306790"/>
          <a:ext cx="3015199" cy="402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649"/>
                <a:gridCol w="1494346"/>
                <a:gridCol w="1088204"/>
              </a:tblGrid>
              <a:tr h="187021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>
                          <a:latin typeface="Arial Narrow"/>
                          <a:cs typeface="Arial Narrow"/>
                        </a:rPr>
                        <a:t>Total # of papers by 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148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Canada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South 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572764575"/>
              </p:ext>
            </p:extLst>
          </p:nvPr>
        </p:nvGraphicFramePr>
        <p:xfrm>
          <a:off x="4820268" y="3983190"/>
          <a:ext cx="3165474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212"/>
                <a:gridCol w="1568823"/>
                <a:gridCol w="1142439"/>
              </a:tblGrid>
              <a:tr h="187021">
                <a:tc gridSpan="3">
                  <a:txBody>
                    <a:bodyPr/>
                    <a:lstStyle/>
                    <a:p>
                      <a:pPr algn="l"/>
                      <a:r>
                        <a:rPr lang="en-US" sz="1600" b="1" i="1">
                          <a:latin typeface="Arial Narrow"/>
                          <a:cs typeface="Arial Narrow"/>
                        </a:rPr>
                        <a:t>Total</a:t>
                      </a:r>
                      <a:r>
                        <a:rPr lang="en-US" sz="1600" b="1" i="1" baseline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b="1" i="1">
                          <a:latin typeface="Arial Narrow"/>
                          <a:cs typeface="Arial Narrow"/>
                        </a:rPr>
                        <a:t># of papers by region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Europe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351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North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 America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173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Latin America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134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Asia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Oceania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  <p:sp>
        <p:nvSpPr>
          <p:cNvPr id="8" name="Title 7"/>
          <p:cNvSpPr txBox="1">
            <a:spLocks/>
          </p:cNvSpPr>
          <p:nvPr/>
        </p:nvSpPr>
        <p:spPr>
          <a:xfrm rot="16200000">
            <a:off x="-3246037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99309" y="1969441"/>
            <a:ext cx="80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 Narrow"/>
                <a:cs typeface="Arial Narrow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794817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Featured research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December 2016</a:t>
            </a:r>
            <a:br>
              <a:rPr lang="en-US" sz="2000" i="1">
                <a:latin typeface="Arial Narrow"/>
                <a:cs typeface="Arial Narrow"/>
              </a:rPr>
            </a:br>
            <a:r>
              <a:rPr lang="en-US" sz="2000" i="1">
                <a:latin typeface="Arial Narrow"/>
                <a:cs typeface="Arial Narrow"/>
              </a:rPr>
              <a:t>1/2</a:t>
            </a:r>
            <a:endParaRPr lang="en-US" sz="2000" i="1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683553"/>
              </p:ext>
            </p:extLst>
          </p:nvPr>
        </p:nvGraphicFramePr>
        <p:xfrm>
          <a:off x="3829050" y="488714"/>
          <a:ext cx="4857750" cy="507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49470"/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Canavan S, Richardson DM, Visser V, Le Roux JJ, Vorontsova MS &amp; Wilson JRU (2016) The global distribution of bamboos: assessing correlates of introduction and invasion.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AOB Plants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2"/>
                        </a:rPr>
                        <a:t>doi:10.1093/aobpla/plw078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South Africa, United Kingdom. 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Cramer MD &amp; Verboom GA (2016) Measures of biologically relevant environmental heterogeneity improve prediction of regional plant species richness.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Journal of Biogeography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3"/>
                        </a:rPr>
                        <a:t>doi:10.1111/jbi.1291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South Africa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006747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Dauby G, Zaiss R, Blach-Overgaard A et al. (2016) RAINBIO: a mega-database of tropical African vascular plants distributions.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PhytoKeys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74: 1-18.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4"/>
                        </a:rPr>
                        <a:t>doi:10.3897/phytokeys.74.9723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France, Portugal, Denmark, Netherlands, Belgium, United Kingdom, United States, Germany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Horvitz N, Wang R, Wan FH &amp; Nathan R (2016) Pervasive human-mediated large-scale invasion: analysis of spread patterns and their underlying mechanisms in 17 of China's worst invasive plants.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Journal of Ecology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105: 85-94.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5"/>
                        </a:rPr>
                        <a:t>doi:10.1111/1365-2745.12692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China, Israel 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Ivanova NV &amp; Shashkov MP (2016) Biodiversity Databases in Russia: Towards a National Portal.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Arctic Science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6"/>
                        </a:rPr>
                        <a:t>doi:10.1139/AS-2016-0050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Russian Federation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Liu HM, Zhang SZ, Wan T et al. (2016) Exploring the pteridophyte flora of the Eastern Afromontane biodiversity hotspot.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Journal of Systematics and </a:t>
                      </a:r>
                      <a:r>
                        <a:rPr lang="en-US" sz="1200" i="1" kern="120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Evolution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54: 691-705.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7"/>
                        </a:rPr>
                        <a:t>doi:10.1111/jse.12232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China, Kenya, United Kingdom, Germany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836925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Featured research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December 2016</a:t>
            </a:r>
            <a:br>
              <a:rPr lang="en-US" sz="2000" i="1">
                <a:latin typeface="Arial Narrow"/>
                <a:cs typeface="Arial Narrow"/>
              </a:rPr>
            </a:br>
            <a:r>
              <a:rPr lang="en-US" sz="2000" i="1">
                <a:latin typeface="Arial Narrow"/>
                <a:cs typeface="Arial Narrow"/>
              </a:rPr>
              <a:t>2/2</a:t>
            </a:r>
            <a:endParaRPr lang="en-US" sz="2000" i="1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86479"/>
              </p:ext>
            </p:extLst>
          </p:nvPr>
        </p:nvGraphicFramePr>
        <p:xfrm>
          <a:off x="3829050" y="488714"/>
          <a:ext cx="4857750" cy="507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49470"/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Lundgren MR &amp; Christin PA (2016) Despite phylogenetic effects, C3–C4 lineages bridge the ecological gap to C4 photosynthesis.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Journal of Experimental Botany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2"/>
                        </a:rPr>
                        <a:t>doi:10.1093/jxb/erw451</a:t>
                      </a:r>
                      <a:r>
                        <a:rPr lang="en-US" sz="1200" baseline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Kingdom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Pertierra LR, Aragón P, Shaw JD, Bergstrom DM, Terauds A &amp; Olalla-Tárraga MÁ (2016) Global thermal niche models of two European grasses show high invasion risks in Antarctica.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Global Change Biology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3"/>
                        </a:rPr>
                        <a:t>doi:10.1111/gcb.13596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Spain, Australia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FDB00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Schleuning M, Fründ J, Schweiger O et al. (2016) Ecological networks are more sensitive to plant than to animal extinction under climate change.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Nature Communications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7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4"/>
                        </a:rPr>
                        <a:t>doi:10.1038/ncomms13965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Germany, Canada, Poland, Switzerland, New Zealand, United Kingdom, Belgium, Serbia, Australia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Sikes DS, Trumbo ST &amp; Peck SB (2016) Cryptic diversity in the New World burying beetle fauna: Nicrophorus hebes Kirby; new status as a resurrected name (Coleoptera: Silphidae: Nicrophorinae).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Arthropod Systematics &amp; Phylogeny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74(3): 299-309.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5"/>
                        </a:rPr>
                        <a:t>http://bit.ly/2ijxmqD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States, Canada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Spolberg SØ &amp; Chou YY (2016) Conservation of Indigenous Vegetables from a Hotspot in Tropical Asia: What Did We Learn from Vavilov?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Frontiers in Plant Science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6"/>
                        </a:rPr>
                        <a:t>doi:10.3389/fpls.2016.01982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Taiwan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Wyse SV &amp; Dickie JB (2016) Predicting the global incidence of seed desiccation sensitivity.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Journal of Ecology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>
                          <a:latin typeface="Arial Narrow"/>
                          <a:cs typeface="Arial Narrow"/>
                          <a:hlinkClick r:id="rId7"/>
                        </a:rPr>
                        <a:t>doi:10.1111/1365-2745.12725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>
                          <a:latin typeface="Arial Narrow"/>
                          <a:cs typeface="Arial Narrow"/>
                        </a:rPr>
                        <a:t>: United Kingdom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595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Featured research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November 2016</a:t>
            </a:r>
            <a:br>
              <a:rPr lang="en-US" sz="2000" i="1">
                <a:latin typeface="Arial Narrow"/>
                <a:cs typeface="Arial Narrow"/>
              </a:rPr>
            </a:br>
            <a:r>
              <a:rPr lang="en-US" sz="2000" i="1">
                <a:latin typeface="Arial Narrow"/>
                <a:cs typeface="Arial Narrow"/>
              </a:rPr>
              <a:t>1/2</a:t>
            </a:r>
            <a:endParaRPr lang="en-US" sz="2000" i="1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470922"/>
              </p:ext>
            </p:extLst>
          </p:nvPr>
        </p:nvGraphicFramePr>
        <p:xfrm>
          <a:off x="3829050" y="488714"/>
          <a:ext cx="4857750" cy="543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49470"/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Boavida J, Assis J, Silva I &amp; Serrão EA (2016) Overlooked habitat of a vulnerable gorgonian revealed in the Mediterranean and Eastern Atlantic by ecological niche modelling. Scientific Reports 6: 36460. doi:10.1038/srep36460 Author country: Portugal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 Calderón L, Campagna L, Wilke T et al. (2016) Genomic evidence of demographic fluctuations and lack of genetic structure across flyways in a long distance migrant, the European turtle dove. BMC Evolutionary Biology 16:237. doi:10.1186/s12862-016-0817-7 Author countries: Germany, United_States; France, United Kingdom, Spain, Bulgaria, Greece, Malta, Italy. 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Chandler M, See L, Copas K et al. (2016) Contribution of citizen science towards international biodiversity monitoring. Biological Conservation. doi:10.1016/j.biocon.2016.09.004 Author countries: United States, Austria, Denmark, Spain, Australia.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Curtis CA &amp; Bradley BA (2016) Plant Distribution Data Show Broader Climatic Limits than Expert-Based Climatic Tolerance Estimates. PLoS ONE 11(11): : e0166407. doi:10.1371/journal.pone.0166407 Author country: United States. Advancing Biodiversity Sciences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Dupin J, Matzke NJ, Särkinen T et al. (2016) Bayesian estimation of the global biogeographical history of the Solanaceae. Journal of Biogeography doi:10.1111/jbi.12898 Author countries: United States, Australia, United Kingdom.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Gómez-Ruiz EP &amp; Lacher TE (2016) Modelling the potential geographic distribution of an endangered pollination corridor in Mexico and the United States. Diversity and Distributions. doi:10.1111/ddi.12499 Author countries: Mexico, United States. 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404510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Featured research</a:t>
            </a:r>
            <a:br>
              <a:rPr lang="en-US" b="1"/>
            </a:br>
            <a:r>
              <a:rPr lang="en-US" sz="2000" i="1">
                <a:latin typeface="Arial Narrow"/>
                <a:cs typeface="Arial Narrow"/>
              </a:rPr>
              <a:t>November 2016</a:t>
            </a:r>
            <a:br>
              <a:rPr lang="en-US" sz="2000" i="1">
                <a:latin typeface="Arial Narrow"/>
                <a:cs typeface="Arial Narrow"/>
              </a:rPr>
            </a:br>
            <a:r>
              <a:rPr lang="en-US" sz="2000" i="1">
                <a:latin typeface="Arial Narrow"/>
                <a:cs typeface="Arial Narrow"/>
              </a:rPr>
              <a:t>2/2</a:t>
            </a:r>
            <a:endParaRPr lang="en-US" sz="2000" i="1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49249"/>
              </p:ext>
            </p:extLst>
          </p:nvPr>
        </p:nvGraphicFramePr>
        <p:xfrm>
          <a:off x="3829050" y="488714"/>
          <a:ext cx="4857750" cy="507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4649470"/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Harris RMB, Kriticos DJ, Remenyi T &amp; Bindoff N (2016) Unusual suspects in the usual places: a phylo-climatic framework to identify potential future invasive species. Biological Invasions. doi:10.1007/s10530-016-1334-8 Author country: Australia. 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Marshall CAM, Wieringa JJ &amp; Hawthorne WD (2016) Bioquality Hotspots in the Tropical African Flora. Current Biology 26(23): 3214-3219. doi:10.1016/j.cub.2016.09.045 Author countries: United Kingdom, Netherlands. 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Munson SM &amp; Long AL (2016) Climate drives shifts in grass reproductive phenology across the western USA. New Phytologist. doi:10.1111/nph.14327 Author country: United States. Impact of climate change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Rivera D, Verde A, Obón C et al. (2016) Is there nothing new under the sun? The influence of herbals and pharmacopoeias on ethnobotanical traditions in Albacete (Spain). Journal of Ethnopharmacology. doi:10.1016/j.jep.2016.11.040 Author countries: Spain, Italy. Biodiversity and human health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Vall-llosera M, Woolnough AP, Anderson D &amp; Cassey P (2016) Improved surveillance for early detection of a potential invasive species: the alien Rose-ringed parakeet Psittacula krameri in Australia. Biological Invasions. doi:10.1007/s10530-016-1332-x Author countries: Australia, New Zealand. Invasive Alien Species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 Narrow"/>
                          <a:cs typeface="Arial Narrow"/>
                        </a:rPr>
                        <a:t>Zizka A, Steege HT, Pessoa MDCR &amp; Antonelli A (2016) Finding needles in the haystack: Where to look for rare species in the American tropics. Ecography. doi:10.1111/ecog.02192 Author countries: Sweden, Netherlands, Brazil. Advancing Biodiversity Sciences</a:t>
                      </a:r>
                    </a:p>
                  </a:txBody>
                  <a:tcPr marL="72000" marR="108000" marT="72000" marB="72000"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916214" y="3744685"/>
            <a:ext cx="2258786" cy="2433865"/>
          </a:xfrm>
        </p:spPr>
        <p:txBody>
          <a:bodyPr anchor="b" anchorCtr="0"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  <a:latin typeface="Arial Narrow"/>
                <a:cs typeface="Arial Narrow"/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  <a:latin typeface="Arial Narrow"/>
                <a:cs typeface="Arial Narrow"/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  <a:latin typeface="Arial Narrow"/>
                <a:cs typeface="Arial Narrow"/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  <a:latin typeface="Arial Narrow"/>
                <a:cs typeface="Arial Narrow"/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  <a:latin typeface="Arial Narrow"/>
                <a:cs typeface="Arial Narrow"/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  <a:latin typeface="Arial Narrow"/>
                <a:cs typeface="Arial Narrow"/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  <a:latin typeface="Arial Narrow"/>
                <a:cs typeface="Arial Narrow"/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  <a:latin typeface="Arial Narrow"/>
                <a:cs typeface="Arial Narrow"/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  <a:latin typeface="Arial Narrow"/>
                <a:cs typeface="Arial Narrow"/>
              </a:rPr>
              <a:t>Data papers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3744685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6000750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718741"/>
            <a:ext cx="368300" cy="177800"/>
          </a:xfrm>
          <a:prstGeom prst="rect">
            <a:avLst/>
          </a:prstGeom>
          <a:solidFill>
            <a:srgbClr val="E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5436733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5154725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4872717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4590709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4308701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4026693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711455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4"/>
          <p:cNvSpPr>
            <a:spLocks noGrp="1"/>
          </p:cNvSpPr>
          <p:nvPr>
            <p:ph type="body" sz="quarter" idx="32"/>
          </p:nvPr>
        </p:nvSpPr>
        <p:spPr>
          <a:xfrm>
            <a:off x="5506641" y="4428069"/>
            <a:ext cx="1022480" cy="1083733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54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28" y="-63462"/>
            <a:ext cx="3671164" cy="243765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2319870"/>
            <a:ext cx="4863307" cy="108373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702,911,384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3200" b="1" i="0" kern="100" spc="-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BY THE NUMBERS </a:t>
            </a:r>
            <a:br>
              <a:rPr lang="en-US" sz="3200" b="1" i="0" kern="100" spc="-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i="1" kern="100" spc="-200">
                <a:solidFill>
                  <a:schemeClr val="bg1"/>
                </a:solidFill>
                <a:ea typeface="+mj-ea"/>
              </a:rPr>
              <a:t>1 Jan 2017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2319870"/>
            <a:ext cx="3180159" cy="1083733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30,712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200" y="2228136"/>
            <a:ext cx="3180160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species occurrence records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datasets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862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5"/>
          </p:nvPr>
        </p:nvSpPr>
        <p:spPr>
          <a:xfrm>
            <a:off x="7189787" y="4428069"/>
            <a:ext cx="654331" cy="1083733"/>
          </a:xfrm>
        </p:spPr>
        <p:txBody>
          <a:bodyPr anchor="b"/>
          <a:lstStyle/>
          <a:p>
            <a:r>
              <a:rPr lang="en-US" sz="4800">
                <a:solidFill>
                  <a:srgbClr val="E8E8E8"/>
                </a:solidFill>
              </a:rPr>
              <a:t>39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publishers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40"/>
          </p:nvPr>
        </p:nvSpPr>
        <p:spPr>
          <a:xfrm>
            <a:off x="7189787" y="433633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Organizational Participants</a:t>
            </a:r>
          </a:p>
        </p:txBody>
      </p:sp>
      <p:sp>
        <p:nvSpPr>
          <p:cNvPr id="37" name="Text Placeholder 19"/>
          <p:cNvSpPr>
            <a:spLocks noGrp="1"/>
          </p:cNvSpPr>
          <p:nvPr>
            <p:ph type="body" sz="quarter" idx="37"/>
          </p:nvPr>
        </p:nvSpPr>
        <p:spPr>
          <a:xfrm>
            <a:off x="5506641" y="4336335"/>
            <a:ext cx="1433852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Country Participants</a:t>
            </a:r>
          </a:p>
        </p:txBody>
      </p:sp>
    </p:spTree>
    <p:extLst>
      <p:ext uri="{BB962C8B-B14F-4D97-AF65-F5344CB8AC3E}">
        <p14:creationId xmlns:p14="http://schemas.microsoft.com/office/powerpoint/2010/main" val="384207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/>
              <a:t>Current national participants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79" y="1576784"/>
            <a:ext cx="9250322" cy="4473324"/>
          </a:xfrm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2" y="6407150"/>
            <a:ext cx="7588437" cy="450850"/>
          </a:xfrm>
        </p:spPr>
        <p:txBody>
          <a:bodyPr/>
          <a:lstStyle/>
          <a:p>
            <a:pPr algn="r"/>
            <a:r>
              <a:rPr lang="en-US">
                <a:hlinkClick r:id="rId4"/>
              </a:rPr>
              <a:t>http://www.gbif.org/participation/participant-list</a:t>
            </a:r>
            <a:r>
              <a:rPr lang="en-US"/>
              <a:t> </a:t>
            </a:r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participation</a:t>
            </a:r>
          </a:p>
        </p:txBody>
      </p:sp>
    </p:spTree>
    <p:extLst>
      <p:ext uri="{BB962C8B-B14F-4D97-AF65-F5344CB8AC3E}">
        <p14:creationId xmlns:p14="http://schemas.microsoft.com/office/powerpoint/2010/main" val="205302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65817" cy="1228028"/>
          </a:xfrm>
        </p:spPr>
        <p:txBody>
          <a:bodyPr/>
          <a:lstStyle/>
          <a:p>
            <a:r>
              <a:rPr lang="en-US" b="1" dirty="0"/>
              <a:t>Latest news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827585" y="3973513"/>
            <a:ext cx="2321755" cy="2123977"/>
          </a:xfrm>
        </p:spPr>
        <p:txBody>
          <a:bodyPr/>
          <a:lstStyle/>
          <a:p>
            <a:pPr marL="4763" lvl="3"/>
            <a:r>
              <a:rPr lang="en-US" sz="1400" b="1">
                <a:solidFill>
                  <a:srgbClr val="3C5F99"/>
                </a:solidFill>
              </a:rPr>
              <a:t>'Names in November' workshop targets single shared species list</a:t>
            </a:r>
          </a:p>
          <a:p>
            <a:pPr marL="190500" lvl="4">
              <a:lnSpc>
                <a:spcPct val="120000"/>
              </a:lnSpc>
            </a:pPr>
            <a:r>
              <a:rPr lang="en-US" sz="1400" dirty="0">
                <a:latin typeface="Arial Narrow"/>
                <a:cs typeface="Arial Narrow"/>
              </a:rPr>
              <a:t>Partnership with taxonomic community aims for a single, sustainable information service for species names </a:t>
            </a:r>
            <a:br>
              <a:rPr lang="en-US" sz="1400" dirty="0">
                <a:latin typeface="Arial Narrow"/>
                <a:cs typeface="Arial Narrow"/>
              </a:rPr>
            </a:br>
            <a:r>
              <a:rPr lang="en-US" sz="1400" dirty="0">
                <a:latin typeface="Arial Narrow"/>
                <a:cs typeface="Arial Narrow"/>
                <a:hlinkClick r:id="rId2"/>
              </a:rPr>
              <a:t>Read more</a:t>
            </a:r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0"/>
          </p:nvPr>
        </p:nvSpPr>
        <p:spPr>
          <a:xfrm>
            <a:off x="6353908" y="3973513"/>
            <a:ext cx="2332892" cy="2123977"/>
          </a:xfrm>
        </p:spPr>
        <p:txBody>
          <a:bodyPr/>
          <a:lstStyle/>
          <a:p>
            <a:pPr lvl="3"/>
            <a:r>
              <a:rPr lang="en-US" sz="1400" b="1">
                <a:solidFill>
                  <a:srgbClr val="3C5F99"/>
                </a:solidFill>
              </a:rPr>
              <a:t>Experts outline strategy for improving alien species information</a:t>
            </a:r>
          </a:p>
          <a:p>
            <a:pPr lvl="4">
              <a:lnSpc>
                <a:spcPct val="120000"/>
              </a:lnSpc>
              <a:spcBef>
                <a:spcPts val="600"/>
              </a:spcBef>
            </a:pPr>
            <a:r>
              <a:rPr lang="en-US" sz="1400" dirty="0">
                <a:latin typeface="Arial Narrow"/>
                <a:cs typeface="Arial Narrow"/>
              </a:rPr>
              <a:t>Task group recommends actions for reducing the impacts of invasive species on biodiversity</a:t>
            </a:r>
            <a:br>
              <a:rPr lang="en-US" sz="1400" dirty="0">
                <a:latin typeface="Arial Narrow"/>
                <a:cs typeface="Arial Narrow"/>
              </a:rPr>
            </a:br>
            <a:r>
              <a:rPr lang="en-US" sz="1400" dirty="0">
                <a:latin typeface="Arial Narrow"/>
                <a:cs typeface="Arial Narrow"/>
                <a:hlinkClick r:id="rId3"/>
              </a:rPr>
              <a:t>Read more</a:t>
            </a:r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1"/>
          </p:nvPr>
        </p:nvSpPr>
        <p:spPr>
          <a:xfrm>
            <a:off x="1301262" y="3973514"/>
            <a:ext cx="2321755" cy="2123976"/>
          </a:xfrm>
        </p:spPr>
        <p:txBody>
          <a:bodyPr/>
          <a:lstStyle/>
          <a:p>
            <a:pPr marL="4763" lvl="3">
              <a:buNone/>
            </a:pPr>
            <a:r>
              <a:rPr lang="en-US" sz="1400" b="1">
                <a:solidFill>
                  <a:srgbClr val="3C5F99"/>
                </a:solidFill>
              </a:rPr>
              <a:t>63.8 million new observations increase eBird total to 275 million records</a:t>
            </a:r>
          </a:p>
          <a:p>
            <a:pPr marL="185738" lvl="3" indent="-185738">
              <a:lnSpc>
                <a:spcPct val="120000"/>
              </a:lnSpc>
              <a:buFont typeface="Arial"/>
              <a:buChar char="•"/>
            </a:pPr>
            <a:r>
              <a:rPr lang="en-US" sz="1400" dirty="0">
                <a:latin typeface="Arial Narrow"/>
                <a:cs typeface="Arial Narrow"/>
              </a:rPr>
              <a:t>Annual dataset refresh grows by 30 per cent, with biggest gains in Asia and Europe</a:t>
            </a:r>
            <a:br>
              <a:rPr lang="en-US" sz="1400" dirty="0">
                <a:latin typeface="Arial Narrow"/>
                <a:cs typeface="Arial Narrow"/>
              </a:rPr>
            </a:br>
            <a:r>
              <a:rPr lang="en-US" sz="1400" dirty="0">
                <a:latin typeface="Arial Narrow"/>
                <a:cs typeface="Arial Narrow"/>
                <a:hlinkClick r:id="rId4"/>
              </a:rPr>
              <a:t>Read more</a:t>
            </a:r>
            <a:endParaRPr lang="en-US" sz="1400">
              <a:latin typeface="Arial Narrow"/>
              <a:cs typeface="Arial Narrow"/>
            </a:endParaRPr>
          </a:p>
          <a:p>
            <a:pPr lvl="3"/>
            <a:endParaRPr lang="en-US" sz="1400" b="1">
              <a:solidFill>
                <a:srgbClr val="3C5F99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2" t="21399" r="15015" b="11392"/>
          <a:stretch/>
        </p:blipFill>
        <p:spPr>
          <a:xfrm>
            <a:off x="1361940" y="1869668"/>
            <a:ext cx="2200399" cy="17989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2" t="13871" r="27266" b="12008"/>
          <a:stretch/>
        </p:blipFill>
        <p:spPr>
          <a:xfrm>
            <a:off x="3914539" y="1913828"/>
            <a:ext cx="2147845" cy="17547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4" t="3241" r="13044" b="825"/>
          <a:stretch/>
        </p:blipFill>
        <p:spPr>
          <a:xfrm>
            <a:off x="6510223" y="1913828"/>
            <a:ext cx="2044923" cy="17547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01262" y="6407150"/>
            <a:ext cx="7253884" cy="450850"/>
          </a:xfrm>
        </p:spPr>
        <p:txBody>
          <a:bodyPr/>
          <a:lstStyle/>
          <a:p>
            <a:pPr algn="r">
              <a:lnSpc>
                <a:spcPct val="85000"/>
              </a:lnSpc>
              <a:spcAft>
                <a:spcPts val="0"/>
              </a:spcAft>
              <a:buNone/>
            </a:pPr>
            <a:r>
              <a:rPr lang="en-US" sz="900" i="0">
                <a:solidFill>
                  <a:schemeClr val="bg2"/>
                </a:solidFill>
                <a:hlinkClick r:id="rId8"/>
              </a:rPr>
              <a:t>http://www.gbif.org/newsroom/summary</a:t>
            </a:r>
            <a:endParaRPr lang="en-US" sz="900" i="0">
              <a:solidFill>
                <a:schemeClr val="bg2"/>
              </a:solidFill>
            </a:endParaRPr>
          </a:p>
          <a:p>
            <a:pPr algn="r">
              <a:lnSpc>
                <a:spcPct val="85000"/>
              </a:lnSpc>
              <a:spcAft>
                <a:spcPts val="1800"/>
              </a:spcAft>
              <a:buNone/>
            </a:pPr>
            <a:r>
              <a:rPr lang="en-US" sz="900" i="0">
                <a:solidFill>
                  <a:schemeClr val="tx1"/>
                </a:solidFill>
              </a:rPr>
              <a:t>Photo credits: (center) courtesy of Peter Schalk. </a:t>
            </a:r>
            <a:br>
              <a:rPr lang="en-US" sz="900" i="0">
                <a:solidFill>
                  <a:schemeClr val="tx1"/>
                </a:solidFill>
              </a:rPr>
            </a:br>
            <a:r>
              <a:rPr lang="en-US" sz="900" i="0">
                <a:solidFill>
                  <a:schemeClr val="tx1"/>
                </a:solidFill>
              </a:rPr>
              <a:t>(right) </a:t>
            </a:r>
            <a:r>
              <a:rPr lang="en-US" sz="900" i="0">
                <a:solidFill>
                  <a:schemeClr val="tx1"/>
                </a:solidFill>
                <a:hlinkClick r:id="rId9"/>
              </a:rPr>
              <a:t>Abdomen of emerald ash borer (Argils planipennis) at 50x magnification</a:t>
            </a:r>
            <a:r>
              <a:rPr lang="en-US" sz="900" i="0">
                <a:solidFill>
                  <a:schemeClr val="tx1"/>
                </a:solidFill>
              </a:rPr>
              <a:t> by </a:t>
            </a:r>
            <a:r>
              <a:rPr lang="en-US" sz="900" i="0">
                <a:solidFill>
                  <a:schemeClr val="tx1"/>
                </a:solidFill>
                <a:hlinkClick r:id="rId10"/>
              </a:rPr>
              <a:t>Macroscopic Solutions</a:t>
            </a:r>
            <a:r>
              <a:rPr lang="en-US" sz="900" i="0">
                <a:solidFill>
                  <a:schemeClr val="tx1"/>
                </a:solidFill>
              </a:rPr>
              <a:t> via Flickr. Photo licensed under </a:t>
            </a:r>
            <a:r>
              <a:rPr lang="en-US" sz="900" i="0">
                <a:solidFill>
                  <a:schemeClr val="tx1"/>
                </a:solidFill>
                <a:hlinkClick r:id="rId11"/>
              </a:rPr>
              <a:t>CC BY-NC 2.0</a:t>
            </a:r>
            <a:r>
              <a:rPr lang="en-US" sz="900" i="0">
                <a:solidFill>
                  <a:schemeClr val="tx1"/>
                </a:solidFill>
              </a:rPr>
              <a:t>.</a:t>
            </a:r>
            <a:endParaRPr lang="en-US" sz="900" i="0">
              <a:solidFill>
                <a:schemeClr val="bg2"/>
              </a:solidFill>
            </a:endParaRPr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61385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Web traffic to GBIF.org, 2016</a:t>
            </a:r>
          </a:p>
        </p:txBody>
      </p:sp>
      <p:graphicFrame>
        <p:nvGraphicFramePr>
          <p:cNvPr id="8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442446"/>
              </p:ext>
            </p:extLst>
          </p:nvPr>
        </p:nvGraphicFramePr>
        <p:xfrm>
          <a:off x="3829050" y="1454150"/>
          <a:ext cx="4857057" cy="4724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746"/>
                <a:gridCol w="1062179"/>
                <a:gridCol w="898024"/>
                <a:gridCol w="840088"/>
                <a:gridCol w="772494"/>
                <a:gridCol w="743526"/>
              </a:tblGrid>
              <a:tr h="18702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Country/Territory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% Total 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Previous 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Pages / Session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222,580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14.31%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4.51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India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100,826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6.40%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2.60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68,372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4.34%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3.69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67,198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4.27%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4.60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62,625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3.98%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5.75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62,621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3.98%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5.70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Unite</a:t>
                      </a:r>
                      <a:r>
                        <a:rPr lang="en-US" sz="1800" baseline="0">
                          <a:latin typeface="Arial Narrow"/>
                          <a:cs typeface="Arial Narrow"/>
                        </a:rPr>
                        <a:t>d Kingdom</a:t>
                      </a:r>
                      <a:endParaRPr lang="en-US" sz="1800">
                        <a:latin typeface="Arial Narrow"/>
                        <a:cs typeface="Arial Narrow"/>
                      </a:endParaRP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61,547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3.91%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5.38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57,044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3.62%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8.30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43,256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2.75%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5.70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 Narrow"/>
                          <a:cs typeface="Arial Narrow"/>
                        </a:rPr>
                        <a:t>Italy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37,722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2.40%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4.44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14" name="Content Placeholder 13" descr="sessions-map-1610.png"/>
          <p:cNvPicPr>
            <a:picLocks noGrp="1" noChangeAspect="1"/>
          </p:cNvPicPr>
          <p:nvPr>
            <p:ph idx="13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550" y="4079680"/>
            <a:ext cx="3159125" cy="2098869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65737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/>
              <a:t>Data published through GBIF.org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88" y="1156949"/>
            <a:ext cx="7000269" cy="5250202"/>
          </a:xfrm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3" y="6407150"/>
            <a:ext cx="6531546" cy="450850"/>
          </a:xfrm>
        </p:spPr>
        <p:txBody>
          <a:bodyPr/>
          <a:lstStyle/>
          <a:p>
            <a:pPr algn="r"/>
            <a:r>
              <a:rPr lang="en-US">
                <a:hlinkClick r:id="rId3"/>
              </a:rPr>
              <a:t>www.gbif.org/analytics/global</a:t>
            </a:r>
            <a:endParaRPr lang="en-US"/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</p:spTree>
    <p:extLst>
      <p:ext uri="{BB962C8B-B14F-4D97-AF65-F5344CB8AC3E}">
        <p14:creationId xmlns:p14="http://schemas.microsoft.com/office/powerpoint/2010/main" val="1835764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Oc</a:t>
            </a:r>
            <a:r>
              <a:rPr lang="en-US" b="1"/>
              <a:t>currence records published during 2016 by country</a:t>
            </a:r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3" t="7392" r="11640" b="26851"/>
          <a:stretch/>
        </p:blipFill>
        <p:spPr>
          <a:xfrm>
            <a:off x="4572106" y="1096606"/>
            <a:ext cx="3540036" cy="5006932"/>
          </a:xfr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647430572"/>
              </p:ext>
            </p:extLst>
          </p:nvPr>
        </p:nvGraphicFramePr>
        <p:xfrm>
          <a:off x="457200" y="2750733"/>
          <a:ext cx="3165474" cy="335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212"/>
                <a:gridCol w="1568823"/>
                <a:gridCol w="1142439"/>
              </a:tblGrid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United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 States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83,774,897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15,837,819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15,217,220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Netherlands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13,098,430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South 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9,630,896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Norway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4,519,715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4,122,621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Denmark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4,048,381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3,175,906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Belgium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2,366,452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>
              <a:spcAft>
                <a:spcPts val="0"/>
              </a:spcAft>
            </a:pPr>
            <a:r>
              <a:rPr lang="en-US">
                <a:hlinkClick r:id="rId3"/>
              </a:rPr>
              <a:t>http://www.gbif.org/country</a:t>
            </a:r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</p:spTree>
    <p:extLst>
      <p:ext uri="{BB962C8B-B14F-4D97-AF65-F5344CB8AC3E}">
        <p14:creationId xmlns:p14="http://schemas.microsoft.com/office/powerpoint/2010/main" val="6696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Total number of occurrence records published by country</a:t>
            </a:r>
            <a:br>
              <a:rPr lang="en-US" b="1"/>
            </a:br>
            <a:r>
              <a:rPr lang="en-US" sz="1800" i="1">
                <a:latin typeface="Arial Narrow"/>
                <a:cs typeface="Arial Narrow"/>
              </a:rPr>
              <a:t>as of 31 Dec 2016 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5" t="7148" r="16274" b="20852"/>
          <a:stretch/>
        </p:blipFill>
        <p:spPr>
          <a:xfrm>
            <a:off x="4430100" y="1194744"/>
            <a:ext cx="3622605" cy="5126444"/>
          </a:xfr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369079323"/>
              </p:ext>
            </p:extLst>
          </p:nvPr>
        </p:nvGraphicFramePr>
        <p:xfrm>
          <a:off x="457199" y="2750737"/>
          <a:ext cx="3316609" cy="335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898"/>
                <a:gridCol w="1570796"/>
                <a:gridCol w="1269915"/>
              </a:tblGrid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 States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269,908,182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Sweden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53,791,605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39,900,258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37,232,140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27,003,112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Netherlands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25,709,366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 Kingdom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22,986,875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South 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20,441,422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14,474,227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Belgium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11,360,898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/>
            <a:r>
              <a:rPr lang="en-US">
                <a:hlinkClick r:id="rId3"/>
              </a:rPr>
              <a:t>http://www.gbif.org/country</a:t>
            </a:r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</p:spTree>
    <p:extLst>
      <p:ext uri="{BB962C8B-B14F-4D97-AF65-F5344CB8AC3E}">
        <p14:creationId xmlns:p14="http://schemas.microsoft.com/office/powerpoint/2010/main" val="60472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Data download requests by country, 2016</a:t>
            </a:r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6" t="12088" r="9894" b="40611"/>
          <a:stretch/>
        </p:blipFill>
        <p:spPr>
          <a:xfrm>
            <a:off x="4340225" y="1368518"/>
            <a:ext cx="4334245" cy="4253502"/>
          </a:xfr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285622814"/>
              </p:ext>
            </p:extLst>
          </p:nvPr>
        </p:nvGraphicFramePr>
        <p:xfrm>
          <a:off x="457200" y="2750737"/>
          <a:ext cx="3165474" cy="335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212"/>
                <a:gridCol w="1568823"/>
                <a:gridCol w="1142439"/>
              </a:tblGrid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14,700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14,053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7,437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6,443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5,431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 Kingdom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5,195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South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 Africa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3,492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India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3,480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3,046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Italy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2,389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18120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ern Swiss">
  <a:themeElements>
    <a:clrScheme name="Custom 1">
      <a:dk1>
        <a:srgbClr val="231F20"/>
      </a:dk1>
      <a:lt1>
        <a:srgbClr val="FFFFFF"/>
      </a:lt1>
      <a:dk2>
        <a:srgbClr val="3A3533"/>
      </a:dk2>
      <a:lt2>
        <a:srgbClr val="E8E8E8"/>
      </a:lt2>
      <a:accent1>
        <a:srgbClr val="3E9034"/>
      </a:accent1>
      <a:accent2>
        <a:srgbClr val="175C99"/>
      </a:accent2>
      <a:accent3>
        <a:srgbClr val="40BFFF"/>
      </a:accent3>
      <a:accent4>
        <a:srgbClr val="7E466A"/>
      </a:accent4>
      <a:accent5>
        <a:srgbClr val="FDB002"/>
      </a:accent5>
      <a:accent6>
        <a:srgbClr val="D66F27"/>
      </a:accent6>
      <a:hlink>
        <a:srgbClr val="3C5F99"/>
      </a:hlink>
      <a:folHlink>
        <a:srgbClr val="636FB4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dist="38100" dir="5400000" algn="t" rotWithShape="0">
            <a:schemeClr val="bg2">
              <a:alpha val="20000"/>
            </a:schemeClr>
          </a:outerShdw>
        </a:effectLst>
      </a:spPr>
      <a:bodyPr rtlCol="0" anchor="ctr"/>
      <a:lstStyle>
        <a:defPPr algn="ctr">
          <a:lnSpc>
            <a:spcPct val="95000"/>
          </a:lnSpc>
          <a:defRPr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6654</TotalTime>
  <Words>1867</Words>
  <Application>Microsoft Macintosh PowerPoint</Application>
  <PresentationFormat>On-screen Show (4:3)</PresentationFormat>
  <Paragraphs>323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Modern Swiss</vt:lpstr>
      <vt:lpstr>Overview</vt:lpstr>
      <vt:lpstr>PowerPoint Presentation</vt:lpstr>
      <vt:lpstr>Current national participants</vt:lpstr>
      <vt:lpstr>Latest news</vt:lpstr>
      <vt:lpstr>Web traffic to GBIF.org, 2016</vt:lpstr>
      <vt:lpstr>Data published through GBIF.org</vt:lpstr>
      <vt:lpstr>Occurrence records published during 2016 by country</vt:lpstr>
      <vt:lpstr>Total number of occurrence records published by country as of 31 Dec 2016 </vt:lpstr>
      <vt:lpstr>Data download requests by country, 2016</vt:lpstr>
      <vt:lpstr> data access and use</vt:lpstr>
      <vt:lpstr>Peer-reviewed uses, by country and region, 2016</vt:lpstr>
      <vt:lpstr>Featured research December 2016 1/2</vt:lpstr>
      <vt:lpstr>Featured research December 2016 2/2</vt:lpstr>
      <vt:lpstr>Featured research November 2016 1/2</vt:lpstr>
      <vt:lpstr>Featured research November 2016 2/2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GBIF Secretariat</dc:creator>
  <cp:keywords/>
  <dc:description/>
  <cp:lastModifiedBy>Kyle Copas</cp:lastModifiedBy>
  <cp:revision>384</cp:revision>
  <cp:lastPrinted>2016-09-24T08:43:58Z</cp:lastPrinted>
  <dcterms:created xsi:type="dcterms:W3CDTF">2014-02-07T03:47:22Z</dcterms:created>
  <dcterms:modified xsi:type="dcterms:W3CDTF">2017-01-17T11:17:39Z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1166664</vt:lpwstr>
  </property>
  <property fmtid="{D5CDD505-2E9C-101B-9397-08002B2CF9AE}" pid="3" name="NXPowerLiteSettings">
    <vt:lpwstr>F980073804F000</vt:lpwstr>
  </property>
  <property fmtid="{D5CDD505-2E9C-101B-9397-08002B2CF9AE}" pid="4" name="NXPowerLiteVersion">
    <vt:lpwstr>D5.0.2</vt:lpwstr>
  </property>
</Properties>
</file>