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33" r:id="rId13"/>
    <p:sldId id="323" r:id="rId14"/>
    <p:sldId id="331" r:id="rId15"/>
    <p:sldId id="332" r:id="rId16"/>
    <p:sldId id="324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33"/>
            <p14:sldId id="323"/>
            <p14:sldId id="331"/>
            <p14:sldId id="332"/>
            <p14:sldId id="32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99"/>
    <a:srgbClr val="006747"/>
    <a:srgbClr val="40BFFF"/>
    <a:srgbClr val="E5FFFF"/>
    <a:srgbClr val="7D466A"/>
    <a:srgbClr val="636FB4"/>
    <a:srgbClr val="000090"/>
    <a:srgbClr val="509E2F"/>
    <a:srgbClr val="175CA1"/>
    <a:srgbClr val="FDB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0717" autoAdjust="0"/>
  </p:normalViewPr>
  <p:slideViewPr>
    <p:cSldViewPr snapToGrid="0" snapToObjects="1">
      <p:cViewPr>
        <p:scale>
          <a:sx n="120" d="100"/>
          <a:sy n="120" d="100"/>
        </p:scale>
        <p:origin x="-1136" y="-328"/>
      </p:cViewPr>
      <p:guideLst>
        <p:guide orient="horz" pos="3544"/>
        <p:guide orient="horz" pos="1046"/>
        <p:guide orient="horz" pos="637"/>
        <p:guide orient="horz" pos="730"/>
        <p:guide orient="horz" pos="1619"/>
        <p:guide orient="horz" pos="2569"/>
        <p:guide orient="horz" pos="2528"/>
        <p:guide pos="2911"/>
        <p:guide pos="381"/>
        <p:guide pos="5230"/>
        <p:guide pos="23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04/05/17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04/05/17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mo.gbif.org/occurrence/144983720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://buff.ly/2nY4hY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ympev.2017.03.020" TargetMode="External"/><Relationship Id="rId4" Type="http://schemas.openxmlformats.org/officeDocument/2006/relationships/hyperlink" Target="https://doi.org/10.3897/phytokeys.77.11186" TargetMode="External"/><Relationship Id="rId5" Type="http://schemas.openxmlformats.org/officeDocument/2006/relationships/hyperlink" Target="https://doi.org/10.15291/libellarium.v9i2.266" TargetMode="External"/><Relationship Id="rId6" Type="http://schemas.openxmlformats.org/officeDocument/2006/relationships/hyperlink" Target="https://doi.org/10.1016/j.biocon.2017.03.008" TargetMode="External"/><Relationship Id="rId7" Type="http://schemas.openxmlformats.org/officeDocument/2006/relationships/hyperlink" Target="https://doi.org/10.1002/eap.1505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nitec.ac.nz/GisForConservation/index.php/repo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iocon.2017.03.007" TargetMode="External"/><Relationship Id="rId4" Type="http://schemas.openxmlformats.org/officeDocument/2006/relationships/hyperlink" Target="https://doi.org/10.1186/s13071-017-2086-8" TargetMode="External"/><Relationship Id="rId5" Type="http://schemas.openxmlformats.org/officeDocument/2006/relationships/hyperlink" Target="https://doi.org/10.3897/bdj.5.e11323" TargetMode="External"/><Relationship Id="rId6" Type="http://schemas.openxmlformats.org/officeDocument/2006/relationships/hyperlink" Target="https://doi.org/10.1080/13235818.2016.1207280" TargetMode="External"/><Relationship Id="rId7" Type="http://schemas.openxmlformats.org/officeDocument/2006/relationships/hyperlink" Target="https://doi.org/10.7717/peerj.3104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16/j.ecoinf.2017.02.00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15-017-0356-8" TargetMode="External"/><Relationship Id="rId4" Type="http://schemas.openxmlformats.org/officeDocument/2006/relationships/hyperlink" Target="https://doi.org/10.1007/s10764-017-9956-y" TargetMode="External"/><Relationship Id="rId5" Type="http://schemas.openxmlformats.org/officeDocument/2006/relationships/hyperlink" Target="https://doi.org/10.1098/rspb.2016.2569" TargetMode="External"/><Relationship Id="rId6" Type="http://schemas.openxmlformats.org/officeDocument/2006/relationships/hyperlink" Target="https://doi.org/10.1002/ece3.2660" TargetMode="External"/><Relationship Id="rId7" Type="http://schemas.openxmlformats.org/officeDocument/2006/relationships/hyperlink" Target="https://doi.org/10.3897/phytokeys.78.1137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nph.1449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73340" TargetMode="External"/><Relationship Id="rId4" Type="http://schemas.openxmlformats.org/officeDocument/2006/relationships/hyperlink" Target="https://doi.org/10.1111/nph.14534" TargetMode="External"/><Relationship Id="rId5" Type="http://schemas.openxmlformats.org/officeDocument/2006/relationships/hyperlink" Target="https://doi.org/10.1016/j.ympev.2017.04.009" TargetMode="External"/><Relationship Id="rId6" Type="http://schemas.openxmlformats.org/officeDocument/2006/relationships/hyperlink" Target="https://doi.org/10.1002/ecs2.1744" TargetMode="External"/><Relationship Id="rId7" Type="http://schemas.openxmlformats.org/officeDocument/2006/relationships/hyperlink" Target="https://doi.org/10.7717/peerj.3152" TargetMode="External"/><Relationship Id="rId8" Type="http://schemas.openxmlformats.org/officeDocument/2006/relationships/hyperlink" Target="https://doi.org/10.5586/am.108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07/s10531-017-1337-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8/rspb.2016.2598" TargetMode="External"/><Relationship Id="rId4" Type="http://schemas.openxmlformats.org/officeDocument/2006/relationships/hyperlink" Target="https://doi.org/10.1002/eap.1541" TargetMode="External"/><Relationship Id="rId5" Type="http://schemas.openxmlformats.org/officeDocument/2006/relationships/hyperlink" Target="https://doi.org/10.1073/pnas.1609633114" TargetMode="External"/><Relationship Id="rId6" Type="http://schemas.openxmlformats.org/officeDocument/2006/relationships/hyperlink" Target="https://doi.org/10.1038/ncomms14790" TargetMode="External"/><Relationship Id="rId7" Type="http://schemas.openxmlformats.org/officeDocument/2006/relationships/hyperlink" Target="https://doi.org/10.4102/abc.v47i2.2169" TargetMode="External"/><Relationship Id="rId8" Type="http://schemas.openxmlformats.org/officeDocument/2006/relationships/hyperlink" Target="https://doi.org/10.3389/fmars.2017.00096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86/s40529-017-0171-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bif.org/participation/participant-list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bif.org/occurrence/1291088307" TargetMode="External"/><Relationship Id="rId12" Type="http://schemas.openxmlformats.org/officeDocument/2006/relationships/hyperlink" Target="https://creativecommons.org/licenses/by-nc/4.0" TargetMode="External"/><Relationship Id="rId13" Type="http://schemas.openxmlformats.org/officeDocument/2006/relationships/image" Target="../media/image8.jpeg"/><Relationship Id="rId14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gbif.org/newsroom/news/canada-resumes-full-participation" TargetMode="External"/><Relationship Id="rId3" Type="http://schemas.openxmlformats.org/officeDocument/2006/relationships/hyperlink" Target="http://www.globis-b.eu/news/10/globis-b_essential_biodiversity_variables_workshop_on_species_traits_held_in_amsterdam.html" TargetMode="External"/><Relationship Id="rId4" Type="http://schemas.openxmlformats.org/officeDocument/2006/relationships/hyperlink" Target="http://www.gbif.org/newsroom/news/2017-young-researchers-awards-call-for-nominations" TargetMode="External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7" Type="http://schemas.openxmlformats.org/officeDocument/2006/relationships/image" Target="../media/image7.jpg"/><Relationship Id="rId8" Type="http://schemas.openxmlformats.org/officeDocument/2006/relationships/hyperlink" Target="http://www.gbif.org/newsroom/summary" TargetMode="External"/><Relationship Id="rId9" Type="http://schemas.openxmlformats.org/officeDocument/2006/relationships/hyperlink" Target="https://www.flickr.com/photos/alaska_region/29536925604" TargetMode="External"/><Relationship Id="rId10" Type="http://schemas.openxmlformats.org/officeDocument/2006/relationships/hyperlink" Target="https://creativecommons.org/licenses/by/2.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Turtlegrass seahare sea slug (</a:t>
            </a:r>
            <a:r>
              <a:rPr lang="en-US" sz="800" b="0" i="0">
                <a:solidFill>
                  <a:schemeClr val="tx1"/>
                </a:solidFill>
              </a:rPr>
              <a:t>Phyllaplysia engeli</a:t>
            </a:r>
            <a:r>
              <a:rPr lang="en-US" sz="800" b="0">
                <a:solidFill>
                  <a:schemeClr val="tx1"/>
                </a:solidFill>
              </a:rPr>
              <a:t>), collected off the coast of Panama, 17 Mar 2017.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Photo CC BY-NC-SA Vanessa Knutson. Museum of Comparative Zoology, Harvard University. </a:t>
            </a:r>
            <a:r>
              <a:rPr lang="en-US" sz="800" b="0">
                <a:solidFill>
                  <a:schemeClr val="tx1"/>
                </a:solidFill>
                <a:hlinkClick r:id="rId2"/>
              </a:rPr>
              <a:t>demo.gbif.org/occurrence/1449837207</a:t>
            </a:r>
            <a:r>
              <a:rPr lang="en-US" sz="8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1" y="1011237"/>
            <a:ext cx="9114788" cy="5479873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May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4" b="41703"/>
          <a:stretch/>
        </p:blipFill>
        <p:spPr>
          <a:xfrm>
            <a:off x="432553" y="1301973"/>
            <a:ext cx="8132046" cy="478144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1" t="1925" r="9416" b="18877"/>
          <a:stretch/>
        </p:blipFill>
        <p:spPr>
          <a:xfrm>
            <a:off x="4820269" y="518654"/>
            <a:ext cx="3165474" cy="3267549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79146583"/>
              </p:ext>
            </p:extLst>
          </p:nvPr>
        </p:nvGraphicFramePr>
        <p:xfrm>
          <a:off x="794349" y="2534261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Switzerland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87315682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-1" r="12870" b="5538"/>
          <a:stretch/>
        </p:blipFill>
        <p:spPr>
          <a:xfrm>
            <a:off x="432554" y="1551563"/>
            <a:ext cx="6336702" cy="4074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Geography of GBIF-enabled research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"/>
                <a:cs typeface="Arial"/>
              </a:rPr>
              <a:t>2008-present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133167" y="1660525"/>
            <a:ext cx="1521366" cy="519747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In this map, darker shades indicate a higher number of peer-reviewed papers citing use of GBIF as a data source, authored by researchers from institutions in the country shown.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To view an interactive version of this map, including the up to date number for each country, visit </a:t>
            </a:r>
            <a:r>
              <a:rPr lang="en-US" sz="1200" i="1">
                <a:solidFill>
                  <a:schemeClr val="tx1"/>
                </a:solidFill>
                <a:hlinkClick r:id="rId3"/>
              </a:rPr>
              <a:t>http://buff.ly/2nY4hY7</a:t>
            </a:r>
            <a:r>
              <a:rPr lang="en-US" sz="1200" i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28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March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471911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3C5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Aguilar GD, Waqa-Sakiti H &amp; Winder L (2017) Using predicted locations and an ensemble approach to address sparse data sets forspecies distribution modelling: Long-horned beetles (Cerambycidae) of the Fiji islands.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Unitec ePress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unitec.ac.nz/GisForConservation/index.php/report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New Zealand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Avendaño JE, Arbeláez-Cortés E &amp; Cadena CD (2017) On the importance of geographic and taxonomic sampling in phylogeography: A reevaluation of diversification and species limits in a Neotropical thrush (Aves, Turdidae).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Molecular Phylogenetics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cs-CZ" sz="1200">
                          <a:latin typeface="Arial Narrow"/>
                          <a:cs typeface="Arial Narrow"/>
                        </a:rPr>
                        <a:t>111: 87-97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sk-SK" sz="1200">
                          <a:latin typeface="Arial Narrow"/>
                          <a:cs typeface="Arial Narrow"/>
                          <a:hlinkClick r:id="rId3"/>
                        </a:rPr>
                        <a:t>doi:10.1016/j.ympev.2017.03.020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Colombia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Chadin I, Dalke I, Zakhozhiy I et al. (2017) Distribution of the invasive plant species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Heracleum sosnowskyi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Manden. in the Komi Republic (Russia)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. PhytoKeys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77: 71-80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4"/>
                        </a:rPr>
                        <a:t>doi:10.3897/phytokeys.77.11186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Russian Federation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Chen YN (2017) An analysis of characteristics and structures embedded in data papers: a preliminary study.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Libellarium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 9(2): 145-156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5"/>
                        </a:rPr>
                        <a:t>doi:10.15291/libellarium.v9i2.266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Taiwan.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175CA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Curti RN, Sajama J &amp; Ortega-Baes P (2017) Setting conservation priorities for Argentina's pseudocereal crop wild relatives.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i-FI" sz="1200">
                          <a:latin typeface="Arial Narrow"/>
                          <a:cs typeface="Arial Narrow"/>
                        </a:rPr>
                        <a:t>209: 349-355.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6"/>
                        </a:rPr>
                        <a:t>doi:10.1016/j.biocon.2017.03.008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Argentina 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Doherty KD, Butterfield BJ &amp; Wood TE (2017) Matching seed to site by climate similarity: Techniques to prioritize plant materials development and use in restoration.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Applications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i-FI" sz="1200">
                          <a:latin typeface="Arial Narrow"/>
                          <a:cs typeface="Arial Narrow"/>
                        </a:rPr>
                        <a:t>27(3): 1010-1023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7"/>
                        </a:rPr>
                        <a:t>doi:10.1002/eap.1505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March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676845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ElQadi MM, Dorin A, Dyer A, Burd M &amp; Bukovac Z (2017) Mapping species distributions with social media geo-tagged images: Case studies of bees and flowering plants in Australia.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Informatics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39: 23-31.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2"/>
                        </a:rPr>
                        <a:t>doi:10.1016/j.ecoinf.2017.02.006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Hughes AC (2017) Mapping priorities for conservation in Southeast Asia.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209: 395-405.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3"/>
                        </a:rPr>
                        <a:t>doi:10.1016/j.biocon.2017.03.007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Longbottom J, Browne AJ, Pigott DM et al. (2017) Mapping the spatial distribution of the Japanese encephalitis vector,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Culex tritaeniorhynchus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Giles, 1901 (Diptera: Culicidae) within areas of Japanese encephalitis risk.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Parasites &amp; Vectors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10: 148.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4"/>
                        </a:rPr>
                        <a:t>doi:10.1186/s13071-017-2086-8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United States, Australia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Marnewick K, Page-Nicholson S, Roxburgh L &amp; Somers M (2017) Tracking data from nine free-roaming Cheetahs (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Acinonyx jubatus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collared in the Thabazimbi area, Limpopo Province, South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5: e11323.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doi:10.3897/bdj.5.e11323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Nimbs MJ, Willan RC, Smith SDA (2017) Is Port Stephens, eastern Australia, a global hotspot for biodiversity of Aplysiidae (Gastropoda: Heterobranchia)?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Molluscan Research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37(1): 45-65.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6"/>
                        </a:rPr>
                        <a:t>doi:10.1080/13235818.2016.1207280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Rasmussen K, Thyrring J, Muscarella R &amp; Borchsenius F (2017) Climate-change-induced range shifts of three allergenic ragweeds (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Ambrosia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L.) in Europe and their potential impact on human health.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PeerJ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5: e3104.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7"/>
                        </a:rPr>
                        <a:t>doi:10.7717/peerj.3104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Denmark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March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3/3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01561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Rubio de Casas R, Willis CG, Pearse WD, Baskin CC, Baskin JM &amp; Cavender-Bares J (2017) Global biogeography of seed dormancy is determined by seasonality and seed size: a case study in the legumes.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New Phytologist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doi:10.1111/nph.14498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United States &amp; Canada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Sosef MSM, Dauby G, Blach-Overgaard A et al. (2017) Exploring the floristic diversity of tropical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BMC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15: 15.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3"/>
                        </a:rPr>
                        <a:t>doi:10.1186/s12915-017-0356-8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Belgium, Denmark, France, United Kingdom, Portugal, Netherlands, Cameroon, United States, Czech Republic, Germany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175CA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Stone OML, Guy AJ (2017) Predicting Optimal Release Sites for Rehabilitated Monkeys: a Vervet Monkey (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Chlorocebus aethiops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Case Study.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International Journal of Primatology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4"/>
                        </a:rPr>
                        <a:t>doi:10.1007/s10764-017-9956-y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	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 Ward PS &amp; Branstetter MG (2017) The acacia ants revisited: convergent evolution and biogeographic context in an iconic ant/plant mutualism.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Proceedings of the Royal Society B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284(1850): 20162569.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5"/>
                        </a:rPr>
                        <a:t>doi:10.1098/rspb.2016.2569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Yessoufou K, Daru BH, Tafirei R, Elansary HO &amp; Rampedi I (2017) Integrating biogeography, threat and evolutionary data to explore extinction crisis in the taxonomic group of cycads.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7(8): 2735-2746.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6"/>
                        </a:rPr>
                        <a:t>doi:10.1002/ece3.2660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Africa, United States, Egypt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Zuquim G, Tuomisto H &amp; Prado J (2017) A free-access online key to identify Amazonian ferns.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PhytoKeys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78: 1-15. </a:t>
                      </a:r>
                      <a:r>
                        <a:rPr lang="pl-PL" sz="1200">
                          <a:latin typeface="Arial Narrow"/>
                          <a:cs typeface="Arial Narrow"/>
                          <a:hlinkClick r:id="rId7"/>
                        </a:rPr>
                        <a:t>doi:10.3897/phytokeys.78.11370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Finland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623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April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20885"/>
              </p:ext>
            </p:extLst>
          </p:nvPr>
        </p:nvGraphicFramePr>
        <p:xfrm>
          <a:off x="3829050" y="488714"/>
          <a:ext cx="4857750" cy="631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Del Olmo-Ruiz M, García-Sandoval R, Alcántara-Ayala O, Véliz M &amp; Luna-Vega I (2017) Current knowledge of fungi from Neotropical montane cloud forests: distributional patterns and composition.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2"/>
                        </a:rPr>
                        <a:t>doi:10.1007/s10531-017-1337-5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Mexico, Guatemala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Faulkner KT, Robertson MP, Rouget M &amp; Wilson JRU (2017) Prioritising surveillance for alien organisms transported as stowaways on ships travelling to South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12(4): e0173340.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3"/>
                        </a:rPr>
                        <a:t>doi:10.1371/journal.pone.0173340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Africa,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Grossenbacher DL, Brandvain Y, Auld JR et al. (2017) Self-compatibility is over-represented on islands.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New Phytologist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4"/>
                        </a:rPr>
                        <a:t>doi:10.1111/nph.14534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Australia, France, Switzerland, South Africa, Greece, Spain,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Gutiérrez-Valencia J, Chomicki G &amp; Renner SS (2017) Recurrent breakdowns of mutualisms with ants in the neotropical ant-plant genus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Cecropia 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(Urticaceae).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Molecular Phylogenetics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111: 196-205. </a:t>
                      </a:r>
                      <a:r>
                        <a:rPr lang="sk-SK" sz="1200">
                          <a:latin typeface="Arial Narrow"/>
                          <a:cs typeface="Arial Narrow"/>
                          <a:hlinkClick r:id="rId5"/>
                        </a:rPr>
                        <a:t>doi:10.1016/j.ympev.2017.04.009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Denmark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Hoekman D, LeVan KE, Ball GE et al. (2017) Design for ground beetle abundance and diversity sampling within the National Ecological Observatory Network.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8(4): e01744.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6"/>
                        </a:rPr>
                        <a:t>doi:10.1002/ecs2.1744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Canada, Finland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Ibarra-Cerdeña CN, Valiente-Banuet L, Sánchez-Cordero V, Stephens CR &amp; Ramsey JM (2017) Trypanosoma cruzi reservoir—triatomine vector co-occurrence networks reveal meta-community effects by synanthropic mammals on geographic dispersal.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PeerJ 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5: e3152.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7"/>
                        </a:rPr>
                        <a:t>doi:10.7717/peerj.3152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175CA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Kałucka IL, Jagodziński AM &amp; Nowiński M (2016) Biodiversity of ectomycorrhizal fungi in surface mine spoil restoration stands in Poland – first time recorded, rare, and red-listed species.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Acta Mycologica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51(2): 1080.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8"/>
                        </a:rPr>
                        <a:t>doi:10.5586/am.1080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Poland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59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April 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95418"/>
              </p:ext>
            </p:extLst>
          </p:nvPr>
        </p:nvGraphicFramePr>
        <p:xfrm>
          <a:off x="3829050" y="488714"/>
          <a:ext cx="4854870" cy="59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Liao CC &amp; Chen CH (2017) Investigation of floristic similarities between Taiwan and terrestrial ecoregions in Asia using GBIF data.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Botanical Studies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58: 15.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2"/>
                        </a:rPr>
                        <a:t>doi:10.1186/s40529-017-0171-0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Taiwan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Liedtke HC, Müller H, Hafner J et al. (2017) Terrestrial reproduction as an adaptation to steep terrain in African toads.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Proceedings of the Royal Society B</a:t>
                      </a:r>
                      <a:r>
                        <a:rPr lang="en-US" sz="12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284: 20162598.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3"/>
                        </a:rPr>
                        <a:t>doi:10.1098/rspb.2016.2598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Switzerland Spain, Germany, United Kingdom &amp; Czech Republic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Mair L, Harrison PJ, Räty M, Bärring L, Strandberg G &amp; Snäll T (2017) Forest management could counteract distribution retractions forced by climate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Applications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ro-RO" sz="1200">
                          <a:latin typeface="Arial Narrow"/>
                          <a:cs typeface="Arial Narrow"/>
                          <a:hlinkClick r:id="rId4"/>
                        </a:rPr>
                        <a:t>doi:10.1002/eap.1541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Sweden	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Merow C, Bois ST, Allen JM, Xie Y &amp; Silander JA (2017) Climate change both facilitates and inhibits invasive plant ranges in New England.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Proceedings of the National Academy of Sciences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114(16): E3276–E3284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5"/>
                        </a:rPr>
                        <a:t>doi:10.1073/pnas.1609633114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Simonsen AK, Dinnage R, Barrett LG, Prober SM &amp; Thrall PH (2017) Symbiosis limits establishment of legumes outside their native range at a global scale.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Nature Communications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8: 14790.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doi:10.1038/ncomms14790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Visser V, Wilson JRU, Canavan K et al. (2017) Grasses as invasive plants in South Africa revisited: Patterns, pathways and management.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Bothalia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47(2).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7"/>
                        </a:rPr>
                        <a:t>doi:10.4102/abc.v47i2.2169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Weatherdon LV, Appeltans W, Bowles-Newark N et al. (2017) Blueprints of Effective Biodiversity and Conservation Knowledge Products That Support Marine Policy.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Frontiers in Marine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4: 96.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8"/>
                        </a:rPr>
                        <a:t>doi:10.3389/fmars.2017.00096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Belgium, Switzerland, Philippines, Australia, Germany, Denmark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50"/>
            <a:ext cx="7582849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  <a:p>
            <a:endParaRPr lang="en-US" sz="110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451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736,355,309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 Feb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35,232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497013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891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39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35.7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106,438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9" y="5426572"/>
            <a:ext cx="32496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Unique users per month (Apr 2017)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national participants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78" y="1576784"/>
            <a:ext cx="9250320" cy="4473323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http://www.gbif.org/participation/participant-list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Canada resumes full participation in GBIF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One of GBIF’s founding national delegations restores status and becomes 40th Voting Participant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GLOBIS-B workshop on developing an ‘EBV’ class for species traits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Experts gathered to discuss creation of consistent ecological metrics for phenological and physiological traits and behaviours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 (from GLOBIS-B)</a:t>
            </a:r>
            <a:endParaRPr lang="en-US" sz="140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Call for nominations opens for 2017 Young Researchers Awards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Nominations due 15 July for 2017 programme focused on publication of sampling-event datasets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4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  <a:p>
            <a:pPr marL="4763" lvl="3">
              <a:buNone/>
            </a:pPr>
            <a:endParaRPr lang="en-US" sz="1400">
              <a:latin typeface="Arial Narrow"/>
              <a:cs typeface="Arial Narrow"/>
            </a:endParaRPr>
          </a:p>
          <a:p>
            <a:pPr lvl="3"/>
            <a:endParaRPr lang="en-US" sz="1400" b="1">
              <a:solidFill>
                <a:srgbClr val="3C5F99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7586"/>
          <a:stretch/>
        </p:blipFill>
        <p:spPr>
          <a:xfrm>
            <a:off x="1361940" y="1944140"/>
            <a:ext cx="2200399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1" r="8426" b="122"/>
          <a:stretch/>
        </p:blipFill>
        <p:spPr>
          <a:xfrm>
            <a:off x="3872640" y="1944140"/>
            <a:ext cx="2147845" cy="1649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8"/>
              </a:rPr>
              <a:t>http://www.gbif.org/newsroom/summary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180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left</a:t>
            </a:r>
            <a:r>
              <a:rPr lang="en-US" sz="900" i="0">
                <a:solidFill>
                  <a:schemeClr val="tx1"/>
                </a:solidFill>
              </a:rPr>
              <a:t>) Surveying in Cooper Creek, Chugach National Forest, Alaska. 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USDA Forest Service Alaska Region, licensed under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CC BY 2.0</a:t>
            </a:r>
            <a:r>
              <a:rPr lang="en-US" sz="900" i="0">
                <a:solidFill>
                  <a:schemeClr val="tx1"/>
                </a:solidFill>
              </a:rPr>
              <a:t>.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</a:rPr>
              <a:t>(</a:t>
            </a:r>
            <a:r>
              <a:rPr lang="en-US" sz="900">
                <a:solidFill>
                  <a:schemeClr val="tx1"/>
                </a:solidFill>
              </a:rPr>
              <a:t>centre</a:t>
            </a:r>
            <a:r>
              <a:rPr lang="en-US" sz="900" i="0">
                <a:solidFill>
                  <a:schemeClr val="tx1"/>
                </a:solidFill>
              </a:rPr>
              <a:t>)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Short-tailed swallowtail (</a:t>
            </a:r>
            <a:r>
              <a:rPr lang="en-US" sz="900">
                <a:solidFill>
                  <a:schemeClr val="tx1"/>
                </a:solidFill>
                <a:hlinkClick r:id="rId11"/>
              </a:rPr>
              <a:t>Papilio brevicauda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)</a:t>
            </a:r>
            <a:r>
              <a:rPr lang="en-US" sz="900" i="0">
                <a:solidFill>
                  <a:schemeClr val="tx1"/>
                </a:solidFill>
              </a:rPr>
              <a:t>. Photo by Jody Allair licensed under </a:t>
            </a:r>
            <a:r>
              <a:rPr lang="en-US" sz="900" i="0">
                <a:solidFill>
                  <a:schemeClr val="tx1"/>
                </a:solidFill>
                <a:hlinkClick r:id="rId12"/>
              </a:rPr>
              <a:t>CC BY-NC 4.0</a:t>
            </a:r>
            <a:r>
              <a:rPr lang="en-US" sz="900" i="0">
                <a:solidFill>
                  <a:schemeClr val="tx1"/>
                </a:solidFill>
              </a:rPr>
              <a:t>. (right) Courtesy of GLOBIS-B.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t="7201" r="7201" b="7201"/>
          <a:stretch/>
        </p:blipFill>
        <p:spPr>
          <a:xfrm>
            <a:off x="6354954" y="1944140"/>
            <a:ext cx="2199984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41116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82,191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13.75%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4.52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47,968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8.03%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1.97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23,781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6.07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23.637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7.01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23,247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8.36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23,082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5.47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21,043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3.52%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5.05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20,750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3.47%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3.43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15,316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2.56%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6.47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14,277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2.39%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2.75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" y="4210994"/>
            <a:ext cx="3159125" cy="1836241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8" y="1156949"/>
            <a:ext cx="7000269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Occurrence records published during 2017 by country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55" t="7297" r="9212" b="13270"/>
          <a:stretch/>
        </p:blipFill>
        <p:spPr>
          <a:xfrm>
            <a:off x="4568841" y="2086667"/>
            <a:ext cx="3733784" cy="389612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62023574"/>
              </p:ext>
            </p:extLst>
          </p:nvPr>
        </p:nvGraphicFramePr>
        <p:xfrm>
          <a:off x="457200" y="2750733"/>
          <a:ext cx="3691106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88"/>
                <a:gridCol w="1290301"/>
                <a:gridCol w="1075883"/>
                <a:gridCol w="936834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Feb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11,346,533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8,969,548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7,541,222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3,516,388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3,220,424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2,597,168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1,870,213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1,630,498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1,499,975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723,367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0" name="Oval 9"/>
          <p:cNvSpPr/>
          <p:nvPr/>
        </p:nvSpPr>
        <p:spPr>
          <a:xfrm>
            <a:off x="5772889" y="3323346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30 Apr 2017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5" t="10701" r="9507" b="8002"/>
          <a:stretch/>
        </p:blipFill>
        <p:spPr>
          <a:xfrm>
            <a:off x="4603773" y="2033681"/>
            <a:ext cx="3678287" cy="3931449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02111224"/>
              </p:ext>
            </p:extLst>
          </p:nvPr>
        </p:nvGraphicFramePr>
        <p:xfrm>
          <a:off x="457199" y="2750737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339,979,449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65,190,071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40,519,027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31,451,021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30,325,909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29,406,999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26,545,089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24,232,504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23,277,447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21,218,378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5766611" y="3255217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11771" r="12201" b="34478"/>
          <a:stretch/>
        </p:blipFill>
        <p:spPr>
          <a:xfrm>
            <a:off x="4621213" y="1913828"/>
            <a:ext cx="3681412" cy="425350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70107495"/>
              </p:ext>
            </p:extLst>
          </p:nvPr>
        </p:nvGraphicFramePr>
        <p:xfrm>
          <a:off x="461161" y="2654300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Feb-17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7,576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4,756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2,818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2,074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1,994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1,873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1,556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1,071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683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/>
          <p:cNvSpPr/>
          <p:nvPr/>
        </p:nvSpPr>
        <p:spPr>
          <a:xfrm>
            <a:off x="5777777" y="3120089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8570</TotalTime>
  <Words>2622</Words>
  <Application>Microsoft Macintosh PowerPoint</Application>
  <PresentationFormat>On-screen Show (4:3)</PresentationFormat>
  <Paragraphs>383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Modern Swiss</vt:lpstr>
      <vt:lpstr>Overview</vt:lpstr>
      <vt:lpstr>PowerPoint Presentation</vt:lpstr>
      <vt:lpstr>Current national participants</vt:lpstr>
      <vt:lpstr>Latest news</vt:lpstr>
      <vt:lpstr>Web traffic to GBIF.org, 2017</vt:lpstr>
      <vt:lpstr>Data published through GBIF.org</vt:lpstr>
      <vt:lpstr>Occurrence records published during 2017 by country</vt:lpstr>
      <vt:lpstr>Total number of occurrence records published by country as of 30 Apr 2017</vt:lpstr>
      <vt:lpstr>Data download requests by country, 2017</vt:lpstr>
      <vt:lpstr> data access and use</vt:lpstr>
      <vt:lpstr>Peer-reviewed uses, by country and region, 2017</vt:lpstr>
      <vt:lpstr> data access and use</vt:lpstr>
      <vt:lpstr>Featured research March 2017 1/3</vt:lpstr>
      <vt:lpstr>Featured research March 2017 2/3</vt:lpstr>
      <vt:lpstr>Featured research March 2017 3/3</vt:lpstr>
      <vt:lpstr>Featured research April 2017 1/2</vt:lpstr>
      <vt:lpstr>Featured research April  2017 2/2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447</cp:revision>
  <cp:lastPrinted>2016-09-24T08:43:58Z</cp:lastPrinted>
  <dcterms:created xsi:type="dcterms:W3CDTF">2014-02-07T03:47:22Z</dcterms:created>
  <dcterms:modified xsi:type="dcterms:W3CDTF">2017-05-04T11:14:37Z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