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669075" cy="9753600"/>
  <p:embeddedFontLs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6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777607" y="0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896937" y="731837"/>
            <a:ext cx="4875212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66908" y="4632960"/>
            <a:ext cx="5335268" cy="4389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freeimages.com/photographer/frecuencia-50488" TargetMode="External"/><Relationship Id="rId3" Type="http://schemas.openxmlformats.org/officeDocument/2006/relationships/hyperlink" Target="http://www.freeimages.com/photo/frog-2-1247908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66908" y="4632960"/>
            <a:ext cx="5335268" cy="4389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896937" y="731837"/>
            <a:ext cx="4875212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 </a:t>
            </a:r>
            <a:r>
              <a:rPr b="1" i="0" lang="en-GB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Adrian Gtz</a:t>
            </a: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obtained via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http://www.freeimages.com/photo/frog-2-1247908</a:t>
            </a: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  <p:sp>
        <p:nvSpPr>
          <p:cNvPr id="228" name="Shape 228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66908" y="4632960"/>
            <a:ext cx="5335199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3777607" y="9264227"/>
            <a:ext cx="2889899" cy="487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66908" y="4632960"/>
            <a:ext cx="5335199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3777607" y="9264227"/>
            <a:ext cx="2889899" cy="487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66908" y="4632960"/>
            <a:ext cx="53352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3777607" y="9264227"/>
            <a:ext cx="28899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896937" y="731837"/>
            <a:ext cx="4875300" cy="3657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66908" y="4632960"/>
            <a:ext cx="5335199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3777607" y="9264227"/>
            <a:ext cx="2889899" cy="487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440597" y="6324600"/>
            <a:ext cx="831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Shape 56"/>
          <p:cNvSpPr txBox="1"/>
          <p:nvPr>
            <p:ph type="title"/>
          </p:nvPr>
        </p:nvSpPr>
        <p:spPr>
          <a:xfrm>
            <a:off x="440597" y="2184400"/>
            <a:ext cx="80541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44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40597" y="5503332"/>
            <a:ext cx="8054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 b="23845" l="0" r="0" t="39587"/>
          <a:stretch/>
        </p:blipFill>
        <p:spPr>
          <a:xfrm>
            <a:off x="0" y="1706877"/>
            <a:ext cx="9144000" cy="293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BIF-2015-full.jpg" id="59" name="Shape 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15" y="80208"/>
            <a:ext cx="3810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D-v2-full_text.png" id="60" name="Shape 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060" y="-533750"/>
            <a:ext cx="4587000" cy="26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 - Centered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837"/>
              </a:buClr>
              <a:buFont typeface="Arial"/>
              <a:buNone/>
              <a:defRPr b="1" i="0" sz="4800" u="none" cap="none" strike="noStrike">
                <a:solidFill>
                  <a:srgbClr val="3398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371600" y="4353857"/>
            <a:ext cx="64008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" name="Shape 64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3983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309687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" name="Shape 70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Shape 71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4" name="Shape 74"/>
          <p:cNvSpPr txBox="1"/>
          <p:nvPr>
            <p:ph idx="3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hree Colum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242999" y="2940050"/>
            <a:ext cx="26280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6045398" y="2940050"/>
            <a:ext cx="2627999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3" type="body"/>
          </p:nvPr>
        </p:nvSpPr>
        <p:spPr>
          <a:xfrm>
            <a:off x="440597" y="2940050"/>
            <a:ext cx="26280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/>
          <p:nvPr>
            <p:ph idx="4" type="pic"/>
          </p:nvPr>
        </p:nvSpPr>
        <p:spPr>
          <a:xfrm>
            <a:off x="440597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/>
          <p:nvPr>
            <p:ph idx="5" type="pic"/>
          </p:nvPr>
        </p:nvSpPr>
        <p:spPr>
          <a:xfrm>
            <a:off x="6045357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/>
          <p:nvPr>
            <p:ph idx="6" type="pic"/>
          </p:nvPr>
        </p:nvSpPr>
        <p:spPr>
          <a:xfrm>
            <a:off x="3242958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Shape 83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Shape 84"/>
          <p:cNvSpPr txBox="1"/>
          <p:nvPr>
            <p:ph idx="7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7" name="Shape 87"/>
          <p:cNvSpPr txBox="1"/>
          <p:nvPr>
            <p:ph idx="8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actoid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2" y="1309687"/>
            <a:ext cx="3765300" cy="4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1" name="Shape 91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Shape 92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5" name="Shape 95"/>
          <p:cNvSpPr txBox="1"/>
          <p:nvPr>
            <p:ph idx="3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cxnSp>
        <p:nvCxnSpPr>
          <p:cNvPr id="98" name="Shape 98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Shape 99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2" name="Shape 102"/>
          <p:cNvSpPr txBox="1"/>
          <p:nvPr>
            <p:ph idx="2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440597" y="6324600"/>
            <a:ext cx="8319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440597" y="2184400"/>
            <a:ext cx="8054100" cy="32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44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40597" y="5503332"/>
            <a:ext cx="80541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1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23845" l="0" r="0" t="39587"/>
          <a:stretch/>
        </p:blipFill>
        <p:spPr>
          <a:xfrm>
            <a:off x="0" y="1706877"/>
            <a:ext cx="9144000" cy="2936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BIF-2015-full.jpg"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315" y="80208"/>
            <a:ext cx="3810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D-v2-full_text.png" id="112" name="Shape 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7060" y="-533750"/>
            <a:ext cx="4587000" cy="26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309687"/>
            <a:ext cx="8229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6" name="Shape 116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Shape 117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0" name="Shape 120"/>
          <p:cNvSpPr txBox="1"/>
          <p:nvPr>
            <p:ph idx="3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o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82296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309687"/>
            <a:ext cx="4038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648200" y="1309687"/>
            <a:ext cx="40386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" name="Shape 125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Shape 126"/>
          <p:cNvSpPr txBox="1"/>
          <p:nvPr>
            <p:ph idx="3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9" name="Shape 129"/>
          <p:cNvSpPr txBox="1"/>
          <p:nvPr>
            <p:ph idx="4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o Column 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8"/>
            <a:ext cx="8229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87473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57200" y="1620408"/>
            <a:ext cx="4040100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3" type="body"/>
          </p:nvPr>
        </p:nvSpPr>
        <p:spPr>
          <a:xfrm>
            <a:off x="4645026" y="874733"/>
            <a:ext cx="40418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4" type="body"/>
          </p:nvPr>
        </p:nvSpPr>
        <p:spPr>
          <a:xfrm>
            <a:off x="4645026" y="1620408"/>
            <a:ext cx="4041899" cy="45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" name="Shape 136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Shape 137"/>
          <p:cNvSpPr txBox="1"/>
          <p:nvPr>
            <p:ph idx="5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8" name="Shape 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0" name="Shape 140"/>
          <p:cNvSpPr txBox="1"/>
          <p:nvPr>
            <p:ph idx="6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Data-in-Use-Case-Stu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" name="Shape 144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Shape 145"/>
          <p:cNvSpPr txBox="1"/>
          <p:nvPr>
            <p:ph idx="2" type="body"/>
          </p:nvPr>
        </p:nvSpPr>
        <p:spPr>
          <a:xfrm>
            <a:off x="536431" y="1752600"/>
            <a:ext cx="45690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4800" lvl="0" marL="179999" marR="0" rtl="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/>
          <p:nvPr>
            <p:ph idx="3" type="pic"/>
          </p:nvPr>
        </p:nvSpPr>
        <p:spPr>
          <a:xfrm>
            <a:off x="5346700" y="1752600"/>
            <a:ext cx="3340200" cy="4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4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5" type="body"/>
          </p:nvPr>
        </p:nvSpPr>
        <p:spPr>
          <a:xfrm>
            <a:off x="536431" y="274640"/>
            <a:ext cx="81504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6" type="body"/>
          </p:nvPr>
        </p:nvSpPr>
        <p:spPr>
          <a:xfrm>
            <a:off x="1130300" y="927100"/>
            <a:ext cx="7556400" cy="749400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86C1"/>
              </a:buClr>
              <a:buFont typeface="Arial"/>
              <a:buNone/>
              <a:defRPr b="0" i="1" sz="1800" u="none" cap="none" strike="noStrike">
                <a:solidFill>
                  <a:srgbClr val="108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ork programme updat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76400"/>
            <a:ext cx="4038600" cy="4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648200" y="1676400"/>
            <a:ext cx="4038600" cy="4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Shape 155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Shape 156"/>
          <p:cNvSpPr txBox="1"/>
          <p:nvPr>
            <p:ph idx="3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7" name="Shape 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idx="4" type="body"/>
          </p:nvPr>
        </p:nvSpPr>
        <p:spPr>
          <a:xfrm>
            <a:off x="1130300" y="927100"/>
            <a:ext cx="7556400" cy="749400"/>
          </a:xfrm>
          <a:prstGeom prst="rect">
            <a:avLst/>
          </a:prstGeom>
          <a:solidFill>
            <a:srgbClr val="E0FFF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86C1"/>
              </a:buClr>
              <a:buFont typeface="Arial"/>
              <a:buNone/>
              <a:defRPr b="0" i="1" sz="1800" u="none" cap="none" strike="noStrike">
                <a:solidFill>
                  <a:srgbClr val="1086C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0" name="Shape 160"/>
          <p:cNvSpPr txBox="1"/>
          <p:nvPr>
            <p:ph idx="5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actoid Slide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2" y="1309687"/>
            <a:ext cx="3765300" cy="4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4" name="Shape 164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Shape 165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6" name="Shape 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68" name="Shape 168"/>
          <p:cNvSpPr txBox="1"/>
          <p:nvPr>
            <p:ph idx="3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hree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242999" y="2940050"/>
            <a:ext cx="26280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6045398" y="2940050"/>
            <a:ext cx="2627999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40597" y="2940050"/>
            <a:ext cx="26280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/>
          <p:nvPr>
            <p:ph idx="4" type="pic"/>
          </p:nvPr>
        </p:nvSpPr>
        <p:spPr>
          <a:xfrm>
            <a:off x="440597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/>
          <p:nvPr>
            <p:ph idx="5" type="pic"/>
          </p:nvPr>
        </p:nvSpPr>
        <p:spPr>
          <a:xfrm>
            <a:off x="6045357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/>
          <p:nvPr>
            <p:ph idx="6" type="pic"/>
          </p:nvPr>
        </p:nvSpPr>
        <p:spPr>
          <a:xfrm>
            <a:off x="3242958" y="860425"/>
            <a:ext cx="26280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77" name="Shape 177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Shape 178"/>
          <p:cNvSpPr txBox="1"/>
          <p:nvPr>
            <p:ph idx="7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1" name="Shape 181"/>
          <p:cNvSpPr txBox="1"/>
          <p:nvPr>
            <p:ph idx="8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ata-in-Use-Case-Stu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5" name="Shape 185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Shape 186"/>
          <p:cNvSpPr txBox="1"/>
          <p:nvPr>
            <p:ph idx="2" type="body"/>
          </p:nvPr>
        </p:nvSpPr>
        <p:spPr>
          <a:xfrm>
            <a:off x="536431" y="3875844"/>
            <a:ext cx="39609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24800" lvl="0" marL="179999" marR="0" rtl="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/>
          <p:nvPr>
            <p:ph idx="3" type="pic"/>
          </p:nvPr>
        </p:nvSpPr>
        <p:spPr>
          <a:xfrm>
            <a:off x="7017425" y="274639"/>
            <a:ext cx="16695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/>
          <p:nvPr>
            <p:ph idx="4" type="pic"/>
          </p:nvPr>
        </p:nvSpPr>
        <p:spPr>
          <a:xfrm>
            <a:off x="4686300" y="1981200"/>
            <a:ext cx="4000500" cy="4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/>
          <p:nvPr>
            <p:ph idx="5" type="pic"/>
          </p:nvPr>
        </p:nvSpPr>
        <p:spPr>
          <a:xfrm>
            <a:off x="536433" y="1981200"/>
            <a:ext cx="39609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6" type="body"/>
          </p:nvPr>
        </p:nvSpPr>
        <p:spPr>
          <a:xfrm>
            <a:off x="536433" y="274639"/>
            <a:ext cx="6480900" cy="1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92" name="Shape 192"/>
          <p:cNvSpPr txBox="1"/>
          <p:nvPr>
            <p:ph idx="7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-Sideba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045398" y="860425"/>
            <a:ext cx="2627999" cy="5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440597" y="860425"/>
            <a:ext cx="5430300" cy="5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254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7" name="Shape 197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Shape 198"/>
          <p:cNvSpPr txBox="1"/>
          <p:nvPr>
            <p:ph idx="3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Shape 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1" name="Shape 201"/>
          <p:cNvSpPr txBox="1"/>
          <p:nvPr>
            <p:ph idx="4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cxnSp>
        <p:nvCxnSpPr>
          <p:cNvPr id="204" name="Shape 204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2812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Shape 205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Shape 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8" name="Shape 208"/>
          <p:cNvSpPr txBox="1"/>
          <p:nvPr>
            <p:ph idx="2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CE5CD"/>
              </a:buClr>
              <a:buFont typeface="Arial"/>
              <a:buNone/>
              <a:defRPr b="0" i="0" sz="4000" u="none" cap="none" strike="noStrike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 - Centered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837"/>
              </a:buClr>
              <a:buFont typeface="Arial"/>
              <a:buNone/>
              <a:defRPr b="1" i="0" sz="4800" u="none" cap="none" strike="noStrike">
                <a:solidFill>
                  <a:srgbClr val="3398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" type="subTitle"/>
          </p:nvPr>
        </p:nvSpPr>
        <p:spPr>
          <a:xfrm>
            <a:off x="1371600" y="4353857"/>
            <a:ext cx="6400800" cy="16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b="0" i="0" sz="24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12" name="Shape 212"/>
          <p:cNvCxnSpPr/>
          <p:nvPr/>
        </p:nvCxnSpPr>
        <p:spPr>
          <a:xfrm>
            <a:off x="440597" y="6349719"/>
            <a:ext cx="7157100" cy="0"/>
          </a:xfrm>
          <a:prstGeom prst="straightConnector1">
            <a:avLst/>
          </a:prstGeom>
          <a:noFill/>
          <a:ln cap="flat" cmpd="sng" w="9525">
            <a:solidFill>
              <a:srgbClr val="339837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3" name="Shape 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33895" y="6214910"/>
            <a:ext cx="962400" cy="6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653" y="6277130"/>
            <a:ext cx="1100700" cy="5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Font typeface="Arial"/>
              <a:buNone/>
              <a:defRPr b="1" i="0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gbif.org/europa.eu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learning.gbif.es/" TargetMode="External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441325" y="6407148"/>
            <a:ext cx="8053499" cy="32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91425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GB" sz="832"/>
              <a:t>27</a:t>
            </a:r>
            <a:r>
              <a:rPr b="0" i="0" lang="en-GB" sz="832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i="0" lang="en-GB" sz="832"/>
              <a:t>July</a:t>
            </a:r>
            <a:r>
              <a:rPr b="0" i="0" lang="en-GB" sz="832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2017</a:t>
            </a:r>
          </a:p>
          <a:p>
            <a:pPr indent="0" lvl="0" marL="0" marR="0" rtl="0" algn="r">
              <a:lnSpc>
                <a:spcPct val="80000"/>
              </a:lnSpc>
              <a:spcBef>
                <a:spcPts val="166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832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BID PROGRAMME IS FUNDED BY THE </a:t>
            </a:r>
            <a:r>
              <a:rPr b="0" i="0" lang="en-GB" sz="832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EUROPEAN UNION</a:t>
            </a:r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440600" y="2184400"/>
            <a:ext cx="8604300" cy="354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9034"/>
              </a:buClr>
              <a:buSzPct val="25000"/>
              <a:buFont typeface="Arial"/>
              <a:buNone/>
            </a:pPr>
            <a:r>
              <a:rPr lang="en-GB" sz="4000">
                <a:solidFill>
                  <a:srgbClr val="3E9034"/>
                </a:solidFill>
              </a:rPr>
              <a:t>Skills and Capacity in the Pacific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40597" y="5503332"/>
            <a:ext cx="8054115" cy="718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Laura Russell and David Bloom</a:t>
            </a:r>
          </a:p>
        </p:txBody>
      </p:sp>
      <p:pic>
        <p:nvPicPr>
          <p:cNvPr descr="Biodiversity information professionals examining a herbarium sheet" id="222" name="Shape 222"/>
          <p:cNvPicPr preferRelativeResize="0"/>
          <p:nvPr/>
        </p:nvPicPr>
        <p:blipFill rotWithShape="1">
          <a:blip r:embed="rId4">
            <a:alphaModFix/>
          </a:blip>
          <a:srcRect b="7606" l="0" r="0" t="7552"/>
          <a:stretch/>
        </p:blipFill>
        <p:spPr>
          <a:xfrm>
            <a:off x="7494" y="1708876"/>
            <a:ext cx="9144000" cy="2975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gbif.org/sites/default/files/styles/funder_image/public/gbif_project/images/organizations/flag_yellow_high.jpg?itok=lKBXJPZ5" id="223" name="Shape 2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4713" y="6359492"/>
            <a:ext cx="550200" cy="365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725171236.jpg" id="224" name="Shape 224"/>
          <p:cNvPicPr preferRelativeResize="0"/>
          <p:nvPr/>
        </p:nvPicPr>
        <p:blipFill rotWithShape="1">
          <a:blip r:embed="rId6">
            <a:alphaModFix/>
          </a:blip>
          <a:srcRect b="20516" l="0" r="0" t="20510"/>
          <a:stretch/>
        </p:blipFill>
        <p:spPr>
          <a:xfrm>
            <a:off x="0" y="1708875"/>
            <a:ext cx="9144000" cy="30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>
            <p:ph idx="2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IDCommunity.png"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3997" cy="4149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DMentorsList.png" id="319" name="Shape 319"/>
          <p:cNvPicPr preferRelativeResize="0"/>
          <p:nvPr/>
        </p:nvPicPr>
        <p:blipFill rotWithShape="1">
          <a:blip r:embed="rId4">
            <a:alphaModFix/>
          </a:blip>
          <a:srcRect b="21246" l="0" r="0" t="50856"/>
          <a:stretch/>
        </p:blipFill>
        <p:spPr>
          <a:xfrm>
            <a:off x="508600" y="4253149"/>
            <a:ext cx="8583998" cy="19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b="1" i="0" lang="en-GB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rPr>
              <a:t>BID VOLUNTEER MENTORS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 rot="-5400000">
            <a:off x="-34089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Community of practice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150050" y="4161350"/>
            <a:ext cx="52533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On-site mentoring visits: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Hands-on training involving the project team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Attending national meetings and engaging with key stakeholders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Acting as trainers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83575" y="1029075"/>
            <a:ext cx="47172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Remote (online) assistance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 for data management and publishing issues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Checking the quality of published datasets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Feedback on plans, agendas or resources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Reviewing draft narrative reports 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8050" y="1149249"/>
            <a:ext cx="986100" cy="9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5239" y="1606874"/>
            <a:ext cx="12579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2873" y="2391836"/>
            <a:ext cx="2082300" cy="7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7650" y="4402498"/>
            <a:ext cx="2000700" cy="12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acificSelfie1.jpg"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457200" y="274637"/>
            <a:ext cx="8229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lang="en-GB"/>
              <a:t>SOCIAL EVENING</a:t>
            </a:r>
          </a:p>
        </p:txBody>
      </p:sp>
      <p:sp>
        <p:nvSpPr>
          <p:cNvPr id="347" name="Shape 347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DanceCrew.jpg"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00" y="2868500"/>
            <a:ext cx="47625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ner.jpg"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" y="1169850"/>
            <a:ext cx="8572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412075" y="3208250"/>
            <a:ext cx="3679200" cy="284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Le Manumea Hotel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en-GB" sz="2400"/>
              <a:t>+685 27755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</a:rPr>
              <a:t>Cross Island Road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</a:rPr>
              <a:t>Buffet - 19:30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</a:rPr>
              <a:t>Show - 20:15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7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b="1" i="0" lang="en-GB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rPr>
              <a:t>WORKSHOP SUMMARY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1051550" y="1309700"/>
            <a:ext cx="76353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Introductions to</a:t>
            </a:r>
          </a:p>
          <a:p>
            <a:pPr indent="-4064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Biodiversity data mobilization planning</a:t>
            </a:r>
          </a:p>
          <a:p>
            <a:pPr indent="-4064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Biodiversity data digitization</a:t>
            </a:r>
          </a:p>
          <a:p>
            <a:pPr indent="-4064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Biodiversity data curation, </a:t>
            </a:r>
            <a:b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GB" sz="2800"/>
              <a:t>f</a:t>
            </a: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ormatting and transformation</a:t>
            </a:r>
          </a:p>
          <a:p>
            <a:pPr indent="-4064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Biodiversity data publishing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" name="Shape 233"/>
          <p:cNvSpPr txBox="1"/>
          <p:nvPr>
            <p:ph idx="3" type="body"/>
          </p:nvPr>
        </p:nvSpPr>
        <p:spPr>
          <a:xfrm rot="-5400000">
            <a:off x="-34851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Skills and capacity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4500" y="3501375"/>
            <a:ext cx="3409800" cy="25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lang="en-GB"/>
              <a:t>BLENDED LEARNING</a:t>
            </a:r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Shape 242"/>
          <p:cNvSpPr txBox="1"/>
          <p:nvPr>
            <p:ph idx="3" type="body"/>
          </p:nvPr>
        </p:nvSpPr>
        <p:spPr>
          <a:xfrm rot="-5400000">
            <a:off x="-3485184" y="3217324"/>
            <a:ext cx="7007100" cy="55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Skills and capacity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758500" y="5469848"/>
            <a:ext cx="38538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eLearning platform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 Narrow"/>
              <a:buNone/>
            </a:pPr>
            <a:r>
              <a:rPr b="0" i="0" lang="en-GB" sz="24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elearning.gbif.es</a:t>
            </a:r>
          </a:p>
        </p:txBody>
      </p:sp>
      <p:pic>
        <p:nvPicPr>
          <p:cNvPr descr="elearning.png"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79" y="1388155"/>
            <a:ext cx="8299440" cy="408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7"/>
            <a:ext cx="8229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b="1" i="0" lang="en-GB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rPr>
              <a:t>CERTIFICATION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853450" y="1309700"/>
            <a:ext cx="7833299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 personal capacity badges</a:t>
            </a:r>
          </a:p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3" name="Shape 253"/>
          <p:cNvSpPr txBox="1"/>
          <p:nvPr>
            <p:ph idx="3" type="body"/>
          </p:nvPr>
        </p:nvSpPr>
        <p:spPr>
          <a:xfrm rot="-5400000">
            <a:off x="-3485184" y="3217324"/>
            <a:ext cx="7007100" cy="55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Skills and </a:t>
            </a:r>
            <a:r>
              <a:rPr lang="en-GB"/>
              <a:t>capacity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261" y="5249900"/>
            <a:ext cx="3419474" cy="9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3163175" y="2244225"/>
            <a:ext cx="5671500" cy="26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BASIC biodiversity data mobilization badge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Narrow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ADVANCED biodiversity data mobilization badge</a:t>
            </a:r>
          </a:p>
        </p:txBody>
      </p:sp>
      <p:pic>
        <p:nvPicPr>
          <p:cNvPr descr="BiodiversityDataMobilizationBadge.png"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25" y="2562074"/>
            <a:ext cx="2692375" cy="19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lang="en-GB"/>
              <a:t>PARTICIPANTS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886450" y="2939550"/>
            <a:ext cx="22380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lang="en-GB" sz="2200"/>
              <a:t>PA2016-0002-REG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Kelly Brown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Trevor Maheda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Christina Shaw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264" name="Shape 264"/>
          <p:cNvSpPr txBox="1"/>
          <p:nvPr>
            <p:ph idx="2" type="body"/>
          </p:nvPr>
        </p:nvSpPr>
        <p:spPr>
          <a:xfrm>
            <a:off x="3527550" y="2940050"/>
            <a:ext cx="2324400" cy="3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b="1" lang="en-GB" sz="2200"/>
              <a:t>PA2016-0005-REG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David Moverley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Bradley Myer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Tony O'Keeffe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Viliami</a:t>
            </a:r>
            <a:r>
              <a:rPr lang="en-GB" sz="2200">
                <a:solidFill>
                  <a:srgbClr val="666666"/>
                </a:solidFill>
              </a:rPr>
              <a:t> </a:t>
            </a:r>
            <a:r>
              <a:rPr lang="en-GB" sz="2200"/>
              <a:t>Hakaumotu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Francois Tron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Ainsof Soo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GB" sz="2200"/>
              <a:t>Tavita Su’a</a:t>
            </a:r>
          </a:p>
        </p:txBody>
      </p:sp>
      <p:sp>
        <p:nvSpPr>
          <p:cNvPr id="265" name="Shape 265"/>
          <p:cNvSpPr txBox="1"/>
          <p:nvPr>
            <p:ph idx="7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6225175" y="2939550"/>
            <a:ext cx="2766300" cy="3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2200"/>
              <a:t>PA2016-0008-NAC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/>
              <a:t>Penniel Lamei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2200"/>
              <a:t>PA2016-0009-SMA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/>
              <a:t>Siteri Tikoca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2200">
                <a:highlight>
                  <a:srgbClr val="FFFFFF"/>
                </a:highlight>
              </a:rPr>
              <a:t>PA2016-0001-NAC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200">
                <a:highlight>
                  <a:srgbClr val="FFFFFF"/>
                </a:highlight>
              </a:rPr>
              <a:t>Rolenas Tavue Baereleo</a:t>
            </a:r>
          </a:p>
        </p:txBody>
      </p:sp>
      <p:pic>
        <p:nvPicPr>
          <p:cNvPr descr="BID-WKS1-Group-BLUE.jpg"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8171" y="868712"/>
            <a:ext cx="1851600" cy="185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D-WKS1-Group-GREEN.jpg" id="268" name="Shape 2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9031" y="859925"/>
            <a:ext cx="1851600" cy="185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D-WKS1-Group-RED.jpg" id="269" name="Shape 2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409" y="868701"/>
            <a:ext cx="1851600" cy="18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lang="en-GB"/>
              <a:t>BID MENTORS</a:t>
            </a:r>
          </a:p>
        </p:txBody>
      </p:sp>
      <p:sp>
        <p:nvSpPr>
          <p:cNvPr id="276" name="Shape 276"/>
          <p:cNvSpPr txBox="1"/>
          <p:nvPr>
            <p:ph idx="7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0" y="4980825"/>
            <a:ext cx="91440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/>
              <a:t>David Bloom, Katia Cezón, Daniel Amariles, Anne-Sophie Archambeau</a:t>
            </a:r>
          </a:p>
        </p:txBody>
      </p:sp>
      <p:pic>
        <p:nvPicPr>
          <p:cNvPr descr="IMG_5715.JPG" id="278" name="Shape 278"/>
          <p:cNvPicPr preferRelativeResize="0"/>
          <p:nvPr/>
        </p:nvPicPr>
        <p:blipFill rotWithShape="1">
          <a:blip r:embed="rId3">
            <a:alphaModFix/>
          </a:blip>
          <a:srcRect b="37602" l="0" r="0" t="12607"/>
          <a:stretch/>
        </p:blipFill>
        <p:spPr>
          <a:xfrm>
            <a:off x="0" y="1934875"/>
            <a:ext cx="9144000" cy="30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lang="en-GB"/>
              <a:t>BID TRAINERS/MENTORS</a:t>
            </a:r>
          </a:p>
        </p:txBody>
      </p:sp>
      <p:sp>
        <p:nvSpPr>
          <p:cNvPr id="285" name="Shape 285"/>
          <p:cNvSpPr txBox="1"/>
          <p:nvPr>
            <p:ph idx="7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Shape 286"/>
          <p:cNvSpPr txBox="1"/>
          <p:nvPr>
            <p:ph idx="8" type="body"/>
          </p:nvPr>
        </p:nvSpPr>
        <p:spPr>
          <a:xfrm rot="-5400000">
            <a:off x="-3436625" y="3202775"/>
            <a:ext cx="70071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Support</a:t>
            </a:r>
          </a:p>
        </p:txBody>
      </p:sp>
      <p:pic>
        <p:nvPicPr>
          <p:cNvPr descr="IMG_5714.JPG" id="287" name="Shape 287"/>
          <p:cNvPicPr preferRelativeResize="0"/>
          <p:nvPr/>
        </p:nvPicPr>
        <p:blipFill rotWithShape="1">
          <a:blip r:embed="rId3">
            <a:alphaModFix/>
          </a:blip>
          <a:srcRect b="40479" l="0" r="0" t="9729"/>
          <a:stretch/>
        </p:blipFill>
        <p:spPr>
          <a:xfrm>
            <a:off x="0" y="1934875"/>
            <a:ext cx="9144000" cy="303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idx="1" type="body"/>
          </p:nvPr>
        </p:nvSpPr>
        <p:spPr>
          <a:xfrm>
            <a:off x="0" y="4980825"/>
            <a:ext cx="91440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/>
              <a:t>Sharon Grant</a:t>
            </a:r>
            <a:r>
              <a:rPr b="0" i="1" lang="en-GB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GB"/>
              <a:t>Sophie Pamerlon, John Wieczorek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5334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8127"/>
              </a:buClr>
              <a:buSzPct val="25000"/>
              <a:buFont typeface="Arial"/>
              <a:buNone/>
            </a:pPr>
            <a:r>
              <a:rPr b="1" i="0" lang="en-GB" sz="2800" u="none" cap="none" strike="noStrike">
                <a:solidFill>
                  <a:srgbClr val="328127"/>
                </a:solidFill>
                <a:latin typeface="Arial"/>
                <a:ea typeface="Arial"/>
                <a:cs typeface="Arial"/>
                <a:sym typeface="Arial"/>
              </a:rPr>
              <a:t>BID CAPACITY ENHANCEMENT APPROACH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 rot="-5400000">
            <a:off x="-33327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Community of practice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853500" y="1302175"/>
            <a:ext cx="8094300" cy="48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capacity for effective mobilization and use of biodiversity information through a </a:t>
            </a:r>
            <a:r>
              <a:rPr b="1"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strengthened community of practice </a:t>
            </a:r>
            <a:r>
              <a:rPr i="0" lang="en-GB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the implementation of funded projects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Roles: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GB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-BID Grantees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GB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-BID Mentors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en-GB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-BID Trainers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5875" y="3857750"/>
            <a:ext cx="2286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577975" y="274650"/>
            <a:ext cx="8108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400"/>
              <a:t>BID.GBIF.ORG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41325" y="6407150"/>
            <a:ext cx="63204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6" name="Shape 306"/>
          <p:cNvSpPr txBox="1"/>
          <p:nvPr>
            <p:ph idx="2" type="body"/>
          </p:nvPr>
        </p:nvSpPr>
        <p:spPr>
          <a:xfrm rot="-5400000">
            <a:off x="-3332784" y="3217325"/>
            <a:ext cx="70071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ct val="25000"/>
              <a:buFont typeface="Arial"/>
              <a:buNone/>
            </a:pPr>
            <a:r>
              <a:rPr lang="en-GB"/>
              <a:t>Community of practice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75" y="770049"/>
            <a:ext cx="4833201" cy="531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4925" y="953975"/>
            <a:ext cx="3920450" cy="283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5">
            <a:alphaModFix/>
          </a:blip>
          <a:srcRect b="27829" l="0" r="0" t="0"/>
          <a:stretch/>
        </p:blipFill>
        <p:spPr>
          <a:xfrm>
            <a:off x="4852775" y="3831900"/>
            <a:ext cx="3964750" cy="23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BIF-PPT_20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