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handoutMasterIdLst>
    <p:handoutMasterId r:id="rId12"/>
  </p:handoutMasterIdLst>
  <p:sldIdLst>
    <p:sldId id="256" r:id="rId2"/>
    <p:sldId id="352" r:id="rId3"/>
    <p:sldId id="349" r:id="rId4"/>
    <p:sldId id="348" r:id="rId5"/>
    <p:sldId id="350" r:id="rId6"/>
    <p:sldId id="341" r:id="rId7"/>
    <p:sldId id="342" r:id="rId8"/>
    <p:sldId id="351" r:id="rId9"/>
    <p:sldId id="329"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teri" initials="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sorterViewPr>
    <p:cViewPr>
      <p:scale>
        <a:sx n="100" d="100"/>
        <a:sy n="100" d="100"/>
      </p:scale>
      <p:origin x="0" y="-9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E73DBF99-617C-4267-A1CC-D24F4329502F}" type="datetimeFigureOut">
              <a:rPr lang="en-US" smtClean="0"/>
              <a:t>7/26/2017</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861384B4-3BFA-44B0-A330-175580451504}" type="slidenum">
              <a:rPr lang="en-US" smtClean="0"/>
              <a:t>‹#›</a:t>
            </a:fld>
            <a:endParaRPr lang="en-US"/>
          </a:p>
        </p:txBody>
      </p:sp>
    </p:spTree>
    <p:extLst>
      <p:ext uri="{BB962C8B-B14F-4D97-AF65-F5344CB8AC3E}">
        <p14:creationId xmlns:p14="http://schemas.microsoft.com/office/powerpoint/2010/main" val="2646192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095C7D24-30C5-48FB-8FF7-FE6BE30AF2CC}" type="datetimeFigureOut">
              <a:rPr lang="en-AU" smtClean="0"/>
              <a:t>26/07/2017</a:t>
            </a:fld>
            <a:endParaRPr lang="en-AU"/>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81EE0CB0-10F1-43D0-A255-70E4CF77B0CC}" type="slidenum">
              <a:rPr lang="en-AU" smtClean="0"/>
              <a:t>‹#›</a:t>
            </a:fld>
            <a:endParaRPr lang="en-AU"/>
          </a:p>
        </p:txBody>
      </p:sp>
    </p:spTree>
    <p:extLst>
      <p:ext uri="{BB962C8B-B14F-4D97-AF65-F5344CB8AC3E}">
        <p14:creationId xmlns:p14="http://schemas.microsoft.com/office/powerpoint/2010/main" val="1757839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1EE0CB0-10F1-43D0-A255-70E4CF77B0CC}" type="slidenum">
              <a:rPr lang="en-AU" smtClean="0"/>
              <a:t>1</a:t>
            </a:fld>
            <a:endParaRPr lang="en-AU"/>
          </a:p>
        </p:txBody>
      </p:sp>
    </p:spTree>
    <p:extLst>
      <p:ext uri="{BB962C8B-B14F-4D97-AF65-F5344CB8AC3E}">
        <p14:creationId xmlns:p14="http://schemas.microsoft.com/office/powerpoint/2010/main" val="1043774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A69FC9-EAD8-48EC-8F7C-7CBF23344E03}" type="datetimeFigureOut">
              <a:rPr lang="en-US" smtClean="0"/>
              <a:pPr/>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83688-8ABC-4727-BBC9-D3E7264FF101}" type="slidenum">
              <a:rPr lang="en-US" smtClean="0"/>
              <a:pPr/>
              <a:t>‹#›</a:t>
            </a:fld>
            <a:endParaRPr lang="en-US"/>
          </a:p>
        </p:txBody>
      </p:sp>
    </p:spTree>
    <p:extLst>
      <p:ext uri="{BB962C8B-B14F-4D97-AF65-F5344CB8AC3E}">
        <p14:creationId xmlns:p14="http://schemas.microsoft.com/office/powerpoint/2010/main" val="1783868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A69FC9-EAD8-48EC-8F7C-7CBF23344E03}" type="datetimeFigureOut">
              <a:rPr lang="en-US" smtClean="0"/>
              <a:pPr/>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83688-8ABC-4727-BBC9-D3E7264FF101}" type="slidenum">
              <a:rPr lang="en-US" smtClean="0"/>
              <a:pPr/>
              <a:t>‹#›</a:t>
            </a:fld>
            <a:endParaRPr lang="en-US"/>
          </a:p>
        </p:txBody>
      </p:sp>
    </p:spTree>
    <p:extLst>
      <p:ext uri="{BB962C8B-B14F-4D97-AF65-F5344CB8AC3E}">
        <p14:creationId xmlns:p14="http://schemas.microsoft.com/office/powerpoint/2010/main" val="2643035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A69FC9-EAD8-48EC-8F7C-7CBF23344E03}" type="datetimeFigureOut">
              <a:rPr lang="en-US" smtClean="0"/>
              <a:pPr/>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83688-8ABC-4727-BBC9-D3E7264FF101}" type="slidenum">
              <a:rPr lang="en-US" smtClean="0"/>
              <a:pPr/>
              <a:t>‹#›</a:t>
            </a:fld>
            <a:endParaRPr lang="en-US"/>
          </a:p>
        </p:txBody>
      </p:sp>
    </p:spTree>
    <p:extLst>
      <p:ext uri="{BB962C8B-B14F-4D97-AF65-F5344CB8AC3E}">
        <p14:creationId xmlns:p14="http://schemas.microsoft.com/office/powerpoint/2010/main" val="38005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A69FC9-EAD8-48EC-8F7C-7CBF23344E03}" type="datetimeFigureOut">
              <a:rPr lang="en-US" smtClean="0"/>
              <a:pPr/>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83688-8ABC-4727-BBC9-D3E7264FF101}" type="slidenum">
              <a:rPr lang="en-US" smtClean="0"/>
              <a:pPr/>
              <a:t>‹#›</a:t>
            </a:fld>
            <a:endParaRPr lang="en-US"/>
          </a:p>
        </p:txBody>
      </p:sp>
    </p:spTree>
    <p:extLst>
      <p:ext uri="{BB962C8B-B14F-4D97-AF65-F5344CB8AC3E}">
        <p14:creationId xmlns:p14="http://schemas.microsoft.com/office/powerpoint/2010/main" val="764806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A69FC9-EAD8-48EC-8F7C-7CBF23344E03}" type="datetimeFigureOut">
              <a:rPr lang="en-US" smtClean="0"/>
              <a:pPr/>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83688-8ABC-4727-BBC9-D3E7264FF101}" type="slidenum">
              <a:rPr lang="en-US" smtClean="0"/>
              <a:pPr/>
              <a:t>‹#›</a:t>
            </a:fld>
            <a:endParaRPr lang="en-US"/>
          </a:p>
        </p:txBody>
      </p:sp>
    </p:spTree>
    <p:extLst>
      <p:ext uri="{BB962C8B-B14F-4D97-AF65-F5344CB8AC3E}">
        <p14:creationId xmlns:p14="http://schemas.microsoft.com/office/powerpoint/2010/main" val="796724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A69FC9-EAD8-48EC-8F7C-7CBF23344E03}" type="datetimeFigureOut">
              <a:rPr lang="en-US" smtClean="0"/>
              <a:pPr/>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83688-8ABC-4727-BBC9-D3E7264FF101}" type="slidenum">
              <a:rPr lang="en-US" smtClean="0"/>
              <a:pPr/>
              <a:t>‹#›</a:t>
            </a:fld>
            <a:endParaRPr lang="en-US"/>
          </a:p>
        </p:txBody>
      </p:sp>
    </p:spTree>
    <p:extLst>
      <p:ext uri="{BB962C8B-B14F-4D97-AF65-F5344CB8AC3E}">
        <p14:creationId xmlns:p14="http://schemas.microsoft.com/office/powerpoint/2010/main" val="643648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A69FC9-EAD8-48EC-8F7C-7CBF23344E03}" type="datetimeFigureOut">
              <a:rPr lang="en-US" smtClean="0"/>
              <a:pPr/>
              <a:t>7/26/2017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283688-8ABC-4727-BBC9-D3E7264FF101}" type="slidenum">
              <a:rPr lang="en-US" smtClean="0"/>
              <a:pPr/>
              <a:t>‹#›</a:t>
            </a:fld>
            <a:endParaRPr lang="en-US"/>
          </a:p>
        </p:txBody>
      </p:sp>
    </p:spTree>
    <p:extLst>
      <p:ext uri="{BB962C8B-B14F-4D97-AF65-F5344CB8AC3E}">
        <p14:creationId xmlns:p14="http://schemas.microsoft.com/office/powerpoint/2010/main" val="314775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A69FC9-EAD8-48EC-8F7C-7CBF23344E03}" type="datetimeFigureOut">
              <a:rPr lang="en-US" smtClean="0"/>
              <a:pPr/>
              <a:t>7/26/2017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283688-8ABC-4727-BBC9-D3E7264FF101}" type="slidenum">
              <a:rPr lang="en-US" smtClean="0"/>
              <a:pPr/>
              <a:t>‹#›</a:t>
            </a:fld>
            <a:endParaRPr lang="en-US"/>
          </a:p>
        </p:txBody>
      </p:sp>
    </p:spTree>
    <p:extLst>
      <p:ext uri="{BB962C8B-B14F-4D97-AF65-F5344CB8AC3E}">
        <p14:creationId xmlns:p14="http://schemas.microsoft.com/office/powerpoint/2010/main" val="568044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A69FC9-EAD8-48EC-8F7C-7CBF23344E03}" type="datetimeFigureOut">
              <a:rPr lang="en-US" smtClean="0"/>
              <a:pPr/>
              <a:t>7/26/2017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283688-8ABC-4727-BBC9-D3E7264FF101}" type="slidenum">
              <a:rPr lang="en-US" smtClean="0"/>
              <a:pPr/>
              <a:t>‹#›</a:t>
            </a:fld>
            <a:endParaRPr lang="en-US"/>
          </a:p>
        </p:txBody>
      </p:sp>
    </p:spTree>
    <p:extLst>
      <p:ext uri="{BB962C8B-B14F-4D97-AF65-F5344CB8AC3E}">
        <p14:creationId xmlns:p14="http://schemas.microsoft.com/office/powerpoint/2010/main" val="2428327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A69FC9-EAD8-48EC-8F7C-7CBF23344E03}" type="datetimeFigureOut">
              <a:rPr lang="en-US" smtClean="0"/>
              <a:pPr/>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83688-8ABC-4727-BBC9-D3E7264FF101}" type="slidenum">
              <a:rPr lang="en-US" smtClean="0"/>
              <a:pPr/>
              <a:t>‹#›</a:t>
            </a:fld>
            <a:endParaRPr lang="en-US"/>
          </a:p>
        </p:txBody>
      </p:sp>
    </p:spTree>
    <p:extLst>
      <p:ext uri="{BB962C8B-B14F-4D97-AF65-F5344CB8AC3E}">
        <p14:creationId xmlns:p14="http://schemas.microsoft.com/office/powerpoint/2010/main" val="2054713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A69FC9-EAD8-48EC-8F7C-7CBF23344E03}" type="datetimeFigureOut">
              <a:rPr lang="en-US" smtClean="0"/>
              <a:pPr/>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83688-8ABC-4727-BBC9-D3E7264FF101}" type="slidenum">
              <a:rPr lang="en-US" smtClean="0"/>
              <a:pPr/>
              <a:t>‹#›</a:t>
            </a:fld>
            <a:endParaRPr lang="en-US"/>
          </a:p>
        </p:txBody>
      </p:sp>
    </p:spTree>
    <p:extLst>
      <p:ext uri="{BB962C8B-B14F-4D97-AF65-F5344CB8AC3E}">
        <p14:creationId xmlns:p14="http://schemas.microsoft.com/office/powerpoint/2010/main" val="655643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3000"/>
            <a:lum/>
          </a:blip>
          <a:srcRect/>
          <a:stretch>
            <a:fillRect t="-5000" b="-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A69FC9-EAD8-48EC-8F7C-7CBF23344E03}" type="datetimeFigureOut">
              <a:rPr lang="en-US" smtClean="0"/>
              <a:pPr/>
              <a:t>7/26/2017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83688-8ABC-4727-BBC9-D3E7264FF101}" type="slidenum">
              <a:rPr lang="en-US" smtClean="0"/>
              <a:pPr/>
              <a:t>‹#›</a:t>
            </a:fld>
            <a:endParaRPr lang="en-US"/>
          </a:p>
        </p:txBody>
      </p:sp>
    </p:spTree>
    <p:extLst>
      <p:ext uri="{BB962C8B-B14F-4D97-AF65-F5344CB8AC3E}">
        <p14:creationId xmlns:p14="http://schemas.microsoft.com/office/powerpoint/2010/main" val="338196082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4691008"/>
            <a:ext cx="2590800" cy="2160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1447800" y="2286000"/>
            <a:ext cx="6400800" cy="2160897"/>
          </a:xfrm>
        </p:spPr>
        <p:txBody>
          <a:bodyPr>
            <a:noAutofit/>
          </a:bodyPr>
          <a:lstStyle/>
          <a:p>
            <a:r>
              <a:rPr lang="en-US" sz="2800" dirty="0"/>
              <a:t>BID-PA2016-0009:</a:t>
            </a:r>
            <a:br>
              <a:rPr lang="en-US" sz="2800" dirty="0"/>
            </a:br>
            <a:r>
              <a:rPr lang="en-US" sz="2800" dirty="0"/>
              <a:t>Mobilizing Fiji’s macro-moth collection and data to enhance knowledge and encourage protection of Fiji’s unique Biodiversity.</a:t>
            </a:r>
            <a:endParaRPr lang="en-US" sz="2800" b="1" i="1" dirty="0">
              <a:latin typeface="Angsana New" panose="02020603050405020304" pitchFamily="18" charset="-34"/>
              <a:cs typeface="Angsana New" panose="02020603050405020304" pitchFamily="18" charset="-34"/>
            </a:endParaRP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943425"/>
            <a:ext cx="2874215" cy="191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48020" y="173520"/>
            <a:ext cx="1581656" cy="740880"/>
          </a:xfrm>
          <a:prstGeom prst="rect">
            <a:avLst/>
          </a:prstGeom>
          <a:noFill/>
          <a:extLst>
            <a:ext uri="{909E8E84-426E-40DD-AFC4-6F175D3DCCD1}">
              <a14:hiddenFill xmlns:a14="http://schemas.microsoft.com/office/drawing/2010/main">
                <a:solidFill>
                  <a:srgbClr val="FFFFFF"/>
                </a:solidFill>
              </a14:hiddenFill>
            </a:ext>
          </a:extLst>
        </p:spPr>
      </p:pic>
      <p:pic>
        <p:nvPicPr>
          <p:cNvPr id="21" name="image01.jpg"/>
          <p:cNvPicPr/>
          <p:nvPr/>
        </p:nvPicPr>
        <p:blipFill>
          <a:blip r:embed="rId6"/>
          <a:srcRect/>
          <a:stretch>
            <a:fillRect/>
          </a:stretch>
        </p:blipFill>
        <p:spPr>
          <a:xfrm>
            <a:off x="152400" y="85413"/>
            <a:ext cx="1600200" cy="981387"/>
          </a:xfrm>
          <a:prstGeom prst="rect">
            <a:avLst/>
          </a:prstGeom>
          <a:ln/>
        </p:spPr>
      </p:pic>
      <p:sp>
        <p:nvSpPr>
          <p:cNvPr id="5" name="TextBox 4"/>
          <p:cNvSpPr txBox="1"/>
          <p:nvPr/>
        </p:nvSpPr>
        <p:spPr>
          <a:xfrm>
            <a:off x="3200400" y="5665685"/>
            <a:ext cx="4495800" cy="923330"/>
          </a:xfrm>
          <a:prstGeom prst="rect">
            <a:avLst/>
          </a:prstGeom>
          <a:noFill/>
        </p:spPr>
        <p:txBody>
          <a:bodyPr wrap="square" rtlCol="0">
            <a:spAutoFit/>
          </a:bodyPr>
          <a:lstStyle/>
          <a:p>
            <a:r>
              <a:rPr lang="en-AU" b="1" dirty="0"/>
              <a:t>Presenter: Siteri Tikoca</a:t>
            </a:r>
          </a:p>
          <a:p>
            <a:r>
              <a:rPr lang="en-AU" dirty="0" err="1"/>
              <a:t>Email:stikoca@naturefiji.org</a:t>
            </a:r>
            <a:endParaRPr lang="en-AU" dirty="0"/>
          </a:p>
          <a:p>
            <a:r>
              <a:rPr lang="en-AU" dirty="0"/>
              <a:t>Website:</a:t>
            </a:r>
            <a:r>
              <a:rPr lang="en-US" b="1" dirty="0"/>
              <a:t>NatureFiji.org</a:t>
            </a:r>
          </a:p>
        </p:txBody>
      </p:sp>
    </p:spTree>
    <p:extLst>
      <p:ext uri="{BB962C8B-B14F-4D97-AF65-F5344CB8AC3E}">
        <p14:creationId xmlns:p14="http://schemas.microsoft.com/office/powerpoint/2010/main" val="1552728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5486400" cy="334962"/>
          </a:xfrm>
        </p:spPr>
        <p:txBody>
          <a:bodyPr>
            <a:normAutofit fontScale="90000"/>
          </a:bodyPr>
          <a:lstStyle/>
          <a:p>
            <a:r>
              <a:rPr lang="en-AU" u="sng" dirty="0"/>
              <a:t>WHO?</a:t>
            </a:r>
          </a:p>
        </p:txBody>
      </p:sp>
      <p:sp>
        <p:nvSpPr>
          <p:cNvPr id="3" name="Content Placeholder 2"/>
          <p:cNvSpPr>
            <a:spLocks noGrp="1"/>
          </p:cNvSpPr>
          <p:nvPr>
            <p:ph idx="1"/>
          </p:nvPr>
        </p:nvSpPr>
        <p:spPr>
          <a:xfrm>
            <a:off x="0" y="1035393"/>
            <a:ext cx="7239000" cy="2403763"/>
          </a:xfrm>
        </p:spPr>
        <p:txBody>
          <a:bodyPr>
            <a:normAutofit/>
          </a:bodyPr>
          <a:lstStyle/>
          <a:p>
            <a:r>
              <a:rPr lang="en-AU" sz="2400" b="1" dirty="0" err="1"/>
              <a:t>NatureFiji-MareqetiViti</a:t>
            </a:r>
            <a:r>
              <a:rPr lang="en-AU" sz="2400" b="1" dirty="0"/>
              <a:t> (NFMV)</a:t>
            </a:r>
          </a:p>
          <a:p>
            <a:pPr marL="0" indent="0">
              <a:buNone/>
            </a:pPr>
            <a:r>
              <a:rPr lang="en-AU" sz="2400" dirty="0"/>
              <a:t>	- local membership based NGO</a:t>
            </a:r>
          </a:p>
          <a:p>
            <a:pPr marL="0" indent="0">
              <a:buNone/>
            </a:pPr>
            <a:r>
              <a:rPr lang="en-AU" sz="2400" dirty="0"/>
              <a:t>	- local scientists</a:t>
            </a:r>
          </a:p>
          <a:p>
            <a:pPr marL="0" indent="0">
              <a:buNone/>
            </a:pPr>
            <a:r>
              <a:rPr lang="en-AU" sz="2400" dirty="0"/>
              <a:t>	-conservation and biodiversity</a:t>
            </a:r>
          </a:p>
          <a:p>
            <a:pPr marL="0" indent="0">
              <a:buNone/>
            </a:pPr>
            <a:r>
              <a:rPr lang="en-AU" sz="2400" dirty="0"/>
              <a:t>	- Local and International partners - Collaboration</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2418" y="653381"/>
            <a:ext cx="2590800" cy="2160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840182" y="3843268"/>
            <a:ext cx="6456218" cy="2954655"/>
          </a:xfrm>
          <a:prstGeom prst="rect">
            <a:avLst/>
          </a:prstGeom>
          <a:noFill/>
        </p:spPr>
        <p:txBody>
          <a:bodyPr wrap="square" rtlCol="0">
            <a:spAutoFit/>
          </a:bodyPr>
          <a:lstStyle/>
          <a:p>
            <a:r>
              <a:rPr lang="en-AU" sz="2400" b="1" dirty="0"/>
              <a:t>South Pacific Regional Herbarium (SPRH)</a:t>
            </a:r>
          </a:p>
          <a:p>
            <a:r>
              <a:rPr lang="en-AU" sz="2400" dirty="0"/>
              <a:t>	- </a:t>
            </a:r>
            <a:r>
              <a:rPr lang="en-US" sz="2400" dirty="0"/>
              <a:t>holds a big collection of plant specimens with smaller collections of other fauna including insects especially beetles, moths and butterflies. </a:t>
            </a:r>
          </a:p>
          <a:p>
            <a:r>
              <a:rPr lang="en-US" sz="2400" dirty="0"/>
              <a:t>	- activities in this project ensures that all physical specimens are properly managed and all available</a:t>
            </a:r>
            <a:endParaRPr lang="en-AU" sz="2400" dirty="0"/>
          </a:p>
          <a:p>
            <a:endParaRPr lang="en-AU" dirty="0"/>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85" y="4078794"/>
            <a:ext cx="2874215" cy="2169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5282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4873752" cy="990600"/>
          </a:xfrm>
        </p:spPr>
        <p:txBody>
          <a:bodyPr>
            <a:normAutofit/>
          </a:bodyPr>
          <a:lstStyle/>
          <a:p>
            <a:r>
              <a:rPr lang="en-AU" b="1" u="sng" dirty="0">
                <a:solidFill>
                  <a:schemeClr val="accent6">
                    <a:lumMod val="75000"/>
                  </a:schemeClr>
                </a:solidFill>
              </a:rPr>
              <a:t>WHAT &amp; WHY ?</a:t>
            </a:r>
          </a:p>
        </p:txBody>
      </p:sp>
      <p:sp>
        <p:nvSpPr>
          <p:cNvPr id="3" name="Content Placeholder 2"/>
          <p:cNvSpPr>
            <a:spLocks noGrp="1"/>
          </p:cNvSpPr>
          <p:nvPr>
            <p:ph idx="1"/>
          </p:nvPr>
        </p:nvSpPr>
        <p:spPr>
          <a:xfrm>
            <a:off x="0" y="1371600"/>
            <a:ext cx="7772400" cy="5334000"/>
          </a:xfrm>
        </p:spPr>
        <p:txBody>
          <a:bodyPr>
            <a:normAutofit fontScale="77500" lnSpcReduction="20000"/>
          </a:bodyPr>
          <a:lstStyle/>
          <a:p>
            <a:r>
              <a:rPr lang="en-US" dirty="0"/>
              <a:t>BID Small grant project : </a:t>
            </a:r>
            <a:r>
              <a:rPr lang="en-US" b="1" dirty="0"/>
              <a:t>€</a:t>
            </a:r>
            <a:r>
              <a:rPr lang="en-US" dirty="0"/>
              <a:t>5,000</a:t>
            </a:r>
          </a:p>
          <a:p>
            <a:pPr marL="0" indent="0">
              <a:buNone/>
            </a:pPr>
            <a:r>
              <a:rPr lang="en-US" dirty="0">
                <a:solidFill>
                  <a:schemeClr val="accent1">
                    <a:lumMod val="60000"/>
                    <a:lumOff val="40000"/>
                  </a:schemeClr>
                </a:solidFill>
              </a:rPr>
              <a:t> (</a:t>
            </a:r>
            <a:r>
              <a:rPr lang="en-US" dirty="0">
                <a:solidFill>
                  <a:schemeClr val="accent2">
                    <a:lumMod val="75000"/>
                  </a:schemeClr>
                </a:solidFill>
              </a:rPr>
              <a:t>Curating &amp; mobilizing  available macro-moth data)</a:t>
            </a:r>
          </a:p>
          <a:p>
            <a:pPr marL="0" indent="0">
              <a:buNone/>
            </a:pPr>
            <a:endParaRPr lang="en-US" dirty="0">
              <a:solidFill>
                <a:schemeClr val="accent1">
                  <a:lumMod val="60000"/>
                  <a:lumOff val="40000"/>
                </a:schemeClr>
              </a:solidFill>
            </a:endParaRPr>
          </a:p>
          <a:p>
            <a:r>
              <a:rPr lang="en-US" dirty="0"/>
              <a:t>The IUCN </a:t>
            </a:r>
            <a:r>
              <a:rPr lang="en-US" dirty="0" err="1"/>
              <a:t>RedList</a:t>
            </a:r>
            <a:r>
              <a:rPr lang="en-US" dirty="0"/>
              <a:t> of endangered and threatened species is considered </a:t>
            </a:r>
            <a:r>
              <a:rPr lang="en-US" dirty="0" err="1"/>
              <a:t>incomeplete</a:t>
            </a:r>
            <a:r>
              <a:rPr lang="en-US" dirty="0"/>
              <a:t> for Fiji - insufficient data for Fiji’s invertebrates.</a:t>
            </a:r>
          </a:p>
          <a:p>
            <a:pPr marL="0" indent="0">
              <a:buNone/>
            </a:pPr>
            <a:endParaRPr lang="en-US" dirty="0"/>
          </a:p>
          <a:p>
            <a:r>
              <a:rPr lang="en-US" dirty="0"/>
              <a:t>This project will be the first step towards the mobilization of Fiji’s invertebrate data from books to softcopy and making it available for all resource and data users that may need to use it in the future.</a:t>
            </a:r>
          </a:p>
          <a:p>
            <a:pPr marL="0" indent="0">
              <a:buNone/>
            </a:pPr>
            <a:endParaRPr lang="en-US" dirty="0"/>
          </a:p>
          <a:p>
            <a:r>
              <a:rPr lang="en-US" dirty="0"/>
              <a:t>Within Fiji’s NBSAP output (2012 – 2020) – establishing database for biodiversity data to increase access to such valuable data</a:t>
            </a:r>
          </a:p>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18670" y="0"/>
            <a:ext cx="2325330" cy="1676400"/>
          </a:xfrm>
          <a:prstGeom prst="rect">
            <a:avLst/>
          </a:prstGeom>
          <a:effectLst>
            <a:glow rad="127000">
              <a:schemeClr val="accent1">
                <a:alpha val="27000"/>
              </a:schemeClr>
            </a:glow>
          </a:effectLst>
        </p:spPr>
      </p:pic>
    </p:spTree>
    <p:extLst>
      <p:ext uri="{BB962C8B-B14F-4D97-AF65-F5344CB8AC3E}">
        <p14:creationId xmlns:p14="http://schemas.microsoft.com/office/powerpoint/2010/main" val="2610207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4038600" cy="1143000"/>
          </a:xfrm>
        </p:spPr>
        <p:txBody>
          <a:bodyPr/>
          <a:lstStyle/>
          <a:p>
            <a:pPr algn="ctr"/>
            <a:r>
              <a:rPr lang="en-AU" dirty="0">
                <a:solidFill>
                  <a:schemeClr val="accent6">
                    <a:lumMod val="75000"/>
                  </a:schemeClr>
                </a:solidFill>
              </a:rPr>
              <a:t>Data Sources:</a:t>
            </a:r>
          </a:p>
        </p:txBody>
      </p:sp>
      <p:sp>
        <p:nvSpPr>
          <p:cNvPr id="3" name="Content Placeholder 2"/>
          <p:cNvSpPr>
            <a:spLocks noGrp="1"/>
          </p:cNvSpPr>
          <p:nvPr>
            <p:ph idx="1"/>
          </p:nvPr>
        </p:nvSpPr>
        <p:spPr>
          <a:xfrm>
            <a:off x="609600" y="2133600"/>
            <a:ext cx="8229600" cy="3840038"/>
          </a:xfrm>
        </p:spPr>
        <p:txBody>
          <a:bodyPr>
            <a:normAutofit/>
          </a:bodyPr>
          <a:lstStyle/>
          <a:p>
            <a:pPr marL="0" indent="0">
              <a:buNone/>
            </a:pPr>
            <a:r>
              <a:rPr lang="en-AU" dirty="0"/>
              <a:t>At present we have three available data sets that we aim to mobilise. </a:t>
            </a:r>
          </a:p>
          <a:p>
            <a:pPr marL="514350" indent="-514350">
              <a:buFont typeface="+mj-lt"/>
              <a:buAutoNum type="arabicPeriod"/>
            </a:pPr>
            <a:r>
              <a:rPr lang="en-AU" dirty="0"/>
              <a:t>MSc thesis data and specimens (2000+)</a:t>
            </a:r>
          </a:p>
          <a:p>
            <a:pPr marL="514350" indent="-514350">
              <a:buFont typeface="+mj-lt"/>
              <a:buAutoNum type="arabicPeriod"/>
            </a:pPr>
            <a:r>
              <a:rPr lang="en-AU" dirty="0"/>
              <a:t>Data collected by </a:t>
            </a:r>
            <a:r>
              <a:rPr lang="en-AU" dirty="0" err="1"/>
              <a:t>Gadern</a:t>
            </a:r>
            <a:r>
              <a:rPr lang="en-AU" dirty="0"/>
              <a:t> Robinson’s thesis (1975) who has since died </a:t>
            </a:r>
          </a:p>
          <a:p>
            <a:pPr marL="514350" indent="-514350">
              <a:buFont typeface="+mj-lt"/>
              <a:buAutoNum type="arabicPeriod"/>
            </a:pPr>
            <a:r>
              <a:rPr lang="en-AU" dirty="0"/>
              <a:t>John Clayton's moth data collected from a number of Islands in Fiji. </a:t>
            </a:r>
          </a:p>
        </p:txBody>
      </p:sp>
    </p:spTree>
    <p:extLst>
      <p:ext uri="{BB962C8B-B14F-4D97-AF65-F5344CB8AC3E}">
        <p14:creationId xmlns:p14="http://schemas.microsoft.com/office/powerpoint/2010/main" val="3006505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94"/>
            <a:ext cx="8229600" cy="1143000"/>
          </a:xfrm>
        </p:spPr>
        <p:txBody>
          <a:bodyPr/>
          <a:lstStyle/>
          <a:p>
            <a:r>
              <a:rPr lang="en-AU" b="1" dirty="0"/>
              <a:t>HOW?</a:t>
            </a:r>
          </a:p>
        </p:txBody>
      </p:sp>
    </p:spTree>
    <p:extLst>
      <p:ext uri="{BB962C8B-B14F-4D97-AF65-F5344CB8AC3E}">
        <p14:creationId xmlns:p14="http://schemas.microsoft.com/office/powerpoint/2010/main" val="212689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9700" y="228600"/>
            <a:ext cx="6324600" cy="1143000"/>
          </a:xfrm>
        </p:spPr>
        <p:txBody>
          <a:bodyPr>
            <a:noAutofit/>
          </a:bodyPr>
          <a:lstStyle/>
          <a:p>
            <a:r>
              <a:rPr lang="en-AU" sz="3200" dirty="0">
                <a:solidFill>
                  <a:schemeClr val="accent6">
                    <a:lumMod val="75000"/>
                  </a:schemeClr>
                </a:solidFill>
              </a:rPr>
              <a:t>Goal 1: </a:t>
            </a:r>
            <a:r>
              <a:rPr lang="en-US" sz="3200" b="1" dirty="0">
                <a:solidFill>
                  <a:schemeClr val="accent6">
                    <a:lumMod val="75000"/>
                  </a:schemeClr>
                </a:solidFill>
              </a:rPr>
              <a:t>Increase available biodiversity data, within and beyond the grant period</a:t>
            </a:r>
            <a:endParaRPr lang="en-AU" sz="3200" dirty="0">
              <a:solidFill>
                <a:schemeClr val="accent6">
                  <a:lumMod val="75000"/>
                </a:schemeClr>
              </a:solidFill>
            </a:endParaRPr>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pPr marL="0" indent="0">
              <a:buNone/>
            </a:pPr>
            <a:r>
              <a:rPr lang="en-AU" dirty="0"/>
              <a:t>  	</a:t>
            </a:r>
            <a:r>
              <a:rPr lang="en-AU" sz="4700" b="1" u="sng" dirty="0"/>
              <a:t>Deliverables:</a:t>
            </a:r>
          </a:p>
          <a:p>
            <a:pPr marL="514350" indent="-514350">
              <a:buAutoNum type="arabicPeriod"/>
            </a:pPr>
            <a:r>
              <a:rPr lang="en-US" dirty="0"/>
              <a:t>Design a database is compatible with the GBIF requirements and format.</a:t>
            </a:r>
          </a:p>
          <a:p>
            <a:pPr marL="514350" indent="-514350">
              <a:buFont typeface="Arial" panose="020B0604020202020204" pitchFamily="34" charset="0"/>
              <a:buAutoNum type="arabicPeriod"/>
            </a:pPr>
            <a:r>
              <a:rPr lang="en-AU" dirty="0"/>
              <a:t>Verifying/updating identification and curating all moth collections (MSc collection) held at the South Pacific Regional Herbarium</a:t>
            </a:r>
          </a:p>
          <a:p>
            <a:pPr marL="514350" indent="-514350">
              <a:buFont typeface="Arial" panose="020B0604020202020204" pitchFamily="34" charset="0"/>
              <a:buAutoNum type="arabicPeriod"/>
            </a:pPr>
            <a:r>
              <a:rPr lang="en-AU" dirty="0"/>
              <a:t>Extracting, updating taxonomy and mobilising data from </a:t>
            </a:r>
            <a:r>
              <a:rPr lang="en-AU" dirty="0" err="1"/>
              <a:t>Gadern</a:t>
            </a:r>
            <a:r>
              <a:rPr lang="en-AU" dirty="0"/>
              <a:t> Robinson's </a:t>
            </a:r>
            <a:r>
              <a:rPr lang="en-AU" dirty="0" err="1"/>
              <a:t>PHd</a:t>
            </a:r>
            <a:r>
              <a:rPr lang="en-AU" dirty="0"/>
              <a:t> thesis on the macro-moth species of the Fiji Islands and </a:t>
            </a:r>
            <a:r>
              <a:rPr lang="en-AU" dirty="0" err="1"/>
              <a:t>Rotuma</a:t>
            </a:r>
            <a:r>
              <a:rPr lang="en-AU" dirty="0"/>
              <a:t> (1975) </a:t>
            </a:r>
          </a:p>
          <a:p>
            <a:pPr marL="514350" indent="-514350">
              <a:buFont typeface="Arial" panose="020B0604020202020204" pitchFamily="34" charset="0"/>
              <a:buAutoNum type="arabicPeriod"/>
            </a:pPr>
            <a:r>
              <a:rPr lang="en-AU" dirty="0"/>
              <a:t>Extracting, updating taxonomy and mobilising all data from Clayton's moth collections </a:t>
            </a:r>
            <a:endParaRPr lang="en-US" dirty="0"/>
          </a:p>
          <a:p>
            <a:pPr marL="0" indent="0">
              <a:buNone/>
            </a:pPr>
            <a:endParaRPr lang="en-AU" dirty="0"/>
          </a:p>
          <a:p>
            <a:endParaRPr lang="en-AU" dirty="0"/>
          </a:p>
        </p:txBody>
      </p:sp>
    </p:spTree>
    <p:extLst>
      <p:ext uri="{BB962C8B-B14F-4D97-AF65-F5344CB8AC3E}">
        <p14:creationId xmlns:p14="http://schemas.microsoft.com/office/powerpoint/2010/main" val="1036481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808"/>
            <a:ext cx="4492752" cy="1295400"/>
          </a:xfrm>
        </p:spPr>
        <p:txBody>
          <a:bodyPr>
            <a:noAutofit/>
          </a:bodyPr>
          <a:lstStyle/>
          <a:p>
            <a:r>
              <a:rPr lang="en-AU" sz="3200" dirty="0">
                <a:solidFill>
                  <a:schemeClr val="accent6">
                    <a:lumMod val="75000"/>
                  </a:schemeClr>
                </a:solidFill>
              </a:rPr>
              <a:t>GOAL 2:</a:t>
            </a:r>
            <a:br>
              <a:rPr lang="en-AU" sz="3200" dirty="0">
                <a:solidFill>
                  <a:schemeClr val="accent6">
                    <a:lumMod val="75000"/>
                  </a:schemeClr>
                </a:solidFill>
              </a:rPr>
            </a:br>
            <a:r>
              <a:rPr lang="en-AU" sz="3200" b="1" dirty="0">
                <a:solidFill>
                  <a:schemeClr val="accent6">
                    <a:lumMod val="75000"/>
                  </a:schemeClr>
                </a:solidFill>
              </a:rPr>
              <a:t> </a:t>
            </a:r>
            <a:r>
              <a:rPr lang="en-US" sz="3200" b="1" dirty="0">
                <a:solidFill>
                  <a:schemeClr val="accent6">
                    <a:lumMod val="75000"/>
                  </a:schemeClr>
                </a:solidFill>
              </a:rPr>
              <a:t>Apply biodiversity data in response to conservation priorities</a:t>
            </a:r>
            <a:endParaRPr lang="en-AU" sz="3200" dirty="0">
              <a:solidFill>
                <a:schemeClr val="accent6">
                  <a:lumMod val="75000"/>
                </a:schemeClr>
              </a:solidFill>
            </a:endParaRPr>
          </a:p>
        </p:txBody>
      </p:sp>
      <p:sp>
        <p:nvSpPr>
          <p:cNvPr id="3" name="Content Placeholder 2"/>
          <p:cNvSpPr>
            <a:spLocks noGrp="1"/>
          </p:cNvSpPr>
          <p:nvPr>
            <p:ph idx="1"/>
          </p:nvPr>
        </p:nvSpPr>
        <p:spPr>
          <a:xfrm>
            <a:off x="228600" y="2158660"/>
            <a:ext cx="8229600" cy="4525963"/>
          </a:xfrm>
        </p:spPr>
        <p:txBody>
          <a:bodyPr>
            <a:normAutofit fontScale="85000" lnSpcReduction="10000"/>
          </a:bodyPr>
          <a:lstStyle/>
          <a:p>
            <a:pPr lvl="0"/>
            <a:r>
              <a:rPr lang="en-US" dirty="0"/>
              <a:t>Incorporate moth data into National Biodiversity Strategic Action Plan</a:t>
            </a:r>
          </a:p>
          <a:p>
            <a:pPr marL="0" lvl="0" indent="0">
              <a:buNone/>
            </a:pPr>
            <a:endParaRPr lang="en-US" dirty="0"/>
          </a:p>
          <a:p>
            <a:pPr lvl="0"/>
            <a:r>
              <a:rPr lang="en-US" dirty="0">
                <a:solidFill>
                  <a:schemeClr val="tx2">
                    <a:lumMod val="75000"/>
                  </a:schemeClr>
                </a:solidFill>
              </a:rPr>
              <a:t>The National Biodiversity Strategic Action Plan is the main guiding document by which Fiji has and will be implementing conservations and priorities concerning its unique biodiversity.</a:t>
            </a:r>
          </a:p>
          <a:p>
            <a:pPr lvl="0"/>
            <a:r>
              <a:rPr lang="en-US" dirty="0">
                <a:solidFill>
                  <a:schemeClr val="tx2">
                    <a:lumMod val="75000"/>
                  </a:schemeClr>
                </a:solidFill>
              </a:rPr>
              <a:t>Its in line with NBSAP actions for species management where they recommend the establishment of a database for biodiversity data in order to increase access to such valuable data (NBSAP – (2011-2020))</a:t>
            </a:r>
            <a:endParaRPr lang="en-AU" dirty="0">
              <a:solidFill>
                <a:schemeClr val="tx2">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5975" y="0"/>
            <a:ext cx="3038025" cy="2179762"/>
          </a:xfrm>
          <a:prstGeom prst="rect">
            <a:avLst/>
          </a:prstGeom>
          <a:effectLst>
            <a:glow rad="127000">
              <a:schemeClr val="accent1">
                <a:alpha val="27000"/>
              </a:schemeClr>
            </a:glow>
          </a:effectLst>
        </p:spPr>
      </p:pic>
    </p:spTree>
    <p:extLst>
      <p:ext uri="{BB962C8B-B14F-4D97-AF65-F5344CB8AC3E}">
        <p14:creationId xmlns:p14="http://schemas.microsoft.com/office/powerpoint/2010/main" val="846751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
            <a:ext cx="8229600" cy="845127"/>
          </a:xfrm>
        </p:spPr>
        <p:txBody>
          <a:bodyPr/>
          <a:lstStyle/>
          <a:p>
            <a:r>
              <a:rPr lang="en-AU" b="1" dirty="0"/>
              <a:t>WHERE &amp; WHEN?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5483079"/>
              </p:ext>
            </p:extLst>
          </p:nvPr>
        </p:nvGraphicFramePr>
        <p:xfrm>
          <a:off x="762000" y="1553139"/>
          <a:ext cx="8153402" cy="5105400"/>
        </p:xfrm>
        <a:graphic>
          <a:graphicData uri="http://schemas.openxmlformats.org/drawingml/2006/table">
            <a:tbl>
              <a:tblPr firstRow="1" firstCol="1" bandRow="1">
                <a:tableStyleId>{5C22544A-7EE6-4342-B048-85BDC9FD1C3A}</a:tableStyleId>
              </a:tblPr>
              <a:tblGrid>
                <a:gridCol w="2096054">
                  <a:extLst>
                    <a:ext uri="{9D8B030D-6E8A-4147-A177-3AD203B41FA5}">
                      <a16:colId xmlns:a16="http://schemas.microsoft.com/office/drawing/2014/main" val="1199196541"/>
                    </a:ext>
                  </a:extLst>
                </a:gridCol>
                <a:gridCol w="349343">
                  <a:extLst>
                    <a:ext uri="{9D8B030D-6E8A-4147-A177-3AD203B41FA5}">
                      <a16:colId xmlns:a16="http://schemas.microsoft.com/office/drawing/2014/main" val="4070426143"/>
                    </a:ext>
                  </a:extLst>
                </a:gridCol>
                <a:gridCol w="262008">
                  <a:extLst>
                    <a:ext uri="{9D8B030D-6E8A-4147-A177-3AD203B41FA5}">
                      <a16:colId xmlns:a16="http://schemas.microsoft.com/office/drawing/2014/main" val="115843849"/>
                    </a:ext>
                  </a:extLst>
                </a:gridCol>
                <a:gridCol w="349343">
                  <a:extLst>
                    <a:ext uri="{9D8B030D-6E8A-4147-A177-3AD203B41FA5}">
                      <a16:colId xmlns:a16="http://schemas.microsoft.com/office/drawing/2014/main" val="1130991015"/>
                    </a:ext>
                  </a:extLst>
                </a:gridCol>
                <a:gridCol w="262008">
                  <a:extLst>
                    <a:ext uri="{9D8B030D-6E8A-4147-A177-3AD203B41FA5}">
                      <a16:colId xmlns:a16="http://schemas.microsoft.com/office/drawing/2014/main" val="3622327204"/>
                    </a:ext>
                  </a:extLst>
                </a:gridCol>
                <a:gridCol w="262008">
                  <a:extLst>
                    <a:ext uri="{9D8B030D-6E8A-4147-A177-3AD203B41FA5}">
                      <a16:colId xmlns:a16="http://schemas.microsoft.com/office/drawing/2014/main" val="3944844291"/>
                    </a:ext>
                  </a:extLst>
                </a:gridCol>
                <a:gridCol w="262008">
                  <a:extLst>
                    <a:ext uri="{9D8B030D-6E8A-4147-A177-3AD203B41FA5}">
                      <a16:colId xmlns:a16="http://schemas.microsoft.com/office/drawing/2014/main" val="1028622826"/>
                    </a:ext>
                  </a:extLst>
                </a:gridCol>
                <a:gridCol w="349343">
                  <a:extLst>
                    <a:ext uri="{9D8B030D-6E8A-4147-A177-3AD203B41FA5}">
                      <a16:colId xmlns:a16="http://schemas.microsoft.com/office/drawing/2014/main" val="3165804406"/>
                    </a:ext>
                  </a:extLst>
                </a:gridCol>
                <a:gridCol w="349343">
                  <a:extLst>
                    <a:ext uri="{9D8B030D-6E8A-4147-A177-3AD203B41FA5}">
                      <a16:colId xmlns:a16="http://schemas.microsoft.com/office/drawing/2014/main" val="3386396068"/>
                    </a:ext>
                  </a:extLst>
                </a:gridCol>
                <a:gridCol w="349343">
                  <a:extLst>
                    <a:ext uri="{9D8B030D-6E8A-4147-A177-3AD203B41FA5}">
                      <a16:colId xmlns:a16="http://schemas.microsoft.com/office/drawing/2014/main" val="192363527"/>
                    </a:ext>
                  </a:extLst>
                </a:gridCol>
                <a:gridCol w="349343">
                  <a:extLst>
                    <a:ext uri="{9D8B030D-6E8A-4147-A177-3AD203B41FA5}">
                      <a16:colId xmlns:a16="http://schemas.microsoft.com/office/drawing/2014/main" val="1456916275"/>
                    </a:ext>
                  </a:extLst>
                </a:gridCol>
                <a:gridCol w="436677">
                  <a:extLst>
                    <a:ext uri="{9D8B030D-6E8A-4147-A177-3AD203B41FA5}">
                      <a16:colId xmlns:a16="http://schemas.microsoft.com/office/drawing/2014/main" val="2538261151"/>
                    </a:ext>
                  </a:extLst>
                </a:gridCol>
                <a:gridCol w="349343">
                  <a:extLst>
                    <a:ext uri="{9D8B030D-6E8A-4147-A177-3AD203B41FA5}">
                      <a16:colId xmlns:a16="http://schemas.microsoft.com/office/drawing/2014/main" val="1387125222"/>
                    </a:ext>
                  </a:extLst>
                </a:gridCol>
                <a:gridCol w="2127238">
                  <a:extLst>
                    <a:ext uri="{9D8B030D-6E8A-4147-A177-3AD203B41FA5}">
                      <a16:colId xmlns:a16="http://schemas.microsoft.com/office/drawing/2014/main" val="3039307752"/>
                    </a:ext>
                  </a:extLst>
                </a:gridCol>
              </a:tblGrid>
              <a:tr h="681994">
                <a:tc>
                  <a:txBody>
                    <a:bodyPr/>
                    <a:lstStyle/>
                    <a:p>
                      <a:pPr>
                        <a:spcBef>
                          <a:spcPts val="240"/>
                        </a:spcBef>
                        <a:spcAft>
                          <a:spcPts val="240"/>
                        </a:spcAft>
                      </a:pPr>
                      <a:r>
                        <a:rPr lang="en-GB" sz="2000" dirty="0">
                          <a:effectLst/>
                        </a:rPr>
                        <a:t>Activity </a:t>
                      </a:r>
                      <a:endParaRPr lang="en-AU" sz="2000" dirty="0">
                        <a:solidFill>
                          <a:srgbClr val="000000"/>
                        </a:solidFill>
                        <a:effectLst/>
                        <a:latin typeface="Arial Narrow" panose="020B0606020202030204" pitchFamily="34" charset="0"/>
                        <a:ea typeface="MS Mincho" panose="02020609040205080304" pitchFamily="49" charset="-128"/>
                        <a:cs typeface="Times New Roman" panose="02020603050405020304" pitchFamily="18" charset="0"/>
                      </a:endParaRPr>
                    </a:p>
                  </a:txBody>
                  <a:tcPr marL="62835" marR="62835" marT="0" marB="0"/>
                </a:tc>
                <a:tc>
                  <a:txBody>
                    <a:bodyPr/>
                    <a:lstStyle/>
                    <a:p>
                      <a:pPr algn="ctr">
                        <a:spcBef>
                          <a:spcPts val="240"/>
                        </a:spcBef>
                        <a:spcAft>
                          <a:spcPts val="240"/>
                        </a:spcAft>
                      </a:pPr>
                      <a:r>
                        <a:rPr lang="en-GB" sz="2000">
                          <a:effectLst/>
                        </a:rPr>
                        <a:t>1</a:t>
                      </a:r>
                      <a:endParaRPr lang="en-AU" sz="2000">
                        <a:solidFill>
                          <a:srgbClr val="000000"/>
                        </a:solidFill>
                        <a:effectLst/>
                        <a:latin typeface="Arial" panose="020B0604020202020204" pitchFamily="34" charset="0"/>
                        <a:ea typeface="Arial" panose="020B0604020202020204" pitchFamily="34" charset="0"/>
                      </a:endParaRPr>
                    </a:p>
                  </a:txBody>
                  <a:tcPr marL="0" marR="0" marT="0" marB="0" anchor="ctr"/>
                </a:tc>
                <a:tc>
                  <a:txBody>
                    <a:bodyPr/>
                    <a:lstStyle/>
                    <a:p>
                      <a:pPr algn="ctr">
                        <a:spcBef>
                          <a:spcPts val="240"/>
                        </a:spcBef>
                        <a:spcAft>
                          <a:spcPts val="240"/>
                        </a:spcAft>
                      </a:pPr>
                      <a:r>
                        <a:rPr lang="en-GB" sz="2000">
                          <a:effectLst/>
                        </a:rPr>
                        <a:t>2</a:t>
                      </a:r>
                      <a:endParaRPr lang="en-AU" sz="2000">
                        <a:solidFill>
                          <a:srgbClr val="000000"/>
                        </a:solidFill>
                        <a:effectLst/>
                        <a:latin typeface="Arial" panose="020B0604020202020204" pitchFamily="34" charset="0"/>
                        <a:ea typeface="Arial" panose="020B0604020202020204" pitchFamily="34" charset="0"/>
                      </a:endParaRPr>
                    </a:p>
                  </a:txBody>
                  <a:tcPr marL="0" marR="0" marT="0" marB="0" anchor="ctr"/>
                </a:tc>
                <a:tc>
                  <a:txBody>
                    <a:bodyPr/>
                    <a:lstStyle/>
                    <a:p>
                      <a:pPr algn="ctr">
                        <a:spcBef>
                          <a:spcPts val="240"/>
                        </a:spcBef>
                        <a:spcAft>
                          <a:spcPts val="240"/>
                        </a:spcAft>
                      </a:pPr>
                      <a:r>
                        <a:rPr lang="en-GB" sz="2000">
                          <a:effectLst/>
                        </a:rPr>
                        <a:t>3</a:t>
                      </a:r>
                      <a:endParaRPr lang="en-AU" sz="2000">
                        <a:solidFill>
                          <a:srgbClr val="000000"/>
                        </a:solidFill>
                        <a:effectLst/>
                        <a:latin typeface="Arial" panose="020B0604020202020204" pitchFamily="34" charset="0"/>
                        <a:ea typeface="Arial" panose="020B0604020202020204" pitchFamily="34" charset="0"/>
                      </a:endParaRPr>
                    </a:p>
                  </a:txBody>
                  <a:tcPr marL="0" marR="0" marT="0" marB="0" anchor="ctr"/>
                </a:tc>
                <a:tc>
                  <a:txBody>
                    <a:bodyPr/>
                    <a:lstStyle/>
                    <a:p>
                      <a:pPr algn="ctr">
                        <a:spcBef>
                          <a:spcPts val="240"/>
                        </a:spcBef>
                        <a:spcAft>
                          <a:spcPts val="240"/>
                        </a:spcAft>
                      </a:pPr>
                      <a:r>
                        <a:rPr lang="en-GB" sz="2000">
                          <a:effectLst/>
                        </a:rPr>
                        <a:t>4</a:t>
                      </a:r>
                      <a:endParaRPr lang="en-AU" sz="2000">
                        <a:solidFill>
                          <a:srgbClr val="000000"/>
                        </a:solidFill>
                        <a:effectLst/>
                        <a:latin typeface="Arial" panose="020B0604020202020204" pitchFamily="34" charset="0"/>
                        <a:ea typeface="Arial" panose="020B0604020202020204" pitchFamily="34" charset="0"/>
                      </a:endParaRPr>
                    </a:p>
                  </a:txBody>
                  <a:tcPr marL="0" marR="0" marT="0" marB="0" anchor="ctr"/>
                </a:tc>
                <a:tc>
                  <a:txBody>
                    <a:bodyPr/>
                    <a:lstStyle/>
                    <a:p>
                      <a:pPr algn="ctr">
                        <a:spcBef>
                          <a:spcPts val="240"/>
                        </a:spcBef>
                        <a:spcAft>
                          <a:spcPts val="240"/>
                        </a:spcAft>
                      </a:pPr>
                      <a:r>
                        <a:rPr lang="en-GB" sz="2000">
                          <a:effectLst/>
                        </a:rPr>
                        <a:t>5</a:t>
                      </a:r>
                      <a:endParaRPr lang="en-AU" sz="2000">
                        <a:solidFill>
                          <a:srgbClr val="000000"/>
                        </a:solidFill>
                        <a:effectLst/>
                        <a:latin typeface="Arial" panose="020B0604020202020204" pitchFamily="34" charset="0"/>
                        <a:ea typeface="Arial" panose="020B0604020202020204" pitchFamily="34" charset="0"/>
                      </a:endParaRPr>
                    </a:p>
                  </a:txBody>
                  <a:tcPr marL="0" marR="0" marT="0" marB="0" anchor="ctr"/>
                </a:tc>
                <a:tc>
                  <a:txBody>
                    <a:bodyPr/>
                    <a:lstStyle/>
                    <a:p>
                      <a:pPr algn="ctr">
                        <a:spcBef>
                          <a:spcPts val="240"/>
                        </a:spcBef>
                        <a:spcAft>
                          <a:spcPts val="240"/>
                        </a:spcAft>
                      </a:pPr>
                      <a:r>
                        <a:rPr lang="en-GB" sz="2000">
                          <a:effectLst/>
                        </a:rPr>
                        <a:t>6</a:t>
                      </a:r>
                      <a:endParaRPr lang="en-AU" sz="2000">
                        <a:solidFill>
                          <a:srgbClr val="000000"/>
                        </a:solidFill>
                        <a:effectLst/>
                        <a:latin typeface="Arial" panose="020B0604020202020204" pitchFamily="34" charset="0"/>
                        <a:ea typeface="Arial" panose="020B0604020202020204" pitchFamily="34" charset="0"/>
                      </a:endParaRPr>
                    </a:p>
                  </a:txBody>
                  <a:tcPr marL="0" marR="0" marT="0" marB="0" anchor="ctr"/>
                </a:tc>
                <a:tc>
                  <a:txBody>
                    <a:bodyPr/>
                    <a:lstStyle/>
                    <a:p>
                      <a:pPr algn="ctr">
                        <a:spcBef>
                          <a:spcPts val="240"/>
                        </a:spcBef>
                        <a:spcAft>
                          <a:spcPts val="240"/>
                        </a:spcAft>
                      </a:pPr>
                      <a:r>
                        <a:rPr lang="en-GB" sz="2000">
                          <a:effectLst/>
                        </a:rPr>
                        <a:t>7</a:t>
                      </a:r>
                      <a:endParaRPr lang="en-AU" sz="2000">
                        <a:solidFill>
                          <a:srgbClr val="000000"/>
                        </a:solidFill>
                        <a:effectLst/>
                        <a:latin typeface="Arial" panose="020B0604020202020204" pitchFamily="34" charset="0"/>
                        <a:ea typeface="Arial" panose="020B0604020202020204" pitchFamily="34" charset="0"/>
                      </a:endParaRPr>
                    </a:p>
                  </a:txBody>
                  <a:tcPr marL="0" marR="0" marT="0" marB="0" anchor="ctr"/>
                </a:tc>
                <a:tc>
                  <a:txBody>
                    <a:bodyPr/>
                    <a:lstStyle/>
                    <a:p>
                      <a:pPr algn="ctr">
                        <a:spcBef>
                          <a:spcPts val="240"/>
                        </a:spcBef>
                        <a:spcAft>
                          <a:spcPts val="240"/>
                        </a:spcAft>
                      </a:pPr>
                      <a:r>
                        <a:rPr lang="en-GB" sz="2000">
                          <a:effectLst/>
                        </a:rPr>
                        <a:t>8</a:t>
                      </a:r>
                      <a:endParaRPr lang="en-AU" sz="2000">
                        <a:solidFill>
                          <a:srgbClr val="000000"/>
                        </a:solidFill>
                        <a:effectLst/>
                        <a:latin typeface="Arial" panose="020B0604020202020204" pitchFamily="34" charset="0"/>
                        <a:ea typeface="Arial" panose="020B0604020202020204" pitchFamily="34" charset="0"/>
                      </a:endParaRPr>
                    </a:p>
                  </a:txBody>
                  <a:tcPr marL="0" marR="0" marT="0" marB="0" anchor="ctr"/>
                </a:tc>
                <a:tc>
                  <a:txBody>
                    <a:bodyPr/>
                    <a:lstStyle/>
                    <a:p>
                      <a:pPr algn="ctr">
                        <a:spcBef>
                          <a:spcPts val="240"/>
                        </a:spcBef>
                        <a:spcAft>
                          <a:spcPts val="240"/>
                        </a:spcAft>
                      </a:pPr>
                      <a:r>
                        <a:rPr lang="en-GB" sz="2000">
                          <a:effectLst/>
                        </a:rPr>
                        <a:t>9</a:t>
                      </a:r>
                      <a:endParaRPr lang="en-AU" sz="2000">
                        <a:solidFill>
                          <a:srgbClr val="000000"/>
                        </a:solidFill>
                        <a:effectLst/>
                        <a:latin typeface="Arial" panose="020B0604020202020204" pitchFamily="34" charset="0"/>
                        <a:ea typeface="Arial" panose="020B0604020202020204" pitchFamily="34" charset="0"/>
                      </a:endParaRPr>
                    </a:p>
                  </a:txBody>
                  <a:tcPr marL="0" marR="0" marT="0" marB="0" anchor="ctr"/>
                </a:tc>
                <a:tc>
                  <a:txBody>
                    <a:bodyPr/>
                    <a:lstStyle/>
                    <a:p>
                      <a:pPr algn="ctr">
                        <a:spcBef>
                          <a:spcPts val="240"/>
                        </a:spcBef>
                        <a:spcAft>
                          <a:spcPts val="240"/>
                        </a:spcAft>
                      </a:pPr>
                      <a:r>
                        <a:rPr lang="en-GB" sz="2000">
                          <a:effectLst/>
                        </a:rPr>
                        <a:t>10</a:t>
                      </a:r>
                      <a:endParaRPr lang="en-AU" sz="2000">
                        <a:solidFill>
                          <a:srgbClr val="000000"/>
                        </a:solidFill>
                        <a:effectLst/>
                        <a:latin typeface="Arial" panose="020B0604020202020204" pitchFamily="34" charset="0"/>
                        <a:ea typeface="Arial" panose="020B0604020202020204" pitchFamily="34" charset="0"/>
                      </a:endParaRPr>
                    </a:p>
                  </a:txBody>
                  <a:tcPr marL="0" marR="0" marT="0" marB="0" anchor="ctr"/>
                </a:tc>
                <a:tc>
                  <a:txBody>
                    <a:bodyPr/>
                    <a:lstStyle/>
                    <a:p>
                      <a:pPr algn="ctr">
                        <a:spcBef>
                          <a:spcPts val="240"/>
                        </a:spcBef>
                        <a:spcAft>
                          <a:spcPts val="240"/>
                        </a:spcAft>
                      </a:pPr>
                      <a:r>
                        <a:rPr lang="en-GB" sz="2000">
                          <a:effectLst/>
                        </a:rPr>
                        <a:t>11</a:t>
                      </a:r>
                      <a:endParaRPr lang="en-AU" sz="2000">
                        <a:solidFill>
                          <a:srgbClr val="000000"/>
                        </a:solidFill>
                        <a:effectLst/>
                        <a:latin typeface="Arial" panose="020B0604020202020204" pitchFamily="34" charset="0"/>
                        <a:ea typeface="Arial" panose="020B0604020202020204" pitchFamily="34" charset="0"/>
                      </a:endParaRPr>
                    </a:p>
                  </a:txBody>
                  <a:tcPr marL="0" marR="0" marT="0" marB="0" anchor="ctr"/>
                </a:tc>
                <a:tc>
                  <a:txBody>
                    <a:bodyPr/>
                    <a:lstStyle/>
                    <a:p>
                      <a:pPr algn="ctr">
                        <a:spcBef>
                          <a:spcPts val="240"/>
                        </a:spcBef>
                        <a:spcAft>
                          <a:spcPts val="240"/>
                        </a:spcAft>
                      </a:pPr>
                      <a:r>
                        <a:rPr lang="en-GB" sz="2000">
                          <a:effectLst/>
                        </a:rPr>
                        <a:t>12</a:t>
                      </a:r>
                      <a:endParaRPr lang="en-AU" sz="2000">
                        <a:solidFill>
                          <a:srgbClr val="000000"/>
                        </a:solidFill>
                        <a:effectLst/>
                        <a:latin typeface="Arial" panose="020B0604020202020204" pitchFamily="34" charset="0"/>
                        <a:ea typeface="Arial" panose="020B0604020202020204" pitchFamily="34" charset="0"/>
                      </a:endParaRPr>
                    </a:p>
                  </a:txBody>
                  <a:tcPr marL="0" marR="0" marT="0" marB="0" anchor="ctr"/>
                </a:tc>
                <a:tc>
                  <a:txBody>
                    <a:bodyPr/>
                    <a:lstStyle/>
                    <a:p>
                      <a:pPr>
                        <a:spcBef>
                          <a:spcPts val="240"/>
                        </a:spcBef>
                        <a:spcAft>
                          <a:spcPts val="240"/>
                        </a:spcAft>
                      </a:pPr>
                      <a:r>
                        <a:rPr lang="en-GB" sz="2000">
                          <a:effectLst/>
                        </a:rPr>
                        <a:t>Notes</a:t>
                      </a:r>
                      <a:endParaRPr lang="en-AU" sz="2000">
                        <a:solidFill>
                          <a:srgbClr val="000000"/>
                        </a:solidFill>
                        <a:effectLst/>
                        <a:latin typeface="Arial Narrow" panose="020B0606020202030204" pitchFamily="34" charset="0"/>
                        <a:ea typeface="MS Mincho" panose="02020609040205080304" pitchFamily="49" charset="-128"/>
                        <a:cs typeface="Times New Roman" panose="02020603050405020304" pitchFamily="18" charset="0"/>
                      </a:endParaRPr>
                    </a:p>
                  </a:txBody>
                  <a:tcPr marL="62835" marR="62835" marT="0" marB="0"/>
                </a:tc>
                <a:extLst>
                  <a:ext uri="{0D108BD9-81ED-4DB2-BD59-A6C34878D82A}">
                    <a16:rowId xmlns:a16="http://schemas.microsoft.com/office/drawing/2014/main" val="1541199462"/>
                  </a:ext>
                </a:extLst>
              </a:tr>
              <a:tr h="935353">
                <a:tc>
                  <a:txBody>
                    <a:bodyPr/>
                    <a:lstStyle/>
                    <a:p>
                      <a:pPr>
                        <a:spcBef>
                          <a:spcPts val="240"/>
                        </a:spcBef>
                        <a:spcAft>
                          <a:spcPts val="240"/>
                        </a:spcAft>
                      </a:pPr>
                      <a:r>
                        <a:rPr lang="en-GB" sz="2000">
                          <a:effectLst/>
                        </a:rPr>
                        <a:t>Mid-term evaluation &amp; reporting</a:t>
                      </a:r>
                      <a:endParaRPr lang="en-AU" sz="2000">
                        <a:solidFill>
                          <a:srgbClr val="000000"/>
                        </a:solidFill>
                        <a:effectLst/>
                        <a:latin typeface="Arial Narrow" panose="020B0606020202030204" pitchFamily="34" charset="0"/>
                        <a:ea typeface="MS Mincho" panose="02020609040205080304" pitchFamily="49" charset="-128"/>
                        <a:cs typeface="Times New Roman" panose="02020603050405020304" pitchFamily="18" charset="0"/>
                      </a:endParaRPr>
                    </a:p>
                  </a:txBody>
                  <a:tcPr marL="62835" marR="62835" marT="0" marB="0"/>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X</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dirty="0">
                          <a:effectLst/>
                        </a:rPr>
                        <a:t> </a:t>
                      </a:r>
                      <a:endParaRPr lang="en-AU" sz="2000" dirty="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dirty="0">
                          <a:effectLst/>
                        </a:rPr>
                        <a:t> </a:t>
                      </a:r>
                      <a:endParaRPr lang="en-AU" sz="2000" dirty="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dirty="0">
                          <a:effectLst/>
                        </a:rPr>
                        <a:t> </a:t>
                      </a:r>
                      <a:endParaRPr lang="en-AU" sz="2000" dirty="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tc>
                <a:extLst>
                  <a:ext uri="{0D108BD9-81ED-4DB2-BD59-A6C34878D82A}">
                    <a16:rowId xmlns:a16="http://schemas.microsoft.com/office/drawing/2014/main" val="4103010424"/>
                  </a:ext>
                </a:extLst>
              </a:tr>
              <a:tr h="681994">
                <a:tc>
                  <a:txBody>
                    <a:bodyPr/>
                    <a:lstStyle/>
                    <a:p>
                      <a:pPr>
                        <a:spcBef>
                          <a:spcPts val="300"/>
                        </a:spcBef>
                        <a:spcAft>
                          <a:spcPts val="300"/>
                        </a:spcAft>
                      </a:pPr>
                      <a:r>
                        <a:rPr lang="en-GB" sz="2000">
                          <a:effectLst/>
                        </a:rPr>
                        <a:t>Database design</a:t>
                      </a:r>
                      <a:endParaRPr lang="en-AU" sz="2000">
                        <a:solidFill>
                          <a:srgbClr val="000000"/>
                        </a:solidFill>
                        <a:effectLst/>
                        <a:latin typeface="Arial Narrow" panose="020B0606020202030204" pitchFamily="34" charset="0"/>
                        <a:ea typeface="MS Mincho" panose="02020609040205080304" pitchFamily="49" charset="-128"/>
                        <a:cs typeface="Times New Roman" panose="02020603050405020304" pitchFamily="18" charset="0"/>
                      </a:endParaRPr>
                    </a:p>
                  </a:txBody>
                  <a:tcPr marL="62835" marR="62835" marT="0" marB="0"/>
                </a:tc>
                <a:tc>
                  <a:txBody>
                    <a:bodyPr/>
                    <a:lstStyle/>
                    <a:p>
                      <a:pPr algn="ctr">
                        <a:spcBef>
                          <a:spcPts val="240"/>
                        </a:spcBef>
                        <a:spcAft>
                          <a:spcPts val="240"/>
                        </a:spcAft>
                      </a:pPr>
                      <a:r>
                        <a:rPr lang="en-GB" sz="2000">
                          <a:effectLst/>
                        </a:rPr>
                        <a:t>X</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X</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spcBef>
                          <a:spcPts val="240"/>
                        </a:spcBef>
                        <a:spcAft>
                          <a:spcPts val="240"/>
                        </a:spcAft>
                      </a:pPr>
                      <a:r>
                        <a:rPr lang="en-GB" sz="2000" dirty="0">
                          <a:effectLst/>
                        </a:rPr>
                        <a:t> </a:t>
                      </a:r>
                      <a:endParaRPr lang="en-AU" sz="2000" dirty="0">
                        <a:solidFill>
                          <a:srgbClr val="000000"/>
                        </a:solidFill>
                        <a:effectLst/>
                        <a:latin typeface="Arial" panose="020B0604020202020204" pitchFamily="34" charset="0"/>
                        <a:ea typeface="Arial" panose="020B0604020202020204" pitchFamily="34" charset="0"/>
                      </a:endParaRPr>
                    </a:p>
                  </a:txBody>
                  <a:tcPr marL="62835" marR="62835" marT="0" marB="0"/>
                </a:tc>
                <a:extLst>
                  <a:ext uri="{0D108BD9-81ED-4DB2-BD59-A6C34878D82A}">
                    <a16:rowId xmlns:a16="http://schemas.microsoft.com/office/drawing/2014/main" val="506443698"/>
                  </a:ext>
                </a:extLst>
              </a:tr>
              <a:tr h="935353">
                <a:tc>
                  <a:txBody>
                    <a:bodyPr/>
                    <a:lstStyle/>
                    <a:p>
                      <a:pPr>
                        <a:spcBef>
                          <a:spcPts val="300"/>
                        </a:spcBef>
                        <a:spcAft>
                          <a:spcPts val="300"/>
                        </a:spcAft>
                      </a:pPr>
                      <a:r>
                        <a:rPr lang="en-GB" sz="2000">
                          <a:effectLst/>
                        </a:rPr>
                        <a:t>Curation of physical specimens</a:t>
                      </a:r>
                      <a:endParaRPr lang="en-AU" sz="2000">
                        <a:solidFill>
                          <a:srgbClr val="000000"/>
                        </a:solidFill>
                        <a:effectLst/>
                        <a:latin typeface="Arial Narrow" panose="020B0606020202030204" pitchFamily="34" charset="0"/>
                        <a:ea typeface="MS Mincho" panose="02020609040205080304" pitchFamily="49" charset="-128"/>
                        <a:cs typeface="Times New Roman" panose="02020603050405020304" pitchFamily="18" charset="0"/>
                      </a:endParaRPr>
                    </a:p>
                  </a:txBody>
                  <a:tcPr marL="62835" marR="62835" marT="0" marB="0"/>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X</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X</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X</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dirty="0">
                          <a:effectLst/>
                        </a:rPr>
                        <a:t> </a:t>
                      </a:r>
                      <a:endParaRPr lang="en-AU" sz="2000" dirty="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spcBef>
                          <a:spcPts val="240"/>
                        </a:spcBef>
                        <a:spcAft>
                          <a:spcPts val="240"/>
                        </a:spcAft>
                      </a:pPr>
                      <a:r>
                        <a:rPr lang="en-GB" sz="2000" dirty="0">
                          <a:effectLst/>
                        </a:rPr>
                        <a:t> </a:t>
                      </a:r>
                      <a:endParaRPr lang="en-AU" sz="2000" dirty="0">
                        <a:solidFill>
                          <a:srgbClr val="000000"/>
                        </a:solidFill>
                        <a:effectLst/>
                        <a:latin typeface="Arial" panose="020B0604020202020204" pitchFamily="34" charset="0"/>
                        <a:ea typeface="Arial" panose="020B0604020202020204" pitchFamily="34" charset="0"/>
                      </a:endParaRPr>
                    </a:p>
                  </a:txBody>
                  <a:tcPr marL="62835" marR="62835" marT="0" marB="0"/>
                </a:tc>
                <a:extLst>
                  <a:ext uri="{0D108BD9-81ED-4DB2-BD59-A6C34878D82A}">
                    <a16:rowId xmlns:a16="http://schemas.microsoft.com/office/drawing/2014/main" val="198265374"/>
                  </a:ext>
                </a:extLst>
              </a:tr>
              <a:tr h="935353">
                <a:tc>
                  <a:txBody>
                    <a:bodyPr/>
                    <a:lstStyle/>
                    <a:p>
                      <a:pPr>
                        <a:spcBef>
                          <a:spcPts val="300"/>
                        </a:spcBef>
                        <a:spcAft>
                          <a:spcPts val="300"/>
                        </a:spcAft>
                      </a:pPr>
                      <a:r>
                        <a:rPr lang="en-GB" sz="2000">
                          <a:effectLst/>
                        </a:rPr>
                        <a:t>Mobilizing Gaden’s collection data</a:t>
                      </a:r>
                      <a:endParaRPr lang="en-AU" sz="2000">
                        <a:solidFill>
                          <a:srgbClr val="000000"/>
                        </a:solidFill>
                        <a:effectLst/>
                        <a:latin typeface="Arial Narrow" panose="020B0606020202030204" pitchFamily="34" charset="0"/>
                        <a:ea typeface="MS Mincho" panose="02020609040205080304" pitchFamily="49" charset="-128"/>
                        <a:cs typeface="Times New Roman" panose="02020603050405020304" pitchFamily="18" charset="0"/>
                      </a:endParaRPr>
                    </a:p>
                  </a:txBody>
                  <a:tcPr marL="62835" marR="62835" marT="0" marB="0"/>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X</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X</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X</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spcBef>
                          <a:spcPts val="240"/>
                        </a:spcBef>
                        <a:spcAft>
                          <a:spcPts val="240"/>
                        </a:spcAft>
                      </a:pPr>
                      <a:r>
                        <a:rPr lang="en-GB" sz="2000" dirty="0">
                          <a:effectLst/>
                        </a:rPr>
                        <a:t> </a:t>
                      </a:r>
                      <a:endParaRPr lang="en-AU" sz="2000" dirty="0">
                        <a:solidFill>
                          <a:srgbClr val="000000"/>
                        </a:solidFill>
                        <a:effectLst/>
                        <a:latin typeface="Arial" panose="020B0604020202020204" pitchFamily="34" charset="0"/>
                        <a:ea typeface="Arial" panose="020B0604020202020204" pitchFamily="34" charset="0"/>
                      </a:endParaRPr>
                    </a:p>
                  </a:txBody>
                  <a:tcPr marL="62835" marR="62835" marT="0" marB="0"/>
                </a:tc>
                <a:extLst>
                  <a:ext uri="{0D108BD9-81ED-4DB2-BD59-A6C34878D82A}">
                    <a16:rowId xmlns:a16="http://schemas.microsoft.com/office/drawing/2014/main" val="3384337862"/>
                  </a:ext>
                </a:extLst>
              </a:tr>
              <a:tr h="935353">
                <a:tc>
                  <a:txBody>
                    <a:bodyPr/>
                    <a:lstStyle/>
                    <a:p>
                      <a:pPr>
                        <a:spcBef>
                          <a:spcPts val="300"/>
                        </a:spcBef>
                        <a:spcAft>
                          <a:spcPts val="300"/>
                        </a:spcAft>
                      </a:pPr>
                      <a:r>
                        <a:rPr lang="en-GB" sz="2000">
                          <a:effectLst/>
                        </a:rPr>
                        <a:t>Mobilising Clayton’s collection data.</a:t>
                      </a:r>
                      <a:endParaRPr lang="en-AU" sz="2000">
                        <a:solidFill>
                          <a:srgbClr val="000000"/>
                        </a:solidFill>
                        <a:effectLst/>
                        <a:latin typeface="Arial Narrow" panose="020B0606020202030204" pitchFamily="34" charset="0"/>
                        <a:ea typeface="MS Mincho" panose="02020609040205080304" pitchFamily="49" charset="-128"/>
                        <a:cs typeface="Times New Roman" panose="02020603050405020304" pitchFamily="18" charset="0"/>
                      </a:endParaRPr>
                    </a:p>
                  </a:txBody>
                  <a:tcPr marL="62835" marR="62835" marT="0" marB="0"/>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X</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X</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X</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lgn="ctr">
                        <a:spcBef>
                          <a:spcPts val="240"/>
                        </a:spcBef>
                        <a:spcAft>
                          <a:spcPts val="240"/>
                        </a:spcAft>
                      </a:pPr>
                      <a:r>
                        <a:rPr lang="en-GB" sz="2000">
                          <a:effectLst/>
                        </a:rPr>
                        <a:t> </a:t>
                      </a:r>
                      <a:endParaRPr lang="en-AU" sz="2000">
                        <a:solidFill>
                          <a:srgbClr val="000000"/>
                        </a:solidFill>
                        <a:effectLst/>
                        <a:latin typeface="Arial" panose="020B0604020202020204" pitchFamily="34" charset="0"/>
                        <a:ea typeface="Arial" panose="020B0604020202020204" pitchFamily="34" charset="0"/>
                      </a:endParaRPr>
                    </a:p>
                  </a:txBody>
                  <a:tcPr marL="62835" marR="62835" marT="0" marB="0" anchor="ctr"/>
                </a:tc>
                <a:tc>
                  <a:txBody>
                    <a:bodyPr/>
                    <a:lstStyle/>
                    <a:p>
                      <a:pPr>
                        <a:spcBef>
                          <a:spcPts val="240"/>
                        </a:spcBef>
                        <a:spcAft>
                          <a:spcPts val="240"/>
                        </a:spcAft>
                      </a:pPr>
                      <a:r>
                        <a:rPr lang="en-GB" sz="2000" dirty="0">
                          <a:effectLst/>
                        </a:rPr>
                        <a:t> </a:t>
                      </a:r>
                      <a:endParaRPr lang="en-AU" sz="2000" dirty="0">
                        <a:solidFill>
                          <a:srgbClr val="000000"/>
                        </a:solidFill>
                        <a:effectLst/>
                        <a:latin typeface="Arial" panose="020B0604020202020204" pitchFamily="34" charset="0"/>
                        <a:ea typeface="Arial" panose="020B0604020202020204" pitchFamily="34" charset="0"/>
                      </a:endParaRPr>
                    </a:p>
                  </a:txBody>
                  <a:tcPr marL="62835" marR="62835" marT="0" marB="0"/>
                </a:tc>
                <a:extLst>
                  <a:ext uri="{0D108BD9-81ED-4DB2-BD59-A6C34878D82A}">
                    <a16:rowId xmlns:a16="http://schemas.microsoft.com/office/drawing/2014/main" val="3050440497"/>
                  </a:ext>
                </a:extLst>
              </a:tr>
            </a:tbl>
          </a:graphicData>
        </a:graphic>
      </p:graphicFrame>
      <p:sp>
        <p:nvSpPr>
          <p:cNvPr id="5" name="TextBox 4"/>
          <p:cNvSpPr txBox="1"/>
          <p:nvPr/>
        </p:nvSpPr>
        <p:spPr>
          <a:xfrm>
            <a:off x="478412" y="685800"/>
            <a:ext cx="8436990" cy="830997"/>
          </a:xfrm>
          <a:prstGeom prst="rect">
            <a:avLst/>
          </a:prstGeom>
          <a:noFill/>
        </p:spPr>
        <p:txBody>
          <a:bodyPr wrap="none" rtlCol="0">
            <a:spAutoFit/>
          </a:bodyPr>
          <a:lstStyle/>
          <a:p>
            <a:r>
              <a:rPr lang="en-AU" sz="2400" b="1" dirty="0">
                <a:solidFill>
                  <a:schemeClr val="accent6">
                    <a:lumMod val="75000"/>
                  </a:schemeClr>
                </a:solidFill>
              </a:rPr>
              <a:t>Where: SOUTH PACIFIC REGIONAL HERBARIUM – USP (SUVA, FIJI)</a:t>
            </a:r>
          </a:p>
          <a:p>
            <a:r>
              <a:rPr lang="en-AU" sz="2400" b="1" dirty="0">
                <a:solidFill>
                  <a:schemeClr val="accent6">
                    <a:lumMod val="75000"/>
                  </a:schemeClr>
                </a:solidFill>
              </a:rPr>
              <a:t>When: 31</a:t>
            </a:r>
            <a:r>
              <a:rPr lang="en-AU" sz="2400" b="1" baseline="30000" dirty="0">
                <a:solidFill>
                  <a:schemeClr val="accent6">
                    <a:lumMod val="75000"/>
                  </a:schemeClr>
                </a:solidFill>
              </a:rPr>
              <a:t>st</a:t>
            </a:r>
            <a:r>
              <a:rPr lang="en-AU" sz="2400" b="1" dirty="0">
                <a:solidFill>
                  <a:schemeClr val="accent6">
                    <a:lumMod val="75000"/>
                  </a:schemeClr>
                </a:solidFill>
              </a:rPr>
              <a:t> May 2017 – 30</a:t>
            </a:r>
            <a:r>
              <a:rPr lang="en-AU" sz="2400" b="1" baseline="30000" dirty="0">
                <a:solidFill>
                  <a:schemeClr val="accent6">
                    <a:lumMod val="75000"/>
                  </a:schemeClr>
                </a:solidFill>
              </a:rPr>
              <a:t>th</a:t>
            </a:r>
            <a:r>
              <a:rPr lang="en-AU" sz="2400" b="1" dirty="0">
                <a:solidFill>
                  <a:schemeClr val="accent6">
                    <a:lumMod val="75000"/>
                  </a:schemeClr>
                </a:solidFill>
              </a:rPr>
              <a:t> April 2018</a:t>
            </a:r>
          </a:p>
        </p:txBody>
      </p:sp>
    </p:spTree>
    <p:extLst>
      <p:ext uri="{BB962C8B-B14F-4D97-AF65-F5344CB8AC3E}">
        <p14:creationId xmlns:p14="http://schemas.microsoft.com/office/powerpoint/2010/main" val="2382378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b="1" dirty="0" err="1"/>
              <a:t>Vinaka</a:t>
            </a:r>
            <a:endParaRPr lang="en-US" sz="72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417638"/>
            <a:ext cx="6796999" cy="4876800"/>
          </a:xfrm>
          <a:prstGeom prst="rect">
            <a:avLst/>
          </a:prstGeom>
          <a:effectLst>
            <a:glow rad="127000">
              <a:schemeClr val="accent1">
                <a:alpha val="27000"/>
              </a:schemeClr>
            </a:glow>
          </a:effectLst>
        </p:spPr>
      </p:pic>
    </p:spTree>
    <p:extLst>
      <p:ext uri="{BB962C8B-B14F-4D97-AF65-F5344CB8AC3E}">
        <p14:creationId xmlns:p14="http://schemas.microsoft.com/office/powerpoint/2010/main" val="3028861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1756</TotalTime>
  <Words>337</Words>
  <Application>Microsoft Office PowerPoint</Application>
  <PresentationFormat>On-screen Show (4:3)</PresentationFormat>
  <Paragraphs>128</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MS Mincho</vt:lpstr>
      <vt:lpstr>Angsana New</vt:lpstr>
      <vt:lpstr>Arial</vt:lpstr>
      <vt:lpstr>Arial Narrow</vt:lpstr>
      <vt:lpstr>Calibri</vt:lpstr>
      <vt:lpstr>Times New Roman</vt:lpstr>
      <vt:lpstr>Office Theme</vt:lpstr>
      <vt:lpstr>BID-PA2016-0009: Mobilizing Fiji’s macro-moth collection and data to enhance knowledge and encourage protection of Fiji’s unique Biodiversity.</vt:lpstr>
      <vt:lpstr>WHO?</vt:lpstr>
      <vt:lpstr>WHAT &amp; WHY ?</vt:lpstr>
      <vt:lpstr>Data Sources:</vt:lpstr>
      <vt:lpstr>HOW?</vt:lpstr>
      <vt:lpstr>Goal 1: Increase available biodiversity data, within and beyond the grant period</vt:lpstr>
      <vt:lpstr>GOAL 2:  Apply biodiversity data in response to conservation priorities</vt:lpstr>
      <vt:lpstr>WHERE &amp; WHEN?</vt:lpstr>
      <vt:lpstr>Vinaka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Siteri</cp:lastModifiedBy>
  <cp:revision>137</cp:revision>
  <cp:lastPrinted>2016-04-28T21:48:27Z</cp:lastPrinted>
  <dcterms:created xsi:type="dcterms:W3CDTF">2015-07-07T02:10:14Z</dcterms:created>
  <dcterms:modified xsi:type="dcterms:W3CDTF">2017-07-26T09:29:07Z</dcterms:modified>
</cp:coreProperties>
</file>