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13"/>
  </p:notesMasterIdLst>
  <p:sldIdLst>
    <p:sldId id="256" r:id="rId2"/>
    <p:sldId id="279" r:id="rId3"/>
    <p:sldId id="264" r:id="rId4"/>
    <p:sldId id="293" r:id="rId5"/>
    <p:sldId id="286" r:id="rId6"/>
    <p:sldId id="280" r:id="rId7"/>
    <p:sldId id="291" r:id="rId8"/>
    <p:sldId id="276" r:id="rId9"/>
    <p:sldId id="294" r:id="rId10"/>
    <p:sldId id="271" r:id="rId11"/>
    <p:sldId id="295" r:id="rId1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0E2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1384" y="-35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6675AC1-29D8-444D-BB39-EAFCED7F4114}" type="datetimeFigureOut">
              <a:rPr lang="en-US"/>
              <a:pPr>
                <a:defRPr/>
              </a:pPr>
              <a:t>10/11/16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BA7E11F-83AF-8E4C-954D-5AB1D905A63C}" type="slidenum">
              <a:rPr lang="en-US"/>
              <a:pPr>
                <a:defRPr/>
              </a:pPr>
              <a:t>‹#›</a:t>
            </a:fld>
            <a:endParaRPr lang="en-US"/>
          </a:p>
        </p:txBody>
      </p:sp>
    </p:spTree>
    <p:extLst>
      <p:ext uri="{BB962C8B-B14F-4D97-AF65-F5344CB8AC3E}">
        <p14:creationId xmlns:p14="http://schemas.microsoft.com/office/powerpoint/2010/main" val="2589815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twitter.com/hashtag/epicctcn?src=hash"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1200" b="1" u="sng" dirty="0">
                <a:solidFill>
                  <a:schemeClr val="hlink"/>
                </a:solidFill>
                <a:hlinkClick r:id="rId3"/>
              </a:rPr>
              <a:t>#</a:t>
            </a:r>
            <a:r>
              <a:rPr lang="en-US" sz="1200" b="1" u="sng" dirty="0" err="1">
                <a:solidFill>
                  <a:schemeClr val="hlink"/>
                </a:solidFill>
                <a:hlinkClick r:id="rId3"/>
              </a:rPr>
              <a:t>epicctcn</a:t>
            </a:r>
            <a:r>
              <a:rPr lang="en-US" sz="1200" b="1" dirty="0">
                <a:solidFill>
                  <a:schemeClr val="dk1"/>
                </a:solidFill>
              </a:rPr>
              <a:t> nine natural history museums, united to digitize the Cenozoic invertebrate fossils of the eastern Pacific.</a:t>
            </a:r>
            <a:r>
              <a:rPr lang="en-US" sz="1200" b="1" dirty="0">
                <a:solidFill>
                  <a:schemeClr val="dk1"/>
                </a:solidFill>
                <a:hlinkClick r:id="rId3"/>
              </a:rPr>
              <a:t> </a:t>
            </a:r>
          </a:p>
          <a:p>
            <a:pPr lvl="0">
              <a:spcBef>
                <a:spcPts val="0"/>
              </a:spcBef>
              <a:buNone/>
            </a:pPr>
            <a:endParaRPr b="1" dirty="0"/>
          </a:p>
          <a:p>
            <a:pPr lvl="0">
              <a:spcBef>
                <a:spcPts val="0"/>
              </a:spcBef>
              <a:buNone/>
            </a:pPr>
            <a:r>
              <a:rPr lang="en-US" b="1" dirty="0"/>
              <a:t>#</a:t>
            </a:r>
            <a:r>
              <a:rPr lang="en-US" b="1" dirty="0" err="1"/>
              <a:t>GLI</a:t>
            </a:r>
            <a:r>
              <a:rPr lang="en-US" b="1" dirty="0"/>
              <a:t> One of the greatest threats to the health of North America's Great Lakes is invasion by exotic species, several of which already have had catastrophic impacts on property values, the fisheries, shipping, and tourism industries, and continue to threaten the survival of native species and wetland ecosystems. This bi-national thematic collections 	network of &gt;20 institutions from eight states and Canada will digitize 1.73 million historical specimens representing 2,550 species of exotic fish, clams, snails, mussels, algae, plants, and their look-alikes documented to occur in the Great Lakes Basin.</a:t>
            </a:r>
          </a:p>
          <a:p>
            <a:pPr lvl="0">
              <a:spcBef>
                <a:spcPts val="0"/>
              </a:spcBef>
              <a:buNone/>
            </a:pPr>
            <a:endParaRPr b="1" dirty="0"/>
          </a:p>
          <a:p>
            <a:pPr lvl="0">
              <a:spcBef>
                <a:spcPts val="0"/>
              </a:spcBef>
              <a:buClr>
                <a:schemeClr val="dk1"/>
              </a:buClr>
              <a:buSzPct val="78571"/>
              <a:buFont typeface="Arial"/>
              <a:buNone/>
            </a:pPr>
            <a:r>
              <a:rPr lang="en-US" b="1" dirty="0">
                <a:solidFill>
                  <a:schemeClr val="dk1"/>
                </a:solidFill>
              </a:rPr>
              <a:t>How many collections are there in Thematic Collection Networks?</a:t>
            </a:r>
            <a:br>
              <a:rPr lang="en-US" b="1" dirty="0">
                <a:solidFill>
                  <a:schemeClr val="dk1"/>
                </a:solidFill>
              </a:rPr>
            </a:br>
            <a:r>
              <a:rPr lang="en-US" b="1" dirty="0">
                <a:solidFill>
                  <a:schemeClr val="dk1"/>
                </a:solidFill>
              </a:rPr>
              <a:t>More than 271 institutions across 15 </a:t>
            </a:r>
            <a:r>
              <a:rPr lang="en-US" b="1" dirty="0" err="1">
                <a:solidFill>
                  <a:schemeClr val="dk1"/>
                </a:solidFill>
              </a:rPr>
              <a:t>tcns</a:t>
            </a:r>
            <a:r>
              <a:rPr lang="en-US" b="1" dirty="0">
                <a:solidFill>
                  <a:schemeClr val="dk1"/>
                </a:solidFill>
              </a:rPr>
              <a:t> + 15 pens, with more than 475 total distinct collections (and new </a:t>
            </a:r>
            <a:r>
              <a:rPr lang="en-US" b="1" dirty="0" err="1">
                <a:solidFill>
                  <a:schemeClr val="dk1"/>
                </a:solidFill>
              </a:rPr>
              <a:t>TCNs</a:t>
            </a:r>
            <a:r>
              <a:rPr lang="en-US" b="1" dirty="0">
                <a:solidFill>
                  <a:schemeClr val="dk1"/>
                </a:solidFill>
              </a:rPr>
              <a:t> coming soon).</a:t>
            </a:r>
            <a:br>
              <a:rPr lang="en-US" b="1" dirty="0">
                <a:solidFill>
                  <a:schemeClr val="dk1"/>
                </a:solidFill>
              </a:rPr>
            </a:br>
            <a:r>
              <a:rPr lang="en-US" b="1" dirty="0">
                <a:solidFill>
                  <a:schemeClr val="dk1"/>
                </a:solidFill>
              </a:rPr>
              <a:t/>
            </a:r>
            <a:br>
              <a:rPr lang="en-US" b="1" dirty="0">
                <a:solidFill>
                  <a:schemeClr val="dk1"/>
                </a:solidFill>
              </a:rPr>
            </a:br>
            <a:r>
              <a:rPr lang="en-US" b="1" dirty="0">
                <a:solidFill>
                  <a:schemeClr val="dk1"/>
                </a:solidFill>
              </a:rPr>
              <a:t>From everyone (awardees, </a:t>
            </a:r>
            <a:r>
              <a:rPr lang="en-US" b="1" dirty="0" err="1">
                <a:solidFill>
                  <a:schemeClr val="dk1"/>
                </a:solidFill>
              </a:rPr>
              <a:t>subawards</a:t>
            </a:r>
            <a:r>
              <a:rPr lang="en-US" b="1" dirty="0">
                <a:solidFill>
                  <a:schemeClr val="dk1"/>
                </a:solidFill>
              </a:rPr>
              <a:t>, volunteers, …) a current total of 786 record sets</a:t>
            </a:r>
            <a:br>
              <a:rPr lang="en-US" b="1" dirty="0">
                <a:solidFill>
                  <a:schemeClr val="dk1"/>
                </a:solidFill>
              </a:rPr>
            </a:br>
            <a:r>
              <a:rPr lang="en-US" b="1" dirty="0">
                <a:solidFill>
                  <a:schemeClr val="dk1"/>
                </a:solidFill>
              </a:rPr>
              <a:t>Data coming not only from the USA, but also Brazil Norway Sweden South Africa Denmark France New Zealand. What about your collections?</a:t>
            </a:r>
            <a:r>
              <a:rPr lang="en-US" dirty="0">
                <a:solidFill>
                  <a:schemeClr val="dk1"/>
                </a:solidFill>
              </a:rPr>
              <a:t/>
            </a:r>
            <a:br>
              <a:rPr lang="en-US" dirty="0">
                <a:solidFill>
                  <a:schemeClr val="dk1"/>
                </a:solidFill>
              </a:rPr>
            </a:br>
            <a:r>
              <a:rPr lang="en-US" dirty="0">
                <a:solidFill>
                  <a:schemeClr val="dk1"/>
                </a:solidFill>
              </a:rPr>
              <a:t> </a:t>
            </a:r>
            <a:br>
              <a:rPr lang="en-US" dirty="0">
                <a:solidFill>
                  <a:schemeClr val="dk1"/>
                </a:solidFill>
              </a:rPr>
            </a:br>
            <a:r>
              <a:rPr lang="en-US" dirty="0">
                <a:solidFill>
                  <a:schemeClr val="dk1"/>
                </a:solidFill>
              </a:rPr>
              <a:t>Have other collaborators or contacts been involved? (as of April 2015)</a:t>
            </a:r>
            <a:br>
              <a:rPr lang="en-US" dirty="0">
                <a:solidFill>
                  <a:schemeClr val="dk1"/>
                </a:solidFill>
              </a:rPr>
            </a:br>
            <a:r>
              <a:rPr lang="en-US" dirty="0">
                <a:solidFill>
                  <a:schemeClr val="dk1"/>
                </a:solidFill>
              </a:rPr>
              <a:t>Institutions collaborating in </a:t>
            </a:r>
            <a:r>
              <a:rPr lang="en-US" dirty="0" err="1">
                <a:solidFill>
                  <a:schemeClr val="dk1"/>
                </a:solidFill>
              </a:rPr>
              <a:t>TCNs</a:t>
            </a:r>
            <a:r>
              <a:rPr lang="en-US" dirty="0">
                <a:solidFill>
                  <a:schemeClr val="dk1"/>
                </a:solidFill>
              </a:rPr>
              <a:t> and </a:t>
            </a:r>
            <a:r>
              <a:rPr lang="en-US" dirty="0" err="1">
                <a:solidFill>
                  <a:schemeClr val="dk1"/>
                </a:solidFill>
              </a:rPr>
              <a:t>PENs</a:t>
            </a:r>
            <a:r>
              <a:rPr lang="en-US" dirty="0">
                <a:solidFill>
                  <a:schemeClr val="dk1"/>
                </a:solidFill>
              </a:rPr>
              <a:t> (271): https://</a:t>
            </a:r>
            <a:r>
              <a:rPr lang="en-US" dirty="0" err="1">
                <a:solidFill>
                  <a:schemeClr val="dk1"/>
                </a:solidFill>
              </a:rPr>
              <a:t>www.idigbio.org</a:t>
            </a:r>
            <a:r>
              <a:rPr lang="en-US" dirty="0">
                <a:solidFill>
                  <a:schemeClr val="dk1"/>
                </a:solidFill>
              </a:rPr>
              <a:t>/content/collaborating-institutions</a:t>
            </a:r>
            <a:br>
              <a:rPr lang="en-US" dirty="0">
                <a:solidFill>
                  <a:schemeClr val="dk1"/>
                </a:solidFill>
              </a:rPr>
            </a:br>
            <a:r>
              <a:rPr lang="en-US" dirty="0">
                <a:solidFill>
                  <a:schemeClr val="dk1"/>
                </a:solidFill>
              </a:rPr>
              <a:t>Current iDigBio publishing over 786 datasets: https://</a:t>
            </a:r>
            <a:r>
              <a:rPr lang="en-US" dirty="0" err="1">
                <a:solidFill>
                  <a:schemeClr val="dk1"/>
                </a:solidFill>
              </a:rPr>
              <a:t>www.idigbio.org</a:t>
            </a:r>
            <a:r>
              <a:rPr lang="en-US" dirty="0">
                <a:solidFill>
                  <a:schemeClr val="dk1"/>
                </a:solidFill>
              </a:rPr>
              <a:t>/portal/publishers</a:t>
            </a:r>
            <a:br>
              <a:rPr lang="en-US" dirty="0">
                <a:solidFill>
                  <a:schemeClr val="dk1"/>
                </a:solidFill>
              </a:rPr>
            </a:br>
            <a:r>
              <a:rPr lang="en-US" dirty="0">
                <a:solidFill>
                  <a:schemeClr val="dk1"/>
                </a:solidFill>
              </a:rPr>
              <a:t>Datasets in the process of being ingested by iDigBio: https://</a:t>
            </a:r>
            <a:r>
              <a:rPr lang="en-US" dirty="0" err="1">
                <a:solidFill>
                  <a:schemeClr val="dk1"/>
                </a:solidFill>
              </a:rPr>
              <a:t>www.idigbio.org</a:t>
            </a:r>
            <a:r>
              <a:rPr lang="en-US" dirty="0">
                <a:solidFill>
                  <a:schemeClr val="dk1"/>
                </a:solidFill>
              </a:rPr>
              <a:t>/wiki/</a:t>
            </a:r>
            <a:r>
              <a:rPr lang="en-US" dirty="0" err="1">
                <a:solidFill>
                  <a:schemeClr val="dk1"/>
                </a:solidFill>
              </a:rPr>
              <a:t>index.php</a:t>
            </a:r>
            <a:r>
              <a:rPr lang="en-US" dirty="0">
                <a:solidFill>
                  <a:schemeClr val="dk1"/>
                </a:solidFill>
              </a:rPr>
              <a:t>/</a:t>
            </a:r>
            <a:r>
              <a:rPr lang="en-US" dirty="0" err="1">
                <a:solidFill>
                  <a:schemeClr val="dk1"/>
                </a:solidFill>
              </a:rPr>
              <a:t>Data_Ingestion_Report</a:t>
            </a:r>
            <a:r>
              <a:rPr lang="en-US" dirty="0">
                <a:solidFill>
                  <a:schemeClr val="dk1"/>
                </a:solidFill>
              </a:rPr>
              <a:t> </a:t>
            </a:r>
          </a:p>
          <a:p>
            <a:pPr marL="285750" lvl="0" indent="-196850">
              <a:spcBef>
                <a:spcPts val="600"/>
              </a:spcBef>
              <a:buClr>
                <a:schemeClr val="dk1"/>
              </a:buClr>
              <a:buChar char="•"/>
            </a:pPr>
            <a:r>
              <a:rPr lang="en-US" b="1" dirty="0" err="1">
                <a:solidFill>
                  <a:schemeClr val="dk1"/>
                </a:solidFill>
                <a:latin typeface="Calibri"/>
                <a:ea typeface="Calibri"/>
                <a:cs typeface="Calibri"/>
                <a:sym typeface="Calibri"/>
              </a:rPr>
              <a:t>Invert</a:t>
            </a:r>
            <a:r>
              <a:rPr lang="en-US" sz="1050" dirty="0" err="1">
                <a:solidFill>
                  <a:schemeClr val="dk1"/>
                </a:solidFill>
                <a:latin typeface="Calibri"/>
                <a:ea typeface="Calibri"/>
                <a:cs typeface="Calibri"/>
                <a:sym typeface="Calibri"/>
              </a:rPr>
              <a:t>Net</a:t>
            </a:r>
            <a:r>
              <a:rPr lang="en-US" sz="1050" dirty="0">
                <a:solidFill>
                  <a:schemeClr val="dk1"/>
                </a:solidFill>
                <a:latin typeface="Calibri"/>
                <a:ea typeface="Calibri"/>
                <a:cs typeface="Calibri"/>
                <a:sym typeface="Calibri"/>
              </a:rPr>
              <a:t>: An Integrative Platform for Research on Environmental Change, Species Discovery and Identification</a:t>
            </a:r>
          </a:p>
          <a:p>
            <a:pPr marL="285750" lvl="0" indent="-196850">
              <a:spcBef>
                <a:spcPts val="600"/>
              </a:spcBef>
              <a:buClr>
                <a:schemeClr val="dk1"/>
              </a:buClr>
              <a:buChar char="•"/>
            </a:pPr>
            <a:r>
              <a:rPr lang="en-US" b="1" dirty="0">
                <a:solidFill>
                  <a:schemeClr val="dk1"/>
                </a:solidFill>
                <a:latin typeface="Calibri"/>
                <a:ea typeface="Calibri"/>
                <a:cs typeface="Calibri"/>
                <a:sym typeface="Calibri"/>
              </a:rPr>
              <a:t>Plants, Herbivores, and Parasitoids</a:t>
            </a:r>
            <a:r>
              <a:rPr lang="en-US" sz="1050" dirty="0">
                <a:solidFill>
                  <a:schemeClr val="dk1"/>
                </a:solidFill>
                <a:latin typeface="Calibri"/>
                <a:ea typeface="Calibri"/>
                <a:cs typeface="Calibri"/>
                <a:sym typeface="Calibri"/>
              </a:rPr>
              <a:t>: A Model System for the Study of Tri-Trophic Associations </a:t>
            </a:r>
          </a:p>
          <a:p>
            <a:pPr marL="285750" lvl="0" indent="-196850">
              <a:spcBef>
                <a:spcPts val="600"/>
              </a:spcBef>
              <a:buClr>
                <a:schemeClr val="dk1"/>
              </a:buClr>
              <a:buChar char="•"/>
            </a:pPr>
            <a:r>
              <a:rPr lang="en-US" sz="1050" dirty="0">
                <a:solidFill>
                  <a:schemeClr val="dk1"/>
                </a:solidFill>
                <a:latin typeface="Calibri"/>
                <a:ea typeface="Calibri"/>
                <a:cs typeface="Calibri"/>
                <a:sym typeface="Calibri"/>
              </a:rPr>
              <a:t>North American </a:t>
            </a:r>
            <a:r>
              <a:rPr lang="en-US" b="1" dirty="0">
                <a:solidFill>
                  <a:schemeClr val="dk1"/>
                </a:solidFill>
                <a:latin typeface="Calibri"/>
                <a:ea typeface="Calibri"/>
                <a:cs typeface="Calibri"/>
                <a:sym typeface="Calibri"/>
              </a:rPr>
              <a:t>Lichens and Bryophytes</a:t>
            </a:r>
            <a:r>
              <a:rPr lang="en-US" sz="1050" dirty="0">
                <a:solidFill>
                  <a:schemeClr val="dk1"/>
                </a:solidFill>
                <a:latin typeface="Calibri"/>
                <a:ea typeface="Calibri"/>
                <a:cs typeface="Calibri"/>
                <a:sym typeface="Calibri"/>
              </a:rPr>
              <a:t>: Sensitive Indicators of Environmental Quality and Change </a:t>
            </a:r>
          </a:p>
          <a:p>
            <a:pPr marL="285750" lvl="0" indent="-196850">
              <a:spcBef>
                <a:spcPts val="600"/>
              </a:spcBef>
              <a:buClr>
                <a:schemeClr val="dk1"/>
              </a:buClr>
              <a:buChar char="•"/>
            </a:pPr>
            <a:r>
              <a:rPr lang="en-US" sz="1050" dirty="0">
                <a:solidFill>
                  <a:schemeClr val="dk1"/>
                </a:solidFill>
                <a:latin typeface="Calibri"/>
                <a:ea typeface="Calibri"/>
                <a:cs typeface="Calibri"/>
                <a:sym typeface="Calibri"/>
              </a:rPr>
              <a:t>Digitizing </a:t>
            </a:r>
            <a:r>
              <a:rPr lang="en-US" b="1" dirty="0">
                <a:solidFill>
                  <a:schemeClr val="dk1"/>
                </a:solidFill>
                <a:latin typeface="Calibri"/>
                <a:ea typeface="Calibri"/>
                <a:cs typeface="Calibri"/>
                <a:sym typeface="Calibri"/>
              </a:rPr>
              <a:t>Fossils</a:t>
            </a:r>
            <a:r>
              <a:rPr lang="en-US" sz="1050" dirty="0">
                <a:solidFill>
                  <a:schemeClr val="dk1"/>
                </a:solidFill>
                <a:latin typeface="Calibri"/>
                <a:ea typeface="Calibri"/>
                <a:cs typeface="Calibri"/>
                <a:sym typeface="Calibri"/>
              </a:rPr>
              <a:t> to Enable New Syntheses in Biogeography - Creating a </a:t>
            </a:r>
            <a:r>
              <a:rPr lang="en-US" sz="1050" dirty="0" err="1">
                <a:solidFill>
                  <a:schemeClr val="dk1"/>
                </a:solidFill>
                <a:latin typeface="Calibri"/>
                <a:ea typeface="Calibri"/>
                <a:cs typeface="Calibri"/>
                <a:sym typeface="Calibri"/>
              </a:rPr>
              <a:t>PALEONICHES-TCN</a:t>
            </a:r>
            <a:r>
              <a:rPr lang="en-US" sz="1050" dirty="0">
                <a:solidFill>
                  <a:schemeClr val="dk1"/>
                </a:solidFill>
                <a:latin typeface="Calibri"/>
                <a:ea typeface="Calibri"/>
                <a:cs typeface="Calibri"/>
                <a:sym typeface="Calibri"/>
              </a:rPr>
              <a:t> </a:t>
            </a:r>
          </a:p>
          <a:p>
            <a:pPr marL="285750" lvl="0" indent="-196850">
              <a:spcBef>
                <a:spcPts val="600"/>
              </a:spcBef>
              <a:buClr>
                <a:schemeClr val="dk1"/>
              </a:buClr>
              <a:buChar char="•"/>
            </a:pPr>
            <a:r>
              <a:rPr lang="en-US" sz="1050" dirty="0">
                <a:solidFill>
                  <a:schemeClr val="dk1"/>
                </a:solidFill>
                <a:latin typeface="Calibri"/>
                <a:ea typeface="Calibri"/>
                <a:cs typeface="Calibri"/>
                <a:sym typeface="Calibri"/>
              </a:rPr>
              <a:t>The </a:t>
            </a:r>
            <a:r>
              <a:rPr lang="en-US" b="1" dirty="0" err="1">
                <a:solidFill>
                  <a:schemeClr val="dk1"/>
                </a:solidFill>
                <a:latin typeface="Calibri"/>
                <a:ea typeface="Calibri"/>
                <a:cs typeface="Calibri"/>
                <a:sym typeface="Calibri"/>
              </a:rPr>
              <a:t>Macrofungi</a:t>
            </a:r>
            <a:r>
              <a:rPr lang="en-US" sz="1050" dirty="0">
                <a:solidFill>
                  <a:schemeClr val="dk1"/>
                </a:solidFill>
                <a:latin typeface="Calibri"/>
                <a:ea typeface="Calibri"/>
                <a:cs typeface="Calibri"/>
                <a:sym typeface="Calibri"/>
              </a:rPr>
              <a:t> Collection Consortium: Unlocking a Biodiversity Resource for Understanding Biotic Interactions, Nutrient Cycling and Human Affairs</a:t>
            </a:r>
          </a:p>
          <a:p>
            <a:pPr marL="285750" lvl="0" indent="-196850">
              <a:spcBef>
                <a:spcPts val="600"/>
              </a:spcBef>
              <a:buClr>
                <a:schemeClr val="dk1"/>
              </a:buClr>
              <a:buChar char="•"/>
            </a:pPr>
            <a:r>
              <a:rPr lang="en-US" sz="1050" dirty="0">
                <a:solidFill>
                  <a:schemeClr val="dk1"/>
                </a:solidFill>
                <a:latin typeface="Calibri"/>
                <a:ea typeface="Calibri"/>
                <a:cs typeface="Calibri"/>
                <a:sym typeface="Calibri"/>
              </a:rPr>
              <a:t>Mobilizing New England </a:t>
            </a:r>
            <a:r>
              <a:rPr lang="en-US" b="1" dirty="0">
                <a:solidFill>
                  <a:schemeClr val="dk1"/>
                </a:solidFill>
                <a:latin typeface="Calibri"/>
                <a:ea typeface="Calibri"/>
                <a:cs typeface="Calibri"/>
                <a:sym typeface="Calibri"/>
              </a:rPr>
              <a:t>Vascular Plant</a:t>
            </a:r>
            <a:r>
              <a:rPr lang="en-US" dirty="0">
                <a:solidFill>
                  <a:schemeClr val="dk1"/>
                </a:solidFill>
                <a:latin typeface="Calibri"/>
                <a:ea typeface="Calibri"/>
                <a:cs typeface="Calibri"/>
                <a:sym typeface="Calibri"/>
              </a:rPr>
              <a:t> </a:t>
            </a:r>
            <a:r>
              <a:rPr lang="en-US" sz="1050" dirty="0">
                <a:solidFill>
                  <a:schemeClr val="dk1"/>
                </a:solidFill>
                <a:latin typeface="Calibri"/>
                <a:ea typeface="Calibri"/>
                <a:cs typeface="Calibri"/>
                <a:sym typeface="Calibri"/>
              </a:rPr>
              <a:t>Specimen Data to Track Environmental Change</a:t>
            </a:r>
          </a:p>
          <a:p>
            <a:pPr marL="285750" lvl="0" indent="-196850">
              <a:spcBef>
                <a:spcPts val="600"/>
              </a:spcBef>
              <a:buClr>
                <a:schemeClr val="dk1"/>
              </a:buClr>
              <a:buChar char="•"/>
            </a:pPr>
            <a:r>
              <a:rPr lang="en-US" sz="1050" dirty="0">
                <a:solidFill>
                  <a:schemeClr val="dk1"/>
                </a:solidFill>
                <a:latin typeface="Calibri"/>
                <a:ea typeface="Calibri"/>
                <a:cs typeface="Calibri"/>
                <a:sym typeface="Calibri"/>
              </a:rPr>
              <a:t>Southwest Collections of </a:t>
            </a:r>
            <a:r>
              <a:rPr lang="en-US" b="1" dirty="0">
                <a:solidFill>
                  <a:schemeClr val="dk1"/>
                </a:solidFill>
                <a:latin typeface="Calibri"/>
                <a:ea typeface="Calibri"/>
                <a:cs typeface="Calibri"/>
                <a:sym typeface="Calibri"/>
              </a:rPr>
              <a:t>Arthropods</a:t>
            </a:r>
            <a:r>
              <a:rPr lang="en-US" sz="1050" dirty="0">
                <a:solidFill>
                  <a:schemeClr val="dk1"/>
                </a:solidFill>
                <a:latin typeface="Calibri"/>
                <a:ea typeface="Calibri"/>
                <a:cs typeface="Calibri"/>
                <a:sym typeface="Calibri"/>
              </a:rPr>
              <a:t> Network (SCAN): A Model for Collections Digitization to Promote Taxonomic and Ecological Research </a:t>
            </a:r>
          </a:p>
          <a:p>
            <a:pPr marL="285750" lvl="0" indent="-196850">
              <a:spcBef>
                <a:spcPts val="600"/>
              </a:spcBef>
              <a:buClr>
                <a:schemeClr val="dk1"/>
              </a:buClr>
              <a:buChar char="•"/>
            </a:pPr>
            <a:r>
              <a:rPr lang="en-US" sz="1050" dirty="0" err="1">
                <a:solidFill>
                  <a:schemeClr val="dk1"/>
                </a:solidFill>
                <a:latin typeface="Calibri"/>
                <a:ea typeface="Calibri"/>
                <a:cs typeface="Calibri"/>
                <a:sym typeface="Calibri"/>
              </a:rPr>
              <a:t>iDigPaleo</a:t>
            </a:r>
            <a:r>
              <a:rPr lang="en-US" sz="1050" dirty="0">
                <a:solidFill>
                  <a:schemeClr val="dk1"/>
                </a:solidFill>
                <a:latin typeface="Calibri"/>
                <a:ea typeface="Calibri"/>
                <a:cs typeface="Calibri"/>
                <a:sym typeface="Calibri"/>
              </a:rPr>
              <a:t>: </a:t>
            </a:r>
            <a:r>
              <a:rPr lang="en-US" b="1" dirty="0">
                <a:solidFill>
                  <a:schemeClr val="dk1"/>
                </a:solidFill>
                <a:latin typeface="Calibri"/>
                <a:ea typeface="Calibri"/>
                <a:cs typeface="Calibri"/>
                <a:sym typeface="Calibri"/>
              </a:rPr>
              <a:t>Fossil Insect </a:t>
            </a:r>
            <a:r>
              <a:rPr lang="en-US" sz="1050" dirty="0">
                <a:solidFill>
                  <a:schemeClr val="dk1"/>
                </a:solidFill>
                <a:latin typeface="Calibri"/>
                <a:ea typeface="Calibri"/>
                <a:cs typeface="Calibri"/>
                <a:sym typeface="Calibri"/>
              </a:rPr>
              <a:t>Collaborative: A Deep-Time Approach to Studying Diversification and Response to Environmental Change</a:t>
            </a:r>
          </a:p>
          <a:p>
            <a:pPr marL="285750" lvl="0" indent="-196850">
              <a:spcBef>
                <a:spcPts val="600"/>
              </a:spcBef>
              <a:buClr>
                <a:schemeClr val="dk1"/>
              </a:buClr>
              <a:buChar char="•"/>
            </a:pPr>
            <a:r>
              <a:rPr lang="en-US" sz="1050" dirty="0">
                <a:solidFill>
                  <a:schemeClr val="dk1"/>
                </a:solidFill>
                <a:latin typeface="Calibri"/>
                <a:ea typeface="Calibri"/>
                <a:cs typeface="Calibri"/>
                <a:sym typeface="Calibri"/>
              </a:rPr>
              <a:t>Developing a Centralized Digital Archive of Vouchered </a:t>
            </a:r>
            <a:r>
              <a:rPr lang="en-US" b="1" dirty="0">
                <a:solidFill>
                  <a:schemeClr val="dk1"/>
                </a:solidFill>
                <a:latin typeface="Calibri"/>
                <a:ea typeface="Calibri"/>
                <a:cs typeface="Calibri"/>
                <a:sym typeface="Calibri"/>
              </a:rPr>
              <a:t>Animal Communication Signals</a:t>
            </a:r>
          </a:p>
          <a:p>
            <a:pPr marL="285750" lvl="0" indent="-196850">
              <a:spcBef>
                <a:spcPts val="600"/>
              </a:spcBef>
              <a:buClr>
                <a:schemeClr val="dk1"/>
              </a:buClr>
              <a:buChar char="•"/>
            </a:pPr>
            <a:r>
              <a:rPr lang="en-US" sz="1050" dirty="0">
                <a:solidFill>
                  <a:schemeClr val="dk1"/>
                </a:solidFill>
                <a:latin typeface="Calibri"/>
                <a:ea typeface="Calibri"/>
                <a:cs typeface="Calibri"/>
                <a:sym typeface="Calibri"/>
              </a:rPr>
              <a:t>The </a:t>
            </a:r>
            <a:r>
              <a:rPr lang="en-US" b="1" dirty="0" err="1">
                <a:solidFill>
                  <a:schemeClr val="dk1"/>
                </a:solidFill>
                <a:latin typeface="Calibri"/>
                <a:ea typeface="Calibri"/>
                <a:cs typeface="Calibri"/>
                <a:sym typeface="Calibri"/>
              </a:rPr>
              <a:t>Macroalgal</a:t>
            </a:r>
            <a:r>
              <a:rPr lang="en-US" dirty="0">
                <a:solidFill>
                  <a:schemeClr val="dk1"/>
                </a:solidFill>
                <a:latin typeface="Calibri"/>
                <a:ea typeface="Calibri"/>
                <a:cs typeface="Calibri"/>
                <a:sym typeface="Calibri"/>
              </a:rPr>
              <a:t> </a:t>
            </a:r>
            <a:r>
              <a:rPr lang="en-US" sz="1050" dirty="0">
                <a:solidFill>
                  <a:schemeClr val="dk1"/>
                </a:solidFill>
                <a:latin typeface="Calibri"/>
                <a:ea typeface="Calibri"/>
                <a:cs typeface="Calibri"/>
                <a:sym typeface="Calibri"/>
              </a:rPr>
              <a:t>Herbarium Consortium: Accessing 150 Years of Specimen Data to Understand Changes in the Marine/Aquatic Environment</a:t>
            </a:r>
          </a:p>
          <a:p>
            <a:pPr marL="285750" lvl="0" indent="-196850">
              <a:spcBef>
                <a:spcPts val="600"/>
              </a:spcBef>
              <a:buClr>
                <a:schemeClr val="dk1"/>
              </a:buClr>
              <a:buChar char="•"/>
            </a:pPr>
            <a:r>
              <a:rPr lang="en-US" sz="1050" dirty="0">
                <a:solidFill>
                  <a:schemeClr val="dk1"/>
                </a:solidFill>
                <a:latin typeface="Calibri"/>
                <a:ea typeface="Calibri"/>
                <a:cs typeface="Calibri"/>
                <a:sym typeface="Calibri"/>
              </a:rPr>
              <a:t>Collaborative: Documenting the Occurrence through Space &amp; Time of Aquatic </a:t>
            </a:r>
            <a:r>
              <a:rPr lang="en-US" b="1" dirty="0">
                <a:solidFill>
                  <a:schemeClr val="dk1"/>
                </a:solidFill>
                <a:latin typeface="Calibri"/>
                <a:ea typeface="Calibri"/>
                <a:cs typeface="Calibri"/>
                <a:sym typeface="Calibri"/>
              </a:rPr>
              <a:t>Non-indigenous Fish, Mollusks, Algae, &amp; Plants</a:t>
            </a:r>
            <a:r>
              <a:rPr lang="en-US" dirty="0">
                <a:solidFill>
                  <a:schemeClr val="dk1"/>
                </a:solidFill>
                <a:latin typeface="Calibri"/>
                <a:ea typeface="Calibri"/>
                <a:cs typeface="Calibri"/>
                <a:sym typeface="Calibri"/>
              </a:rPr>
              <a:t> </a:t>
            </a:r>
            <a:r>
              <a:rPr lang="en-US" sz="1050" dirty="0">
                <a:solidFill>
                  <a:schemeClr val="dk1"/>
                </a:solidFill>
                <a:latin typeface="Calibri"/>
                <a:ea typeface="Calibri"/>
                <a:cs typeface="Calibri"/>
                <a:sym typeface="Calibri"/>
              </a:rPr>
              <a:t>Threatening North America's Great Lakes</a:t>
            </a:r>
          </a:p>
          <a:p>
            <a:pPr marL="285750" lvl="0" indent="-196850">
              <a:spcBef>
                <a:spcPts val="600"/>
              </a:spcBef>
              <a:buClr>
                <a:schemeClr val="dk1"/>
              </a:buClr>
              <a:buChar char="•"/>
            </a:pPr>
            <a:r>
              <a:rPr lang="en-US" sz="1050" dirty="0">
                <a:solidFill>
                  <a:schemeClr val="dk1"/>
                </a:solidFill>
                <a:latin typeface="Calibri"/>
                <a:ea typeface="Calibri"/>
                <a:cs typeface="Calibri"/>
                <a:sym typeface="Calibri"/>
              </a:rPr>
              <a:t>Collaborative Research: The Key to the Cabinets: Building and Sustaining a Research Database for a Global Biodiversity Hotspot (</a:t>
            </a:r>
            <a:r>
              <a:rPr lang="en-US" b="1" dirty="0">
                <a:solidFill>
                  <a:schemeClr val="dk1"/>
                </a:solidFill>
                <a:latin typeface="Calibri"/>
                <a:ea typeface="Calibri"/>
                <a:cs typeface="Calibri"/>
                <a:sym typeface="Calibri"/>
              </a:rPr>
              <a:t>plants</a:t>
            </a:r>
            <a:r>
              <a:rPr lang="en-US" sz="1050" dirty="0">
                <a:solidFill>
                  <a:schemeClr val="dk1"/>
                </a:solidFill>
                <a:latin typeface="Calibri"/>
                <a:ea typeface="Calibri"/>
                <a:cs typeface="Calibri"/>
                <a:sym typeface="Calibri"/>
              </a:rPr>
              <a:t>)</a:t>
            </a:r>
          </a:p>
          <a:p>
            <a:pPr marL="285750" lvl="0" indent="-196850">
              <a:spcBef>
                <a:spcPts val="600"/>
              </a:spcBef>
              <a:buClr>
                <a:schemeClr val="dk1"/>
              </a:buClr>
              <a:buChar char="•"/>
            </a:pPr>
            <a:r>
              <a:rPr lang="en-US" sz="1050" dirty="0" err="1">
                <a:solidFill>
                  <a:schemeClr val="dk1"/>
                </a:solidFill>
                <a:latin typeface="Calibri"/>
                <a:ea typeface="Calibri"/>
                <a:cs typeface="Calibri"/>
                <a:sym typeface="Calibri"/>
              </a:rPr>
              <a:t>InvertEBase</a:t>
            </a:r>
            <a:r>
              <a:rPr lang="en-US" sz="1050" dirty="0">
                <a:solidFill>
                  <a:schemeClr val="dk1"/>
                </a:solidFill>
                <a:latin typeface="Calibri"/>
                <a:ea typeface="Calibri"/>
                <a:cs typeface="Calibri"/>
                <a:sym typeface="Calibri"/>
              </a:rPr>
              <a:t>: reaching back to see the future: species-rich </a:t>
            </a:r>
            <a:r>
              <a:rPr lang="en-US" b="1" dirty="0">
                <a:solidFill>
                  <a:schemeClr val="dk1"/>
                </a:solidFill>
                <a:latin typeface="Calibri"/>
                <a:ea typeface="Calibri"/>
                <a:cs typeface="Calibri"/>
                <a:sym typeface="Calibri"/>
              </a:rPr>
              <a:t>invertebrate faunas </a:t>
            </a:r>
            <a:r>
              <a:rPr lang="en-US" sz="1050" dirty="0">
                <a:solidFill>
                  <a:schemeClr val="dk1"/>
                </a:solidFill>
                <a:latin typeface="Calibri"/>
                <a:ea typeface="Calibri"/>
                <a:cs typeface="Calibri"/>
                <a:sym typeface="Calibri"/>
              </a:rPr>
              <a:t>document causes and consequences of biodiversity shifts</a:t>
            </a:r>
          </a:p>
          <a:p>
            <a:pPr marL="285750" lvl="0" indent="-196850">
              <a:spcBef>
                <a:spcPts val="600"/>
              </a:spcBef>
              <a:buClr>
                <a:schemeClr val="dk1"/>
              </a:buClr>
              <a:buChar char="•"/>
            </a:pPr>
            <a:r>
              <a:rPr lang="en-US" sz="1050" dirty="0">
                <a:solidFill>
                  <a:schemeClr val="dk1"/>
                </a:solidFill>
                <a:latin typeface="Calibri"/>
                <a:ea typeface="Calibri"/>
                <a:cs typeface="Calibri"/>
                <a:sym typeface="Calibri"/>
              </a:rPr>
              <a:t>The </a:t>
            </a:r>
            <a:r>
              <a:rPr lang="en-US" b="1" dirty="0" err="1">
                <a:solidFill>
                  <a:schemeClr val="dk1"/>
                </a:solidFill>
                <a:latin typeface="Calibri"/>
                <a:ea typeface="Calibri"/>
                <a:cs typeface="Calibri"/>
                <a:sym typeface="Calibri"/>
              </a:rPr>
              <a:t>Microfungi</a:t>
            </a:r>
            <a:r>
              <a:rPr lang="en-US" dirty="0">
                <a:solidFill>
                  <a:schemeClr val="dk1"/>
                </a:solidFill>
                <a:latin typeface="Calibri"/>
                <a:ea typeface="Calibri"/>
                <a:cs typeface="Calibri"/>
                <a:sym typeface="Calibri"/>
              </a:rPr>
              <a:t> </a:t>
            </a:r>
            <a:r>
              <a:rPr lang="en-US" sz="1050" dirty="0">
                <a:solidFill>
                  <a:schemeClr val="dk1"/>
                </a:solidFill>
                <a:latin typeface="Calibri"/>
                <a:ea typeface="Calibri"/>
                <a:cs typeface="Calibri"/>
                <a:sym typeface="Calibri"/>
              </a:rPr>
              <a:t>Collections Consortium: A Networked Approach to Digitizing Small Fungi with Large Impacts on the Function and Health of Ecosystems​ (</a:t>
            </a:r>
            <a:r>
              <a:rPr lang="en-US" sz="1050" dirty="0" err="1">
                <a:solidFill>
                  <a:schemeClr val="dk1"/>
                </a:solidFill>
                <a:latin typeface="Calibri"/>
                <a:ea typeface="Calibri"/>
                <a:cs typeface="Calibri"/>
                <a:sym typeface="Calibri"/>
              </a:rPr>
              <a:t>MiCC</a:t>
            </a:r>
            <a:r>
              <a:rPr lang="en-US" sz="1050" dirty="0">
                <a:solidFill>
                  <a:schemeClr val="dk1"/>
                </a:solidFill>
                <a:latin typeface="Calibri"/>
                <a:ea typeface="Calibri"/>
                <a:cs typeface="Calibri"/>
                <a:sym typeface="Calibri"/>
              </a:rPr>
              <a:t>)</a:t>
            </a:r>
          </a:p>
          <a:p>
            <a:pPr marL="285750" lvl="0" indent="-196850" rtl="0">
              <a:spcBef>
                <a:spcPts val="600"/>
              </a:spcBef>
              <a:buClr>
                <a:schemeClr val="dk1"/>
              </a:buClr>
              <a:buChar char="•"/>
            </a:pPr>
            <a:r>
              <a:rPr lang="en-US" sz="1050" dirty="0">
                <a:solidFill>
                  <a:schemeClr val="dk1"/>
                </a:solidFill>
                <a:latin typeface="Calibri"/>
                <a:ea typeface="Calibri"/>
                <a:cs typeface="Calibri"/>
                <a:sym typeface="Calibri"/>
              </a:rPr>
              <a:t>Documenting </a:t>
            </a:r>
            <a:r>
              <a:rPr lang="en-US" b="1" dirty="0">
                <a:solidFill>
                  <a:schemeClr val="dk1"/>
                </a:solidFill>
                <a:latin typeface="Calibri"/>
                <a:ea typeface="Calibri"/>
                <a:cs typeface="Calibri"/>
                <a:sym typeface="Calibri"/>
              </a:rPr>
              <a:t>Fossil</a:t>
            </a:r>
            <a:r>
              <a:rPr lang="en-US" dirty="0">
                <a:solidFill>
                  <a:schemeClr val="dk1"/>
                </a:solidFill>
                <a:latin typeface="Calibri"/>
                <a:ea typeface="Calibri"/>
                <a:cs typeface="Calibri"/>
                <a:sym typeface="Calibri"/>
              </a:rPr>
              <a:t> </a:t>
            </a:r>
            <a:r>
              <a:rPr lang="en-US" b="1" dirty="0">
                <a:solidFill>
                  <a:schemeClr val="dk1"/>
                </a:solidFill>
                <a:latin typeface="Calibri"/>
                <a:ea typeface="Calibri"/>
                <a:cs typeface="Calibri"/>
                <a:sym typeface="Calibri"/>
              </a:rPr>
              <a:t>Marine Invertebrate </a:t>
            </a:r>
            <a:r>
              <a:rPr lang="en-US" sz="1050" dirty="0">
                <a:solidFill>
                  <a:schemeClr val="dk1"/>
                </a:solidFill>
                <a:latin typeface="Calibri"/>
                <a:ea typeface="Calibri"/>
                <a:cs typeface="Calibri"/>
                <a:sym typeface="Calibri"/>
              </a:rPr>
              <a:t>Communities of the Eastern Pacific - Faunal Responses to Environmental Change over the last 66 million years​ (</a:t>
            </a:r>
            <a:r>
              <a:rPr lang="en-US" sz="1050" dirty="0" err="1">
                <a:solidFill>
                  <a:schemeClr val="dk1"/>
                </a:solidFill>
                <a:latin typeface="Calibri"/>
                <a:ea typeface="Calibri"/>
                <a:cs typeface="Calibri"/>
                <a:sym typeface="Calibri"/>
              </a:rPr>
              <a:t>PCMIF</a:t>
            </a:r>
            <a:r>
              <a:rPr lang="en-US" sz="1050" dirty="0">
                <a:solidFill>
                  <a:schemeClr val="dk1"/>
                </a:solidFill>
                <a:latin typeface="Calibri"/>
                <a:ea typeface="Calibri"/>
                <a:cs typeface="Calibri"/>
                <a:sym typeface="Calibri"/>
              </a:rPr>
              <a:t>)</a:t>
            </a:r>
          </a:p>
        </p:txBody>
      </p:sp>
      <p:sp>
        <p:nvSpPr>
          <p:cNvPr id="297" name="Shape 297"/>
          <p:cNvSpPr txBox="1">
            <a:spLocks noGrp="1"/>
          </p:cNvSpPr>
          <p:nvPr>
            <p:ph type="sldNum" idx="12"/>
          </p:nvPr>
        </p:nvSpPr>
        <p:spPr>
          <a:xfrm>
            <a:off x="3884612" y="8685213"/>
            <a:ext cx="2971800" cy="457200"/>
          </a:xfrm>
          <a:prstGeom prst="rect">
            <a:avLst/>
          </a:prstGeom>
        </p:spPr>
        <p:txBody>
          <a:bodyPr lIns="91425" tIns="91425" rIns="91425" bIns="91425" anchor="b" anchorCtr="0">
            <a:noAutofit/>
          </a:bodyPr>
          <a:lstStyle/>
          <a:p>
            <a:pPr>
              <a:buClr>
                <a:srgbClr val="000000"/>
              </a:buClr>
              <a:buSzPct val="100000"/>
              <a:buFont typeface="Arial"/>
              <a:buNone/>
            </a:pPr>
            <a:endParaRPr>
              <a:solidFill>
                <a:prstClr val="black"/>
              </a:solidFill>
              <a:latin typeface="Calibri"/>
            </a:endParaRPr>
          </a:p>
          <a:p>
            <a:pPr lvl="1">
              <a:spcBef>
                <a:spcPts val="0"/>
              </a:spcBef>
              <a:buClr>
                <a:srgbClr val="000000"/>
              </a:buClr>
              <a:buSzPct val="100000"/>
              <a:buFont typeface="Arial"/>
              <a:buNone/>
            </a:pPr>
            <a:endParaRPr>
              <a:solidFill>
                <a:prstClr val="black"/>
              </a:solidFill>
            </a:endParaRPr>
          </a:p>
          <a:p>
            <a:pPr lvl="2">
              <a:spcBef>
                <a:spcPts val="0"/>
              </a:spcBef>
              <a:buClr>
                <a:srgbClr val="000000"/>
              </a:buClr>
              <a:buSzPct val="100000"/>
              <a:buFont typeface="Arial"/>
              <a:buNone/>
            </a:pPr>
            <a:endParaRPr>
              <a:solidFill>
                <a:prstClr val="black"/>
              </a:solidFill>
            </a:endParaRPr>
          </a:p>
          <a:p>
            <a:pPr lvl="3">
              <a:spcBef>
                <a:spcPts val="0"/>
              </a:spcBef>
              <a:buClr>
                <a:srgbClr val="000000"/>
              </a:buClr>
              <a:buSzPct val="100000"/>
              <a:buFont typeface="Arial"/>
              <a:buNone/>
            </a:pPr>
            <a:endParaRPr>
              <a:solidFill>
                <a:prstClr val="black"/>
              </a:solidFill>
            </a:endParaRPr>
          </a:p>
          <a:p>
            <a:pPr lvl="4">
              <a:spcBef>
                <a:spcPts val="0"/>
              </a:spcBef>
              <a:buClr>
                <a:srgbClr val="000000"/>
              </a:buClr>
              <a:buSzPct val="100000"/>
              <a:buFont typeface="Arial"/>
              <a:buNone/>
            </a:pPr>
            <a:endParaRPr>
              <a:solidFill>
                <a:prstClr val="black"/>
              </a:solidFill>
            </a:endParaRPr>
          </a:p>
          <a:p>
            <a:pPr lvl="5">
              <a:buClr>
                <a:srgbClr val="000000"/>
              </a:buClr>
              <a:buSzPct val="100000"/>
              <a:buFont typeface="Arial"/>
              <a:buNone/>
            </a:pPr>
            <a:endParaRPr>
              <a:solidFill>
                <a:prstClr val="black"/>
              </a:solidFill>
            </a:endParaRPr>
          </a:p>
          <a:p>
            <a:pPr lvl="6">
              <a:buClr>
                <a:srgbClr val="000000"/>
              </a:buClr>
              <a:buSzPct val="100000"/>
              <a:buFont typeface="Arial"/>
              <a:buNone/>
            </a:pPr>
            <a:endParaRPr>
              <a:solidFill>
                <a:prstClr val="black"/>
              </a:solidFill>
            </a:endParaRPr>
          </a:p>
          <a:p>
            <a:pPr lvl="7">
              <a:buClr>
                <a:srgbClr val="000000"/>
              </a:buClr>
              <a:buSzPct val="100000"/>
              <a:buFont typeface="Arial"/>
              <a:buNone/>
            </a:pPr>
            <a:endParaRPr>
              <a:solidFill>
                <a:prstClr val="black"/>
              </a:solidFill>
            </a:endParaRPr>
          </a:p>
          <a:p>
            <a:pPr lvl="8">
              <a:buClr>
                <a:srgbClr val="000000"/>
              </a:buClr>
              <a:buSzPct val="100000"/>
              <a:buFont typeface="Arial"/>
              <a:buNone/>
            </a:pPr>
            <a:endParaRPr>
              <a:solidFill>
                <a:prstClr val="black"/>
              </a:solidFill>
            </a:endParaRPr>
          </a:p>
        </p:txBody>
      </p:sp>
    </p:spTree>
    <p:extLst>
      <p:ext uri="{BB962C8B-B14F-4D97-AF65-F5344CB8AC3E}">
        <p14:creationId xmlns:p14="http://schemas.microsoft.com/office/powerpoint/2010/main" val="833876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938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illustration suggests a</a:t>
            </a:r>
            <a:r>
              <a:rPr lang="en-US" baseline="0" dirty="0"/>
              <a:t> community of people with different expertise and interests exchanging information</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8</a:t>
            </a:fld>
            <a:endParaRPr lang="en-US"/>
          </a:p>
        </p:txBody>
      </p:sp>
    </p:spTree>
    <p:extLst>
      <p:ext uri="{BB962C8B-B14F-4D97-AF65-F5344CB8AC3E}">
        <p14:creationId xmlns:p14="http://schemas.microsoft.com/office/powerpoint/2010/main" val="525492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1" Type="http://schemas.openxmlformats.org/officeDocument/2006/relationships/hyperlink" Target="file:///\\localhost\webcal\::www.idigbio.org:events-calendar:export.ics" TargetMode="External"/><Relationship Id="rId12" Type="http://schemas.openxmlformats.org/officeDocument/2006/relationships/image" Target="../media/image14.png"/><Relationship Id="rId13" Type="http://schemas.openxmlformats.org/officeDocument/2006/relationships/image" Target="../media/image16.emf"/><Relationship Id="rId14"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hyperlink" Target="http://www.facebook.com/iDigBio" TargetMode="External"/><Relationship Id="rId4" Type="http://schemas.openxmlformats.org/officeDocument/2006/relationships/image" Target="../media/image10.png"/><Relationship Id="rId5" Type="http://schemas.openxmlformats.org/officeDocument/2006/relationships/hyperlink" Target="https://twitter.com/iDigBio" TargetMode="External"/><Relationship Id="rId6" Type="http://schemas.openxmlformats.org/officeDocument/2006/relationships/image" Target="../media/image11.png"/><Relationship Id="rId7" Type="http://schemas.openxmlformats.org/officeDocument/2006/relationships/hyperlink" Target="http://vimeo.com/idigbio" TargetMode="External"/><Relationship Id="rId8" Type="http://schemas.openxmlformats.org/officeDocument/2006/relationships/image" Target="../media/image15.png"/><Relationship Id="rId9" Type="http://schemas.openxmlformats.org/officeDocument/2006/relationships/hyperlink" Target="https://www.idigbio.org/rss-feed.xml" TargetMode="External"/><Relationship Id="rId10"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1" Type="http://schemas.openxmlformats.org/officeDocument/2006/relationships/hyperlink" Target="https://twitter.com/iDigBio" TargetMode="External"/><Relationship Id="rId12" Type="http://schemas.openxmlformats.org/officeDocument/2006/relationships/image" Target="../media/image11.png"/><Relationship Id="rId13" Type="http://schemas.openxmlformats.org/officeDocument/2006/relationships/hyperlink" Target="http://vimeo.com/idigbio" TargetMode="External"/><Relationship Id="rId14" Type="http://schemas.openxmlformats.org/officeDocument/2006/relationships/image" Target="../media/image12.png"/><Relationship Id="rId15" Type="http://schemas.openxmlformats.org/officeDocument/2006/relationships/hyperlink" Target="https://www.idigbio.org/rss-feed.xml" TargetMode="External"/><Relationship Id="rId16" Type="http://schemas.openxmlformats.org/officeDocument/2006/relationships/image" Target="../media/image13.png"/><Relationship Id="rId17" Type="http://schemas.openxmlformats.org/officeDocument/2006/relationships/hyperlink" Target="file:///\\localhost\webcal\::www.idigbio.org:events-calendar:export.ics" TargetMode="External"/><Relationship Id="rId18" Type="http://schemas.openxmlformats.org/officeDocument/2006/relationships/image" Target="../media/image14.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hyperlink" Target="http://www.facebook.com/iDigBio" TargetMode="External"/><Relationship Id="rId10"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powerpin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55843"/>
            <a:ext cx="9144000" cy="1102157"/>
          </a:xfrm>
          <a:prstGeom prst="rect">
            <a:avLst/>
          </a:prstGeom>
        </p:spPr>
      </p:pic>
      <p:sp>
        <p:nvSpPr>
          <p:cNvPr id="7" name="Rectangle 6"/>
          <p:cNvSpPr/>
          <p:nvPr/>
        </p:nvSpPr>
        <p:spPr>
          <a:xfrm>
            <a:off x="0" y="0"/>
            <a:ext cx="9144000" cy="841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TextBox 5"/>
          <p:cNvSpPr txBox="1"/>
          <p:nvPr/>
        </p:nvSpPr>
        <p:spPr>
          <a:xfrm>
            <a:off x="3773488" y="5935086"/>
            <a:ext cx="5370512" cy="900112"/>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Any opinions, findings, and conclusions or recommendations expressed in this material are those of the author(s) and do not necessarily reflect the views of the National Science Foundation.</a:t>
            </a:r>
          </a:p>
          <a:p>
            <a:pPr fontAlgn="auto">
              <a:spcBef>
                <a:spcPts val="0"/>
              </a:spcBef>
              <a:spcAft>
                <a:spcPts val="0"/>
              </a:spcAft>
              <a:defRPr/>
            </a:pPr>
            <a:endParaRPr lang="en-US" sz="1050" dirty="0">
              <a:latin typeface="+mn-lt"/>
              <a:ea typeface="+mn-ea"/>
              <a:cs typeface="+mn-cs"/>
            </a:endParaRPr>
          </a:p>
        </p:txBody>
      </p:sp>
      <p:sp>
        <p:nvSpPr>
          <p:cNvPr id="2" name="Title 1"/>
          <p:cNvSpPr>
            <a:spLocks noGrp="1"/>
          </p:cNvSpPr>
          <p:nvPr>
            <p:ph type="ctrTitle"/>
          </p:nvPr>
        </p:nvSpPr>
        <p:spPr>
          <a:xfrm>
            <a:off x="685800" y="1696371"/>
            <a:ext cx="7382435"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352390"/>
            <a:ext cx="6400800" cy="1410110"/>
          </a:xfrm>
        </p:spPr>
        <p:txBody>
          <a:bodyPr>
            <a:normAutofit/>
          </a:bodyPr>
          <a:lstStyle>
            <a:lvl1pPr marL="0" indent="0" algn="l">
              <a:buNone/>
              <a:defRPr sz="2200">
                <a:solidFill>
                  <a:schemeClr val="tx1">
                    <a:lumMod val="85000"/>
                    <a:lumOff val="15000"/>
                  </a:schemeClr>
                </a:solidFill>
                <a:latin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iDigBio_Logo_with borde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 y="-25496"/>
            <a:ext cx="2154602" cy="731136"/>
          </a:xfrm>
          <a:prstGeom prst="rect">
            <a:avLst/>
          </a:prstGeom>
        </p:spPr>
      </p:pic>
      <p:pic>
        <p:nvPicPr>
          <p:cNvPr id="10" name="Picture 9" descr="4 top right hexagons"/>
          <p:cNvPicPr>
            <a:picLocks noChangeAspect="1"/>
          </p:cNvPicPr>
          <p:nvPr/>
        </p:nvPicPr>
        <p:blipFill rotWithShape="1">
          <a:blip r:embed="rId4" cstate="screen">
            <a:extLst>
              <a:ext uri="{28A0092B-C50C-407E-A947-70E740481C1C}">
                <a14:useLocalDpi xmlns:a14="http://schemas.microsoft.com/office/drawing/2010/main"/>
              </a:ext>
            </a:extLst>
          </a:blip>
          <a:srcRect l="-11575"/>
          <a:stretch/>
        </p:blipFill>
        <p:spPr>
          <a:xfrm rot="21213513">
            <a:off x="4325766" y="-395277"/>
            <a:ext cx="5210867" cy="1779470"/>
          </a:xfrm>
          <a:prstGeom prst="rect">
            <a:avLst/>
          </a:prstGeom>
        </p:spPr>
      </p:pic>
      <p:pic>
        <p:nvPicPr>
          <p:cNvPr id="16" name="Picture 15" descr="birds.ps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180652">
            <a:off x="7798834" y="459975"/>
            <a:ext cx="1500160" cy="1328928"/>
          </a:xfrm>
          <a:prstGeom prst="rect">
            <a:avLst/>
          </a:prstGeom>
        </p:spPr>
      </p:pic>
      <p:pic>
        <p:nvPicPr>
          <p:cNvPr id="4" name="Picture 3" descr="snaKE.ps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6691212">
            <a:off x="3808917" y="-642801"/>
            <a:ext cx="1401624" cy="1198099"/>
          </a:xfrm>
          <a:prstGeom prst="rect">
            <a:avLst/>
          </a:prstGeom>
        </p:spPr>
      </p:pic>
      <p:pic>
        <p:nvPicPr>
          <p:cNvPr id="12" name="Picture 7" descr="footer.tif"/>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0" y="857250"/>
            <a:ext cx="9144000" cy="4638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TextBox 13"/>
          <p:cNvSpPr txBox="1"/>
          <p:nvPr userDrawn="1"/>
        </p:nvSpPr>
        <p:spPr>
          <a:xfrm>
            <a:off x="3500438" y="5729288"/>
            <a:ext cx="5370512" cy="900112"/>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p>
          <a:p>
            <a:pPr fontAlgn="auto">
              <a:spcBef>
                <a:spcPts val="0"/>
              </a:spcBef>
              <a:spcAft>
                <a:spcPts val="0"/>
              </a:spcAft>
              <a:defRPr/>
            </a:pPr>
            <a:endParaRPr lang="en-US" sz="1050" dirty="0">
              <a:latin typeface="+mn-lt"/>
              <a:ea typeface="+mn-ea"/>
              <a:cs typeface="+mn-cs"/>
            </a:endParaRPr>
          </a:p>
        </p:txBody>
      </p:sp>
    </p:spTree>
    <p:extLst>
      <p:ext uri="{BB962C8B-B14F-4D97-AF65-F5344CB8AC3E}">
        <p14:creationId xmlns:p14="http://schemas.microsoft.com/office/powerpoint/2010/main" val="247368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pic>
        <p:nvPicPr>
          <p:cNvPr id="3" name="Picture 7" descr="footer.ti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857250"/>
            <a:ext cx="9144000" cy="4638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p:nvPr userDrawn="1"/>
        </p:nvSpPr>
        <p:spPr>
          <a:xfrm>
            <a:off x="3500438" y="5729288"/>
            <a:ext cx="5370512" cy="738187"/>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endParaRPr lang="en-US" sz="1050" dirty="0">
              <a:latin typeface="+mn-lt"/>
              <a:ea typeface="+mn-ea"/>
              <a:cs typeface="+mn-cs"/>
            </a:endParaRPr>
          </a:p>
        </p:txBody>
      </p:sp>
      <p:pic>
        <p:nvPicPr>
          <p:cNvPr id="6" name="Picture 15">
            <a:hlinkClick r:id="rId3"/>
          </p:cNvPr>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3205163" y="277653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a:hlinkClick r:id="rId5"/>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3205163" y="324008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a:hlinkClick r:id="rId7"/>
          </p:cNvPr>
          <p:cNvPicPr>
            <a:picLocks noChangeAspect="1"/>
          </p:cNvPicPr>
          <p:nvPr userDrawn="1"/>
        </p:nvPicPr>
        <p:blipFill>
          <a:blip r:embed="rId8" cstate="screen">
            <a:extLst>
              <a:ext uri="{28A0092B-C50C-407E-A947-70E740481C1C}">
                <a14:useLocalDpi xmlns:a14="http://schemas.microsoft.com/office/drawing/2010/main"/>
              </a:ext>
            </a:extLst>
          </a:blip>
          <a:srcRect l="13618" r="12192"/>
          <a:stretch>
            <a:fillRect/>
          </a:stretch>
        </p:blipFill>
        <p:spPr bwMode="auto">
          <a:xfrm>
            <a:off x="3209925" y="3703638"/>
            <a:ext cx="4016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a:hlinkClick r:id="rId9"/>
          </p:cNvPr>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3209925" y="4171950"/>
            <a:ext cx="4127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rId11" action="ppaction://hlinkfile"/>
          </p:cNvPr>
          <p:cNvPicPr>
            <a:picLocks noChangeAspect="1"/>
          </p:cNvPicPr>
          <p:nvPr userDrawn="1"/>
        </p:nvPicPr>
        <p:blipFill>
          <a:blip r:embed="rId12">
            <a:extLst>
              <a:ext uri="{28A0092B-C50C-407E-A947-70E740481C1C}">
                <a14:useLocalDpi xmlns:a14="http://schemas.microsoft.com/office/drawing/2010/main"/>
              </a:ext>
            </a:extLst>
          </a:blip>
          <a:srcRect/>
          <a:stretch>
            <a:fillRect/>
          </a:stretch>
        </p:blipFill>
        <p:spPr bwMode="auto">
          <a:xfrm>
            <a:off x="3205163" y="46609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0"/>
          <p:cNvSpPr txBox="1">
            <a:spLocks noChangeArrowheads="1"/>
          </p:cNvSpPr>
          <p:nvPr userDrawn="1"/>
        </p:nvSpPr>
        <p:spPr bwMode="auto">
          <a:xfrm>
            <a:off x="685800" y="3503613"/>
            <a:ext cx="2124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1">
                <a:latin typeface="Helvetica" charset="0"/>
                <a:cs typeface="Helvetica" charset="0"/>
              </a:rPr>
              <a:t>www.idigbio.org</a:t>
            </a:r>
          </a:p>
        </p:txBody>
      </p:sp>
      <p:grpSp>
        <p:nvGrpSpPr>
          <p:cNvPr id="12" name="Group 21"/>
          <p:cNvGrpSpPr>
            <a:grpSpLocks/>
          </p:cNvGrpSpPr>
          <p:nvPr userDrawn="1"/>
        </p:nvGrpSpPr>
        <p:grpSpPr bwMode="auto">
          <a:xfrm>
            <a:off x="1252538" y="2674938"/>
            <a:ext cx="968375" cy="830262"/>
            <a:chOff x="1252080" y="2742784"/>
            <a:chExt cx="968247" cy="830111"/>
          </a:xfrm>
        </p:grpSpPr>
        <p:pic>
          <p:nvPicPr>
            <p:cNvPr id="13" name="Picture 22" descr="idigbio_logo_rgb.eps"/>
            <p:cNvPicPr>
              <a:picLocks noChangeAspect="1"/>
            </p:cNvPicPr>
            <p:nvPr userDrawn="1"/>
          </p:nvPicPr>
          <p:blipFill>
            <a:blip r:embed="rId13" cstate="screen">
              <a:extLst>
                <a:ext uri="{28A0092B-C50C-407E-A947-70E740481C1C}">
                  <a14:useLocalDpi xmlns:a14="http://schemas.microsoft.com/office/drawing/2010/main"/>
                </a:ext>
              </a:extLst>
            </a:blip>
            <a:srcRect r="67769"/>
            <a:stretch>
              <a:fillRect/>
            </a:stretch>
          </p:blipFill>
          <p:spPr bwMode="auto">
            <a:xfrm>
              <a:off x="1252080" y="2742784"/>
              <a:ext cx="861291" cy="8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945725" y="3361796"/>
              <a:ext cx="274602" cy="211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15" name="TextBox 24"/>
          <p:cNvSpPr txBox="1">
            <a:spLocks noChangeArrowheads="1"/>
          </p:cNvSpPr>
          <p:nvPr userDrawn="1"/>
        </p:nvSpPr>
        <p:spPr bwMode="auto">
          <a:xfrm>
            <a:off x="3751263" y="2601913"/>
            <a:ext cx="539273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ts val="3600"/>
              </a:lnSpc>
              <a:defRPr/>
            </a:pPr>
            <a:r>
              <a:rPr lang="en-US" sz="1600">
                <a:latin typeface="Cambria" charset="0"/>
                <a:cs typeface="Cambria" charset="0"/>
              </a:rPr>
              <a:t>facebook.com/iDigBio</a:t>
            </a:r>
          </a:p>
          <a:p>
            <a:pPr>
              <a:lnSpc>
                <a:spcPts val="3600"/>
              </a:lnSpc>
              <a:defRPr/>
            </a:pPr>
            <a:r>
              <a:rPr lang="en-US" sz="1600">
                <a:latin typeface="Cambria" charset="0"/>
                <a:cs typeface="Cambria" charset="0"/>
              </a:rPr>
              <a:t>twitter.com/iDigBio</a:t>
            </a:r>
          </a:p>
          <a:p>
            <a:pPr>
              <a:lnSpc>
                <a:spcPts val="3600"/>
              </a:lnSpc>
              <a:defRPr/>
            </a:pPr>
            <a:r>
              <a:rPr lang="en-US" sz="1600">
                <a:latin typeface="Cambria" charset="0"/>
                <a:cs typeface="Cambria" charset="0"/>
              </a:rPr>
              <a:t>vimeo.com/idigbio</a:t>
            </a:r>
          </a:p>
          <a:p>
            <a:pPr>
              <a:lnSpc>
                <a:spcPts val="3600"/>
              </a:lnSpc>
              <a:defRPr/>
            </a:pPr>
            <a:r>
              <a:rPr lang="en-US" sz="1600">
                <a:latin typeface="Cambria" charset="0"/>
                <a:cs typeface="Cambria" charset="0"/>
              </a:rPr>
              <a:t>idigbio.org/rss-feed.xml</a:t>
            </a:r>
          </a:p>
          <a:p>
            <a:pPr>
              <a:lnSpc>
                <a:spcPts val="3600"/>
              </a:lnSpc>
              <a:defRPr/>
            </a:pPr>
            <a:r>
              <a:rPr lang="en-US" sz="1600">
                <a:latin typeface="Cambria" charset="0"/>
                <a:cs typeface="Cambria" charset="0"/>
              </a:rPr>
              <a:t>webcal://www.idigbio.org/events-calendar/export.ics</a:t>
            </a:r>
          </a:p>
          <a:p>
            <a:pPr>
              <a:defRPr/>
            </a:pPr>
            <a:endParaRPr lang="en-US" sz="1800"/>
          </a:p>
        </p:txBody>
      </p:sp>
      <p:sp>
        <p:nvSpPr>
          <p:cNvPr id="16" name="Rectangle 15"/>
          <p:cNvSpPr/>
          <p:nvPr userDrawn="1"/>
        </p:nvSpPr>
        <p:spPr>
          <a:xfrm>
            <a:off x="0" y="0"/>
            <a:ext cx="9144000" cy="841375"/>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7" name="Picture 21" descr="idigbio_on_grey.tif"/>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98438" y="92075"/>
            <a:ext cx="20224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a:t>Click to edit Master title style</a:t>
            </a:r>
            <a:endParaRPr lang="en-US" dirty="0"/>
          </a:p>
        </p:txBody>
      </p:sp>
    </p:spTree>
    <p:extLst>
      <p:ext uri="{BB962C8B-B14F-4D97-AF65-F5344CB8AC3E}">
        <p14:creationId xmlns:p14="http://schemas.microsoft.com/office/powerpoint/2010/main" val="2268370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B587D8E-9F43-4E4C-8989-58D09790A636}"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73137"/>
            <a:ext cx="8229600" cy="571500"/>
          </a:xfrm>
          <a:prstGeom prst="rect">
            <a:avLst/>
          </a:prstGeom>
        </p:spPr>
        <p:txBody>
          <a:bodyPr>
            <a:normAutofit/>
          </a:bodyPr>
          <a:lstStyle>
            <a:lvl1pPr algn="l">
              <a:defRPr sz="3200" b="0" i="0">
                <a:effectLst>
                  <a:outerShdw blurRad="38100" dist="38100" dir="2700000" algn="tl">
                    <a:srgbClr val="000000">
                      <a:alpha val="43137"/>
                    </a:srgbClr>
                  </a:outerShdw>
                </a:effectLst>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09110"/>
            <a:ext cx="8229600" cy="4700729"/>
          </a:xfrm>
        </p:spPr>
        <p:txBody>
          <a:bodyPr>
            <a:normAutofit/>
          </a:bodyPr>
          <a:lstStyle>
            <a:lvl1pPr>
              <a:defRPr>
                <a:latin typeface="Cambria"/>
                <a:cs typeface="Cambria"/>
              </a:defRPr>
            </a:lvl1pPr>
            <a:lvl2pPr>
              <a:defRPr sz="2000"/>
            </a:lvl2pPr>
            <a:lvl3pPr>
              <a:defRPr sz="20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B587D8E-9F43-4E4C-8989-58D09790A636}" type="slidenum">
              <a:rPr lang="en-US" sz="900" smtClean="0"/>
              <a:pPr fontAlgn="auto">
                <a:spcBef>
                  <a:spcPts val="0"/>
                </a:spcBef>
                <a:spcAft>
                  <a:spcPts val="0"/>
                </a:spcAft>
                <a:defRPr/>
              </a:pPr>
              <a:t>‹#›</a:t>
            </a:fld>
            <a:endParaRPr lang="en-US" sz="900" dirty="0"/>
          </a:p>
        </p:txBody>
      </p:sp>
    </p:spTree>
    <p:extLst>
      <p:ext uri="{BB962C8B-B14F-4D97-AF65-F5344CB8AC3E}">
        <p14:creationId xmlns:p14="http://schemas.microsoft.com/office/powerpoint/2010/main" val="271237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p:nvSpPr>
        <p:spPr>
          <a:xfrm>
            <a:off x="8578850" y="5888038"/>
            <a:ext cx="5207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7" name="Rectangle 6"/>
          <p:cNvSpPr/>
          <p:nvPr/>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Slide Number Placeholder 5"/>
          <p:cNvSpPr txBox="1">
            <a:spLocks/>
          </p:cNvSpPr>
          <p:nvPr/>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AC11A3E-28BA-AB43-BF3E-EDE48363DDC0}"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2942"/>
            <a:ext cx="8229600" cy="670528"/>
          </a:xfrm>
          <a:prstGeom prst="rect">
            <a:avLst/>
          </a:prstGeom>
        </p:spPr>
        <p:txBody>
          <a:bodyPr/>
          <a:lstStyle>
            <a:lvl1pPr algn="l">
              <a:defRPr sz="3200" b="0" i="0">
                <a:effectLst>
                  <a:outerShdw blurRad="38100" dist="38100" dir="2700000" algn="tl">
                    <a:srgbClr val="000000">
                      <a:alpha val="43137"/>
                    </a:srgbClr>
                  </a:outerShdw>
                </a:effectLst>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50228"/>
            <a:ext cx="4038600" cy="4506121"/>
          </a:xfrm>
        </p:spPr>
        <p:txBody>
          <a:bodyPr/>
          <a:lstStyle>
            <a:lvl1pPr>
              <a:defRPr sz="2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50228"/>
            <a:ext cx="4038600" cy="4506121"/>
          </a:xfrm>
        </p:spPr>
        <p:txBody>
          <a:bodyPr/>
          <a:lstStyle>
            <a:lvl1pPr>
              <a:defRPr sz="2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Slide Number Placeholder 5"/>
          <p:cNvSpPr txBox="1">
            <a:spLocks/>
          </p:cNvSpPr>
          <p:nvPr userDrawn="1"/>
        </p:nvSpPr>
        <p:spPr>
          <a:xfrm>
            <a:off x="8578850" y="5888038"/>
            <a:ext cx="5207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1" name="Rectangle 10"/>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AC11A3E-28BA-AB43-BF3E-EDE48363DDC0}" type="slidenum">
              <a:rPr lang="en-US" sz="900" smtClean="0"/>
              <a:pPr fontAlgn="auto">
                <a:spcBef>
                  <a:spcPts val="0"/>
                </a:spcBef>
                <a:spcAft>
                  <a:spcPts val="0"/>
                </a:spcAft>
                <a:defRPr/>
              </a:pPr>
              <a:t>‹#›</a:t>
            </a:fld>
            <a:endParaRPr lang="en-US" sz="900" dirty="0"/>
          </a:p>
        </p:txBody>
      </p:sp>
    </p:spTree>
    <p:extLst>
      <p:ext uri="{BB962C8B-B14F-4D97-AF65-F5344CB8AC3E}">
        <p14:creationId xmlns:p14="http://schemas.microsoft.com/office/powerpoint/2010/main" val="61303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Slide Number Placeholder 5"/>
          <p:cNvSpPr txBox="1">
            <a:spLocks/>
          </p:cNvSpPr>
          <p:nvPr/>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AC53F38-319F-764A-ADC5-B28CBC35C13B}"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8927"/>
            <a:ext cx="8229600" cy="803443"/>
          </a:xfrm>
          <a:prstGeom prst="rect">
            <a:avLst/>
          </a:prstGeom>
        </p:spPr>
        <p:txBody>
          <a:bodyPr/>
          <a:lstStyle>
            <a:lvl1pPr algn="l">
              <a:defRPr sz="3200" b="0" i="0">
                <a:latin typeface="Helvetica"/>
                <a:cs typeface="Helvetic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907406"/>
            <a:ext cx="4040188" cy="397959"/>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446066"/>
            <a:ext cx="4040188"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907406"/>
            <a:ext cx="4041775" cy="397959"/>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446066"/>
            <a:ext cx="4041775"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Rectangle 10"/>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AC53F38-319F-764A-ADC5-B28CBC35C13B}" type="slidenum">
              <a:rPr lang="en-US" sz="900" smtClean="0"/>
              <a:pPr fontAlgn="auto">
                <a:spcBef>
                  <a:spcPts val="0"/>
                </a:spcBef>
                <a:spcAft>
                  <a:spcPts val="0"/>
                </a:spcAft>
                <a:defRPr/>
              </a:pPr>
              <a:t>‹#›</a:t>
            </a:fld>
            <a:endParaRPr lang="en-US" sz="900" dirty="0"/>
          </a:p>
        </p:txBody>
      </p:sp>
    </p:spTree>
    <p:extLst>
      <p:ext uri="{BB962C8B-B14F-4D97-AF65-F5344CB8AC3E}">
        <p14:creationId xmlns:p14="http://schemas.microsoft.com/office/powerpoint/2010/main" val="800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Rectangle 3"/>
          <p:cNvSpPr/>
          <p:nvPr/>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Slide Number Placeholder 5"/>
          <p:cNvSpPr txBox="1">
            <a:spLocks/>
          </p:cNvSpPr>
          <p:nvPr/>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B6ED38C-7336-D345-AF53-EB2CA9758BE1}" type="slidenum">
              <a:rPr lang="en-US" sz="900" smtClean="0"/>
              <a:pPr fontAlgn="auto">
                <a:spcBef>
                  <a:spcPts val="0"/>
                </a:spcBef>
                <a:spcAft>
                  <a:spcPts val="0"/>
                </a:spcAft>
                <a:defRPr/>
              </a:pPr>
              <a:t>‹#›</a:t>
            </a:fld>
            <a:endParaRPr lang="en-US" sz="900" dirty="0"/>
          </a:p>
        </p:txBody>
      </p:sp>
      <p:sp>
        <p:nvSpPr>
          <p:cNvPr id="10" name="Title 1"/>
          <p:cNvSpPr>
            <a:spLocks noGrp="1"/>
          </p:cNvSpPr>
          <p:nvPr>
            <p:ph type="title"/>
          </p:nvPr>
        </p:nvSpPr>
        <p:spPr>
          <a:xfrm>
            <a:off x="457200" y="912163"/>
            <a:ext cx="8229600" cy="803443"/>
          </a:xfrm>
          <a:prstGeom prst="rect">
            <a:avLst/>
          </a:prstGeom>
        </p:spPr>
        <p:txBody>
          <a:bodyPr/>
          <a:lstStyle>
            <a:lvl1pPr algn="l">
              <a:defRPr sz="3200" b="0" i="0">
                <a:latin typeface="Helvetica"/>
                <a:cs typeface="Helvetica"/>
              </a:defRPr>
            </a:lvl1pPr>
          </a:lstStyle>
          <a:p>
            <a:r>
              <a:rPr lang="en-US" smtClean="0"/>
              <a:t>Click to edit Master title style</a:t>
            </a:r>
            <a:endParaRPr lang="en-US" dirty="0"/>
          </a:p>
        </p:txBody>
      </p:sp>
      <p:sp>
        <p:nvSpPr>
          <p:cNvPr id="6" name="Rectangle 5"/>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B6ED38C-7336-D345-AF53-EB2CA9758BE1}" type="slidenum">
              <a:rPr lang="en-US" sz="900" smtClean="0"/>
              <a:pPr fontAlgn="auto">
                <a:spcBef>
                  <a:spcPts val="0"/>
                </a:spcBef>
                <a:spcAft>
                  <a:spcPts val="0"/>
                </a:spcAft>
                <a:defRPr/>
              </a:pPr>
              <a:t>‹#›</a:t>
            </a:fld>
            <a:endParaRPr lang="en-US" sz="900" dirty="0"/>
          </a:p>
        </p:txBody>
      </p:sp>
    </p:spTree>
    <p:extLst>
      <p:ext uri="{BB962C8B-B14F-4D97-AF65-F5344CB8AC3E}">
        <p14:creationId xmlns:p14="http://schemas.microsoft.com/office/powerpoint/2010/main" val="91625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Rectangle 2"/>
          <p:cNvSpPr/>
          <p:nvPr/>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Slide Number Placeholder 5"/>
          <p:cNvSpPr txBox="1">
            <a:spLocks/>
          </p:cNvSpPr>
          <p:nvPr/>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78809CF-9C41-2E4D-8F75-CE8C553C244A}" type="slidenum">
              <a:rPr lang="en-US" sz="900" smtClean="0"/>
              <a:pPr fontAlgn="auto">
                <a:spcBef>
                  <a:spcPts val="0"/>
                </a:spcBef>
                <a:spcAft>
                  <a:spcPts val="0"/>
                </a:spcAft>
                <a:defRPr/>
              </a:pPr>
              <a:t>‹#›</a:t>
            </a:fld>
            <a:endParaRPr lang="en-US" sz="900" dirty="0"/>
          </a:p>
        </p:txBody>
      </p:sp>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78809CF-9C41-2E4D-8F75-CE8C553C244A}" type="slidenum">
              <a:rPr lang="en-US" sz="900" smtClean="0"/>
              <a:pPr fontAlgn="auto">
                <a:spcBef>
                  <a:spcPts val="0"/>
                </a:spcBef>
                <a:spcAft>
                  <a:spcPts val="0"/>
                </a:spcAft>
                <a:defRPr/>
              </a:pPr>
              <a:t>‹#›</a:t>
            </a:fld>
            <a:endParaRPr lang="en-US" sz="900" dirty="0"/>
          </a:p>
        </p:txBody>
      </p:sp>
    </p:spTree>
    <p:extLst>
      <p:ext uri="{BB962C8B-B14F-4D97-AF65-F5344CB8AC3E}">
        <p14:creationId xmlns:p14="http://schemas.microsoft.com/office/powerpoint/2010/main" val="365915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11" name="Picture 10" descr="powerpin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55843"/>
            <a:ext cx="9144000" cy="1102157"/>
          </a:xfrm>
          <a:prstGeom prst="rect">
            <a:avLst/>
          </a:prstGeom>
        </p:spPr>
      </p:pic>
      <p:sp>
        <p:nvSpPr>
          <p:cNvPr id="7" name="Rectangle 6"/>
          <p:cNvSpPr/>
          <p:nvPr/>
        </p:nvSpPr>
        <p:spPr>
          <a:xfrm>
            <a:off x="0" y="0"/>
            <a:ext cx="9144000" cy="841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TextBox 5"/>
          <p:cNvSpPr txBox="1"/>
          <p:nvPr/>
        </p:nvSpPr>
        <p:spPr>
          <a:xfrm>
            <a:off x="3773488" y="5935086"/>
            <a:ext cx="5370512" cy="900112"/>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Any opinions, findings, and conclusions or recommendations expressed in this material are those of the author(s) and do not necessarily reflect the views of the National Science Foundation.</a:t>
            </a:r>
          </a:p>
          <a:p>
            <a:pPr fontAlgn="auto">
              <a:spcBef>
                <a:spcPts val="0"/>
              </a:spcBef>
              <a:spcAft>
                <a:spcPts val="0"/>
              </a:spcAft>
              <a:defRPr/>
            </a:pPr>
            <a:endParaRPr lang="en-US" sz="1050" dirty="0">
              <a:latin typeface="+mn-lt"/>
              <a:ea typeface="+mn-ea"/>
              <a:cs typeface="+mn-cs"/>
            </a:endParaRPr>
          </a:p>
        </p:txBody>
      </p:sp>
      <p:pic>
        <p:nvPicPr>
          <p:cNvPr id="9" name="Picture 8" descr="iDigBio_Logo_with borde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 y="-25496"/>
            <a:ext cx="2154602" cy="731136"/>
          </a:xfrm>
          <a:prstGeom prst="rect">
            <a:avLst/>
          </a:prstGeom>
        </p:spPr>
      </p:pic>
      <p:pic>
        <p:nvPicPr>
          <p:cNvPr id="10" name="Picture 9" descr="4 top right hexagons"/>
          <p:cNvPicPr>
            <a:picLocks noChangeAspect="1"/>
          </p:cNvPicPr>
          <p:nvPr/>
        </p:nvPicPr>
        <p:blipFill rotWithShape="1">
          <a:blip r:embed="rId4" cstate="screen">
            <a:extLst>
              <a:ext uri="{28A0092B-C50C-407E-A947-70E740481C1C}">
                <a14:useLocalDpi xmlns:a14="http://schemas.microsoft.com/office/drawing/2010/main"/>
              </a:ext>
            </a:extLst>
          </a:blip>
          <a:srcRect l="-11575"/>
          <a:stretch/>
        </p:blipFill>
        <p:spPr>
          <a:xfrm rot="21213513">
            <a:off x="4325766" y="-395277"/>
            <a:ext cx="5210867" cy="1779470"/>
          </a:xfrm>
          <a:prstGeom prst="rect">
            <a:avLst/>
          </a:prstGeom>
        </p:spPr>
      </p:pic>
      <p:pic>
        <p:nvPicPr>
          <p:cNvPr id="16" name="Picture 15" descr="birds.ps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180652">
            <a:off x="7798834" y="459975"/>
            <a:ext cx="1500160" cy="1328928"/>
          </a:xfrm>
          <a:prstGeom prst="rect">
            <a:avLst/>
          </a:prstGeom>
        </p:spPr>
      </p:pic>
      <p:pic>
        <p:nvPicPr>
          <p:cNvPr id="4" name="Picture 3" descr="snaKE.ps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6691212">
            <a:off x="3808917" y="-642801"/>
            <a:ext cx="1401624" cy="1198099"/>
          </a:xfrm>
          <a:prstGeom prst="rect">
            <a:avLst/>
          </a:prstGeom>
        </p:spPr>
      </p:pic>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701847" y="1883027"/>
            <a:ext cx="2989899" cy="3765824"/>
          </a:xfrm>
          <a:prstGeom prst="rect">
            <a:avLst/>
          </a:prstGeom>
        </p:spPr>
      </p:pic>
      <p:grpSp>
        <p:nvGrpSpPr>
          <p:cNvPr id="13" name="Group 12"/>
          <p:cNvGrpSpPr/>
          <p:nvPr/>
        </p:nvGrpSpPr>
        <p:grpSpPr>
          <a:xfrm>
            <a:off x="574857" y="2123403"/>
            <a:ext cx="2856056" cy="714306"/>
            <a:chOff x="915512" y="2177193"/>
            <a:chExt cx="2856056" cy="714306"/>
          </a:xfrm>
        </p:grpSpPr>
        <p:sp>
          <p:nvSpPr>
            <p:cNvPr id="14" name="TextBox 20"/>
            <p:cNvSpPr txBox="1">
              <a:spLocks noChangeArrowheads="1"/>
            </p:cNvSpPr>
            <p:nvPr userDrawn="1"/>
          </p:nvSpPr>
          <p:spPr bwMode="auto">
            <a:xfrm>
              <a:off x="1647493" y="2349403"/>
              <a:ext cx="2124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1" dirty="0">
                  <a:latin typeface="Helvetica" charset="0"/>
                  <a:cs typeface="Helvetica" charset="0"/>
                </a:rPr>
                <a:t>idigbio.org/wiki</a:t>
              </a:r>
            </a:p>
          </p:txBody>
        </p:sp>
        <p:pic>
          <p:nvPicPr>
            <p:cNvPr id="15" name="Content Placeholder 5" descr="org.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915512" y="2177193"/>
              <a:ext cx="640080" cy="71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grpSp>
      <p:grpSp>
        <p:nvGrpSpPr>
          <p:cNvPr id="17" name="Group 16"/>
          <p:cNvGrpSpPr/>
          <p:nvPr/>
        </p:nvGrpSpPr>
        <p:grpSpPr>
          <a:xfrm>
            <a:off x="691697" y="2919148"/>
            <a:ext cx="4578175" cy="406400"/>
            <a:chOff x="1032352" y="2972938"/>
            <a:chExt cx="4578175" cy="406400"/>
          </a:xfrm>
        </p:grpSpPr>
        <p:pic>
          <p:nvPicPr>
            <p:cNvPr id="18" name="Picture 15">
              <a:hlinkClick r:id="rId9"/>
            </p:cNvPr>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1032352" y="297293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0"/>
            <p:cNvSpPr txBox="1">
              <a:spLocks noChangeArrowheads="1"/>
            </p:cNvSpPr>
            <p:nvPr userDrawn="1"/>
          </p:nvSpPr>
          <p:spPr bwMode="auto">
            <a:xfrm>
              <a:off x="1647493" y="2991472"/>
              <a:ext cx="3963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0" dirty="0">
                  <a:latin typeface="Helvetica" charset="0"/>
                  <a:cs typeface="Helvetica" charset="0"/>
                </a:rPr>
                <a:t>facebook.com/iDigBio</a:t>
              </a:r>
            </a:p>
          </p:txBody>
        </p:sp>
      </p:grpSp>
      <p:grpSp>
        <p:nvGrpSpPr>
          <p:cNvPr id="20" name="Group 19"/>
          <p:cNvGrpSpPr/>
          <p:nvPr/>
        </p:nvGrpSpPr>
        <p:grpSpPr>
          <a:xfrm>
            <a:off x="691697" y="3420140"/>
            <a:ext cx="4578175" cy="406400"/>
            <a:chOff x="1032352" y="3470231"/>
            <a:chExt cx="4578175" cy="406400"/>
          </a:xfrm>
        </p:grpSpPr>
        <p:pic>
          <p:nvPicPr>
            <p:cNvPr id="21" name="Picture 16">
              <a:hlinkClick r:id="rId11"/>
            </p:cNvPr>
            <p:cNvPicPr>
              <a:picLocks noChangeAspect="1"/>
            </p:cNvPicPr>
            <p:nvPr userDrawn="1"/>
          </p:nvPicPr>
          <p:blipFill>
            <a:blip r:embed="rId12">
              <a:extLst>
                <a:ext uri="{28A0092B-C50C-407E-A947-70E740481C1C}">
                  <a14:useLocalDpi xmlns:a14="http://schemas.microsoft.com/office/drawing/2010/main"/>
                </a:ext>
              </a:extLst>
            </a:blip>
            <a:srcRect/>
            <a:stretch>
              <a:fillRect/>
            </a:stretch>
          </p:blipFill>
          <p:spPr bwMode="auto">
            <a:xfrm>
              <a:off x="1032352" y="3470231"/>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a:spLocks noChangeArrowheads="1"/>
            </p:cNvSpPr>
            <p:nvPr userDrawn="1"/>
          </p:nvSpPr>
          <p:spPr bwMode="auto">
            <a:xfrm>
              <a:off x="1647493" y="3488765"/>
              <a:ext cx="3963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0" dirty="0">
                  <a:latin typeface="Helvetica" charset="0"/>
                  <a:cs typeface="Helvetica" charset="0"/>
                </a:rPr>
                <a:t>twitter.com/iDigBio</a:t>
              </a:r>
            </a:p>
          </p:txBody>
        </p:sp>
      </p:grpSp>
      <p:grpSp>
        <p:nvGrpSpPr>
          <p:cNvPr id="23" name="Group 22"/>
          <p:cNvGrpSpPr/>
          <p:nvPr/>
        </p:nvGrpSpPr>
        <p:grpSpPr>
          <a:xfrm>
            <a:off x="694078" y="3921132"/>
            <a:ext cx="4575794" cy="406400"/>
            <a:chOff x="1034733" y="3971535"/>
            <a:chExt cx="4575794" cy="406400"/>
          </a:xfrm>
        </p:grpSpPr>
        <p:pic>
          <p:nvPicPr>
            <p:cNvPr id="24" name="Picture 17">
              <a:hlinkClick r:id="rId13"/>
            </p:cNvPr>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034733" y="3971535"/>
              <a:ext cx="4016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0"/>
            <p:cNvSpPr txBox="1">
              <a:spLocks noChangeArrowheads="1"/>
            </p:cNvSpPr>
            <p:nvPr userDrawn="1"/>
          </p:nvSpPr>
          <p:spPr bwMode="auto">
            <a:xfrm>
              <a:off x="1647493" y="3990069"/>
              <a:ext cx="3963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0" dirty="0">
                  <a:latin typeface="Helvetica" charset="0"/>
                  <a:cs typeface="Helvetica" charset="0"/>
                </a:rPr>
                <a:t>vimeo.com/iDigBio</a:t>
              </a:r>
            </a:p>
          </p:txBody>
        </p:sp>
      </p:grpSp>
      <p:grpSp>
        <p:nvGrpSpPr>
          <p:cNvPr id="26" name="Group 25"/>
          <p:cNvGrpSpPr/>
          <p:nvPr/>
        </p:nvGrpSpPr>
        <p:grpSpPr>
          <a:xfrm>
            <a:off x="688522" y="4422124"/>
            <a:ext cx="4581350" cy="412750"/>
            <a:chOff x="1029177" y="4456083"/>
            <a:chExt cx="4581350" cy="412750"/>
          </a:xfrm>
        </p:grpSpPr>
        <p:pic>
          <p:nvPicPr>
            <p:cNvPr id="27" name="Picture 18">
              <a:hlinkClick r:id="rId15"/>
            </p:cNvPr>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029177" y="4456083"/>
              <a:ext cx="4127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0"/>
            <p:cNvSpPr txBox="1">
              <a:spLocks noChangeArrowheads="1"/>
            </p:cNvSpPr>
            <p:nvPr userDrawn="1"/>
          </p:nvSpPr>
          <p:spPr bwMode="auto">
            <a:xfrm>
              <a:off x="1647493" y="4477792"/>
              <a:ext cx="3963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0" dirty="0">
                  <a:latin typeface="Helvetica" charset="0"/>
                  <a:cs typeface="Helvetica" charset="0"/>
                </a:rPr>
                <a:t>idigbio.org/rss-feed.xml</a:t>
              </a:r>
            </a:p>
          </p:txBody>
        </p:sp>
      </p:grpSp>
      <p:grpSp>
        <p:nvGrpSpPr>
          <p:cNvPr id="29" name="Group 28"/>
          <p:cNvGrpSpPr/>
          <p:nvPr/>
        </p:nvGrpSpPr>
        <p:grpSpPr>
          <a:xfrm>
            <a:off x="691697" y="4929464"/>
            <a:ext cx="4767813" cy="406400"/>
            <a:chOff x="1032352" y="4929464"/>
            <a:chExt cx="4767813" cy="406400"/>
          </a:xfrm>
        </p:grpSpPr>
        <p:pic>
          <p:nvPicPr>
            <p:cNvPr id="30" name="Picture 19">
              <a:hlinkClick r:id="rId17" action="ppaction://hlinkfile"/>
            </p:cNvPr>
            <p:cNvPicPr>
              <a:picLocks noChangeAspect="1"/>
            </p:cNvPicPr>
            <p:nvPr userDrawn="1"/>
          </p:nvPicPr>
          <p:blipFill>
            <a:blip r:embed="rId18">
              <a:extLst>
                <a:ext uri="{28A0092B-C50C-407E-A947-70E740481C1C}">
                  <a14:useLocalDpi xmlns:a14="http://schemas.microsoft.com/office/drawing/2010/main"/>
                </a:ext>
              </a:extLst>
            </a:blip>
            <a:srcRect/>
            <a:stretch>
              <a:fillRect/>
            </a:stretch>
          </p:blipFill>
          <p:spPr bwMode="auto">
            <a:xfrm>
              <a:off x="1032352" y="4929464"/>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20"/>
            <p:cNvSpPr txBox="1">
              <a:spLocks noChangeArrowheads="1"/>
            </p:cNvSpPr>
            <p:nvPr userDrawn="1"/>
          </p:nvSpPr>
          <p:spPr bwMode="auto">
            <a:xfrm>
              <a:off x="1647493" y="4947998"/>
              <a:ext cx="41526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0" dirty="0">
                  <a:latin typeface="Helvetica" charset="0"/>
                  <a:cs typeface="Helvetica" charset="0"/>
                </a:rPr>
                <a:t>idigbio.org/events-calendar/export.ics</a:t>
              </a:r>
            </a:p>
          </p:txBody>
        </p:sp>
      </p:grpSp>
      <p:sp>
        <p:nvSpPr>
          <p:cNvPr id="32" name="Title 3"/>
          <p:cNvSpPr txBox="1">
            <a:spLocks/>
          </p:cNvSpPr>
          <p:nvPr/>
        </p:nvSpPr>
        <p:spPr>
          <a:xfrm>
            <a:off x="309764" y="906236"/>
            <a:ext cx="4298095" cy="939396"/>
          </a:xfrm>
          <a:prstGeom prst="rect">
            <a:avLst/>
          </a:prstGeom>
        </p:spPr>
        <p:txBody>
          <a:bodyPr/>
          <a:lstStyle>
            <a:lvl1pPr algn="l" defTabSz="457200" rtl="0" fontAlgn="base">
              <a:spcBef>
                <a:spcPct val="0"/>
              </a:spcBef>
              <a:spcAft>
                <a:spcPct val="0"/>
              </a:spcAft>
              <a:defRPr sz="2800" b="1" i="0" kern="1200">
                <a:solidFill>
                  <a:schemeClr val="tx1"/>
                </a:solidFill>
                <a:latin typeface="Helvetica"/>
                <a:ea typeface="ＭＳ Ｐゴシック" charset="0"/>
                <a:cs typeface="Helvetica"/>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5400" b="0">
                <a:effectLst>
                  <a:outerShdw blurRad="38100" dist="38100" dir="2700000" algn="tl">
                    <a:srgbClr val="000000">
                      <a:alpha val="43137"/>
                    </a:srgbClr>
                  </a:outerShdw>
                </a:effectLst>
                <a:latin typeface="+mj-lt"/>
              </a:rPr>
              <a:t>Get involved!</a:t>
            </a:r>
            <a:endParaRPr lang="en-US" sz="5400" b="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3051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Rectangle 3"/>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B6ED38C-7336-D345-AF53-EB2CA9758BE1}" type="slidenum">
              <a:rPr lang="en-US" sz="900" smtClean="0"/>
              <a:pPr fontAlgn="auto">
                <a:spcBef>
                  <a:spcPts val="0"/>
                </a:spcBef>
                <a:spcAft>
                  <a:spcPts val="0"/>
                </a:spcAft>
                <a:defRPr/>
              </a:pPr>
              <a:t>‹#›</a:t>
            </a:fld>
            <a:endParaRPr lang="en-US" sz="900" dirty="0"/>
          </a:p>
        </p:txBody>
      </p:sp>
      <p:sp>
        <p:nvSpPr>
          <p:cNvPr id="10" name="Title 1"/>
          <p:cNvSpPr>
            <a:spLocks noGrp="1"/>
          </p:cNvSpPr>
          <p:nvPr>
            <p:ph type="title"/>
          </p:nvPr>
        </p:nvSpPr>
        <p:spPr>
          <a:xfrm>
            <a:off x="457200" y="912163"/>
            <a:ext cx="8229600" cy="803443"/>
          </a:xfrm>
          <a:prstGeom prst="rect">
            <a:avLst/>
          </a:prstGeom>
        </p:spPr>
        <p:txBody>
          <a:bodyPr/>
          <a:lstStyle>
            <a:lvl1pPr algn="l">
              <a:defRPr sz="2800" b="1" i="0">
                <a:latin typeface="Helvetica"/>
                <a:cs typeface="Helvetica"/>
              </a:defRPr>
            </a:lvl1pPr>
          </a:lstStyle>
          <a:p>
            <a:r>
              <a:rPr lang="en-US"/>
              <a:t>Click to edit Master title style</a:t>
            </a:r>
            <a:endParaRPr lang="en-US" dirty="0"/>
          </a:p>
        </p:txBody>
      </p:sp>
      <p:sp>
        <p:nvSpPr>
          <p:cNvPr id="6" name="Date Placeholder 2"/>
          <p:cNvSpPr>
            <a:spLocks noGrp="1"/>
          </p:cNvSpPr>
          <p:nvPr>
            <p:ph type="dt" sz="half" idx="10"/>
          </p:nvPr>
        </p:nvSpPr>
        <p:spPr>
          <a:xfrm>
            <a:off x="8215313" y="123825"/>
            <a:ext cx="800100" cy="331788"/>
          </a:xfrm>
          <a:prstGeom prst="rect">
            <a:avLst/>
          </a:prstGeom>
        </p:spPr>
        <p:txBody>
          <a:bodyPr/>
          <a:lstStyle>
            <a:lvl1pPr>
              <a:defRPr/>
            </a:lvl1pPr>
          </a:lstStyle>
          <a:p>
            <a:pPr>
              <a:defRPr/>
            </a:pPr>
            <a:fld id="{A532134E-A647-8C44-B20F-572282D3F0D5}" type="datetimeFigureOut">
              <a:rPr lang="en-US"/>
              <a:pPr>
                <a:defRPr/>
              </a:pPr>
              <a:t>10/11/16</a:t>
            </a:fld>
            <a:endParaRPr lang="en-US"/>
          </a:p>
        </p:txBody>
      </p:sp>
      <p:sp>
        <p:nvSpPr>
          <p:cNvPr id="7" name="Footer Placeholder 3"/>
          <p:cNvSpPr>
            <a:spLocks noGrp="1"/>
          </p:cNvSpPr>
          <p:nvPr>
            <p:ph type="ftr" sz="quarter" idx="11"/>
          </p:nvPr>
        </p:nvSpPr>
        <p:spPr>
          <a:xfrm>
            <a:off x="3689350" y="123825"/>
            <a:ext cx="4248150" cy="331788"/>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903712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374BC4B-6958-2542-A805-A500B75A5D6F}" type="slidenum">
              <a:rPr lang="en-US" sz="900" smtClean="0"/>
              <a:pPr fontAlgn="auto">
                <a:spcBef>
                  <a:spcPts val="0"/>
                </a:spcBef>
                <a:spcAft>
                  <a:spcPts val="0"/>
                </a:spcAft>
                <a:defRPr/>
              </a:pPr>
              <a:t>‹#›</a:t>
            </a:fld>
            <a:endParaRPr lang="en-US" sz="900" dirty="0"/>
          </a:p>
        </p:txBody>
      </p:sp>
      <p:sp>
        <p:nvSpPr>
          <p:cNvPr id="3" name="Vertical Text Placeholder 2"/>
          <p:cNvSpPr>
            <a:spLocks noGrp="1"/>
          </p:cNvSpPr>
          <p:nvPr>
            <p:ph type="body" orient="vert" idx="1"/>
          </p:nvPr>
        </p:nvSpPr>
        <p:spPr>
          <a:xfrm>
            <a:off x="457200" y="1928629"/>
            <a:ext cx="8229600" cy="44277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457200" y="953246"/>
            <a:ext cx="8229600" cy="803443"/>
          </a:xfrm>
          <a:prstGeom prst="rect">
            <a:avLst/>
          </a:prstGeom>
        </p:spPr>
        <p:txBody>
          <a:bodyPr/>
          <a:lstStyle>
            <a:lvl1pPr algn="l">
              <a:defRPr sz="2800" b="1" i="0">
                <a:latin typeface="Helvetica"/>
                <a:cs typeface="Helvetica"/>
              </a:defRPr>
            </a:lvl1pPr>
          </a:lstStyle>
          <a:p>
            <a:r>
              <a:rPr lang="en-US"/>
              <a:t>Click to edit Master title style</a:t>
            </a:r>
            <a:endParaRPr lang="en-US" dirty="0"/>
          </a:p>
        </p:txBody>
      </p:sp>
      <p:sp>
        <p:nvSpPr>
          <p:cNvPr id="7" name="Date Placeholder 3"/>
          <p:cNvSpPr>
            <a:spLocks noGrp="1"/>
          </p:cNvSpPr>
          <p:nvPr>
            <p:ph type="dt" sz="half" idx="10"/>
          </p:nvPr>
        </p:nvSpPr>
        <p:spPr>
          <a:xfrm>
            <a:off x="8215313" y="123825"/>
            <a:ext cx="800100" cy="331788"/>
          </a:xfrm>
          <a:prstGeom prst="rect">
            <a:avLst/>
          </a:prstGeom>
        </p:spPr>
        <p:txBody>
          <a:bodyPr/>
          <a:lstStyle>
            <a:lvl1pPr>
              <a:defRPr/>
            </a:lvl1pPr>
          </a:lstStyle>
          <a:p>
            <a:pPr>
              <a:defRPr/>
            </a:pPr>
            <a:fld id="{A12408FA-01D3-394F-ADC6-33D9FB808F66}" type="datetimeFigureOut">
              <a:rPr lang="en-US"/>
              <a:pPr>
                <a:defRPr/>
              </a:pPr>
              <a:t>10/11/16</a:t>
            </a:fld>
            <a:endParaRPr lang="en-US"/>
          </a:p>
        </p:txBody>
      </p:sp>
      <p:sp>
        <p:nvSpPr>
          <p:cNvPr id="8" name="Footer Placeholder 4"/>
          <p:cNvSpPr>
            <a:spLocks noGrp="1"/>
          </p:cNvSpPr>
          <p:nvPr>
            <p:ph type="ftr" sz="quarter" idx="11"/>
          </p:nvPr>
        </p:nvSpPr>
        <p:spPr>
          <a:xfrm>
            <a:off x="3689350" y="123825"/>
            <a:ext cx="4248150" cy="331788"/>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6427864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top white hexagons2.psd"/>
          <p:cNvPicPr>
            <a:picLocks noChangeAspect="1"/>
          </p:cNvPicPr>
          <p:nvPr/>
        </p:nvPicPr>
        <p:blipFill rotWithShape="1">
          <a:blip r:embed="rId12" cstate="screen">
            <a:alphaModFix amt="62000"/>
            <a:extLst>
              <a:ext uri="{28A0092B-C50C-407E-A947-70E740481C1C}">
                <a14:useLocalDpi xmlns:a14="http://schemas.microsoft.com/office/drawing/2010/main"/>
              </a:ext>
            </a:extLst>
          </a:blip>
          <a:srcRect t="-1" b="6573"/>
          <a:stretch/>
        </p:blipFill>
        <p:spPr>
          <a:xfrm>
            <a:off x="4" y="-194576"/>
            <a:ext cx="9143996" cy="925499"/>
          </a:xfrm>
          <a:prstGeom prst="rect">
            <a:avLst/>
          </a:prstGeom>
        </p:spPr>
      </p:pic>
      <p:sp>
        <p:nvSpPr>
          <p:cNvPr id="1028" name="Text Placeholder 2"/>
          <p:cNvSpPr>
            <a:spLocks noGrp="1"/>
          </p:cNvSpPr>
          <p:nvPr>
            <p:ph type="body" idx="1"/>
          </p:nvPr>
        </p:nvSpPr>
        <p:spPr bwMode="auto">
          <a:xfrm>
            <a:off x="457200" y="1518557"/>
            <a:ext cx="8229600" cy="483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 name="Picture 1" descr="iDigBio_Logo_with borde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 y="-25496"/>
            <a:ext cx="2154602" cy="731136"/>
          </a:xfrm>
          <a:prstGeom prst="rect">
            <a:avLst/>
          </a:prstGeom>
        </p:spPr>
      </p:pic>
      <p:sp>
        <p:nvSpPr>
          <p:cNvPr id="3" name="Hexagon 2"/>
          <p:cNvSpPr/>
          <p:nvPr/>
        </p:nvSpPr>
        <p:spPr>
          <a:xfrm>
            <a:off x="8575675" y="-412749"/>
            <a:ext cx="568325" cy="495201"/>
          </a:xfrm>
          <a:prstGeom prst="hexagon">
            <a:avLst>
              <a:gd name="adj" fmla="val 28206"/>
              <a:gd name="vf" fmla="val 115470"/>
            </a:avLst>
          </a:prstGeom>
          <a:gradFill flip="none" rotWithShape="1">
            <a:gsLst>
              <a:gs pos="0">
                <a:srgbClr val="C0D1E3"/>
              </a:gs>
              <a:gs pos="100000">
                <a:srgbClr val="618CB8"/>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a:off x="8054972" y="-130128"/>
            <a:ext cx="568325" cy="495201"/>
          </a:xfrm>
          <a:prstGeom prst="hexagon">
            <a:avLst>
              <a:gd name="adj" fmla="val 28206"/>
              <a:gd name="vf" fmla="val 115470"/>
            </a:avLst>
          </a:prstGeom>
          <a:gradFill flip="none" rotWithShape="1">
            <a:gsLst>
              <a:gs pos="0">
                <a:srgbClr val="C3DCB9"/>
              </a:gs>
              <a:gs pos="100000">
                <a:srgbClr val="6AA85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Hexagon 11"/>
          <p:cNvSpPr/>
          <p:nvPr/>
        </p:nvSpPr>
        <p:spPr>
          <a:xfrm>
            <a:off x="8575675" y="153252"/>
            <a:ext cx="568325" cy="495201"/>
          </a:xfrm>
          <a:prstGeom prst="hexagon">
            <a:avLst>
              <a:gd name="adj" fmla="val 28206"/>
              <a:gd name="vf" fmla="val 115470"/>
            </a:avLst>
          </a:prstGeom>
          <a:gradFill flip="none" rotWithShape="1">
            <a:gsLst>
              <a:gs pos="0">
                <a:srgbClr val="EDE3AD"/>
              </a:gs>
              <a:gs pos="100000">
                <a:srgbClr val="D3B831"/>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p:cNvSpPr/>
          <p:nvPr/>
        </p:nvSpPr>
        <p:spPr>
          <a:xfrm>
            <a:off x="7516809" y="-405188"/>
            <a:ext cx="568325" cy="495201"/>
          </a:xfrm>
          <a:prstGeom prst="hexagon">
            <a:avLst>
              <a:gd name="adj" fmla="val 28206"/>
              <a:gd name="vf" fmla="val 115470"/>
            </a:avLst>
          </a:prstGeom>
          <a:gradFill flip="none" rotWithShape="1">
            <a:gsLst>
              <a:gs pos="0">
                <a:srgbClr val="EED1A9"/>
              </a:gs>
              <a:gs pos="100000">
                <a:srgbClr val="D58B28"/>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p:cNvSpPr/>
          <p:nvPr/>
        </p:nvSpPr>
        <p:spPr>
          <a:xfrm>
            <a:off x="6438090" y="-409952"/>
            <a:ext cx="568325" cy="495201"/>
          </a:xfrm>
          <a:prstGeom prst="hexagon">
            <a:avLst>
              <a:gd name="adj" fmla="val 28206"/>
              <a:gd name="vf" fmla="val 115470"/>
            </a:avLst>
          </a:prstGeom>
          <a:gradFill flip="none" rotWithShape="1">
            <a:gsLst>
              <a:gs pos="0">
                <a:srgbClr val="C3DCB9"/>
              </a:gs>
              <a:gs pos="100000">
                <a:srgbClr val="6AA85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Hexagon 14"/>
          <p:cNvSpPr/>
          <p:nvPr/>
        </p:nvSpPr>
        <p:spPr>
          <a:xfrm>
            <a:off x="6981025" y="-118632"/>
            <a:ext cx="568325" cy="495201"/>
          </a:xfrm>
          <a:prstGeom prst="hexagon">
            <a:avLst>
              <a:gd name="adj" fmla="val 28206"/>
              <a:gd name="vf" fmla="val 115470"/>
            </a:avLst>
          </a:prstGeom>
          <a:gradFill flip="none" rotWithShape="1">
            <a:gsLst>
              <a:gs pos="0">
                <a:srgbClr val="EDE3AD"/>
              </a:gs>
              <a:gs pos="100000">
                <a:srgbClr val="D3B831"/>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3221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698" r:id="rId8"/>
    <p:sldLayoutId id="2147483702" r:id="rId9"/>
    <p:sldLayoutId id="2147483704" r:id="rId10"/>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Cambria"/>
          <a:ea typeface="ＭＳ Ｐゴシック" charset="0"/>
          <a:cs typeface="Cambria"/>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Cambria"/>
          <a:ea typeface="ＭＳ Ｐゴシック" charset="0"/>
          <a:cs typeface="Cambri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9" Type="http://schemas.openxmlformats.org/officeDocument/2006/relationships/image" Target="../media/image26.png"/><Relationship Id="rId20" Type="http://schemas.openxmlformats.org/officeDocument/2006/relationships/image" Target="../media/image37.png"/><Relationship Id="rId10" Type="http://schemas.openxmlformats.org/officeDocument/2006/relationships/image" Target="../media/image27.jpg"/><Relationship Id="rId11" Type="http://schemas.openxmlformats.org/officeDocument/2006/relationships/image" Target="../media/image28.jpg"/><Relationship Id="rId12" Type="http://schemas.openxmlformats.org/officeDocument/2006/relationships/image" Target="../media/image29.jpg"/><Relationship Id="rId13" Type="http://schemas.openxmlformats.org/officeDocument/2006/relationships/image" Target="../media/image30.jpg"/><Relationship Id="rId14" Type="http://schemas.openxmlformats.org/officeDocument/2006/relationships/image" Target="../media/image31.jpg"/><Relationship Id="rId15" Type="http://schemas.openxmlformats.org/officeDocument/2006/relationships/image" Target="../media/image32.png"/><Relationship Id="rId16" Type="http://schemas.openxmlformats.org/officeDocument/2006/relationships/image" Target="../media/image33.jpeg"/><Relationship Id="rId17" Type="http://schemas.openxmlformats.org/officeDocument/2006/relationships/image" Target="../media/image34.png"/><Relationship Id="rId18" Type="http://schemas.openxmlformats.org/officeDocument/2006/relationships/image" Target="../media/image35.jpeg"/><Relationship Id="rId19"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6524"/>
            <a:ext cx="7772400" cy="2317983"/>
          </a:xfrm>
        </p:spPr>
        <p:txBody>
          <a:bodyPr/>
          <a:lstStyle/>
          <a:p>
            <a:r>
              <a:rPr lang="en-US" sz="3200" dirty="0" smtClean="0">
                <a:effectLst/>
              </a:rPr>
              <a:t>Mobilizing Collections</a:t>
            </a:r>
            <a:br>
              <a:rPr lang="en-US" sz="3200" dirty="0" smtClean="0">
                <a:effectLst/>
              </a:rPr>
            </a:br>
            <a:r>
              <a:rPr lang="en-US" sz="2400" dirty="0" smtClean="0">
                <a:effectLst/>
              </a:rPr>
              <a:t>Digitization </a:t>
            </a:r>
            <a:r>
              <a:rPr lang="en-US" sz="2400" dirty="0">
                <a:effectLst/>
              </a:rPr>
              <a:t>Infrastructure in the US</a:t>
            </a:r>
            <a:r>
              <a:rPr lang="en-US" sz="3200" dirty="0">
                <a:effectLst/>
              </a:rPr>
              <a:t/>
            </a:r>
            <a:br>
              <a:rPr lang="en-US" sz="3200" dirty="0">
                <a:effectLst/>
              </a:rPr>
            </a:br>
            <a:endParaRPr lang="en-US" sz="3200" dirty="0">
              <a:effectLst/>
            </a:endParaRPr>
          </a:p>
        </p:txBody>
      </p:sp>
      <p:sp>
        <p:nvSpPr>
          <p:cNvPr id="3" name="Subtitle 2"/>
          <p:cNvSpPr>
            <a:spLocks noGrp="1"/>
          </p:cNvSpPr>
          <p:nvPr>
            <p:ph type="subTitle" idx="1"/>
          </p:nvPr>
        </p:nvSpPr>
        <p:spPr>
          <a:xfrm>
            <a:off x="685800" y="3914078"/>
            <a:ext cx="6400800" cy="848422"/>
          </a:xfrm>
        </p:spPr>
        <p:txBody>
          <a:bodyPr rtlCol="0"/>
          <a:lstStyle/>
          <a:p>
            <a:pPr fontAlgn="auto">
              <a:spcAft>
                <a:spcPts val="0"/>
              </a:spcAft>
              <a:defRPr/>
            </a:pPr>
            <a:r>
              <a:rPr lang="en-US" dirty="0"/>
              <a:t>Greg Riccardi</a:t>
            </a:r>
            <a:endParaRPr lang="en-US" dirty="0">
              <a:ea typeface="+mn-ea"/>
            </a:endParaRPr>
          </a:p>
          <a:p>
            <a:pPr fontAlgn="auto">
              <a:spcAft>
                <a:spcPts val="0"/>
              </a:spcAft>
              <a:defRPr/>
            </a:pPr>
            <a:r>
              <a:rPr lang="en-US" dirty="0" smtClean="0">
                <a:ea typeface="+mn-ea"/>
              </a:rPr>
              <a:t>GB23 Brasilia</a:t>
            </a:r>
            <a:endParaRPr lang="en-US" dirty="0">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137"/>
            <a:ext cx="8229600" cy="571500"/>
          </a:xfrm>
        </p:spPr>
        <p:txBody>
          <a:bodyPr>
            <a:normAutofit fontScale="90000"/>
          </a:bodyPr>
          <a:lstStyle/>
          <a:p>
            <a:r>
              <a:rPr lang="en-US" dirty="0"/>
              <a:t>Where </a:t>
            </a:r>
            <a:r>
              <a:rPr lang="en-US" dirty="0" smtClean="0"/>
              <a:t>dies </a:t>
            </a:r>
            <a:r>
              <a:rPr lang="en-US" dirty="0" err="1" smtClean="0"/>
              <a:t>iDigBio</a:t>
            </a:r>
            <a:r>
              <a:rPr lang="en-US" dirty="0" smtClean="0"/>
              <a:t> go </a:t>
            </a:r>
            <a:r>
              <a:rPr lang="en-US" dirty="0"/>
              <a:t>from here?</a:t>
            </a:r>
          </a:p>
        </p:txBody>
      </p:sp>
      <p:sp>
        <p:nvSpPr>
          <p:cNvPr id="3" name="Content Placeholder 2"/>
          <p:cNvSpPr>
            <a:spLocks noGrp="1"/>
          </p:cNvSpPr>
          <p:nvPr>
            <p:ph idx="1"/>
          </p:nvPr>
        </p:nvSpPr>
        <p:spPr/>
        <p:txBody>
          <a:bodyPr>
            <a:normAutofit lnSpcReduction="10000"/>
          </a:bodyPr>
          <a:lstStyle/>
          <a:p>
            <a:r>
              <a:rPr lang="en-US" dirty="0" smtClean="0"/>
              <a:t>Limited time program (10 years)</a:t>
            </a:r>
          </a:p>
          <a:p>
            <a:r>
              <a:rPr lang="en-US" dirty="0" smtClean="0"/>
              <a:t>How </a:t>
            </a:r>
            <a:r>
              <a:rPr lang="en-US" dirty="0"/>
              <a:t>to sustain activities?</a:t>
            </a:r>
          </a:p>
          <a:p>
            <a:pPr lvl="1"/>
            <a:r>
              <a:rPr lang="en-US" dirty="0"/>
              <a:t>Digitization projects?</a:t>
            </a:r>
          </a:p>
          <a:p>
            <a:pPr lvl="1"/>
            <a:r>
              <a:rPr lang="en-US" dirty="0"/>
              <a:t>Support for digitization improvements?</a:t>
            </a:r>
          </a:p>
          <a:p>
            <a:r>
              <a:rPr lang="en-US" dirty="0"/>
              <a:t>How to sustain data infrastructure?</a:t>
            </a:r>
          </a:p>
          <a:p>
            <a:pPr lvl="1"/>
            <a:r>
              <a:rPr lang="en-US" dirty="0"/>
              <a:t>Data persistence?</a:t>
            </a:r>
          </a:p>
          <a:p>
            <a:pPr lvl="1"/>
            <a:r>
              <a:rPr lang="en-US" dirty="0"/>
              <a:t>Data quality?</a:t>
            </a:r>
          </a:p>
          <a:p>
            <a:pPr lvl="1"/>
            <a:r>
              <a:rPr lang="en-US" dirty="0"/>
              <a:t>Data portal?</a:t>
            </a:r>
          </a:p>
          <a:p>
            <a:r>
              <a:rPr lang="en-US" dirty="0"/>
              <a:t>How to sustain commitment</a:t>
            </a:r>
          </a:p>
          <a:p>
            <a:pPr lvl="1"/>
            <a:r>
              <a:rPr lang="en-US" dirty="0"/>
              <a:t>Governmental?</a:t>
            </a:r>
          </a:p>
          <a:p>
            <a:pPr lvl="1"/>
            <a:r>
              <a:rPr lang="en-US" dirty="0"/>
              <a:t>Community?</a:t>
            </a:r>
          </a:p>
        </p:txBody>
      </p:sp>
    </p:spTree>
    <p:extLst>
      <p:ext uri="{BB962C8B-B14F-4D97-AF65-F5344CB8AC3E}">
        <p14:creationId xmlns:p14="http://schemas.microsoft.com/office/powerpoint/2010/main" val="2271528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iDigBio</a:t>
            </a:r>
            <a:r>
              <a:rPr lang="en-US" dirty="0" smtClean="0"/>
              <a:t>, GBIF and International Partners</a:t>
            </a:r>
            <a:endParaRPr lang="en-US" dirty="0"/>
          </a:p>
        </p:txBody>
      </p:sp>
      <p:sp>
        <p:nvSpPr>
          <p:cNvPr id="3" name="Content Placeholder 2"/>
          <p:cNvSpPr>
            <a:spLocks noGrp="1"/>
          </p:cNvSpPr>
          <p:nvPr>
            <p:ph idx="1"/>
          </p:nvPr>
        </p:nvSpPr>
        <p:spPr/>
        <p:txBody>
          <a:bodyPr/>
          <a:lstStyle/>
          <a:p>
            <a:r>
              <a:rPr lang="en-US" dirty="0" smtClean="0"/>
              <a:t>Data sharing</a:t>
            </a:r>
          </a:p>
          <a:p>
            <a:pPr lvl="1"/>
            <a:r>
              <a:rPr lang="en-US" dirty="0" err="1" smtClean="0"/>
              <a:t>iDigBio</a:t>
            </a:r>
            <a:r>
              <a:rPr lang="en-US" dirty="0" smtClean="0"/>
              <a:t> sharing with GBIF and ALA, more to come</a:t>
            </a:r>
          </a:p>
          <a:p>
            <a:r>
              <a:rPr lang="en-US" dirty="0" smtClean="0"/>
              <a:t>Digitization techniques and training</a:t>
            </a:r>
          </a:p>
          <a:p>
            <a:pPr lvl="1"/>
            <a:r>
              <a:rPr lang="en-US" dirty="0" err="1" smtClean="0"/>
              <a:t>SiBBr</a:t>
            </a:r>
            <a:r>
              <a:rPr lang="en-US" dirty="0" smtClean="0"/>
              <a:t> workshop in November 2014</a:t>
            </a:r>
          </a:p>
          <a:p>
            <a:pPr lvl="1"/>
            <a:r>
              <a:rPr lang="en-US" dirty="0" smtClean="0"/>
              <a:t>Data Carpentry workshops in Kenya, </a:t>
            </a:r>
            <a:r>
              <a:rPr lang="en-US" dirty="0" err="1" smtClean="0"/>
              <a:t>Phillipines</a:t>
            </a:r>
            <a:r>
              <a:rPr lang="en-US" dirty="0" smtClean="0"/>
              <a:t>, Costa Rica</a:t>
            </a:r>
          </a:p>
          <a:p>
            <a:r>
              <a:rPr lang="en-US" dirty="0" smtClean="0"/>
              <a:t>Technology sharing</a:t>
            </a:r>
          </a:p>
          <a:p>
            <a:pPr lvl="1"/>
            <a:r>
              <a:rPr lang="en-US" dirty="0" smtClean="0"/>
              <a:t>Taxonomic names services</a:t>
            </a:r>
          </a:p>
          <a:p>
            <a:r>
              <a:rPr lang="en-US" dirty="0" smtClean="0"/>
              <a:t>We are encouraged by our funders to collaborate</a:t>
            </a:r>
          </a:p>
          <a:p>
            <a:pPr lvl="1"/>
            <a:r>
              <a:rPr lang="en-US" dirty="0" smtClean="0"/>
              <a:t>Issues are global, effort needs to be global</a:t>
            </a:r>
            <a:endParaRPr lang="en-US" dirty="0"/>
          </a:p>
        </p:txBody>
      </p:sp>
    </p:spTree>
    <p:extLst>
      <p:ext uri="{BB962C8B-B14F-4D97-AF65-F5344CB8AC3E}">
        <p14:creationId xmlns:p14="http://schemas.microsoft.com/office/powerpoint/2010/main" val="157086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136"/>
            <a:ext cx="8229600" cy="1212503"/>
          </a:xfrm>
        </p:spPr>
        <p:txBody>
          <a:bodyPr/>
          <a:lstStyle/>
          <a:p>
            <a:r>
              <a:rPr lang="en-US" altLang="en-US" sz="3600" b="0" dirty="0">
                <a:latin typeface="Calibri" panose="020F0502020204030204" pitchFamily="34" charset="0"/>
              </a:rPr>
              <a:t>ADBC: Advancing Digitization of Biodiversity Collections</a:t>
            </a:r>
            <a:endParaRPr lang="en-US" sz="3600" b="0" dirty="0"/>
          </a:p>
        </p:txBody>
      </p:sp>
      <p:sp>
        <p:nvSpPr>
          <p:cNvPr id="3" name="Content Placeholder 2"/>
          <p:cNvSpPr>
            <a:spLocks noGrp="1"/>
          </p:cNvSpPr>
          <p:nvPr>
            <p:ph idx="1"/>
          </p:nvPr>
        </p:nvSpPr>
        <p:spPr>
          <a:xfrm>
            <a:off x="457200" y="2352907"/>
            <a:ext cx="8229600" cy="4251587"/>
          </a:xfrm>
        </p:spPr>
        <p:txBody>
          <a:bodyPr>
            <a:noAutofit/>
          </a:bodyPr>
          <a:lstStyle/>
          <a:p>
            <a:r>
              <a:rPr lang="en-US" sz="2800" dirty="0"/>
              <a:t>US National Science Foundation </a:t>
            </a:r>
          </a:p>
          <a:p>
            <a:pPr lvl="1"/>
            <a:r>
              <a:rPr lang="en-US" sz="1800" dirty="0"/>
              <a:t>Plans to spend $10 million over 10 years</a:t>
            </a:r>
          </a:p>
          <a:p>
            <a:r>
              <a:rPr lang="en-US" sz="2800" dirty="0"/>
              <a:t>The goal is to </a:t>
            </a:r>
            <a:r>
              <a:rPr lang="en-US" sz="2800" dirty="0" smtClean="0"/>
              <a:t>digitize and aggregate</a:t>
            </a:r>
            <a:endParaRPr lang="en-US" sz="2800" dirty="0"/>
          </a:p>
          <a:p>
            <a:pPr lvl="1"/>
            <a:r>
              <a:rPr lang="en-US" sz="1800" dirty="0"/>
              <a:t>1 billion biological and paleontological records over the 10-year life of the project.</a:t>
            </a:r>
          </a:p>
          <a:p>
            <a:r>
              <a:rPr lang="en-US" sz="2800" dirty="0" err="1"/>
              <a:t>iDigBio</a:t>
            </a:r>
            <a:r>
              <a:rPr lang="en-US" sz="2800" dirty="0"/>
              <a:t> project is the HUB of ADBC</a:t>
            </a:r>
          </a:p>
          <a:p>
            <a:pPr lvl="1"/>
            <a:r>
              <a:rPr lang="en-US" sz="1800" dirty="0"/>
              <a:t>U of Florida, Florida State U</a:t>
            </a:r>
          </a:p>
          <a:p>
            <a:r>
              <a:rPr lang="en-US" sz="2800" dirty="0"/>
              <a:t>Digitization projects</a:t>
            </a:r>
          </a:p>
          <a:p>
            <a:pPr lvl="1"/>
            <a:r>
              <a:rPr lang="en-US" sz="1800" dirty="0"/>
              <a:t>Chosen by NSF peer review</a:t>
            </a:r>
          </a:p>
          <a:p>
            <a:pPr lvl="1"/>
            <a:r>
              <a:rPr lang="en-US" sz="1800" dirty="0" smtClean="0"/>
              <a:t>18 Thematic </a:t>
            </a:r>
            <a:r>
              <a:rPr lang="en-US" sz="1800" dirty="0"/>
              <a:t>Collections Networks</a:t>
            </a:r>
          </a:p>
          <a:p>
            <a:endParaRPr lang="en-US" sz="2800" dirty="0"/>
          </a:p>
        </p:txBody>
      </p:sp>
    </p:spTree>
    <p:extLst>
      <p:ext uri="{BB962C8B-B14F-4D97-AF65-F5344CB8AC3E}">
        <p14:creationId xmlns:p14="http://schemas.microsoft.com/office/powerpoint/2010/main" val="201845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2012map_presentation.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41400" y="1752600"/>
            <a:ext cx="7235825"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4"/>
          <p:cNvSpPr txBox="1">
            <a:spLocks noChangeArrowheads="1"/>
          </p:cNvSpPr>
          <p:nvPr/>
        </p:nvSpPr>
        <p:spPr bwMode="auto">
          <a:xfrm>
            <a:off x="1776413" y="6337300"/>
            <a:ext cx="701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1" dirty="0">
                <a:latin typeface="Calibri" panose="020F0502020204030204" pitchFamily="34" charset="0"/>
              </a:rPr>
              <a:t>To date: </a:t>
            </a:r>
            <a:r>
              <a:rPr lang="en-US" altLang="en-US" sz="1400" b="1" dirty="0" smtClean="0">
                <a:latin typeface="Calibri" panose="020F0502020204030204" pitchFamily="34" charset="0"/>
              </a:rPr>
              <a:t>17 </a:t>
            </a:r>
            <a:r>
              <a:rPr lang="en-US" altLang="en-US" sz="1400" b="1" dirty="0">
                <a:latin typeface="Calibri" panose="020F0502020204030204" pitchFamily="34" charset="0"/>
              </a:rPr>
              <a:t>TCNs, 152 unique institutions, ~276 projects, 50 </a:t>
            </a:r>
            <a:r>
              <a:rPr lang="en-US" altLang="en-US" sz="1400" b="1" dirty="0" smtClean="0">
                <a:latin typeface="Calibri" panose="020F0502020204030204" pitchFamily="34" charset="0"/>
              </a:rPr>
              <a:t>states and Guam</a:t>
            </a:r>
            <a:endParaRPr lang="en-US" altLang="en-US" sz="1400" b="1" dirty="0">
              <a:latin typeface="Calibri" panose="020F0502020204030204" pitchFamily="34" charset="0"/>
            </a:endParaRPr>
          </a:p>
        </p:txBody>
      </p:sp>
      <p:sp>
        <p:nvSpPr>
          <p:cNvPr id="7" name="TextBox 6"/>
          <p:cNvSpPr txBox="1"/>
          <p:nvPr/>
        </p:nvSpPr>
        <p:spPr>
          <a:xfrm>
            <a:off x="193675" y="673100"/>
            <a:ext cx="8753475" cy="461963"/>
          </a:xfrm>
          <a:prstGeom prst="rect">
            <a:avLst/>
          </a:prstGeom>
          <a:noFill/>
        </p:spPr>
        <p:txBody>
          <a:bodyPr>
            <a:spAutoFit/>
          </a:bodyPr>
          <a:lstStyle/>
          <a:p>
            <a:pPr algn="ctr" fontAlgn="auto">
              <a:spcBef>
                <a:spcPts val="0"/>
              </a:spcBef>
              <a:spcAft>
                <a:spcPts val="0"/>
              </a:spcAft>
              <a:defRPr/>
            </a:pPr>
            <a:r>
              <a:rPr lang="en-US" sz="2400" b="1" dirty="0">
                <a:latin typeface="+mj-lt"/>
                <a:cs typeface="+mn-cs"/>
              </a:rPr>
              <a:t>    Advancing Digitization of Biodiversity Collections (ADBC)</a:t>
            </a:r>
          </a:p>
        </p:txBody>
      </p:sp>
      <p:pic>
        <p:nvPicPr>
          <p:cNvPr id="24580"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8938" y="1119188"/>
            <a:ext cx="7888287"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3"/>
          <p:cNvSpPr txBox="1">
            <a:spLocks noChangeArrowheads="1"/>
          </p:cNvSpPr>
          <p:nvPr/>
        </p:nvSpPr>
        <p:spPr bwMode="auto">
          <a:xfrm>
            <a:off x="1571626" y="3669506"/>
            <a:ext cx="4114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dirty="0">
                <a:solidFill>
                  <a:srgbClr val="002060"/>
                </a:solidFill>
                <a:latin typeface="Calibri" panose="020F0502020204030204" pitchFamily="34" charset="0"/>
              </a:rPr>
              <a:t>Developing networks, enhancing communication, facilitating collaboration</a:t>
            </a:r>
          </a:p>
        </p:txBody>
      </p:sp>
      <p:sp>
        <p:nvSpPr>
          <p:cNvPr id="9" name="Oval 8"/>
          <p:cNvSpPr/>
          <p:nvPr/>
        </p:nvSpPr>
        <p:spPr>
          <a:xfrm>
            <a:off x="1046163" y="3422650"/>
            <a:ext cx="4445000" cy="158908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953945381"/>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03" name="Shape 303" descr="Epicc TCN"/>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618643" y="1909915"/>
            <a:ext cx="772525" cy="772550"/>
          </a:xfrm>
          <a:prstGeom prst="rect">
            <a:avLst/>
          </a:prstGeom>
          <a:noFill/>
          <a:ln>
            <a:noFill/>
          </a:ln>
        </p:spPr>
      </p:pic>
      <p:pic>
        <p:nvPicPr>
          <p:cNvPr id="315" name="Shape 315" descr="MaCC.png"/>
          <p:cNvPicPr preferRelativeResize="0"/>
          <p:nvPr/>
        </p:nvPicPr>
        <p:blipFill>
          <a:blip r:embed="rId4">
            <a:alphaModFix/>
          </a:blip>
          <a:stretch>
            <a:fillRect/>
          </a:stretch>
        </p:blipFill>
        <p:spPr>
          <a:xfrm>
            <a:off x="4686633" y="3753154"/>
            <a:ext cx="3142173" cy="481799"/>
          </a:xfrm>
          <a:prstGeom prst="rect">
            <a:avLst/>
          </a:prstGeom>
          <a:noFill/>
          <a:ln>
            <a:noFill/>
          </a:ln>
        </p:spPr>
      </p:pic>
      <p:sp>
        <p:nvSpPr>
          <p:cNvPr id="299" name="Shape 299"/>
          <p:cNvSpPr txBox="1">
            <a:spLocks noGrp="1"/>
          </p:cNvSpPr>
          <p:nvPr>
            <p:ph type="title"/>
          </p:nvPr>
        </p:nvSpPr>
        <p:spPr>
          <a:xfrm>
            <a:off x="2470050" y="0"/>
            <a:ext cx="6366600" cy="571500"/>
          </a:xfrm>
          <a:prstGeom prst="rect">
            <a:avLst/>
          </a:prstGeom>
        </p:spPr>
        <p:txBody>
          <a:bodyPr lIns="91425" tIns="91425" rIns="91425" bIns="91425" anchor="t" anchorCtr="0">
            <a:noAutofit/>
          </a:bodyPr>
          <a:lstStyle/>
          <a:p>
            <a:pPr lvl="0" rtl="0">
              <a:spcBef>
                <a:spcPts val="0"/>
              </a:spcBef>
              <a:buNone/>
            </a:pPr>
            <a:r>
              <a:rPr lang="en-US" sz="2400" b="0" dirty="0">
                <a:solidFill>
                  <a:schemeClr val="accent1">
                    <a:lumMod val="50000"/>
                  </a:schemeClr>
                </a:solidFill>
                <a:effectLst>
                  <a:outerShdw blurRad="38100" dist="38100" dir="2700000" algn="tl">
                    <a:srgbClr val="000000">
                      <a:alpha val="43137"/>
                    </a:srgbClr>
                  </a:outerShdw>
                </a:effectLst>
              </a:rPr>
              <a:t>Thematic Collections Networks (</a:t>
            </a:r>
            <a:r>
              <a:rPr lang="en-US" sz="2400" b="0" dirty="0" err="1">
                <a:solidFill>
                  <a:schemeClr val="accent1">
                    <a:lumMod val="50000"/>
                  </a:schemeClr>
                </a:solidFill>
                <a:effectLst>
                  <a:outerShdw blurRad="38100" dist="38100" dir="2700000" algn="tl">
                    <a:srgbClr val="000000">
                      <a:alpha val="43137"/>
                    </a:srgbClr>
                  </a:outerShdw>
                </a:effectLst>
              </a:rPr>
              <a:t>TCNs</a:t>
            </a:r>
            <a:r>
              <a:rPr lang="en-US" sz="2400" b="0" dirty="0">
                <a:solidFill>
                  <a:schemeClr val="accent1">
                    <a:lumMod val="50000"/>
                  </a:schemeClr>
                </a:solidFill>
                <a:effectLst>
                  <a:outerShdw blurRad="38100" dist="38100" dir="2700000" algn="tl">
                    <a:srgbClr val="000000">
                      <a:alpha val="43137"/>
                    </a:srgbClr>
                  </a:outerShdw>
                </a:effectLst>
              </a:rPr>
              <a:t>)</a:t>
            </a:r>
          </a:p>
        </p:txBody>
      </p:sp>
      <p:sp>
        <p:nvSpPr>
          <p:cNvPr id="300" name="Shape 300"/>
          <p:cNvSpPr txBox="1">
            <a:spLocks noGrp="1"/>
          </p:cNvSpPr>
          <p:nvPr>
            <p:ph idx="1"/>
          </p:nvPr>
        </p:nvSpPr>
        <p:spPr>
          <a:xfrm>
            <a:off x="2280863" y="857249"/>
            <a:ext cx="6555788" cy="955879"/>
          </a:xfrm>
          <a:prstGeom prst="rect">
            <a:avLst/>
          </a:prstGeom>
        </p:spPr>
        <p:txBody>
          <a:bodyPr lIns="91425" tIns="91425" rIns="91425" bIns="91425" anchor="t" anchorCtr="0">
            <a:noAutofit/>
          </a:bodyPr>
          <a:lstStyle/>
          <a:p>
            <a:pPr marL="228600" lvl="0" indent="0" rtl="0">
              <a:spcBef>
                <a:spcPts val="0"/>
              </a:spcBef>
              <a:buNone/>
            </a:pPr>
            <a:r>
              <a:rPr lang="en-US" sz="1800" dirty="0" err="1"/>
              <a:t>TCN</a:t>
            </a:r>
            <a:r>
              <a:rPr lang="en-US" sz="1800" dirty="0"/>
              <a:t>: </a:t>
            </a:r>
            <a:r>
              <a:rPr lang="en-US" sz="1800" dirty="0" smtClean="0"/>
              <a:t>network </a:t>
            </a:r>
            <a:r>
              <a:rPr lang="en-US" sz="1800" dirty="0"/>
              <a:t>of institutions strategically digitizing information for a particular research theme, such as impacts of climate change or biota of a region.</a:t>
            </a:r>
          </a:p>
        </p:txBody>
      </p:sp>
      <p:pic>
        <p:nvPicPr>
          <p:cNvPr id="302" name="Shape 30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471904" y="1909915"/>
            <a:ext cx="872773" cy="873967"/>
          </a:xfrm>
          <a:prstGeom prst="rect">
            <a:avLst/>
          </a:prstGeom>
          <a:noFill/>
          <a:ln>
            <a:noFill/>
          </a:ln>
        </p:spPr>
      </p:pic>
      <p:grpSp>
        <p:nvGrpSpPr>
          <p:cNvPr id="304" name="Shape 304"/>
          <p:cNvGrpSpPr/>
          <p:nvPr/>
        </p:nvGrpSpPr>
        <p:grpSpPr>
          <a:xfrm>
            <a:off x="6723730" y="1977567"/>
            <a:ext cx="1938683" cy="555268"/>
            <a:chOff x="2864949" y="3225400"/>
            <a:chExt cx="2905575" cy="832200"/>
          </a:xfrm>
        </p:grpSpPr>
        <p:pic>
          <p:nvPicPr>
            <p:cNvPr id="305" name="Shape 30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996170" y="3334294"/>
              <a:ext cx="1774354" cy="396898"/>
            </a:xfrm>
            <a:prstGeom prst="rect">
              <a:avLst/>
            </a:prstGeom>
            <a:noFill/>
            <a:ln>
              <a:noFill/>
            </a:ln>
          </p:spPr>
        </p:pic>
        <p:pic>
          <p:nvPicPr>
            <p:cNvPr id="306" name="Shape 306"/>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2864949" y="3225400"/>
              <a:ext cx="1810027" cy="832200"/>
            </a:xfrm>
            <a:prstGeom prst="rect">
              <a:avLst/>
            </a:prstGeom>
            <a:noFill/>
            <a:ln>
              <a:noFill/>
            </a:ln>
          </p:spPr>
        </p:pic>
      </p:grpSp>
      <p:pic>
        <p:nvPicPr>
          <p:cNvPr id="307" name="Shape 307" descr="SERNEC.jpg"/>
          <p:cNvPicPr preferRelativeResize="0"/>
          <p:nvPr/>
        </p:nvPicPr>
        <p:blipFill>
          <a:blip r:embed="rId8">
            <a:alphaModFix/>
          </a:blip>
          <a:stretch>
            <a:fillRect/>
          </a:stretch>
        </p:blipFill>
        <p:spPr>
          <a:xfrm>
            <a:off x="2436563" y="6152246"/>
            <a:ext cx="2250070" cy="382512"/>
          </a:xfrm>
          <a:prstGeom prst="rect">
            <a:avLst/>
          </a:prstGeom>
          <a:noFill/>
          <a:ln>
            <a:noFill/>
          </a:ln>
        </p:spPr>
      </p:pic>
      <p:pic>
        <p:nvPicPr>
          <p:cNvPr id="308" name="Shape 308"/>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4449149" y="2854355"/>
            <a:ext cx="2036499" cy="659411"/>
          </a:xfrm>
          <a:prstGeom prst="rect">
            <a:avLst/>
          </a:prstGeom>
          <a:noFill/>
          <a:ln>
            <a:noFill/>
          </a:ln>
        </p:spPr>
      </p:pic>
      <p:pic>
        <p:nvPicPr>
          <p:cNvPr id="309" name="Shape 309" descr="MiCC.jpg"/>
          <p:cNvPicPr preferRelativeResize="0"/>
          <p:nvPr/>
        </p:nvPicPr>
        <p:blipFill>
          <a:blip r:embed="rId10">
            <a:alphaModFix/>
          </a:blip>
          <a:stretch>
            <a:fillRect/>
          </a:stretch>
        </p:blipFill>
        <p:spPr>
          <a:xfrm>
            <a:off x="5175166" y="4481536"/>
            <a:ext cx="3810000" cy="419100"/>
          </a:xfrm>
          <a:prstGeom prst="rect">
            <a:avLst/>
          </a:prstGeom>
          <a:noFill/>
          <a:ln>
            <a:noFill/>
          </a:ln>
        </p:spPr>
      </p:pic>
      <p:pic>
        <p:nvPicPr>
          <p:cNvPr id="310" name="Shape 310" descr="LBCC.jpg"/>
          <p:cNvPicPr preferRelativeResize="0"/>
          <p:nvPr/>
        </p:nvPicPr>
        <p:blipFill>
          <a:blip r:embed="rId11">
            <a:alphaModFix/>
          </a:blip>
          <a:stretch>
            <a:fillRect/>
          </a:stretch>
        </p:blipFill>
        <p:spPr>
          <a:xfrm>
            <a:off x="2186098" y="3498327"/>
            <a:ext cx="763010" cy="572258"/>
          </a:xfrm>
          <a:prstGeom prst="rect">
            <a:avLst/>
          </a:prstGeom>
          <a:noFill/>
          <a:ln>
            <a:noFill/>
          </a:ln>
        </p:spPr>
      </p:pic>
      <p:pic>
        <p:nvPicPr>
          <p:cNvPr id="311" name="Shape 311" descr="VACSimage.jpg"/>
          <p:cNvPicPr preferRelativeResize="0"/>
          <p:nvPr/>
        </p:nvPicPr>
        <p:blipFill>
          <a:blip r:embed="rId12">
            <a:alphaModFix/>
          </a:blip>
          <a:stretch>
            <a:fillRect/>
          </a:stretch>
        </p:blipFill>
        <p:spPr>
          <a:xfrm>
            <a:off x="6485648" y="6343502"/>
            <a:ext cx="2036499" cy="366560"/>
          </a:xfrm>
          <a:prstGeom prst="rect">
            <a:avLst/>
          </a:prstGeom>
          <a:noFill/>
          <a:ln>
            <a:noFill/>
          </a:ln>
        </p:spPr>
      </p:pic>
      <p:pic>
        <p:nvPicPr>
          <p:cNvPr id="312" name="Shape 312" descr="Macroalgae2.JPG"/>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3136133" y="3634834"/>
            <a:ext cx="1335771" cy="561023"/>
          </a:xfrm>
          <a:prstGeom prst="rect">
            <a:avLst/>
          </a:prstGeom>
          <a:noFill/>
          <a:ln>
            <a:noFill/>
          </a:ln>
        </p:spPr>
      </p:pic>
      <p:pic>
        <p:nvPicPr>
          <p:cNvPr id="313" name="Shape 313" descr="NEVP.jpg"/>
          <p:cNvPicPr preferRelativeResize="0"/>
          <p:nvPr/>
        </p:nvPicPr>
        <p:blipFill>
          <a:blip r:embed="rId14" cstate="screen">
            <a:alphaModFix/>
            <a:extLst>
              <a:ext uri="{28A0092B-C50C-407E-A947-70E740481C1C}">
                <a14:useLocalDpi xmlns:a14="http://schemas.microsoft.com/office/drawing/2010/main"/>
              </a:ext>
            </a:extLst>
          </a:blip>
          <a:stretch>
            <a:fillRect/>
          </a:stretch>
        </p:blipFill>
        <p:spPr>
          <a:xfrm>
            <a:off x="2118859" y="5300357"/>
            <a:ext cx="1688757" cy="613582"/>
          </a:xfrm>
          <a:prstGeom prst="rect">
            <a:avLst/>
          </a:prstGeom>
          <a:noFill/>
          <a:ln>
            <a:noFill/>
          </a:ln>
        </p:spPr>
      </p:pic>
      <p:pic>
        <p:nvPicPr>
          <p:cNvPr id="316" name="Shape 316" descr="SCAN.png"/>
          <p:cNvPicPr preferRelativeResize="0"/>
          <p:nvPr/>
        </p:nvPicPr>
        <p:blipFill>
          <a:blip r:embed="rId15">
            <a:alphaModFix/>
          </a:blip>
          <a:stretch>
            <a:fillRect/>
          </a:stretch>
        </p:blipFill>
        <p:spPr>
          <a:xfrm>
            <a:off x="6906957" y="5345630"/>
            <a:ext cx="2114773" cy="733120"/>
          </a:xfrm>
          <a:prstGeom prst="rect">
            <a:avLst/>
          </a:prstGeom>
          <a:noFill/>
          <a:ln>
            <a:noFill/>
          </a:ln>
        </p:spPr>
      </p:pic>
      <p:pic>
        <p:nvPicPr>
          <p:cNvPr id="317" name="Shape 317"/>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2186098" y="2783882"/>
            <a:ext cx="2036510" cy="481800"/>
          </a:xfrm>
          <a:prstGeom prst="rect">
            <a:avLst/>
          </a:prstGeom>
          <a:noFill/>
          <a:ln>
            <a:noFill/>
          </a:ln>
        </p:spPr>
      </p:pic>
      <p:pic>
        <p:nvPicPr>
          <p:cNvPr id="318" name="Shape 318" descr="TTD.png"/>
          <p:cNvPicPr preferRelativeResize="0"/>
          <p:nvPr/>
        </p:nvPicPr>
        <p:blipFill>
          <a:blip r:embed="rId17" cstate="screen">
            <a:alphaModFix/>
            <a:extLst>
              <a:ext uri="{28A0092B-C50C-407E-A947-70E740481C1C}">
                <a14:useLocalDpi xmlns:a14="http://schemas.microsoft.com/office/drawing/2010/main"/>
              </a:ext>
            </a:extLst>
          </a:blip>
          <a:stretch>
            <a:fillRect/>
          </a:stretch>
        </p:blipFill>
        <p:spPr>
          <a:xfrm>
            <a:off x="5175166" y="5877863"/>
            <a:ext cx="986798" cy="832199"/>
          </a:xfrm>
          <a:prstGeom prst="rect">
            <a:avLst/>
          </a:prstGeom>
          <a:noFill/>
          <a:ln>
            <a:noFill/>
          </a:ln>
        </p:spPr>
      </p:pic>
      <p:pic>
        <p:nvPicPr>
          <p:cNvPr id="2050" name="Picture 2" descr="Lepnet.jp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917333" y="2854355"/>
            <a:ext cx="1566598" cy="4595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86519" y="1977567"/>
            <a:ext cx="2467378" cy="369332"/>
          </a:xfrm>
          <a:prstGeom prst="rect">
            <a:avLst/>
          </a:prstGeom>
          <a:noFill/>
        </p:spPr>
        <p:txBody>
          <a:bodyPr wrap="square" rtlCol="0">
            <a:spAutoFit/>
          </a:bodyPr>
          <a:lstStyle/>
          <a:p>
            <a:pPr defTabSz="457200" fontAlgn="base">
              <a:spcBef>
                <a:spcPct val="0"/>
              </a:spcBef>
              <a:spcAft>
                <a:spcPct val="0"/>
              </a:spcAft>
            </a:pPr>
            <a:r>
              <a:rPr lang="en-US" sz="1800" kern="1200" dirty="0" smtClean="0">
                <a:solidFill>
                  <a:prstClr val="black">
                    <a:lumMod val="75000"/>
                    <a:lumOff val="25000"/>
                  </a:prstClr>
                </a:solidFill>
                <a:latin typeface="Calibri" charset="0"/>
                <a:ea typeface="ＭＳ Ｐゴシック" charset="0"/>
              </a:rPr>
              <a:t>The Cretaceous World</a:t>
            </a:r>
            <a:endParaRPr lang="en-US" sz="1800" kern="1200" dirty="0">
              <a:solidFill>
                <a:prstClr val="black">
                  <a:lumMod val="75000"/>
                  <a:lumOff val="25000"/>
                </a:prstClr>
              </a:solidFill>
              <a:latin typeface="Calibri" charset="0"/>
              <a:ea typeface="ＭＳ Ｐゴシック" charset="0"/>
            </a:endParaRPr>
          </a:p>
        </p:txBody>
      </p:sp>
      <p:sp>
        <p:nvSpPr>
          <p:cNvPr id="25" name="TextBox 24"/>
          <p:cNvSpPr txBox="1"/>
          <p:nvPr/>
        </p:nvSpPr>
        <p:spPr>
          <a:xfrm>
            <a:off x="2068486" y="4603023"/>
            <a:ext cx="2955751" cy="369332"/>
          </a:xfrm>
          <a:prstGeom prst="rect">
            <a:avLst/>
          </a:prstGeom>
          <a:noFill/>
        </p:spPr>
        <p:txBody>
          <a:bodyPr wrap="square" rtlCol="0">
            <a:spAutoFit/>
          </a:bodyPr>
          <a:lstStyle/>
          <a:p>
            <a:pPr defTabSz="457200" fontAlgn="base">
              <a:spcBef>
                <a:spcPct val="0"/>
              </a:spcBef>
              <a:spcAft>
                <a:spcPct val="0"/>
              </a:spcAft>
            </a:pPr>
            <a:r>
              <a:rPr lang="en-US" sz="1800" kern="1200" dirty="0">
                <a:solidFill>
                  <a:srgbClr val="313131">
                    <a:lumMod val="90000"/>
                    <a:lumOff val="10000"/>
                  </a:srgbClr>
                </a:solidFill>
                <a:latin typeface="Calibri" charset="0"/>
                <a:ea typeface="ＭＳ Ｐゴシック" charset="0"/>
              </a:rPr>
              <a:t>The Mid-Atlantic Megalopolis</a:t>
            </a:r>
          </a:p>
        </p:txBody>
      </p:sp>
      <p:pic>
        <p:nvPicPr>
          <p:cNvPr id="2" name="Picture 1"/>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0" y="707546"/>
            <a:ext cx="1952540" cy="6150454"/>
          </a:xfrm>
          <a:prstGeom prst="rect">
            <a:avLst/>
          </a:prstGeom>
        </p:spPr>
      </p:pic>
      <p:pic>
        <p:nvPicPr>
          <p:cNvPr id="26" name="Shape 314" descr="Paleoniches.png"/>
          <p:cNvPicPr preferRelativeResize="0"/>
          <p:nvPr/>
        </p:nvPicPr>
        <p:blipFill>
          <a:blip r:embed="rId20">
            <a:alphaModFix/>
          </a:blip>
          <a:stretch>
            <a:fillRect/>
          </a:stretch>
        </p:blipFill>
        <p:spPr>
          <a:xfrm>
            <a:off x="4033205" y="5381347"/>
            <a:ext cx="2690525" cy="313900"/>
          </a:xfrm>
          <a:prstGeom prst="rect">
            <a:avLst/>
          </a:prstGeom>
          <a:noFill/>
          <a:ln>
            <a:noFill/>
          </a:ln>
        </p:spPr>
      </p:pic>
    </p:spTree>
    <p:extLst>
      <p:ext uri="{BB962C8B-B14F-4D97-AF65-F5344CB8AC3E}">
        <p14:creationId xmlns:p14="http://schemas.microsoft.com/office/powerpoint/2010/main" val="3172143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NIBA Strategic Plan 2010</a:t>
            </a:r>
          </a:p>
        </p:txBody>
      </p:sp>
      <p:sp>
        <p:nvSpPr>
          <p:cNvPr id="3" name="Content Placeholder 2"/>
          <p:cNvSpPr>
            <a:spLocks noGrp="1"/>
          </p:cNvSpPr>
          <p:nvPr>
            <p:ph idx="1"/>
          </p:nvPr>
        </p:nvSpPr>
        <p:spPr/>
        <p:txBody>
          <a:bodyPr>
            <a:normAutofit/>
          </a:bodyPr>
          <a:lstStyle/>
          <a:p>
            <a:r>
              <a:rPr lang="en-US" dirty="0"/>
              <a:t>Vision Statement: NIBA will</a:t>
            </a:r>
          </a:p>
          <a:p>
            <a:pPr lvl="1"/>
            <a:r>
              <a:rPr lang="en-US" dirty="0"/>
              <a:t>Develop an inclusive, vibrant, partnership of U.S. biological collections</a:t>
            </a:r>
          </a:p>
          <a:p>
            <a:pPr lvl="1"/>
            <a:r>
              <a:rPr lang="en-US" dirty="0"/>
              <a:t>Document the nation’s biodiversity resources </a:t>
            </a:r>
          </a:p>
          <a:p>
            <a:pPr lvl="1"/>
            <a:r>
              <a:rPr lang="en-US" dirty="0"/>
              <a:t>Create a dynamic electronic resource </a:t>
            </a:r>
          </a:p>
          <a:p>
            <a:pPr lvl="1"/>
            <a:r>
              <a:rPr lang="en-US" dirty="0"/>
              <a:t>Serve the country’s needs in answering critical questions about the environment, human health, biosecurity, commerce, and the biological sciences</a:t>
            </a:r>
          </a:p>
        </p:txBody>
      </p:sp>
    </p:spTree>
    <p:extLst>
      <p:ext uri="{BB962C8B-B14F-4D97-AF65-F5344CB8AC3E}">
        <p14:creationId xmlns:p14="http://schemas.microsoft.com/office/powerpoint/2010/main" val="219175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NIBA Goals 2010</a:t>
            </a:r>
          </a:p>
        </p:txBody>
      </p:sp>
      <p:sp>
        <p:nvSpPr>
          <p:cNvPr id="3" name="Content Placeholder 2"/>
          <p:cNvSpPr>
            <a:spLocks noGrp="1"/>
          </p:cNvSpPr>
          <p:nvPr>
            <p:ph idx="1"/>
          </p:nvPr>
        </p:nvSpPr>
        <p:spPr/>
        <p:txBody>
          <a:bodyPr>
            <a:normAutofit/>
          </a:bodyPr>
          <a:lstStyle/>
          <a:p>
            <a:r>
              <a:rPr lang="en-US" dirty="0"/>
              <a:t>Digitization of specimens will enable	</a:t>
            </a:r>
          </a:p>
          <a:p>
            <a:pPr lvl="1"/>
            <a:r>
              <a:rPr lang="en-US" dirty="0"/>
              <a:t>Benefits to collections</a:t>
            </a:r>
          </a:p>
          <a:p>
            <a:pPr lvl="1"/>
            <a:r>
              <a:rPr lang="en-US" dirty="0"/>
              <a:t>Benefits to science and policy</a:t>
            </a:r>
          </a:p>
          <a:p>
            <a:r>
              <a:rPr lang="en-US" dirty="0"/>
              <a:t>Particular benefits to science and policy</a:t>
            </a:r>
          </a:p>
          <a:p>
            <a:pPr lvl="1"/>
            <a:r>
              <a:rPr lang="en-US" dirty="0"/>
              <a:t>climate change, species invasions, natural disasters, the spread of disease vectors and agricultural pests and pollinators, and other environmental issues.</a:t>
            </a:r>
          </a:p>
        </p:txBody>
      </p:sp>
    </p:spTree>
    <p:extLst>
      <p:ext uri="{BB962C8B-B14F-4D97-AF65-F5344CB8AC3E}">
        <p14:creationId xmlns:p14="http://schemas.microsoft.com/office/powerpoint/2010/main" val="82613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4" name="Shape 274"/>
          <p:cNvSpPr txBox="1">
            <a:spLocks noGrp="1"/>
          </p:cNvSpPr>
          <p:nvPr>
            <p:ph type="title"/>
          </p:nvPr>
        </p:nvSpPr>
        <p:spPr>
          <a:xfrm>
            <a:off x="457200" y="759633"/>
            <a:ext cx="8229600" cy="571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i="0" u="none" strike="noStrike" cap="none" dirty="0">
                <a:solidFill>
                  <a:schemeClr val="dk1"/>
                </a:solidFill>
                <a:latin typeface="Helvetica Neue"/>
                <a:ea typeface="Helvetica Neue"/>
                <a:cs typeface="Helvetica Neue"/>
                <a:sym typeface="Helvetica Neue"/>
              </a:rPr>
              <a:t>What </a:t>
            </a:r>
            <a:r>
              <a:rPr lang="en-US" sz="2800" b="1" i="0" u="none" strike="noStrike" cap="none" dirty="0" smtClean="0">
                <a:solidFill>
                  <a:schemeClr val="dk1"/>
                </a:solidFill>
                <a:latin typeface="Helvetica Neue"/>
                <a:ea typeface="Helvetica Neue"/>
                <a:cs typeface="Helvetica Neue"/>
                <a:sym typeface="Helvetica Neue"/>
              </a:rPr>
              <a:t>does </a:t>
            </a:r>
            <a:r>
              <a:rPr lang="en-US" sz="2800" b="1" i="0" u="none" strike="noStrike" cap="none" dirty="0" err="1" smtClean="0">
                <a:solidFill>
                  <a:schemeClr val="dk1"/>
                </a:solidFill>
                <a:latin typeface="Helvetica Neue"/>
                <a:ea typeface="Helvetica Neue"/>
                <a:cs typeface="Helvetica Neue"/>
                <a:sym typeface="Helvetica Neue"/>
              </a:rPr>
              <a:t>iDigBio</a:t>
            </a:r>
            <a:r>
              <a:rPr lang="en-US" sz="2800" b="1" i="0" u="none" strike="noStrike" cap="none" dirty="0" smtClean="0">
                <a:solidFill>
                  <a:schemeClr val="dk1"/>
                </a:solidFill>
                <a:latin typeface="Helvetica Neue"/>
                <a:ea typeface="Helvetica Neue"/>
                <a:cs typeface="Helvetica Neue"/>
                <a:sym typeface="Helvetica Neue"/>
              </a:rPr>
              <a:t> </a:t>
            </a:r>
            <a:r>
              <a:rPr lang="en-US" sz="2800" b="1" i="0" u="none" strike="noStrike" cap="none" dirty="0">
                <a:solidFill>
                  <a:schemeClr val="dk1"/>
                </a:solidFill>
                <a:latin typeface="Helvetica Neue"/>
                <a:ea typeface="Helvetica Neue"/>
                <a:cs typeface="Helvetica Neue"/>
                <a:sym typeface="Helvetica Neue"/>
              </a:rPr>
              <a:t>do?</a:t>
            </a:r>
          </a:p>
        </p:txBody>
      </p:sp>
      <p:sp>
        <p:nvSpPr>
          <p:cNvPr id="267" name="Shape 267"/>
          <p:cNvSpPr txBox="1">
            <a:spLocks noGrp="1"/>
          </p:cNvSpPr>
          <p:nvPr>
            <p:ph idx="1"/>
          </p:nvPr>
        </p:nvSpPr>
        <p:spPr>
          <a:xfrm>
            <a:off x="457200" y="1335912"/>
            <a:ext cx="8229600" cy="470072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000" b="1" i="0" u="none" strike="noStrike" cap="none">
                <a:solidFill>
                  <a:schemeClr val="dk1"/>
                </a:solidFill>
                <a:latin typeface="Cambria"/>
                <a:ea typeface="Cambria"/>
                <a:cs typeface="Cambria"/>
                <a:sym typeface="Cambria"/>
              </a:rPr>
              <a:t>Enable </a:t>
            </a:r>
            <a:r>
              <a:rPr lang="en-US" sz="2000" b="1" i="0" u="none" strike="noStrike" cap="none">
                <a:solidFill>
                  <a:srgbClr val="B45F06"/>
                </a:solidFill>
                <a:latin typeface="Cambria"/>
                <a:ea typeface="Cambria"/>
                <a:cs typeface="Cambria"/>
                <a:sym typeface="Cambria"/>
              </a:rPr>
              <a:t>digitization</a:t>
            </a:r>
            <a:r>
              <a:rPr lang="en-US" sz="2000" b="1" i="0" u="none" strike="noStrike" cap="none">
                <a:solidFill>
                  <a:schemeClr val="dk1"/>
                </a:solidFill>
                <a:latin typeface="Cambria"/>
                <a:ea typeface="Cambria"/>
                <a:cs typeface="Cambria"/>
                <a:sym typeface="Cambria"/>
              </a:rPr>
              <a:t> of biodiversity collections data</a:t>
            </a:r>
          </a:p>
          <a:p>
            <a:pPr marL="742950" marR="0" lvl="1" indent="-285750" algn="l" rtl="0">
              <a:spcBef>
                <a:spcPts val="360"/>
              </a:spcBef>
              <a:spcAft>
                <a:spcPts val="0"/>
              </a:spcAft>
              <a:buClr>
                <a:schemeClr val="dk1"/>
              </a:buClr>
              <a:buSzPct val="100000"/>
              <a:buFont typeface="Arial"/>
              <a:buChar char="–"/>
            </a:pPr>
            <a:r>
              <a:rPr lang="en-US" sz="1800" b="0" i="0" u="none" strike="noStrike" cap="none">
                <a:solidFill>
                  <a:schemeClr val="dk1"/>
                </a:solidFill>
                <a:latin typeface="Cambria"/>
                <a:ea typeface="Cambria"/>
                <a:cs typeface="Cambria"/>
                <a:sym typeface="Cambria"/>
              </a:rPr>
              <a:t>Develop efficient &amp; effective standards &amp; workflows</a:t>
            </a:r>
          </a:p>
          <a:p>
            <a:pPr marL="742950" marR="0" lvl="1" indent="-285750" algn="l" rtl="0">
              <a:spcBef>
                <a:spcPts val="360"/>
              </a:spcBef>
              <a:spcAft>
                <a:spcPts val="0"/>
              </a:spcAft>
              <a:buClr>
                <a:schemeClr val="dk1"/>
              </a:buClr>
              <a:buSzPct val="100000"/>
              <a:buFont typeface="Arial"/>
              <a:buChar char="–"/>
            </a:pPr>
            <a:r>
              <a:rPr lang="en-US" sz="1800" b="0" i="0" u="none" strike="noStrike" cap="none">
                <a:solidFill>
                  <a:schemeClr val="dk1"/>
                </a:solidFill>
                <a:latin typeface="Cambria"/>
                <a:ea typeface="Cambria"/>
                <a:cs typeface="Cambria"/>
                <a:sym typeface="Cambria"/>
              </a:rPr>
              <a:t>Workforce education &amp; training</a:t>
            </a:r>
          </a:p>
          <a:p>
            <a:pPr marL="342900" marR="0" lvl="0" indent="-342900" algn="l" rtl="0">
              <a:spcBef>
                <a:spcPts val="400"/>
              </a:spcBef>
              <a:spcAft>
                <a:spcPts val="0"/>
              </a:spcAft>
              <a:buClr>
                <a:schemeClr val="dk1"/>
              </a:buClr>
              <a:buSzPct val="100000"/>
              <a:buFont typeface="Arial"/>
              <a:buChar char="•"/>
            </a:pPr>
            <a:r>
              <a:rPr lang="en-US" sz="2000" b="1" i="0" u="none" strike="noStrike" cap="none">
                <a:solidFill>
                  <a:schemeClr val="dk1"/>
                </a:solidFill>
                <a:latin typeface="Cambria"/>
                <a:ea typeface="Cambria"/>
                <a:cs typeface="Cambria"/>
                <a:sym typeface="Cambria"/>
              </a:rPr>
              <a:t>Provide portal </a:t>
            </a:r>
            <a:r>
              <a:rPr lang="en-US" sz="2000" b="1" i="0" u="none" strike="noStrike" cap="none">
                <a:solidFill>
                  <a:srgbClr val="0000DD"/>
                </a:solidFill>
                <a:latin typeface="Cambria"/>
                <a:ea typeface="Cambria"/>
                <a:cs typeface="Cambria"/>
                <a:sym typeface="Cambria"/>
              </a:rPr>
              <a:t>access to biodiversity data</a:t>
            </a:r>
            <a:r>
              <a:rPr lang="en-US" sz="2000" b="1" i="0" u="none" strike="noStrike" cap="none">
                <a:solidFill>
                  <a:schemeClr val="dk1"/>
                </a:solidFill>
                <a:latin typeface="Cambria"/>
                <a:ea typeface="Cambria"/>
                <a:cs typeface="Cambria"/>
                <a:sym typeface="Cambria"/>
              </a:rPr>
              <a:t> </a:t>
            </a:r>
            <a:br>
              <a:rPr lang="en-US" sz="2000" b="1" i="0" u="none" strike="noStrike" cap="none">
                <a:solidFill>
                  <a:schemeClr val="dk1"/>
                </a:solidFill>
                <a:latin typeface="Cambria"/>
                <a:ea typeface="Cambria"/>
                <a:cs typeface="Cambria"/>
                <a:sym typeface="Cambria"/>
              </a:rPr>
            </a:br>
            <a:r>
              <a:rPr lang="en-US" sz="2000" b="1" i="0" u="none" strike="noStrike" cap="none">
                <a:solidFill>
                  <a:schemeClr val="dk1"/>
                </a:solidFill>
                <a:latin typeface="Cambria"/>
                <a:ea typeface="Cambria"/>
                <a:cs typeface="Cambria"/>
                <a:sym typeface="Cambria"/>
              </a:rPr>
              <a:t>in a cloud computing environment</a:t>
            </a:r>
          </a:p>
          <a:p>
            <a:pPr marL="742950" marR="0" lvl="1" indent="-285750" algn="l" rtl="0">
              <a:spcBef>
                <a:spcPts val="360"/>
              </a:spcBef>
              <a:spcAft>
                <a:spcPts val="0"/>
              </a:spcAft>
              <a:buClr>
                <a:schemeClr val="dk1"/>
              </a:buClr>
              <a:buSzPct val="100000"/>
              <a:buFont typeface="Arial"/>
              <a:buChar char="–"/>
            </a:pPr>
            <a:r>
              <a:rPr lang="en-US" sz="1800" b="0" i="0" u="none" strike="noStrike" cap="none">
                <a:solidFill>
                  <a:schemeClr val="dk1"/>
                </a:solidFill>
                <a:latin typeface="Cambria"/>
                <a:ea typeface="Cambria"/>
                <a:cs typeface="Cambria"/>
                <a:sym typeface="Cambria"/>
              </a:rPr>
              <a:t>Respond to cyberinfrastructure needs</a:t>
            </a:r>
          </a:p>
          <a:p>
            <a:pPr marL="742950" marR="0" lvl="1" indent="-285750" algn="l" rtl="0">
              <a:spcBef>
                <a:spcPts val="360"/>
              </a:spcBef>
              <a:spcAft>
                <a:spcPts val="0"/>
              </a:spcAft>
              <a:buClr>
                <a:schemeClr val="dk1"/>
              </a:buClr>
              <a:buSzPct val="100000"/>
              <a:buFont typeface="Arial"/>
              <a:buChar char="–"/>
            </a:pPr>
            <a:r>
              <a:rPr lang="en-US" sz="1800" b="0" i="0" u="none" strike="noStrike" cap="none">
                <a:solidFill>
                  <a:schemeClr val="dk1"/>
                </a:solidFill>
                <a:latin typeface="Cambria"/>
                <a:ea typeface="Cambria"/>
                <a:cs typeface="Cambria"/>
                <a:sym typeface="Cambria"/>
              </a:rPr>
              <a:t>Enable access &amp; discoverability</a:t>
            </a:r>
          </a:p>
          <a:p>
            <a:pPr marL="342900" marR="0" lvl="0" indent="-342900" algn="l" rtl="0">
              <a:spcBef>
                <a:spcPts val="400"/>
              </a:spcBef>
              <a:spcAft>
                <a:spcPts val="0"/>
              </a:spcAft>
              <a:buClr>
                <a:schemeClr val="dk1"/>
              </a:buClr>
              <a:buSzPct val="100000"/>
              <a:buFont typeface="Arial"/>
              <a:buChar char="•"/>
            </a:pPr>
            <a:r>
              <a:rPr lang="en-US" sz="2000" b="1" i="0" u="none" strike="noStrike" cap="none">
                <a:solidFill>
                  <a:schemeClr val="dk1"/>
                </a:solidFill>
                <a:latin typeface="Cambria"/>
                <a:ea typeface="Cambria"/>
                <a:cs typeface="Cambria"/>
                <a:sym typeface="Cambria"/>
              </a:rPr>
              <a:t>Facilitate </a:t>
            </a:r>
            <a:r>
              <a:rPr lang="en-US" sz="2000" b="1" i="0" u="none" strike="noStrike" cap="none">
                <a:solidFill>
                  <a:srgbClr val="51A01D"/>
                </a:solidFill>
                <a:latin typeface="Cambria"/>
                <a:ea typeface="Cambria"/>
                <a:cs typeface="Cambria"/>
                <a:sym typeface="Cambria"/>
              </a:rPr>
              <a:t>use of biodiversity data</a:t>
            </a:r>
            <a:r>
              <a:rPr lang="en-US" sz="2000" b="1" i="0" u="none" strike="noStrike" cap="none">
                <a:solidFill>
                  <a:schemeClr val="dk1"/>
                </a:solidFill>
                <a:latin typeface="Cambria"/>
                <a:ea typeface="Cambria"/>
                <a:cs typeface="Cambria"/>
                <a:sym typeface="Cambria"/>
              </a:rPr>
              <a:t> to </a:t>
            </a:r>
            <a:br>
              <a:rPr lang="en-US" sz="2000" b="1" i="0" u="none" strike="noStrike" cap="none">
                <a:solidFill>
                  <a:schemeClr val="dk1"/>
                </a:solidFill>
                <a:latin typeface="Cambria"/>
                <a:ea typeface="Cambria"/>
                <a:cs typeface="Cambria"/>
                <a:sym typeface="Cambria"/>
              </a:rPr>
            </a:br>
            <a:r>
              <a:rPr lang="en-US" sz="2000" b="1" i="0" u="none" strike="noStrike" cap="none">
                <a:solidFill>
                  <a:schemeClr val="dk1"/>
                </a:solidFill>
                <a:latin typeface="Cambria"/>
                <a:ea typeface="Cambria"/>
                <a:cs typeface="Cambria"/>
                <a:sym typeface="Cambria"/>
              </a:rPr>
              <a:t>address key environmental and </a:t>
            </a:r>
            <a:br>
              <a:rPr lang="en-US" sz="2000" b="1" i="0" u="none" strike="noStrike" cap="none">
                <a:solidFill>
                  <a:schemeClr val="dk1"/>
                </a:solidFill>
                <a:latin typeface="Cambria"/>
                <a:ea typeface="Cambria"/>
                <a:cs typeface="Cambria"/>
                <a:sym typeface="Cambria"/>
              </a:rPr>
            </a:br>
            <a:r>
              <a:rPr lang="en-US" sz="2000" b="1" i="0" u="none" strike="noStrike" cap="none">
                <a:solidFill>
                  <a:schemeClr val="dk1"/>
                </a:solidFill>
                <a:latin typeface="Cambria"/>
                <a:ea typeface="Cambria"/>
                <a:cs typeface="Cambria"/>
                <a:sym typeface="Cambria"/>
              </a:rPr>
              <a:t>economic challenges</a:t>
            </a:r>
          </a:p>
          <a:p>
            <a:pPr marL="742950" marR="0" lvl="1" indent="-285750" algn="l" rtl="0">
              <a:spcBef>
                <a:spcPts val="360"/>
              </a:spcBef>
              <a:spcAft>
                <a:spcPts val="0"/>
              </a:spcAft>
              <a:buClr>
                <a:schemeClr val="dk1"/>
              </a:buClr>
              <a:buSzPct val="100000"/>
              <a:buFont typeface="Arial"/>
              <a:buChar char="–"/>
            </a:pPr>
            <a:r>
              <a:rPr lang="en-US" sz="1800" b="0" i="0" u="none" strike="noStrike" cap="none">
                <a:solidFill>
                  <a:schemeClr val="dk1"/>
                </a:solidFill>
                <a:latin typeface="Cambria"/>
                <a:ea typeface="Cambria"/>
                <a:cs typeface="Cambria"/>
                <a:sym typeface="Cambria"/>
              </a:rPr>
              <a:t>Researchers, </a:t>
            </a:r>
            <a:r>
              <a:rPr lang="en-US" sz="1800" b="1" i="0" u="none" strike="noStrike" cap="none">
                <a:solidFill>
                  <a:srgbClr val="BF9000"/>
                </a:solidFill>
                <a:latin typeface="Cambria"/>
                <a:ea typeface="Cambria"/>
                <a:cs typeface="Cambria"/>
                <a:sym typeface="Cambria"/>
              </a:rPr>
              <a:t>educators, general public</a:t>
            </a:r>
            <a:r>
              <a:rPr lang="en-US" sz="1800" b="0" i="0" u="none" strike="noStrike" cap="none">
                <a:solidFill>
                  <a:schemeClr val="dk1"/>
                </a:solidFill>
                <a:latin typeface="Cambria"/>
                <a:ea typeface="Cambria"/>
                <a:cs typeface="Cambria"/>
                <a:sym typeface="Cambria"/>
              </a:rPr>
              <a:t>, </a:t>
            </a:r>
            <a:br>
              <a:rPr lang="en-US" sz="1800" b="0" i="0" u="none" strike="noStrike" cap="none">
                <a:solidFill>
                  <a:schemeClr val="dk1"/>
                </a:solidFill>
                <a:latin typeface="Cambria"/>
                <a:ea typeface="Cambria"/>
                <a:cs typeface="Cambria"/>
                <a:sym typeface="Cambria"/>
              </a:rPr>
            </a:br>
            <a:r>
              <a:rPr lang="en-US" sz="1800" b="0" i="0" u="none" strike="noStrike" cap="none">
                <a:solidFill>
                  <a:schemeClr val="dk1"/>
                </a:solidFill>
                <a:latin typeface="Cambria"/>
                <a:ea typeface="Cambria"/>
                <a:cs typeface="Cambria"/>
                <a:sym typeface="Cambria"/>
              </a:rPr>
              <a:t>policy-makers, …</a:t>
            </a:r>
          </a:p>
          <a:p>
            <a:pPr marL="342900" marR="0" lvl="0" indent="-342900" algn="l" rtl="0">
              <a:spcBef>
                <a:spcPts val="400"/>
              </a:spcBef>
              <a:spcAft>
                <a:spcPts val="0"/>
              </a:spcAft>
              <a:buClr>
                <a:schemeClr val="dk1"/>
              </a:buClr>
              <a:buSzPct val="100000"/>
              <a:buFont typeface="Arial"/>
              <a:buChar char="•"/>
            </a:pPr>
            <a:r>
              <a:rPr lang="en-US" sz="2000" b="1" i="0" u="none" strike="noStrike" cap="none">
                <a:solidFill>
                  <a:schemeClr val="dk1"/>
                </a:solidFill>
                <a:latin typeface="Cambria"/>
                <a:ea typeface="Cambria"/>
                <a:cs typeface="Cambria"/>
                <a:sym typeface="Cambria"/>
              </a:rPr>
              <a:t>Plan for long-term sustainability of the </a:t>
            </a:r>
            <a:br>
              <a:rPr lang="en-US" sz="2000" b="1" i="0" u="none" strike="noStrike" cap="none">
                <a:solidFill>
                  <a:schemeClr val="dk1"/>
                </a:solidFill>
                <a:latin typeface="Cambria"/>
                <a:ea typeface="Cambria"/>
                <a:cs typeface="Cambria"/>
                <a:sym typeface="Cambria"/>
              </a:rPr>
            </a:br>
            <a:r>
              <a:rPr lang="en-US" sz="2000" b="1" i="0" u="none" strike="noStrike" cap="none">
                <a:solidFill>
                  <a:schemeClr val="dk1"/>
                </a:solidFill>
                <a:latin typeface="Cambria"/>
                <a:ea typeface="Cambria"/>
                <a:cs typeface="Cambria"/>
                <a:sym typeface="Cambria"/>
              </a:rPr>
              <a:t>national digitization network &amp; effort</a:t>
            </a:r>
          </a:p>
          <a:p>
            <a:pPr marL="742950" marR="0" lvl="1" indent="-285750" algn="l" rtl="0">
              <a:spcBef>
                <a:spcPts val="360"/>
              </a:spcBef>
              <a:spcAft>
                <a:spcPts val="0"/>
              </a:spcAft>
              <a:buClr>
                <a:srgbClr val="000000"/>
              </a:buClr>
              <a:buSzPct val="100000"/>
              <a:buFont typeface="Arial"/>
              <a:buChar char="–"/>
            </a:pPr>
            <a:r>
              <a:rPr lang="en-US" sz="1800" i="0" u="none" strike="noStrike" cap="none">
                <a:solidFill>
                  <a:srgbClr val="000000"/>
                </a:solidFill>
                <a:latin typeface="Cambria"/>
                <a:ea typeface="Cambria"/>
                <a:cs typeface="Cambria"/>
                <a:sym typeface="Cambria"/>
              </a:rPr>
              <a:t>Expand participation: partners, data sources, public, …</a:t>
            </a:r>
          </a:p>
          <a:p>
            <a:pPr marL="742950" marR="0" lvl="1" indent="-285750" algn="l" rtl="0">
              <a:spcBef>
                <a:spcPts val="360"/>
              </a:spcBef>
              <a:spcAft>
                <a:spcPts val="0"/>
              </a:spcAft>
              <a:buClr>
                <a:srgbClr val="51A01D"/>
              </a:buClr>
              <a:buSzPct val="100000"/>
              <a:buFont typeface="Arial"/>
              <a:buChar char="–"/>
            </a:pPr>
            <a:r>
              <a:rPr lang="en-US" sz="1800" b="1" i="0" u="none" strike="noStrike" cap="none">
                <a:solidFill>
                  <a:srgbClr val="51A01D"/>
                </a:solidFill>
                <a:latin typeface="Cambria"/>
                <a:ea typeface="Cambria"/>
                <a:cs typeface="Cambria"/>
                <a:sym typeface="Cambria"/>
              </a:rPr>
              <a:t>Proliferate and broaden uses of biodiversity data</a:t>
            </a:r>
          </a:p>
        </p:txBody>
      </p:sp>
      <p:sp>
        <p:nvSpPr>
          <p:cNvPr id="268" name="Shape 268"/>
          <p:cNvSpPr/>
          <p:nvPr/>
        </p:nvSpPr>
        <p:spPr>
          <a:xfrm>
            <a:off x="5446689" y="2155327"/>
            <a:ext cx="3416700" cy="3264300"/>
          </a:xfrm>
          <a:prstGeom prst="rect">
            <a:avLst/>
          </a:prstGeom>
          <a:blipFill rotWithShape="1">
            <a:blip r:embed="rId3">
              <a:alphaModFix amt="29000"/>
            </a:blip>
            <a:stretch>
              <a:fillRect/>
            </a:stretch>
          </a:blip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69" name="Shape 269"/>
          <p:cNvSpPr txBox="1"/>
          <p:nvPr/>
        </p:nvSpPr>
        <p:spPr>
          <a:xfrm>
            <a:off x="6335867" y="2398173"/>
            <a:ext cx="1355884" cy="5847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1">
                <a:solidFill>
                  <a:srgbClr val="608CB8"/>
                </a:solidFill>
                <a:latin typeface="Calibri"/>
                <a:ea typeface="Calibri"/>
                <a:cs typeface="Calibri"/>
                <a:sym typeface="Calibri"/>
              </a:rPr>
              <a:t>Cyber-</a:t>
            </a:r>
          </a:p>
          <a:p>
            <a:pPr marL="0" marR="0" lvl="0" indent="0" algn="ctr" rtl="0">
              <a:spcBef>
                <a:spcPts val="0"/>
              </a:spcBef>
              <a:spcAft>
                <a:spcPts val="0"/>
              </a:spcAft>
              <a:buSzPct val="25000"/>
              <a:buNone/>
            </a:pPr>
            <a:r>
              <a:rPr lang="en-US" sz="1600" b="1">
                <a:solidFill>
                  <a:srgbClr val="608CB8"/>
                </a:solidFill>
                <a:latin typeface="Calibri"/>
                <a:ea typeface="Calibri"/>
                <a:cs typeface="Calibri"/>
                <a:sym typeface="Calibri"/>
              </a:rPr>
              <a:t>infrastructure</a:t>
            </a:r>
          </a:p>
        </p:txBody>
      </p:sp>
      <p:sp>
        <p:nvSpPr>
          <p:cNvPr id="270" name="Shape 270"/>
          <p:cNvSpPr/>
          <p:nvPr/>
        </p:nvSpPr>
        <p:spPr>
          <a:xfrm>
            <a:off x="7409095" y="3597578"/>
            <a:ext cx="1151534" cy="33855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1">
                <a:solidFill>
                  <a:srgbClr val="D68C29"/>
                </a:solidFill>
                <a:latin typeface="Calibri"/>
                <a:ea typeface="Calibri"/>
                <a:cs typeface="Calibri"/>
                <a:sym typeface="Calibri"/>
              </a:rPr>
              <a:t>Digitization</a:t>
            </a:r>
          </a:p>
        </p:txBody>
      </p:sp>
      <p:sp>
        <p:nvSpPr>
          <p:cNvPr id="271" name="Shape 271"/>
          <p:cNvSpPr txBox="1"/>
          <p:nvPr/>
        </p:nvSpPr>
        <p:spPr>
          <a:xfrm>
            <a:off x="6350687" y="4562987"/>
            <a:ext cx="1550987" cy="5847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1">
                <a:solidFill>
                  <a:srgbClr val="D3B832"/>
                </a:solidFill>
                <a:latin typeface="Calibri"/>
                <a:ea typeface="Calibri"/>
                <a:cs typeface="Calibri"/>
                <a:sym typeface="Calibri"/>
              </a:rPr>
              <a:t>Education &amp; Outreach</a:t>
            </a:r>
          </a:p>
        </p:txBody>
      </p:sp>
      <p:sp>
        <p:nvSpPr>
          <p:cNvPr id="272" name="Shape 272"/>
          <p:cNvSpPr txBox="1"/>
          <p:nvPr/>
        </p:nvSpPr>
        <p:spPr>
          <a:xfrm>
            <a:off x="5397844" y="3427012"/>
            <a:ext cx="1382699" cy="831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1">
                <a:solidFill>
                  <a:srgbClr val="69AA51"/>
                </a:solidFill>
                <a:latin typeface="Calibri"/>
                <a:ea typeface="Calibri"/>
                <a:cs typeface="Calibri"/>
                <a:sym typeface="Calibri"/>
              </a:rPr>
              <a:t>Serving the Research Community</a:t>
            </a:r>
          </a:p>
        </p:txBody>
      </p:sp>
      <p:sp>
        <p:nvSpPr>
          <p:cNvPr id="273" name="Shape 273"/>
          <p:cNvSpPr txBox="1"/>
          <p:nvPr/>
        </p:nvSpPr>
        <p:spPr>
          <a:xfrm rot="2731205">
            <a:off x="6309424" y="3673093"/>
            <a:ext cx="1456744" cy="33855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600" b="1">
                <a:solidFill>
                  <a:schemeClr val="dk1"/>
                </a:solidFill>
                <a:latin typeface="Calibri"/>
                <a:ea typeface="Calibri"/>
                <a:cs typeface="Calibri"/>
                <a:sym typeface="Calibri"/>
              </a:rPr>
              <a:t>Administration</a:t>
            </a:r>
          </a:p>
        </p:txBody>
      </p:sp>
      <p:sp>
        <p:nvSpPr>
          <p:cNvPr id="275" name="Shape 275"/>
          <p:cNvSpPr/>
          <p:nvPr/>
        </p:nvSpPr>
        <p:spPr>
          <a:xfrm>
            <a:off x="8311896" y="4672583"/>
            <a:ext cx="551501" cy="536516"/>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0169163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mswire.com/images/collaboratio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14392" y="4111892"/>
            <a:ext cx="2809875" cy="2647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err="1"/>
              <a:t>iDigBio</a:t>
            </a:r>
            <a:r>
              <a:rPr lang="en-US" dirty="0"/>
              <a:t> Success: Workshop Principles</a:t>
            </a:r>
          </a:p>
        </p:txBody>
      </p:sp>
      <p:sp>
        <p:nvSpPr>
          <p:cNvPr id="3" name="Content Placeholder 2"/>
          <p:cNvSpPr>
            <a:spLocks noGrp="1"/>
          </p:cNvSpPr>
          <p:nvPr>
            <p:ph idx="1"/>
          </p:nvPr>
        </p:nvSpPr>
        <p:spPr/>
        <p:txBody>
          <a:bodyPr/>
          <a:lstStyle/>
          <a:p>
            <a:r>
              <a:rPr lang="en-US" dirty="0"/>
              <a:t>Community-driven process</a:t>
            </a:r>
          </a:p>
          <a:p>
            <a:r>
              <a:rPr lang="en-US" dirty="0"/>
              <a:t>Each workshop</a:t>
            </a:r>
          </a:p>
          <a:p>
            <a:pPr lvl="1"/>
            <a:r>
              <a:rPr lang="en-US" dirty="0"/>
              <a:t>Created in response to need</a:t>
            </a:r>
          </a:p>
          <a:p>
            <a:pPr lvl="1"/>
            <a:r>
              <a:rPr lang="en-US" dirty="0"/>
              <a:t>Organized by interested parties</a:t>
            </a:r>
          </a:p>
          <a:p>
            <a:pPr lvl="1"/>
            <a:r>
              <a:rPr lang="en-US" dirty="0"/>
              <a:t>Attended by diverse group</a:t>
            </a:r>
          </a:p>
          <a:p>
            <a:r>
              <a:rPr lang="en-US" dirty="0"/>
              <a:t>Geographical distribution of sites</a:t>
            </a:r>
          </a:p>
          <a:p>
            <a:r>
              <a:rPr lang="en-US" dirty="0"/>
              <a:t>Demographic distribution</a:t>
            </a:r>
          </a:p>
          <a:p>
            <a:pPr lvl="1"/>
            <a:endParaRPr lang="en-US" dirty="0"/>
          </a:p>
        </p:txBody>
      </p:sp>
      <p:sp>
        <p:nvSpPr>
          <p:cNvPr id="4" name="Slide Number Placeholder 3"/>
          <p:cNvSpPr>
            <a:spLocks noGrp="1"/>
          </p:cNvSpPr>
          <p:nvPr>
            <p:ph type="sldNum" sz="quarter" idx="4294967295"/>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94667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 for mobilization</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77" y="2359931"/>
            <a:ext cx="5730664" cy="4347581"/>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9479" y="3734145"/>
            <a:ext cx="5771515" cy="2420313"/>
          </a:xfrm>
          <a:prstGeom prst="rect">
            <a:avLst/>
          </a:prstGeom>
        </p:spPr>
      </p:pic>
      <p:pic>
        <p:nvPicPr>
          <p:cNvPr id="6" name="Content Placeholder 5"/>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5390322" y="1258887"/>
            <a:ext cx="3064565" cy="2588629"/>
          </a:xfrm>
          <a:prstGeom prst="rect">
            <a:avLst/>
          </a:prstGeom>
        </p:spPr>
      </p:pic>
    </p:spTree>
    <p:extLst>
      <p:ext uri="{BB962C8B-B14F-4D97-AF65-F5344CB8AC3E}">
        <p14:creationId xmlns:p14="http://schemas.microsoft.com/office/powerpoint/2010/main" val="3201239716"/>
      </p:ext>
    </p:extLst>
  </p:cSld>
  <p:clrMapOvr>
    <a:masterClrMapping/>
  </p:clrMapOvr>
</p:sld>
</file>

<file path=ppt/theme/theme1.xml><?xml version="1.0" encoding="utf-8"?>
<a:theme xmlns:a="http://schemas.openxmlformats.org/drawingml/2006/main" name="idigbio2014rev">
  <a:themeElements>
    <a:clrScheme name="Custom 1">
      <a:dk1>
        <a:sysClr val="windowText" lastClr="000000"/>
      </a:dk1>
      <a:lt1>
        <a:sysClr val="window" lastClr="FFFFFF"/>
      </a:lt1>
      <a:dk2>
        <a:srgbClr val="313131"/>
      </a:dk2>
      <a:lt2>
        <a:srgbClr val="EEECE1"/>
      </a:lt2>
      <a:accent1>
        <a:srgbClr val="0081FF"/>
      </a:accent1>
      <a:accent2>
        <a:srgbClr val="C0504D"/>
      </a:accent2>
      <a:accent3>
        <a:srgbClr val="6CD626"/>
      </a:accent3>
      <a:accent4>
        <a:srgbClr val="E7B500"/>
      </a:accent4>
      <a:accent5>
        <a:srgbClr val="4BACC6"/>
      </a:accent5>
      <a:accent6>
        <a:srgbClr val="F79646"/>
      </a:accent6>
      <a:hlink>
        <a:srgbClr val="00AEFF"/>
      </a:hlink>
      <a:folHlink>
        <a:srgbClr val="FF8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xmlns="" name="iDigBio_Presentation_Template.potx" id="{8C12D866-9AB6-4828-849E-9C2F68C400FA}" vid="{2D749290-4119-4792-ACF5-5975EA7B94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iDigBio_Presentation_Template</Template>
  <TotalTime>5107</TotalTime>
  <Words>489</Words>
  <Application>Microsoft Macintosh PowerPoint</Application>
  <PresentationFormat>On-screen Show (4:3)</PresentationFormat>
  <Paragraphs>111</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idigbio2014rev</vt:lpstr>
      <vt:lpstr>Mobilizing Collections Digitization Infrastructure in the US </vt:lpstr>
      <vt:lpstr>ADBC: Advancing Digitization of Biodiversity Collections</vt:lpstr>
      <vt:lpstr>PowerPoint Presentation</vt:lpstr>
      <vt:lpstr>Thematic Collections Networks (TCNs)</vt:lpstr>
      <vt:lpstr>NIBA Strategic Plan 2010</vt:lpstr>
      <vt:lpstr>NIBA Goals 2010</vt:lpstr>
      <vt:lpstr>What does iDigBio do?</vt:lpstr>
      <vt:lpstr>iDigBio Success: Workshop Principles</vt:lpstr>
      <vt:lpstr>Resources for mobilization</vt:lpstr>
      <vt:lpstr>Where dies iDigBio go from here?</vt:lpstr>
      <vt:lpstr>iDigBio, GBIF and International Partners</vt:lpstr>
    </vt:vector>
  </TitlesOfParts>
  <Company>Jelly Bean Communications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Spinks</dc:creator>
  <cp:lastModifiedBy>Kyle Copas</cp:lastModifiedBy>
  <cp:revision>73</cp:revision>
  <cp:lastPrinted>2014-10-10T14:25:07Z</cp:lastPrinted>
  <dcterms:created xsi:type="dcterms:W3CDTF">2014-08-01T13:08:34Z</dcterms:created>
  <dcterms:modified xsi:type="dcterms:W3CDTF">2016-11-10T10:37:00Z</dcterms:modified>
</cp:coreProperties>
</file>