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24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2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40BFFF"/>
    <a:srgbClr val="E5FFFF"/>
    <a:srgbClr val="7D466A"/>
    <a:srgbClr val="636FB4"/>
    <a:srgbClr val="000090"/>
    <a:srgbClr val="509E2F"/>
    <a:srgbClr val="175CA1"/>
    <a:srgbClr val="FDB002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0717" autoAdjust="0"/>
  </p:normalViewPr>
  <p:slideViewPr>
    <p:cSldViewPr snapToGrid="0" snapToObjects="1">
      <p:cViewPr varScale="1">
        <p:scale>
          <a:sx n="97" d="100"/>
          <a:sy n="97" d="100"/>
        </p:scale>
        <p:origin x="-1632" y="-96"/>
      </p:cViewPr>
      <p:guideLst>
        <p:guide orient="horz" pos="3544"/>
        <p:guide orient="horz" pos="1051"/>
        <p:guide orient="horz" pos="637"/>
        <p:guide orient="horz" pos="2452"/>
        <p:guide orient="horz" pos="1672"/>
        <p:guide orient="horz" pos="2516"/>
        <p:guide orient="horz" pos="2490"/>
        <p:guide pos="2911"/>
        <p:guide pos="274"/>
        <p:guide pos="5230"/>
        <p:guide pos="23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20/03/17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20/03/17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5384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1970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932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756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561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551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464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455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381</a:t>
            </a:r>
            <a:r>
              <a:rPr lang="de-DE"/>
              <a:t> 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372</a:t>
            </a:r>
            <a:r>
              <a:rPr lang="de-DE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mo.gbif.org/occurrence/143856162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8962/jjom.57.2_77" TargetMode="External"/><Relationship Id="rId4" Type="http://schemas.openxmlformats.org/officeDocument/2006/relationships/hyperlink" Target="http://dx.doi.org/10.1021/acs.est.6b05577" TargetMode="External"/><Relationship Id="rId5" Type="http://schemas.openxmlformats.org/officeDocument/2006/relationships/hyperlink" Target="http://dx.doi.org/10.1016/j.jep.2017.01.048" TargetMode="External"/><Relationship Id="rId6" Type="http://schemas.openxmlformats.org/officeDocument/2006/relationships/hyperlink" Target="http://dx.doi.org/10.1016/j.sste.2016.12.001" TargetMode="External"/><Relationship Id="rId7" Type="http://schemas.openxmlformats.org/officeDocument/2006/relationships/hyperlink" Target="http://dx.doi.org/10.1111/ele.12725" TargetMode="External"/><Relationship Id="rId8" Type="http://schemas.openxmlformats.org/officeDocument/2006/relationships/hyperlink" Target="http://dx.doi.org/10.1017/S0031182016002468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3897/BDJ.5.e109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93/sysbio/syw066" TargetMode="External"/><Relationship Id="rId4" Type="http://schemas.openxmlformats.org/officeDocument/2006/relationships/hyperlink" Target="http://dx.doi.org/10.1111/1755-0998.12644" TargetMode="External"/><Relationship Id="rId5" Type="http://schemas.openxmlformats.org/officeDocument/2006/relationships/hyperlink" Target="http://dx.doi.org/10.1016/j.marenvres.2017.02.005" TargetMode="External"/><Relationship Id="rId6" Type="http://schemas.openxmlformats.org/officeDocument/2006/relationships/hyperlink" Target="http://dx.doi.org/10.1007/s10393-017-1206-4" TargetMode="External"/><Relationship Id="rId7" Type="http://schemas.openxmlformats.org/officeDocument/2006/relationships/hyperlink" Target="http://dx.doi.org/10.1111/2041-210X.12752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16/j.fbr.2017.01.0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jgpausas/papers/Pausas-2017-GEB_fire-diversity.pdf" TargetMode="External"/><Relationship Id="rId4" Type="http://schemas.openxmlformats.org/officeDocument/2006/relationships/hyperlink" Target="http://dx.doi.org/10.1016/j.flora.2017.02.004" TargetMode="External"/><Relationship Id="rId5" Type="http://schemas.openxmlformats.org/officeDocument/2006/relationships/hyperlink" Target="http://dx.doi.org/10.1111/evo.13179" TargetMode="External"/><Relationship Id="rId6" Type="http://schemas.openxmlformats.org/officeDocument/2006/relationships/hyperlink" Target="http://dx.doi.org/10.1111/ddi.12539" TargetMode="External"/><Relationship Id="rId7" Type="http://schemas.openxmlformats.org/officeDocument/2006/relationships/hyperlink" Target="http://dx.doi.org/doi:10.1111/ele.12746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16/j.jep.2017.01.04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bif.org/participation/participant-list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newsroom/news/2015-ebird-update-adds-63-million-occurrences" TargetMode="External"/><Relationship Id="rId4" Type="http://schemas.openxmlformats.org/officeDocument/2006/relationships/hyperlink" Target="http://www.gbif.org/newsroom/news/bid-africa-call-for-proposals-2017" TargetMode="External"/><Relationship Id="rId5" Type="http://schemas.openxmlformats.org/officeDocument/2006/relationships/hyperlink" Target="http://www.gbif.org/newsroom/news/bid-africa-call-for-proposals-2017-FR" TargetMode="External"/><Relationship Id="rId6" Type="http://schemas.openxmlformats.org/officeDocument/2006/relationships/hyperlink" Target="http://www.gbif.org/newsroom/news/bid-africa-call-for-proposals-2017-PT" TargetMode="Externa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hyperlink" Target="http://www.gbif.org/newsroom/summary" TargetMode="External"/><Relationship Id="rId10" Type="http://schemas.openxmlformats.org/officeDocument/2006/relationships/hyperlink" Target="https://flic.kr/p/ixNaSz" TargetMode="External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gbif.org/newsroom/news/poland-becomes-voting-participa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04734" y="5595507"/>
            <a:ext cx="4682068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Bullfinch (</a:t>
            </a:r>
            <a:r>
              <a:rPr lang="en-US" sz="800" b="0" i="0">
                <a:solidFill>
                  <a:schemeClr val="tx1"/>
                </a:solidFill>
              </a:rPr>
              <a:t>Pyrrhula pyrrhula</a:t>
            </a:r>
            <a:r>
              <a:rPr lang="en-US" sz="800" b="0">
                <a:solidFill>
                  <a:schemeClr val="tx1"/>
                </a:solidFill>
              </a:rPr>
              <a:t>), Estonia, 17 Feb 2017. Photo CC BY Madis Karu. PlutoF platform observations.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  <a:hlinkClick r:id="rId2"/>
              </a:rPr>
              <a:t>demo.gbif.org/occurrence/1438561625</a:t>
            </a:r>
            <a:r>
              <a:rPr lang="en-US" sz="8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0353"/>
            <a:ext cx="9144000" cy="5310758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March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34" y="1423318"/>
            <a:ext cx="8264811" cy="46129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04" b="37401"/>
          <a:stretch/>
        </p:blipFill>
        <p:spPr>
          <a:xfrm>
            <a:off x="4820268" y="518654"/>
            <a:ext cx="3165473" cy="3181707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91852433"/>
              </p:ext>
            </p:extLst>
          </p:nvPr>
        </p:nvGraphicFramePr>
        <p:xfrm>
          <a:off x="794349" y="2306790"/>
          <a:ext cx="3015199" cy="368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649"/>
                <a:gridCol w="1494346"/>
                <a:gridCol w="1088204"/>
              </a:tblGrid>
              <a:tr h="18702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 # of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Switzerland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46983598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Latin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9309" y="1969441"/>
            <a:ext cx="80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 Narrow"/>
                <a:cs typeface="Arial Narrow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January 2017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87997"/>
              </p:ext>
            </p:extLst>
          </p:nvPr>
        </p:nvGraphicFramePr>
        <p:xfrm>
          <a:off x="3829050" y="488714"/>
          <a:ext cx="4857750" cy="631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De Pooter D, Appeltans W, Bailly N et al. (2017) Toward a new data standard for combined marine biological and environmental datasets - expanding OBIS beyond species occurrences.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doi:10.3897/BDJ.5.e10989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Belgium, Greece, United States, Italy, Argentina, New Zealand, United Kingdom, Australia, Mexico, Kenya, Venezuela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Hosoya T, Uzuhashi S, Hosaka K &amp; Kudo S (2017) An assessment of fungi endemic to Japan.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Japanese Journal of Mycology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57: 77-84.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doi:10.18962/jjom.57.2_77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Japan.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Liu D, Wang R, Gordon DR, Sun X, Chen L &amp; Wang Y (2017) Predicting Plant Invasions Following China's Water Diversion Project.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Environmental Science &amp; Technology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doi:10.1021/acs.est.6b05577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Odonne G, Houël E, Bourdy G &amp; Stien D (2017) Healing leishmaniasis in Amazonia: review of ethnomedicinal concepts and pharmaco-chemical analysis of traditional treatments to inspire modern phytotherapies.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Ethnopharmacology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doi:10.1016/j.jep.2017.01.048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Padilla O, Rosas P, Moreno W &amp; Toulkeridis T (2017) Modeling of the ecological niches of the anopheles spp in Ecuador by the use of geo-informatic tools.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Spatial and Spatio-temporal Epidemiology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21:1-11.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doi:10.1016/j.sste.2016.12.001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Ecuador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Pellegrini AFA, Anderegg WRL, Paine CET et al. (2016) Convergence of bark investment according to fire and climate structures ecosystem vulnerability to future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Letters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doi:10.1111/ele.12725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United Kingdom, Norway,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Rengifo-Correa L, Stephens CR, Morrone JJ, Téllez-Rendón-JL &amp; González-Salazar (2016) Understanding transmissibility patterns of Chagas disease through complex vector–host networks.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Parasitology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1-13.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8"/>
                        </a:rPr>
                        <a:t>doi:10.1017/S0031182016002468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February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64981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Andrew C, Heegaard E, Kirk PM et al. (2017)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Big data integration: Pan-European fungal species observations' assembly for addressing contemporary questions in ecology and global change biology.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Fungal Biology Reviews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doi:10.1016/j.fbr.2017.01.001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Norway, United Kingdom, Denmark, Switzerland, Czech Republic, Austria, Netherlands, Germany, United States. 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Antonelli A, Hettling H, Condamine FL (2016) Toward a Self-Updating Platform for Estimating Rates of Speciation and Migration, Ages, and Relationships of Taxa.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Systematic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doi:10.1093/sysbio/syw066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Sweden, Netherlands, France, United States, Switzerland.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Carew ME, Metzeling L, St Clair R, Hoffmann AA (2016) Detecting invertebrate species in archived collections using next-generation sequencing.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Molecular Ecology Resources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doi:10.1111/1755-0998.12644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Figuerola B, Barnes DKA, Brickle P, Brewin PE (2017) Bryozoan diversity around the Falkland and South Georgia Islands: Overcoming Antarctic barriers.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Marine Environmental Research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doi:10.1016/j.marenvres.2017.02.005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United Kingdom, Falkland Islands (Malvinas).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González-Salazar C, Stephens CR &amp; Sánchez-Cordero V (2017) Predicting the Potential Role of Non-human Hosts in Zika Virus Maintenance.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EcoHealth.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doi:10.1007/s10393-017-1206-4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Mexico.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Martin CA &amp; Harvey WJ (2017) The Global Pollen Project: A New Tool for Pollen Identification and the Dissemination of Physical Reference Collections.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doi:10.1111/2041-210X.12752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59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February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18147"/>
              </p:ext>
            </p:extLst>
          </p:nvPr>
        </p:nvGraphicFramePr>
        <p:xfrm>
          <a:off x="3829050" y="488714"/>
          <a:ext cx="485487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Odonne G, Houël E, Bourdy G, Stien D (2017) Treating leishmaniasis in Amazonia: A review of ethnomedicinal concepts and pharmaco-chemical analysis of traditional treatments to inspire modern phytotherapies.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Ethnopharmacology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doi:10.1016/j.jep.2017.01.048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France.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Pausas JG &amp; Ribeiro E (2017) Fire and plant diversity at the global scale.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Ecology &amp;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uv.es/jgpausas/papers/Pausas-2017-GEB_fire-diversity.pdf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Netherlands.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40B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Prieto-Benítez S, Yela JL, Giménez-Benavides L (2017) Ten years of progress in the study of Hadena-Caryophyllaceae nursery pollination. A review in light of new Mediterranean data.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Flora.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doi:10.1016/j.flora.2017.02.004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United States.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Skeels A &amp; Cardillo M (2017) Environmental niche conservatism explains the accumulation of species richness in Mediterranean-hotspot plant genera.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doi:10.1111/evo.13179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175CA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Taylor NG, Kell SP, Holubec V, Parra-Quijano M, Chobot K &amp; Maxted N (2017) A systematic conservation strategy for crop wild relatives in the Czech Republic.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doi:10.1111/ddi.12539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Czech Republic, Italy.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Zohner CM, Benito BM, Fridley JD, Svenning JC, Renner SS (2017) Spring predictability explains different leaf-out strategies in the woody floras of North America, Europe and East Asia.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Letters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doi:10.1111/ele.12746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Denmark, Norway, United States.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50"/>
            <a:ext cx="7582849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  <a:p>
            <a:endParaRPr lang="en-US" sz="110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451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715,170,991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 Feb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31,780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497013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880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39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26.7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105,729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5426572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Unique users per month (Feb 2017)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national participants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78" y="1576784"/>
            <a:ext cx="9250320" cy="4473324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http://www.gbif.org/participation/participant-list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Poland elevates commitment, becomes GBIF Voting Participant</a:t>
            </a:r>
          </a:p>
          <a:p>
            <a:pPr marL="19050" lvl="4" indent="0">
              <a:lnSpc>
                <a:spcPct val="120000"/>
              </a:lnSpc>
              <a:buNone/>
            </a:pPr>
            <a:r>
              <a:rPr lang="en-US" sz="1400" dirty="0">
                <a:latin typeface="Arial Narrow"/>
                <a:cs typeface="Arial Narrow"/>
              </a:rPr>
              <a:t>Long-time Associate Participant is 39th full national member and 19th among European countries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63.8 million new records increase eBird total to 275 million</a:t>
            </a:r>
          </a:p>
          <a:p>
            <a:pPr marL="0" lvl="3">
              <a:lnSpc>
                <a:spcPct val="120000"/>
              </a:lnSpc>
              <a:buNone/>
            </a:pPr>
            <a:r>
              <a:rPr lang="en-US" sz="1400" dirty="0">
                <a:latin typeface="Arial Narrow"/>
                <a:cs typeface="Arial Narrow"/>
              </a:rPr>
              <a:t>Annual dataset refresh grows by 30 per cent, with biggest gains in Asia and Europe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</a:t>
            </a:r>
            <a:endParaRPr lang="en-US" sz="140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Final BID call for proposals seeks projects from sub-Saharan Africa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First stage of two-stage selection process under the EU-funded data mobilization programme in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• </a:t>
            </a:r>
            <a:r>
              <a:rPr lang="en-US" sz="1400" dirty="0">
                <a:latin typeface="Arial Narrow"/>
                <a:cs typeface="Arial Narrow"/>
                <a:hlinkClick r:id="rId4"/>
              </a:rPr>
              <a:t>English</a:t>
            </a:r>
            <a:r>
              <a:rPr lang="en-US" sz="1400" dirty="0">
                <a:latin typeface="Arial Narrow"/>
                <a:cs typeface="Arial Narrow"/>
              </a:rPr>
              <a:t/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• </a:t>
            </a:r>
            <a:r>
              <a:rPr lang="en-US" sz="1400" dirty="0">
                <a:latin typeface="Arial Narrow"/>
                <a:cs typeface="Arial Narrow"/>
                <a:hlinkClick r:id="rId5"/>
              </a:rPr>
              <a:t>Français</a:t>
            </a:r>
            <a:r>
              <a:rPr lang="en-US" sz="1400" dirty="0">
                <a:latin typeface="Arial Narrow"/>
                <a:cs typeface="Arial Narrow"/>
              </a:rPr>
              <a:t/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• </a:t>
            </a:r>
            <a:r>
              <a:rPr lang="en-US" sz="1400" dirty="0">
                <a:latin typeface="Arial Narrow"/>
                <a:cs typeface="Arial Narrow"/>
                <a:hlinkClick r:id="rId6"/>
              </a:rPr>
              <a:t>Portugûes</a:t>
            </a:r>
            <a:endParaRPr lang="en-US" sz="1400" dirty="0">
              <a:latin typeface="Arial Narrow"/>
              <a:cs typeface="Arial Narrow"/>
            </a:endParaRPr>
          </a:p>
          <a:p>
            <a:pPr marL="4763" lvl="3">
              <a:buNone/>
            </a:pPr>
            <a:endParaRPr lang="en-US" sz="1400">
              <a:latin typeface="Arial Narrow"/>
              <a:cs typeface="Arial Narrow"/>
            </a:endParaRPr>
          </a:p>
          <a:p>
            <a:pPr lvl="3"/>
            <a:endParaRPr lang="en-US" sz="1400" b="1">
              <a:solidFill>
                <a:srgbClr val="3C5F99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40" y="1944140"/>
            <a:ext cx="2200399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50"/>
          <a:stretch/>
        </p:blipFill>
        <p:spPr>
          <a:xfrm>
            <a:off x="3884620" y="1944140"/>
            <a:ext cx="2147845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9"/>
              </a:rPr>
              <a:t>http://www.gbif.org/newsroom/summary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180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left</a:t>
            </a:r>
            <a:r>
              <a:rPr lang="en-US" sz="900" i="0">
                <a:solidFill>
                  <a:schemeClr val="tx1"/>
                </a:solidFill>
              </a:rPr>
              <a:t>)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Picasso bug (</a:t>
            </a:r>
            <a:r>
              <a:rPr lang="en-US" sz="900">
                <a:solidFill>
                  <a:schemeClr val="tx1"/>
                </a:solidFill>
                <a:hlinkClick r:id="rId10"/>
              </a:rPr>
              <a:t>Sphaerocoris annulus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)</a:t>
            </a:r>
            <a:r>
              <a:rPr lang="en-US" sz="900" i="0">
                <a:solidFill>
                  <a:schemeClr val="tx1"/>
                </a:solidFill>
              </a:rPr>
              <a:t>. Used by permission © 2013 Jeremy Roberts.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</a:rPr>
              <a:t>(</a:t>
            </a:r>
            <a:r>
              <a:rPr lang="en-US" sz="900">
                <a:solidFill>
                  <a:schemeClr val="tx1"/>
                </a:solidFill>
              </a:rPr>
              <a:t>centre</a:t>
            </a:r>
            <a:r>
              <a:rPr lang="en-US" sz="900" i="0">
                <a:solidFill>
                  <a:schemeClr val="tx1"/>
                </a:solidFill>
              </a:rPr>
              <a:t>) Tatra Chamois, Kozica tatrzańska in Polish (</a:t>
            </a:r>
            <a:r>
              <a:rPr lang="en-US" sz="900">
                <a:solidFill>
                  <a:schemeClr val="tx1"/>
                </a:solidFill>
              </a:rPr>
              <a:t>Rupicapra rupicapra tatrica</a:t>
            </a:r>
            <a:r>
              <a:rPr lang="en-US" sz="900" i="0">
                <a:solidFill>
                  <a:schemeClr val="tx1"/>
                </a:solidFill>
              </a:rPr>
              <a:t>), Tatra mountains, Poland.</a:t>
            </a:r>
            <a:endParaRPr lang="en-US" sz="900" i="0">
              <a:solidFill>
                <a:schemeClr val="bg2"/>
              </a:solidFill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747" y="1944140"/>
            <a:ext cx="2200399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828950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38,201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13.35%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4.71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23,095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8.07%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2.03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12,483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4.36%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5.85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12,080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4.27%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3.18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11,395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11,031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5.37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10,292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9,658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3.62%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4.96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Italy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6,750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2.75%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6,455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2.40%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4.66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4152101"/>
            <a:ext cx="3159125" cy="195402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8" y="1156949"/>
            <a:ext cx="7000269" cy="5250202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Occurrence records published during 2017 by country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7" t="7259" r="13325" b="33283"/>
          <a:stretch/>
        </p:blipFill>
        <p:spPr>
          <a:xfrm>
            <a:off x="4568841" y="1668463"/>
            <a:ext cx="3733784" cy="4279490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81988401"/>
              </p:ext>
            </p:extLst>
          </p:nvPr>
        </p:nvGraphicFramePr>
        <p:xfrm>
          <a:off x="457200" y="2750733"/>
          <a:ext cx="3496962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75"/>
                <a:gridCol w="1374791"/>
                <a:gridCol w="955808"/>
                <a:gridCol w="798688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7,357,480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3,061,571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1,575,075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1,050,962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883,444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702,182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688,413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631,112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578,138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366,898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0" name="Oval 9"/>
          <p:cNvSpPr/>
          <p:nvPr/>
        </p:nvSpPr>
        <p:spPr>
          <a:xfrm>
            <a:off x="5777785" y="2850717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28 Feb 2017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1" t="10181" r="11641" b="33199"/>
          <a:stretch/>
        </p:blipFill>
        <p:spPr>
          <a:xfrm>
            <a:off x="4610666" y="1629181"/>
            <a:ext cx="3761569" cy="3931449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67471799"/>
              </p:ext>
            </p:extLst>
          </p:nvPr>
        </p:nvGraphicFramePr>
        <p:xfrm>
          <a:off x="457199" y="2750737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333,498,481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61,000,794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40,281,742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36,435,662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29,635,764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28,477,939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26,075,010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24,187,647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21,043,210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14,321,775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5790878" y="2850717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7" t="11577" r="11993" b="35053"/>
          <a:stretch/>
        </p:blipFill>
        <p:spPr>
          <a:xfrm>
            <a:off x="4532613" y="1617304"/>
            <a:ext cx="3805729" cy="425350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55782809"/>
              </p:ext>
            </p:extLst>
          </p:nvPr>
        </p:nvGraphicFramePr>
        <p:xfrm>
          <a:off x="461161" y="2654300"/>
          <a:ext cx="3480384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851062"/>
                <a:gridCol w="851062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5,384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1,970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561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464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Italy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77777" y="2823565"/>
            <a:ext cx="1358044" cy="1358044"/>
            <a:chOff x="5725405" y="2810471"/>
            <a:chExt cx="1358044" cy="1358044"/>
          </a:xfrm>
          <a:effectLst/>
        </p:grpSpPr>
        <p:sp>
          <p:nvSpPr>
            <p:cNvPr id="13" name="Oval 12"/>
            <p:cNvSpPr/>
            <p:nvPr/>
          </p:nvSpPr>
          <p:spPr>
            <a:xfrm>
              <a:off x="5725405" y="2810471"/>
              <a:ext cx="1358044" cy="13580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9431" y="3269725"/>
              <a:ext cx="1069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 Narrow"/>
                  <a:cs typeface="Arial Narrow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</TotalTime>
  <Words>1739</Words>
  <Application>Microsoft Macintosh PowerPoint</Application>
  <PresentationFormat>On-screen Show (4:3)</PresentationFormat>
  <Paragraphs>345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Modern Swiss</vt:lpstr>
      <vt:lpstr>Overview</vt:lpstr>
      <vt:lpstr>PowerPoint Presentation</vt:lpstr>
      <vt:lpstr>Current national participants</vt:lpstr>
      <vt:lpstr>Latest news</vt:lpstr>
      <vt:lpstr>Web traffic to GBIF.org, 2017</vt:lpstr>
      <vt:lpstr>Data published through GBIF.org</vt:lpstr>
      <vt:lpstr>Occurrence records published during 2017 by country</vt:lpstr>
      <vt:lpstr>Total number of occurrence records published by country as of 28 Feb 2017</vt:lpstr>
      <vt:lpstr>Data download requests by country, 2017</vt:lpstr>
      <vt:lpstr> data access and use</vt:lpstr>
      <vt:lpstr>Peer-reviewed uses, by country and region, 2017</vt:lpstr>
      <vt:lpstr>Featured research January 2017</vt:lpstr>
      <vt:lpstr>Featured research February 2017 1/2</vt:lpstr>
      <vt:lpstr>Featured research February 2017 2/2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410</cp:revision>
  <cp:lastPrinted>2016-09-24T08:43:58Z</cp:lastPrinted>
  <dcterms:created xsi:type="dcterms:W3CDTF">2014-02-07T03:47:22Z</dcterms:created>
  <dcterms:modified xsi:type="dcterms:W3CDTF">2017-03-20T12:24:29Z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