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3"/>
  </p:notesMasterIdLst>
  <p:handoutMasterIdLst>
    <p:handoutMasterId r:id="rId14"/>
  </p:handoutMasterIdLst>
  <p:sldIdLst>
    <p:sldId id="257" r:id="rId3"/>
    <p:sldId id="284" r:id="rId4"/>
    <p:sldId id="297" r:id="rId5"/>
    <p:sldId id="312" r:id="rId6"/>
    <p:sldId id="318" r:id="rId7"/>
    <p:sldId id="316" r:id="rId8"/>
    <p:sldId id="310" r:id="rId9"/>
    <p:sldId id="320" r:id="rId10"/>
    <p:sldId id="319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84722" autoAdjust="0"/>
  </p:normalViewPr>
  <p:slideViewPr>
    <p:cSldViewPr>
      <p:cViewPr>
        <p:scale>
          <a:sx n="60" d="100"/>
          <a:sy n="60" d="100"/>
        </p:scale>
        <p:origin x="3120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72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0182-7FAE-4E5C-957D-6B8914C13A6F}" type="datetimeFigureOut">
              <a:rPr lang="en-NZ" smtClean="0"/>
              <a:t>2/08/17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7DB0-5AB8-4F18-AA3A-EA2BBD99FD2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2391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9D43D-D97A-4835-9825-EF9F8953B92A}" type="datetimeFigureOut">
              <a:rPr lang="en-AU" smtClean="0"/>
              <a:t>2/8/17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F787-FA68-4628-9579-852F45281A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0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F787-FA68-4628-9579-852F45281A0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66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F787-FA68-4628-9579-852F45281A0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66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84C1-F658-45DC-AE8F-E6A65454B81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40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0F787-FA68-4628-9579-852F45281A0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46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0" y="3284984"/>
            <a:ext cx="4176464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aseline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for subtitle </a:t>
            </a:r>
          </a:p>
        </p:txBody>
      </p:sp>
      <p:sp>
        <p:nvSpPr>
          <p:cNvPr id="13" name="Título 1"/>
          <p:cNvSpPr txBox="1">
            <a:spLocks/>
          </p:cNvSpPr>
          <p:nvPr userDrawn="1"/>
        </p:nvSpPr>
        <p:spPr>
          <a:xfrm>
            <a:off x="4572000" y="1581241"/>
            <a:ext cx="4176464" cy="170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>
                <a:latin typeface="Century Gothic" panose="020B0502020202020204" pitchFamily="34" charset="0"/>
              </a:rPr>
              <a:t>Click for title</a:t>
            </a:r>
            <a:endParaRPr lang="en-NZ" dirty="0">
              <a:latin typeface="Century Gothic" panose="020B0502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1125538"/>
            <a:ext cx="4320604" cy="5399087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r>
              <a:rPr lang="en-NZ" dirty="0" smtClean="0"/>
              <a:t>Insert photo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172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>
            <a:lvl1pPr>
              <a:defRPr>
                <a:solidFill>
                  <a:srgbClr val="527E8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824038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4038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51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4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>
            <a:lvl1pPr>
              <a:defRPr>
                <a:solidFill>
                  <a:srgbClr val="527E8F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216151"/>
            <a:ext cx="4040188" cy="790575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8042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3251199"/>
            <a:ext cx="4040188" cy="29464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2366964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8042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3251199"/>
            <a:ext cx="4041775" cy="29464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51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2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4738"/>
            <a:ext cx="8229600" cy="1143000"/>
          </a:xfrm>
        </p:spPr>
        <p:txBody>
          <a:bodyPr/>
          <a:lstStyle>
            <a:lvl1pPr>
              <a:defRPr>
                <a:solidFill>
                  <a:srgbClr val="527E8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51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8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51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366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527E8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136650"/>
            <a:ext cx="5111750" cy="4989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298700"/>
            <a:ext cx="3008313" cy="3827463"/>
          </a:xfrm>
        </p:spPr>
        <p:txBody>
          <a:bodyPr/>
          <a:lstStyle>
            <a:lvl1pPr marL="0" indent="0">
              <a:buNone/>
              <a:defRPr sz="1400">
                <a:solidFill>
                  <a:srgbClr val="804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51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527E8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1092199"/>
            <a:ext cx="5486400" cy="3635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804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51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143000"/>
          </a:xfrm>
        </p:spPr>
        <p:txBody>
          <a:bodyPr/>
          <a:lstStyle>
            <a:lvl1pPr>
              <a:defRPr>
                <a:solidFill>
                  <a:srgbClr val="527E8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22500"/>
            <a:ext cx="8229600" cy="390366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9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346200"/>
            <a:ext cx="2057400" cy="47799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346200"/>
            <a:ext cx="6019800" cy="477996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5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 hasCustomPrompt="1"/>
          </p:nvPr>
        </p:nvSpPr>
        <p:spPr>
          <a:xfrm>
            <a:off x="4238744" y="5765800"/>
            <a:ext cx="4219455" cy="586317"/>
          </a:xfrm>
        </p:spPr>
        <p:txBody>
          <a:bodyPr>
            <a:normAutofit/>
          </a:bodyPr>
          <a:lstStyle>
            <a:lvl1pPr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s-ES" dirty="0"/>
          </a:p>
        </p:txBody>
      </p:sp>
      <p:sp>
        <p:nvSpPr>
          <p:cNvPr id="7" name="Marcador de posición de imagen 2"/>
          <p:cNvSpPr>
            <a:spLocks noGrp="1"/>
          </p:cNvSpPr>
          <p:nvPr>
            <p:ph type="pic" idx="10"/>
          </p:nvPr>
        </p:nvSpPr>
        <p:spPr>
          <a:xfrm>
            <a:off x="352955" y="1085851"/>
            <a:ext cx="3448578" cy="55012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884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06524"/>
            <a:ext cx="4225637" cy="5472608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0" y="3284984"/>
            <a:ext cx="4176464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aseline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for subtitle </a:t>
            </a:r>
          </a:p>
        </p:txBody>
      </p:sp>
      <p:sp>
        <p:nvSpPr>
          <p:cNvPr id="13" name="Título 1"/>
          <p:cNvSpPr txBox="1">
            <a:spLocks/>
          </p:cNvSpPr>
          <p:nvPr userDrawn="1"/>
        </p:nvSpPr>
        <p:spPr>
          <a:xfrm>
            <a:off x="4572000" y="1581241"/>
            <a:ext cx="4176464" cy="170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>
                <a:latin typeface="Century Gothic" panose="020B0502020202020204" pitchFamily="34" charset="0"/>
              </a:rPr>
              <a:t>Click for title</a:t>
            </a:r>
            <a:endParaRPr lang="en-N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s-ES" dirty="0" smtClean="0">
                <a:solidFill>
                  <a:srgbClr val="5F8332"/>
                </a:solidFill>
              </a:rPr>
              <a:t>Click here </a:t>
            </a:r>
            <a:r>
              <a:rPr lang="es-ES" dirty="0" err="1" smtClean="0">
                <a:solidFill>
                  <a:srgbClr val="5F8332"/>
                </a:solidFill>
              </a:rPr>
              <a:t>for</a:t>
            </a:r>
            <a:r>
              <a:rPr lang="es-ES" dirty="0" smtClean="0">
                <a:solidFill>
                  <a:srgbClr val="5F8332"/>
                </a:solidFill>
              </a:rPr>
              <a:t> </a:t>
            </a:r>
            <a:r>
              <a:rPr lang="es-ES" dirty="0" err="1" smtClean="0">
                <a:solidFill>
                  <a:srgbClr val="5F8332"/>
                </a:solidFill>
              </a:rPr>
              <a:t>title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83357"/>
            <a:ext cx="821925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ES" sz="32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510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>
                <a:solidFill>
                  <a:srgbClr val="5F8332"/>
                </a:solidFill>
              </a:rPr>
              <a:t>Click </a:t>
            </a:r>
            <a:r>
              <a:rPr lang="es-ES" dirty="0" err="1" smtClean="0">
                <a:solidFill>
                  <a:srgbClr val="5F8332"/>
                </a:solidFill>
              </a:rPr>
              <a:t>here</a:t>
            </a:r>
            <a:r>
              <a:rPr lang="es-ES" dirty="0" smtClean="0">
                <a:solidFill>
                  <a:srgbClr val="5F8332"/>
                </a:solidFill>
              </a:rPr>
              <a:t> </a:t>
            </a:r>
            <a:r>
              <a:rPr lang="es-ES" dirty="0" err="1" smtClean="0">
                <a:solidFill>
                  <a:srgbClr val="5F8332"/>
                </a:solidFill>
              </a:rPr>
              <a:t>for</a:t>
            </a:r>
            <a:r>
              <a:rPr lang="es-ES" dirty="0" smtClean="0">
                <a:solidFill>
                  <a:srgbClr val="5F8332"/>
                </a:solidFill>
              </a:rPr>
              <a:t> </a:t>
            </a:r>
            <a:r>
              <a:rPr lang="es-ES" dirty="0" err="1" smtClean="0">
                <a:solidFill>
                  <a:srgbClr val="5F8332"/>
                </a:solidFill>
              </a:rPr>
              <a:t>title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ES" sz="1400" kern="1200" dirty="0" smtClean="0">
                <a:solidFill>
                  <a:srgbClr val="804222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 smtClean="0"/>
          </a:p>
          <a:p>
            <a:pPr lvl="0"/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sz="1400" kern="1200" dirty="0" smtClean="0">
                <a:solidFill>
                  <a:srgbClr val="804222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s-ES" dirty="0" smtClean="0"/>
          </a:p>
          <a:p>
            <a:pPr lvl="0"/>
            <a:endParaRPr lang="en-NZ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44008" y="156510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>
                <a:solidFill>
                  <a:srgbClr val="5F8332"/>
                </a:solidFill>
              </a:rPr>
              <a:t>Click </a:t>
            </a:r>
            <a:r>
              <a:rPr lang="es-ES" dirty="0" err="1" smtClean="0">
                <a:solidFill>
                  <a:srgbClr val="5F8332"/>
                </a:solidFill>
              </a:rPr>
              <a:t>here</a:t>
            </a:r>
            <a:r>
              <a:rPr lang="es-ES" dirty="0" smtClean="0">
                <a:solidFill>
                  <a:srgbClr val="5F8332"/>
                </a:solidFill>
              </a:rPr>
              <a:t> </a:t>
            </a:r>
            <a:r>
              <a:rPr lang="es-ES" dirty="0" err="1" smtClean="0">
                <a:solidFill>
                  <a:srgbClr val="5F8332"/>
                </a:solidFill>
              </a:rPr>
              <a:t>for</a:t>
            </a:r>
            <a:r>
              <a:rPr lang="es-ES" dirty="0" smtClean="0">
                <a:solidFill>
                  <a:srgbClr val="5F8332"/>
                </a:solidFill>
              </a:rPr>
              <a:t> </a:t>
            </a:r>
            <a:r>
              <a:rPr lang="es-ES" dirty="0" err="1" smtClean="0">
                <a:solidFill>
                  <a:srgbClr val="5F8332"/>
                </a:solidFill>
              </a:rPr>
              <a:t>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95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1772816"/>
            <a:ext cx="374441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NZ" sz="2400" i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err="1" smtClean="0"/>
              <a:t>Click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9" y="1139876"/>
            <a:ext cx="4232051" cy="53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5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1772816"/>
            <a:ext cx="374441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NZ" sz="2400" i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Click here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endParaRPr lang="en-NZ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7950" y="1125538"/>
            <a:ext cx="4464050" cy="539908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NZ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NZ" dirty="0" smtClean="0"/>
              <a:t>Insert photo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371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38744" y="1581241"/>
            <a:ext cx="4219455" cy="20192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38743" y="4114800"/>
            <a:ext cx="4359157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042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 dirty="0"/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idx="10"/>
          </p:nvPr>
        </p:nvSpPr>
        <p:spPr>
          <a:xfrm>
            <a:off x="352955" y="1079500"/>
            <a:ext cx="3448578" cy="55014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304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/>
          <a:lstStyle>
            <a:lvl1pPr>
              <a:defRPr>
                <a:solidFill>
                  <a:srgbClr val="527E8F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4038"/>
            <a:ext cx="8229600" cy="472705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51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B626AEF-F05F-8042-AB2A-36DA4D0FA304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27E8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0422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2429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06524"/>
            <a:ext cx="4225637" cy="5472608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4572000" y="3284984"/>
            <a:ext cx="4176464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anose="020B0502020202020204" pitchFamily="34" charset="0"/>
              </a:rPr>
              <a:t>Click for subtitle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4572000" y="1581241"/>
            <a:ext cx="4176464" cy="170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>
                <a:latin typeface="Century Gothic" panose="020B0502020202020204" pitchFamily="34" charset="0"/>
              </a:rPr>
              <a:t>Click for title</a:t>
            </a:r>
            <a:endParaRPr lang="en-N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687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217738"/>
            <a:ext cx="8229600" cy="390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457200"/>
            <a:fld id="{15D7A50C-8C67-8744-AEF2-D4C03196CB6B}" type="datetimeFigureOut">
              <a:rPr lang="es-ES" smtClean="0">
                <a:solidFill>
                  <a:prstClr val="white"/>
                </a:solidFill>
              </a:rPr>
              <a:pPr defTabSz="457200"/>
              <a:t>2/8/17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51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10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457200"/>
            <a:fld id="{EB626AEF-F05F-8042-AB2A-36DA4D0FA304}" type="slidenum">
              <a:rPr lang="es-ES" smtClean="0">
                <a:solidFill>
                  <a:prstClr val="white"/>
                </a:solidFill>
              </a:rPr>
              <a:pPr defTabSz="457200"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8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27E8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3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emf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emf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167" y="980729"/>
            <a:ext cx="4144833" cy="342370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NZ" sz="3200" b="1" i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BIOPAMA Phase 2</a:t>
            </a:r>
            <a:br>
              <a:rPr lang="en-NZ" sz="3200" b="1" i="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NZ" sz="3600" b="1" i="0" dirty="0" smtClean="0">
                <a:latin typeface="Baskerville Old Face" pitchFamily="18" charset="0"/>
                <a:ea typeface="+mn-ea"/>
                <a:cs typeface="+mn-cs"/>
              </a:rPr>
              <a:t>Better Information and Capacity for Protected and </a:t>
            </a:r>
            <a:r>
              <a:rPr lang="en-NZ" sz="3600" b="1" i="0" dirty="0">
                <a:latin typeface="Baskerville Old Face" pitchFamily="18" charset="0"/>
                <a:ea typeface="+mn-ea"/>
                <a:cs typeface="+mn-cs"/>
              </a:rPr>
              <a:t>M</a:t>
            </a:r>
            <a:r>
              <a:rPr lang="en-NZ" sz="3600" b="1" i="0" dirty="0" smtClean="0">
                <a:latin typeface="Baskerville Old Face" pitchFamily="18" charset="0"/>
                <a:ea typeface="+mn-ea"/>
                <a:cs typeface="+mn-cs"/>
              </a:rPr>
              <a:t>anaged Areas</a:t>
            </a:r>
            <a:endParaRPr lang="en-NZ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758" y="4296835"/>
            <a:ext cx="1270738" cy="4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oro-SEO\Pictures\BIOPAMA\Underwater-at-Rock-Islands,-Palau-2_Credit(Jerker-Tamelander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6" y="1139766"/>
            <a:ext cx="497806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oro-SEO\Pictures\BIOPAMA\BIOPAMA designed map_Where we work (5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78" y="4404431"/>
            <a:ext cx="5004045" cy="216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13459"/>
            <a:ext cx="2635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accent5">
                    <a:lumMod val="50000"/>
                  </a:schemeClr>
                </a:solidFill>
              </a:rPr>
              <a:t>15 countries </a:t>
            </a: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</a:rPr>
              <a:t>+ </a:t>
            </a:r>
            <a:r>
              <a:rPr lang="en-AU" sz="1200" b="1" dirty="0" smtClean="0">
                <a:solidFill>
                  <a:schemeClr val="accent5">
                    <a:lumMod val="50000"/>
                  </a:schemeClr>
                </a:solidFill>
              </a:rPr>
              <a:t>o/s territories are ok too</a:t>
            </a:r>
            <a:endParaRPr lang="en-A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210" y="3163244"/>
            <a:ext cx="1024347" cy="11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593" y="3298180"/>
            <a:ext cx="509801" cy="55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73860"/>
            <a:ext cx="437793" cy="58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oro-SEO\Pictures\wcc pic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121" y="1556792"/>
            <a:ext cx="788536" cy="11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aster_web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163244"/>
            <a:ext cx="796041" cy="908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Amand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637" y="3337739"/>
            <a:ext cx="712312" cy="7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656" y="3273860"/>
            <a:ext cx="940881" cy="99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C:\Users\oro-SEO\Pictures\ERQ WCC 2016 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088" y="1439647"/>
            <a:ext cx="1109862" cy="15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 flipV="1">
            <a:off x="539552" y="726757"/>
            <a:ext cx="8147248" cy="686019"/>
          </a:xfrm>
        </p:spPr>
        <p:txBody>
          <a:bodyPr>
            <a:noAutofit/>
          </a:bodyPr>
          <a:lstStyle/>
          <a:p>
            <a:pPr algn="l"/>
            <a:endParaRPr lang="es-ES" sz="3600" dirty="0">
              <a:solidFill>
                <a:srgbClr val="5F833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22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600" dirty="0" smtClean="0"/>
              <a:t>Any Q&amp;A’s</a:t>
            </a:r>
          </a:p>
          <a:p>
            <a:pPr marL="0" indent="0" algn="ctr">
              <a:buNone/>
            </a:pPr>
            <a:endParaRPr lang="en-AU" sz="19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38300" y="311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oro-SEO\Pictures\BIOPAMA\10155373_627946797288921_3513887230101982108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389547" cy="36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75754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5F8332"/>
                </a:solidFill>
              </a:rPr>
              <a:t/>
            </a:r>
            <a:br>
              <a:rPr lang="es-ES" sz="3600" b="1" dirty="0" smtClean="0">
                <a:solidFill>
                  <a:srgbClr val="5F8332"/>
                </a:solidFill>
              </a:rPr>
            </a:br>
            <a:r>
              <a:rPr lang="es-ES" sz="3600" b="1" dirty="0">
                <a:solidFill>
                  <a:srgbClr val="5F8332"/>
                </a:solidFill>
              </a:rPr>
              <a:t/>
            </a:r>
            <a:br>
              <a:rPr lang="es-ES" sz="3600" b="1" dirty="0">
                <a:solidFill>
                  <a:srgbClr val="5F8332"/>
                </a:solidFill>
              </a:rPr>
            </a:br>
            <a:r>
              <a:rPr lang="es-ES" sz="3100" b="1" dirty="0" err="1" smtClean="0">
                <a:solidFill>
                  <a:srgbClr val="5F8332"/>
                </a:solidFill>
              </a:rPr>
              <a:t>its</a:t>
            </a:r>
            <a:r>
              <a:rPr lang="es-ES" sz="3100" b="1" dirty="0" smtClean="0">
                <a:solidFill>
                  <a:srgbClr val="5F8332"/>
                </a:solidFill>
              </a:rPr>
              <a:t> </a:t>
            </a:r>
            <a:r>
              <a:rPr lang="es-ES" sz="3100" b="1" dirty="0" err="1" smtClean="0">
                <a:solidFill>
                  <a:srgbClr val="5F8332"/>
                </a:solidFill>
              </a:rPr>
              <a:t>all</a:t>
            </a:r>
            <a:r>
              <a:rPr lang="es-ES" sz="3100" b="1" dirty="0" smtClean="0">
                <a:solidFill>
                  <a:srgbClr val="5F8332"/>
                </a:solidFill>
              </a:rPr>
              <a:t> </a:t>
            </a:r>
            <a:r>
              <a:rPr lang="es-ES" sz="3100" b="1" dirty="0" err="1" smtClean="0">
                <a:solidFill>
                  <a:srgbClr val="5F8332"/>
                </a:solidFill>
              </a:rPr>
              <a:t>about</a:t>
            </a:r>
            <a:r>
              <a:rPr lang="es-ES" sz="3100" b="1" dirty="0" smtClean="0">
                <a:solidFill>
                  <a:srgbClr val="5F8332"/>
                </a:solidFill>
              </a:rPr>
              <a:t> </a:t>
            </a:r>
            <a:r>
              <a:rPr lang="es-ES" sz="3100" b="1" dirty="0" err="1" smtClean="0">
                <a:solidFill>
                  <a:srgbClr val="5F8332"/>
                </a:solidFill>
              </a:rPr>
              <a:t>protected</a:t>
            </a:r>
            <a:r>
              <a:rPr lang="es-ES" sz="3100" b="1" dirty="0" smtClean="0">
                <a:solidFill>
                  <a:srgbClr val="5F8332"/>
                </a:solidFill>
              </a:rPr>
              <a:t> and </a:t>
            </a:r>
            <a:r>
              <a:rPr lang="es-ES" sz="3100" b="1" dirty="0" err="1" smtClean="0">
                <a:solidFill>
                  <a:srgbClr val="5F8332"/>
                </a:solidFill>
              </a:rPr>
              <a:t>managed</a:t>
            </a:r>
            <a:r>
              <a:rPr lang="es-ES" sz="3100" b="1" dirty="0" smtClean="0">
                <a:solidFill>
                  <a:srgbClr val="5F8332"/>
                </a:solidFill>
              </a:rPr>
              <a:t> </a:t>
            </a:r>
            <a:r>
              <a:rPr lang="es-ES" sz="3100" b="1" dirty="0" err="1" smtClean="0">
                <a:solidFill>
                  <a:srgbClr val="5F8332"/>
                </a:solidFill>
              </a:rPr>
              <a:t>areas</a:t>
            </a:r>
            <a:endParaRPr lang="es-ES" sz="3100" b="1" dirty="0">
              <a:solidFill>
                <a:srgbClr val="5F833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38300" y="311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oro-SEO\Pictures\PACA panels 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204864"/>
            <a:ext cx="61926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/>
          </a:bodyPr>
          <a:lstStyle/>
          <a:p>
            <a:r>
              <a:rPr lang="es-ES" sz="3600" b="1" u="sng" dirty="0" err="1" smtClean="0">
                <a:solidFill>
                  <a:srgbClr val="5F8332"/>
                </a:solidFill>
              </a:rPr>
              <a:t>Main</a:t>
            </a:r>
            <a:r>
              <a:rPr lang="es-ES" sz="3600" b="1" u="sng" dirty="0" smtClean="0">
                <a:solidFill>
                  <a:srgbClr val="5F8332"/>
                </a:solidFill>
              </a:rPr>
              <a:t> </a:t>
            </a:r>
            <a:r>
              <a:rPr lang="es-ES" sz="3600" b="1" u="sng" dirty="0" err="1" smtClean="0">
                <a:solidFill>
                  <a:srgbClr val="5F8332"/>
                </a:solidFill>
              </a:rPr>
              <a:t>aims</a:t>
            </a:r>
            <a:endParaRPr lang="es-ES" sz="3600" b="1" u="sng" dirty="0">
              <a:solidFill>
                <a:srgbClr val="5F833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7062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AU" sz="2800" b="1" dirty="0" smtClean="0">
                <a:solidFill>
                  <a:schemeClr val="accent3">
                    <a:lumMod val="50000"/>
                  </a:schemeClr>
                </a:solidFill>
              </a:rPr>
              <a:t>Collating </a:t>
            </a:r>
            <a:r>
              <a:rPr lang="en-AU" sz="2800" b="1" dirty="0">
                <a:solidFill>
                  <a:schemeClr val="accent3">
                    <a:lumMod val="50000"/>
                  </a:schemeClr>
                </a:solidFill>
              </a:rPr>
              <a:t>and presenting </a:t>
            </a:r>
            <a:r>
              <a:rPr lang="en-AU" sz="2800" b="1" u="sng" dirty="0">
                <a:solidFill>
                  <a:srgbClr val="C00000"/>
                </a:solidFill>
              </a:rPr>
              <a:t>better </a:t>
            </a:r>
            <a:r>
              <a:rPr lang="en-AU" sz="2800" b="1" u="sng" dirty="0" smtClean="0">
                <a:solidFill>
                  <a:srgbClr val="C00000"/>
                </a:solidFill>
              </a:rPr>
              <a:t>information </a:t>
            </a:r>
            <a:r>
              <a:rPr lang="en-AU" sz="2800" b="1" dirty="0" smtClean="0">
                <a:solidFill>
                  <a:schemeClr val="accent3">
                    <a:lumMod val="50000"/>
                  </a:schemeClr>
                </a:solidFill>
              </a:rPr>
              <a:t>about protected areas and managed areas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A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AU" sz="2800" b="1" dirty="0" smtClean="0">
                <a:solidFill>
                  <a:schemeClr val="accent3">
                    <a:lumMod val="50000"/>
                  </a:schemeClr>
                </a:solidFill>
              </a:rPr>
              <a:t>Building </a:t>
            </a:r>
            <a:r>
              <a:rPr lang="en-AU" sz="2800" b="1" u="sng" dirty="0" smtClean="0">
                <a:solidFill>
                  <a:srgbClr val="C00000"/>
                </a:solidFill>
              </a:rPr>
              <a:t>capacity to </a:t>
            </a:r>
            <a:r>
              <a:rPr lang="en-AU" sz="2800" b="1" u="sng" dirty="0">
                <a:solidFill>
                  <a:srgbClr val="C00000"/>
                </a:solidFill>
              </a:rPr>
              <a:t>use and monitor that information</a:t>
            </a:r>
            <a:r>
              <a:rPr lang="en-AU" sz="2800" b="1" dirty="0">
                <a:solidFill>
                  <a:schemeClr val="accent3">
                    <a:lumMod val="50000"/>
                  </a:schemeClr>
                </a:solidFill>
              </a:rPr>
              <a:t> to strengthen governance, management and policy </a:t>
            </a:r>
            <a:r>
              <a:rPr lang="en-AU" sz="2800" b="1" dirty="0" smtClean="0">
                <a:solidFill>
                  <a:schemeClr val="accent3">
                    <a:lumMod val="50000"/>
                  </a:schemeClr>
                </a:solidFill>
              </a:rPr>
              <a:t>making</a:t>
            </a:r>
            <a:endParaRPr lang="en-A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38300" y="311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BIOPAMA </a:t>
            </a:r>
            <a:r>
              <a:rPr lang="es-ES" sz="3600" b="1" dirty="0" err="1" smtClean="0">
                <a:solidFill>
                  <a:schemeClr val="accent2">
                    <a:lumMod val="75000"/>
                  </a:schemeClr>
                </a:solidFill>
              </a:rPr>
              <a:t>Phase</a:t>
            </a:r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 2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71324" y="1196752"/>
            <a:ext cx="8712968" cy="4922291"/>
          </a:xfrm>
        </p:spPr>
        <p:txBody>
          <a:bodyPr>
            <a:normAutofit/>
          </a:bodyPr>
          <a:lstStyle/>
          <a:p>
            <a:endParaRPr lang="en-AU" sz="1900" dirty="0" smtClean="0"/>
          </a:p>
          <a:p>
            <a:endParaRPr lang="en-AU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6024" y="41742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260" y="4437112"/>
            <a:ext cx="727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endParaRPr lang="en-A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85961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878260" y="1772816"/>
            <a:ext cx="7398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C00000"/>
                </a:solidFill>
              </a:rPr>
              <a:t>IUCN Oceania </a:t>
            </a:r>
            <a:r>
              <a:rPr lang="en-AU" sz="2000" b="1" dirty="0" smtClean="0"/>
              <a:t>and </a:t>
            </a:r>
            <a:r>
              <a:rPr lang="en-AU" sz="2000" b="1" dirty="0">
                <a:solidFill>
                  <a:srgbClr val="C00000"/>
                </a:solidFill>
              </a:rPr>
              <a:t>SPREP</a:t>
            </a:r>
            <a:r>
              <a:rPr lang="en-AU" sz="2000" b="1" dirty="0"/>
              <a:t> are the regional implementing partners for a </a:t>
            </a:r>
            <a:r>
              <a:rPr lang="en-AU" sz="2000" b="1" dirty="0">
                <a:solidFill>
                  <a:srgbClr val="C00000"/>
                </a:solidFill>
              </a:rPr>
              <a:t>6 year program </a:t>
            </a:r>
            <a:r>
              <a:rPr lang="en-AU" sz="2000" b="1" dirty="0" smtClean="0">
                <a:solidFill>
                  <a:srgbClr val="C00000"/>
                </a:solidFill>
              </a:rPr>
              <a:t>2017-2023</a:t>
            </a:r>
            <a:endParaRPr lang="en-AU" sz="2000" b="1" dirty="0" smtClean="0"/>
          </a:p>
          <a:p>
            <a:pPr algn="ctr"/>
            <a:endParaRPr lang="en-AU" sz="2000" b="1" dirty="0" smtClean="0"/>
          </a:p>
          <a:p>
            <a:pPr algn="ctr"/>
            <a:r>
              <a:rPr lang="en-AU" sz="2000" b="1" dirty="0" smtClean="0"/>
              <a:t>Due to commence </a:t>
            </a:r>
            <a:r>
              <a:rPr lang="en-AU" sz="2000" b="1" u="sng" dirty="0" smtClean="0">
                <a:solidFill>
                  <a:srgbClr val="C00000"/>
                </a:solidFill>
              </a:rPr>
              <a:t>NOW</a:t>
            </a:r>
          </a:p>
          <a:p>
            <a:pPr algn="ctr"/>
            <a:endParaRPr lang="en-AU" sz="2000" b="1" dirty="0" smtClean="0"/>
          </a:p>
          <a:p>
            <a:pPr algn="ctr"/>
            <a:r>
              <a:rPr lang="en-AU" sz="2800" b="1" dirty="0" smtClean="0"/>
              <a:t>SPREP operates a </a:t>
            </a:r>
            <a:r>
              <a:rPr lang="en-AU" sz="2800" b="1" u="sng" dirty="0" smtClean="0">
                <a:solidFill>
                  <a:srgbClr val="C00000"/>
                </a:solidFill>
              </a:rPr>
              <a:t>regional information portal </a:t>
            </a:r>
            <a:r>
              <a:rPr lang="en-AU" sz="2800" b="1" dirty="0" smtClean="0"/>
              <a:t>for protected areas</a:t>
            </a:r>
          </a:p>
          <a:p>
            <a:pPr algn="ctr"/>
            <a:endParaRPr lang="en-AU" sz="2000" b="1" dirty="0" smtClean="0"/>
          </a:p>
          <a:p>
            <a:pPr algn="ctr"/>
            <a:r>
              <a:rPr lang="en-AU" sz="2000" b="1" dirty="0" smtClean="0"/>
              <a:t>IUCN implements a </a:t>
            </a:r>
            <a:r>
              <a:rPr lang="en-AU" sz="2400" b="1" u="sng" dirty="0" smtClean="0">
                <a:solidFill>
                  <a:srgbClr val="C00000"/>
                </a:solidFill>
              </a:rPr>
              <a:t>grants </a:t>
            </a:r>
            <a:r>
              <a:rPr lang="en-AU" sz="2400" b="1" u="sng" dirty="0">
                <a:solidFill>
                  <a:srgbClr val="C00000"/>
                </a:solidFill>
              </a:rPr>
              <a:t>program</a:t>
            </a:r>
            <a:r>
              <a:rPr lang="en-AU" sz="2400" b="1" dirty="0">
                <a:solidFill>
                  <a:srgbClr val="C00000"/>
                </a:solidFill>
              </a:rPr>
              <a:t> </a:t>
            </a:r>
            <a:r>
              <a:rPr lang="en-AU" sz="2000" b="1" dirty="0" smtClean="0"/>
              <a:t>for </a:t>
            </a:r>
            <a:r>
              <a:rPr lang="en-AU" sz="2000" b="1" dirty="0"/>
              <a:t>specific actions that help improve baseline information </a:t>
            </a:r>
            <a:r>
              <a:rPr lang="en-AU" sz="2000" b="1" dirty="0" smtClean="0"/>
              <a:t>inventories and build capacity to use information for more effective protected areas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24079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/>
          </a:bodyPr>
          <a:lstStyle/>
          <a:p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71324" y="1196752"/>
            <a:ext cx="8712968" cy="4922291"/>
          </a:xfrm>
        </p:spPr>
        <p:txBody>
          <a:bodyPr>
            <a:normAutofit/>
          </a:bodyPr>
          <a:lstStyle/>
          <a:p>
            <a:endParaRPr lang="en-AU" sz="1900" dirty="0" smtClean="0"/>
          </a:p>
          <a:p>
            <a:endParaRPr lang="en-AU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6024" y="41742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260" y="4437112"/>
            <a:ext cx="727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endParaRPr lang="en-A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85961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395" y="2859614"/>
            <a:ext cx="2952346" cy="369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174729" cy="457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5057" y="1701969"/>
            <a:ext cx="3548943" cy="231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7016" y="636748"/>
            <a:ext cx="8059783" cy="787103"/>
          </a:xfrm>
        </p:spPr>
        <p:txBody>
          <a:bodyPr>
            <a:noAutofit/>
          </a:bodyPr>
          <a:lstStyle/>
          <a:p>
            <a:pPr algn="l"/>
            <a:r>
              <a:rPr lang="es-ES" sz="3200" b="1" dirty="0" err="1" smtClean="0">
                <a:solidFill>
                  <a:srgbClr val="5F8332"/>
                </a:solidFill>
              </a:rPr>
              <a:t>What</a:t>
            </a:r>
            <a:r>
              <a:rPr lang="es-ES" sz="3200" b="1" dirty="0" smtClean="0">
                <a:solidFill>
                  <a:srgbClr val="5F8332"/>
                </a:solidFill>
              </a:rPr>
              <a:t> </a:t>
            </a:r>
            <a:r>
              <a:rPr lang="es-ES" sz="3200" b="1" dirty="0" err="1" smtClean="0">
                <a:solidFill>
                  <a:srgbClr val="5F8332"/>
                </a:solidFill>
              </a:rPr>
              <a:t>countries</a:t>
            </a:r>
            <a:r>
              <a:rPr lang="es-ES" sz="3200" b="1" dirty="0" smtClean="0">
                <a:solidFill>
                  <a:srgbClr val="5F8332"/>
                </a:solidFill>
              </a:rPr>
              <a:t> </a:t>
            </a:r>
            <a:r>
              <a:rPr lang="es-ES" sz="3200" b="1" dirty="0" err="1" smtClean="0">
                <a:solidFill>
                  <a:srgbClr val="5F8332"/>
                </a:solidFill>
              </a:rPr>
              <a:t>say</a:t>
            </a:r>
            <a:r>
              <a:rPr lang="es-ES" sz="3200" b="1" dirty="0" smtClean="0">
                <a:solidFill>
                  <a:srgbClr val="5F8332"/>
                </a:solidFill>
              </a:rPr>
              <a:t> </a:t>
            </a:r>
            <a:r>
              <a:rPr lang="es-ES" sz="3200" b="1" dirty="0" err="1" smtClean="0">
                <a:solidFill>
                  <a:srgbClr val="5F8332"/>
                </a:solidFill>
              </a:rPr>
              <a:t>they</a:t>
            </a:r>
            <a:r>
              <a:rPr lang="es-ES" sz="3200" b="1" dirty="0" smtClean="0">
                <a:solidFill>
                  <a:srgbClr val="5F8332"/>
                </a:solidFill>
              </a:rPr>
              <a:t> </a:t>
            </a:r>
            <a:r>
              <a:rPr lang="es-ES" sz="3200" b="1" dirty="0" err="1" smtClean="0">
                <a:solidFill>
                  <a:srgbClr val="5F8332"/>
                </a:solidFill>
              </a:rPr>
              <a:t>want</a:t>
            </a:r>
            <a:r>
              <a:rPr lang="es-ES" sz="3200" b="1" dirty="0" smtClean="0">
                <a:solidFill>
                  <a:srgbClr val="5F8332"/>
                </a:solidFill>
              </a:rPr>
              <a:t> </a:t>
            </a:r>
            <a:endParaRPr lang="es-ES" sz="3200" b="1" dirty="0">
              <a:solidFill>
                <a:srgbClr val="5F833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07504" y="1556792"/>
            <a:ext cx="4752528" cy="5301208"/>
          </a:xfrm>
        </p:spPr>
        <p:txBody>
          <a:bodyPr>
            <a:normAutofit fontScale="70000" lnSpcReduction="20000"/>
          </a:bodyPr>
          <a:lstStyle/>
          <a:p>
            <a:r>
              <a:rPr lang="en-AU" sz="2000" dirty="0" smtClean="0"/>
              <a:t>  a </a:t>
            </a:r>
            <a:r>
              <a:rPr lang="en-AU" sz="2000" dirty="0"/>
              <a:t>secure, safe, trustworthy </a:t>
            </a:r>
            <a:r>
              <a:rPr lang="en-AU" sz="2000" dirty="0" smtClean="0"/>
              <a:t>place </a:t>
            </a:r>
            <a:r>
              <a:rPr lang="en-AU" sz="2000" dirty="0"/>
              <a:t>to store </a:t>
            </a:r>
            <a:r>
              <a:rPr lang="en-AU" sz="2000" dirty="0" smtClean="0"/>
              <a:t>and view </a:t>
            </a:r>
            <a:r>
              <a:rPr lang="en-AU" sz="2000" dirty="0"/>
              <a:t>information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•	global and regional is nice, but want to </a:t>
            </a:r>
            <a:r>
              <a:rPr lang="en-AU" sz="2000" dirty="0" smtClean="0"/>
              <a:t>see 	their own </a:t>
            </a:r>
            <a:r>
              <a:rPr lang="en-AU" sz="2000" dirty="0"/>
              <a:t>local  info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  ‘restricted access only’ to authorised </a:t>
            </a:r>
            <a:r>
              <a:rPr lang="en-AU" sz="2000" dirty="0" smtClean="0"/>
              <a:t>	people 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•	fast / clickable / interactive / pictorial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•	produce </a:t>
            </a:r>
            <a:r>
              <a:rPr lang="en-AU" sz="2000" dirty="0" smtClean="0"/>
              <a:t>summaries, graphic statistics </a:t>
            </a:r>
            <a:r>
              <a:rPr lang="en-AU" sz="2000" dirty="0"/>
              <a:t>and </a:t>
            </a:r>
            <a:r>
              <a:rPr lang="en-AU" sz="2000" dirty="0" smtClean="0"/>
              <a:t>	reports 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•	support with obtaining site </a:t>
            </a:r>
            <a:r>
              <a:rPr lang="en-AU" sz="2000" dirty="0" smtClean="0"/>
              <a:t>coordinates -	seeing  and making </a:t>
            </a:r>
            <a:r>
              <a:rPr lang="en-AU" sz="2000" dirty="0"/>
              <a:t>maps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•	accessible </a:t>
            </a:r>
            <a:r>
              <a:rPr lang="en-AU" sz="2000" dirty="0" smtClean="0"/>
              <a:t>for </a:t>
            </a:r>
            <a:r>
              <a:rPr lang="en-AU" sz="2000" dirty="0"/>
              <a:t>users </a:t>
            </a:r>
            <a:r>
              <a:rPr lang="en-AU" sz="2000" dirty="0" smtClean="0"/>
              <a:t>to let them update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•	available without </a:t>
            </a:r>
            <a:r>
              <a:rPr lang="en-AU" sz="2000" dirty="0" smtClean="0"/>
              <a:t>always requiring strong 	internet connection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•	links in with national ideas 	and 	intentions </a:t>
            </a:r>
            <a:r>
              <a:rPr lang="en-AU" sz="2000" dirty="0" smtClean="0"/>
              <a:t>	for </a:t>
            </a:r>
            <a:r>
              <a:rPr lang="en-AU" sz="2000" dirty="0"/>
              <a:t>	improving 	information </a:t>
            </a:r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54" y="2903085"/>
            <a:ext cx="278606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878" y="3464368"/>
            <a:ext cx="822448" cy="10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787" y="4525006"/>
            <a:ext cx="8286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715" y="1722434"/>
            <a:ext cx="1401152" cy="135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6319" y="2666182"/>
            <a:ext cx="1110479" cy="82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615" y="2223816"/>
            <a:ext cx="1213172" cy="135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940" y="2088402"/>
            <a:ext cx="1155559" cy="11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598" y="4739401"/>
            <a:ext cx="964938" cy="99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7035" y="4739401"/>
            <a:ext cx="11295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430" y="4377221"/>
            <a:ext cx="1022952" cy="157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571" y="3464368"/>
            <a:ext cx="949360" cy="12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6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/>
          </a:bodyPr>
          <a:lstStyle/>
          <a:p>
            <a:r>
              <a:rPr lang="es-ES" sz="3600" b="1" u="sng" dirty="0" err="1" smtClean="0">
                <a:solidFill>
                  <a:srgbClr val="5F8332"/>
                </a:solidFill>
              </a:rPr>
              <a:t>What</a:t>
            </a:r>
            <a:r>
              <a:rPr lang="es-ES" sz="3600" b="1" u="sng" dirty="0" smtClean="0">
                <a:solidFill>
                  <a:srgbClr val="5F8332"/>
                </a:solidFill>
              </a:rPr>
              <a:t> </a:t>
            </a:r>
            <a:r>
              <a:rPr lang="es-ES" sz="3600" b="1" u="sng" dirty="0" err="1" smtClean="0">
                <a:solidFill>
                  <a:srgbClr val="5F8332"/>
                </a:solidFill>
              </a:rPr>
              <a:t>types</a:t>
            </a:r>
            <a:r>
              <a:rPr lang="es-ES" sz="3600" b="1" u="sng" dirty="0" smtClean="0">
                <a:solidFill>
                  <a:srgbClr val="5F8332"/>
                </a:solidFill>
              </a:rPr>
              <a:t> of </a:t>
            </a:r>
            <a:r>
              <a:rPr lang="es-ES" sz="3600" b="1" u="sng" dirty="0" err="1" smtClean="0">
                <a:solidFill>
                  <a:srgbClr val="5F8332"/>
                </a:solidFill>
              </a:rPr>
              <a:t>information</a:t>
            </a:r>
            <a:r>
              <a:rPr lang="es-ES" sz="3600" b="1" u="sng" dirty="0" smtClean="0">
                <a:solidFill>
                  <a:srgbClr val="5F8332"/>
                </a:solidFill>
              </a:rPr>
              <a:t> ?</a:t>
            </a:r>
            <a:endParaRPr lang="es-ES" sz="3600" b="1" u="sng" dirty="0">
              <a:solidFill>
                <a:srgbClr val="5F8332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744043"/>
              </p:ext>
            </p:extLst>
          </p:nvPr>
        </p:nvGraphicFramePr>
        <p:xfrm>
          <a:off x="179512" y="1484784"/>
          <a:ext cx="8784976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4104456"/>
              </a:tblGrid>
              <a:tr h="576064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AU" sz="1600" dirty="0" smtClean="0"/>
                        <a:t>‘Hard’</a:t>
                      </a:r>
                      <a:endParaRPr lang="en-AU" sz="16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AU" sz="1600" dirty="0" smtClean="0"/>
                        <a:t>‘Soft’</a:t>
                      </a:r>
                      <a:endParaRPr lang="en-AU" sz="16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0851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Location and extent of areas registered, reserved, governed and managed for their special marine, coastal, land/landscape, forest, cultural, plant or animal, or food/water resources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Maps and written descriptions, inventories and other metrics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Baseline physical biological/environmental situation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Terrestrial, coastal and marine areas scientifically identified as important for biodiversity , </a:t>
                      </a:r>
                      <a:r>
                        <a:rPr lang="en-AU" sz="1400" dirty="0" err="1" smtClean="0">
                          <a:solidFill>
                            <a:schemeClr val="bg1"/>
                          </a:solidFill>
                        </a:rPr>
                        <a:t>ie</a:t>
                      </a: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; KBA’s, EBSA’s, IBAs, AZE’s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Ecosystem types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Species and habitat </a:t>
                      </a:r>
                      <a:r>
                        <a:rPr lang="en-AU" sz="1400" b="1" u="sng" dirty="0" smtClean="0">
                          <a:solidFill>
                            <a:schemeClr val="bg1"/>
                          </a:solidFill>
                        </a:rPr>
                        <a:t>(+ invasive species</a:t>
                      </a: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Ecological connections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Management issues, pressures, threats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Governance arrangements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Assessments of management</a:t>
                      </a:r>
                      <a:r>
                        <a:rPr lang="en-AU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effectiveness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Relevant reports, plans, strategies, roadmaps, case studies, solutions, ideas, and practical experience stories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Capacity development options and recognition opportunities 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Sources of funding, expertise and other support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en-A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AU" sz="1400" dirty="0" smtClean="0">
                          <a:solidFill>
                            <a:schemeClr val="bg1"/>
                          </a:solidFill>
                        </a:rPr>
                        <a:t>Information sharing forums and peer networks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38300" y="311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ES" sz="3100" b="1" u="sng" dirty="0" smtClean="0">
                <a:solidFill>
                  <a:srgbClr val="5F8332"/>
                </a:solidFill>
              </a:rPr>
              <a:t/>
            </a:r>
            <a:br>
              <a:rPr lang="es-ES" sz="3100" b="1" u="sng" dirty="0" smtClean="0">
                <a:solidFill>
                  <a:srgbClr val="5F8332"/>
                </a:solidFill>
              </a:rPr>
            </a:br>
            <a:r>
              <a:rPr lang="es-ES" sz="3100" b="1" u="sng" dirty="0">
                <a:solidFill>
                  <a:srgbClr val="5F8332"/>
                </a:solidFill>
              </a:rPr>
              <a:t>BIOPAMA </a:t>
            </a:r>
            <a:r>
              <a:rPr lang="es-ES" sz="3100" b="1" u="sng" dirty="0" err="1">
                <a:solidFill>
                  <a:srgbClr val="5F8332"/>
                </a:solidFill>
              </a:rPr>
              <a:t>Phase</a:t>
            </a:r>
            <a:r>
              <a:rPr lang="es-ES" sz="3100" b="1" u="sng" dirty="0">
                <a:solidFill>
                  <a:srgbClr val="5F8332"/>
                </a:solidFill>
              </a:rPr>
              <a:t> </a:t>
            </a:r>
            <a:r>
              <a:rPr lang="es-ES" sz="3100" b="1" u="sng" dirty="0" smtClean="0">
                <a:solidFill>
                  <a:srgbClr val="5F8332"/>
                </a:solidFill>
              </a:rPr>
              <a:t>2 </a:t>
            </a:r>
            <a:r>
              <a:rPr lang="es-ES" sz="3100" b="1" u="sng" dirty="0" err="1" smtClean="0">
                <a:solidFill>
                  <a:srgbClr val="5F8332"/>
                </a:solidFill>
              </a:rPr>
              <a:t>activities</a:t>
            </a:r>
            <a:r>
              <a:rPr lang="es-ES" sz="3100" b="1" u="sng" dirty="0" smtClean="0">
                <a:solidFill>
                  <a:srgbClr val="5F8332"/>
                </a:solidFill>
              </a:rPr>
              <a:t> …</a:t>
            </a:r>
            <a:r>
              <a:rPr lang="es-ES" sz="3100" b="1" u="sng" dirty="0">
                <a:solidFill>
                  <a:srgbClr val="5F8332"/>
                </a:solidFill>
              </a:rPr>
              <a:t/>
            </a:r>
            <a:br>
              <a:rPr lang="es-ES" sz="3100" b="1" u="sng" dirty="0">
                <a:solidFill>
                  <a:srgbClr val="5F8332"/>
                </a:solidFill>
              </a:rPr>
            </a:br>
            <a:endParaRPr lang="es-ES" sz="1800" b="1" u="sng" dirty="0">
              <a:solidFill>
                <a:srgbClr val="5F833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AU" sz="2200" dirty="0">
              <a:latin typeface="Calibri"/>
              <a:ea typeface="Times New Roman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AU" sz="2200" b="1" u="sng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improve </a:t>
            </a:r>
            <a:r>
              <a:rPr lang="en-AU" sz="22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baseline information </a:t>
            </a:r>
            <a:r>
              <a:rPr lang="en-AU" sz="2200" dirty="0">
                <a:latin typeface="Calibri"/>
                <a:ea typeface="Calibri"/>
                <a:cs typeface="Calibri"/>
              </a:rPr>
              <a:t>inventories, including maps, </a:t>
            </a:r>
            <a:endParaRPr lang="en-AU" sz="2200" dirty="0">
              <a:latin typeface="Calibri"/>
              <a:ea typeface="Times New Roman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AU" sz="2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AU" sz="2200" dirty="0">
                <a:latin typeface="Calibri"/>
                <a:ea typeface="Times New Roman"/>
                <a:cs typeface="Calibri"/>
              </a:rPr>
              <a:t>Providing </a:t>
            </a:r>
            <a:r>
              <a:rPr lang="en-AU" sz="2200" b="1" u="sng" dirty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a secure, on-line portal (Pacific Islands Protected Areas Portal, PIPAP) </a:t>
            </a:r>
            <a:r>
              <a:rPr lang="en-AU" sz="2200" dirty="0">
                <a:latin typeface="Calibri"/>
                <a:ea typeface="Times New Roman"/>
                <a:cs typeface="Calibri"/>
              </a:rPr>
              <a:t>that national services, partners and stakeholders can freely use to store, view and interpret information </a:t>
            </a:r>
            <a:endParaRPr lang="en-AU" sz="2200" dirty="0" smtClean="0"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AU" sz="2200" dirty="0">
              <a:latin typeface="Calibri"/>
              <a:ea typeface="Times New Roman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AU" sz="2200" b="1" u="sng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Regular </a:t>
            </a:r>
            <a:r>
              <a:rPr lang="en-AU" sz="22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contact with country counterparts </a:t>
            </a:r>
            <a:r>
              <a:rPr lang="en-AU" sz="2200" dirty="0">
                <a:latin typeface="Calibri"/>
                <a:ea typeface="Calibri"/>
                <a:cs typeface="Calibri"/>
              </a:rPr>
              <a:t>to review protected area records, check information needs, identifying challenges faced and </a:t>
            </a:r>
            <a:r>
              <a:rPr lang="en-AU" sz="2200" dirty="0" smtClean="0">
                <a:latin typeface="Calibri"/>
                <a:ea typeface="Calibri"/>
                <a:cs typeface="Calibri"/>
              </a:rPr>
              <a:t>gaps,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AU" sz="2200" b="1" u="sng" dirty="0">
              <a:solidFill>
                <a:srgbClr val="C00000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AU" sz="22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Technical demonstrations and hands on capacity building </a:t>
            </a:r>
            <a:r>
              <a:rPr lang="en-AU" sz="2200" dirty="0">
                <a:latin typeface="Calibri"/>
                <a:ea typeface="Calibri"/>
                <a:cs typeface="Calibri"/>
              </a:rPr>
              <a:t>to give stakeholders’ specialised skills in data gathering and acquisition, data management, creating spatial products and monitoring</a:t>
            </a:r>
            <a:r>
              <a:rPr lang="en-AU" sz="2200" dirty="0">
                <a:latin typeface="Calibri"/>
                <a:ea typeface="Times New Roman"/>
                <a:cs typeface="Calibri"/>
              </a:rPr>
              <a:t> </a:t>
            </a:r>
            <a:endParaRPr lang="en-AU" sz="2200" dirty="0" smtClean="0">
              <a:latin typeface="Calibri"/>
              <a:ea typeface="Times New Roman"/>
              <a:cs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AU" sz="2200" dirty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AU" sz="2200" b="1" u="sng" dirty="0" smtClean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information </a:t>
            </a:r>
            <a:r>
              <a:rPr lang="en-AU" sz="2200" b="1" u="sng" dirty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is shared </a:t>
            </a:r>
            <a:endParaRPr lang="en-AU" sz="2200" b="1" u="sng" dirty="0">
              <a:solidFill>
                <a:srgbClr val="C00000"/>
              </a:solidFill>
              <a:latin typeface="Calibri"/>
              <a:ea typeface="Times New Roman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AU" sz="2200" dirty="0"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AU" sz="2200" dirty="0">
                <a:latin typeface="Calibri"/>
                <a:ea typeface="Times New Roman"/>
                <a:cs typeface="Calibri"/>
              </a:rPr>
              <a:t>Working with national, regional and international partners to </a:t>
            </a:r>
            <a:r>
              <a:rPr lang="en-AU" sz="2200" b="1" u="sng" dirty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obtain the best and most relevant </a:t>
            </a:r>
            <a:r>
              <a:rPr lang="en-AU" sz="2200" b="1" u="sng" dirty="0" smtClean="0">
                <a:solidFill>
                  <a:srgbClr val="C00000"/>
                </a:solidFill>
                <a:latin typeface="Calibri"/>
                <a:ea typeface="Times New Roman"/>
                <a:cs typeface="Calibri"/>
              </a:rPr>
              <a:t>open source information available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endParaRPr lang="en-AU" sz="2200" dirty="0"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AU" sz="2200" dirty="0">
              <a:latin typeface="Calibri"/>
              <a:ea typeface="Calibri"/>
              <a:cs typeface="Times New Roman"/>
            </a:endParaRPr>
          </a:p>
          <a:p>
            <a:pPr marL="1143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2000" dirty="0">
              <a:latin typeface="Calibri"/>
              <a:ea typeface="Times New Roman"/>
              <a:cs typeface="Times New Roman"/>
            </a:endParaRPr>
          </a:p>
          <a:p>
            <a:endParaRPr lang="en-AU" sz="19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38300" y="311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20486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2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75754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5F8332"/>
                </a:solidFill>
              </a:rPr>
              <a:t/>
            </a:r>
            <a:br>
              <a:rPr lang="es-ES" sz="3600" b="1" dirty="0" smtClean="0">
                <a:solidFill>
                  <a:srgbClr val="5F8332"/>
                </a:solidFill>
              </a:rPr>
            </a:br>
            <a:r>
              <a:rPr lang="es-ES" sz="3600" b="1" dirty="0">
                <a:solidFill>
                  <a:srgbClr val="5F8332"/>
                </a:solidFill>
              </a:rPr>
              <a:t/>
            </a:r>
            <a:br>
              <a:rPr lang="es-ES" sz="3600" b="1" dirty="0">
                <a:solidFill>
                  <a:srgbClr val="5F8332"/>
                </a:solidFill>
              </a:rPr>
            </a:br>
            <a:endParaRPr lang="es-ES" sz="3100" b="1" dirty="0">
              <a:solidFill>
                <a:srgbClr val="5F833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38300" y="311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6978" y="1628800"/>
            <a:ext cx="603004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3748" y="1060927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http://ibis.fos.auckland.ac.nz/</a:t>
            </a:r>
          </a:p>
        </p:txBody>
      </p:sp>
    </p:spTree>
    <p:extLst>
      <p:ext uri="{BB962C8B-B14F-4D97-AF65-F5344CB8AC3E}">
        <p14:creationId xmlns:p14="http://schemas.microsoft.com/office/powerpoint/2010/main" val="21327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PAMA Blu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BIOPAMA">
  <a:themeElements>
    <a:clrScheme name="Personalizar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04222"/>
      </a:accent1>
      <a:accent2>
        <a:srgbClr val="5F8332"/>
      </a:accent2>
      <a:accent3>
        <a:srgbClr val="527E8F"/>
      </a:accent3>
      <a:accent4>
        <a:srgbClr val="C87447"/>
      </a:accent4>
      <a:accent5>
        <a:srgbClr val="94B557"/>
      </a:accent5>
      <a:accent6>
        <a:srgbClr val="9EBCC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15447</TotalTime>
  <Words>380</Words>
  <Application>Microsoft Macintosh PowerPoint</Application>
  <PresentationFormat>On-screen Show (4:3)</PresentationFormat>
  <Paragraphs>92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Baskerville Old Face</vt:lpstr>
      <vt:lpstr>Calibri</vt:lpstr>
      <vt:lpstr>Century Gothic</vt:lpstr>
      <vt:lpstr>Symbol</vt:lpstr>
      <vt:lpstr>Times New Roman</vt:lpstr>
      <vt:lpstr>Wingdings</vt:lpstr>
      <vt:lpstr>BIOPAMA Blue Theme</vt:lpstr>
      <vt:lpstr>Template BIOPAMA</vt:lpstr>
      <vt:lpstr>BIOPAMA Phase 2 Better Information and Capacity for Protected and Managed Areas</vt:lpstr>
      <vt:lpstr>  its all about protected and managed areas</vt:lpstr>
      <vt:lpstr>Main aims</vt:lpstr>
      <vt:lpstr>BIOPAMA Phase 2</vt:lpstr>
      <vt:lpstr>PowerPoint Presentation</vt:lpstr>
      <vt:lpstr>What countries say they want </vt:lpstr>
      <vt:lpstr>What types of information ?</vt:lpstr>
      <vt:lpstr> BIOPAMA Phase 2 activities … </vt:lpstr>
      <vt:lpstr>  </vt:lpstr>
      <vt:lpstr>PowerPoint Presentation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Sauturaga</dc:creator>
  <cp:lastModifiedBy>Daniel Noesgaard</cp:lastModifiedBy>
  <cp:revision>280</cp:revision>
  <dcterms:created xsi:type="dcterms:W3CDTF">2014-03-19T00:19:40Z</dcterms:created>
  <dcterms:modified xsi:type="dcterms:W3CDTF">2017-08-02T11:50:32Z</dcterms:modified>
</cp:coreProperties>
</file>