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13" r:id="rId2"/>
    <p:sldId id="330" r:id="rId3"/>
    <p:sldId id="325" r:id="rId4"/>
    <p:sldId id="327" r:id="rId5"/>
    <p:sldId id="329" r:id="rId6"/>
    <p:sldId id="314" r:id="rId7"/>
    <p:sldId id="321" r:id="rId8"/>
    <p:sldId id="315" r:id="rId9"/>
    <p:sldId id="306" r:id="rId10"/>
    <p:sldId id="322" r:id="rId11"/>
    <p:sldId id="323" r:id="rId12"/>
    <p:sldId id="331" r:id="rId13"/>
    <p:sldId id="334" r:id="rId14"/>
    <p:sldId id="332" r:id="rId15"/>
    <p:sldId id="33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odern Swiss" id="{FD2B0C0D-84C0-42ED-88AF-E5F83906AE8B}">
          <p14:sldIdLst>
            <p14:sldId id="313"/>
            <p14:sldId id="330"/>
            <p14:sldId id="325"/>
            <p14:sldId id="327"/>
            <p14:sldId id="329"/>
            <p14:sldId id="314"/>
            <p14:sldId id="321"/>
            <p14:sldId id="315"/>
            <p14:sldId id="306"/>
            <p14:sldId id="322"/>
            <p14:sldId id="323"/>
            <p14:sldId id="331"/>
            <p14:sldId id="334"/>
            <p14:sldId id="332"/>
            <p14:sldId id="33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966">
          <p15:clr>
            <a:srgbClr val="A4A3A4"/>
          </p15:clr>
        </p15:guide>
        <p15:guide id="2" orient="horz" pos="652">
          <p15:clr>
            <a:srgbClr val="A4A3A4"/>
          </p15:clr>
        </p15:guide>
        <p15:guide id="3" orient="horz" pos="422">
          <p15:clr>
            <a:srgbClr val="A4A3A4"/>
          </p15:clr>
        </p15:guide>
        <p15:guide id="4" orient="horz" pos="812">
          <p15:clr>
            <a:srgbClr val="A4A3A4"/>
          </p15:clr>
        </p15:guide>
        <p15:guide id="5" orient="horz" pos="1776">
          <p15:clr>
            <a:srgbClr val="A4A3A4"/>
          </p15:clr>
        </p15:guide>
        <p15:guide id="6" orient="horz" pos="3087">
          <p15:clr>
            <a:srgbClr val="A4A3A4"/>
          </p15:clr>
        </p15:guide>
        <p15:guide id="7" orient="horz" pos="2184">
          <p15:clr>
            <a:srgbClr val="A4A3A4"/>
          </p15:clr>
        </p15:guide>
        <p15:guide id="8" orient="horz" pos="493">
          <p15:clr>
            <a:srgbClr val="A4A3A4"/>
          </p15:clr>
        </p15:guide>
        <p15:guide id="9" pos="2866">
          <p15:clr>
            <a:srgbClr val="A4A3A4"/>
          </p15:clr>
        </p15:guide>
        <p15:guide id="10" pos="374">
          <p15:clr>
            <a:srgbClr val="A4A3A4"/>
          </p15:clr>
        </p15:guide>
        <p15:guide id="11" pos="5397">
          <p15:clr>
            <a:srgbClr val="A4A3A4"/>
          </p15:clr>
        </p15:guide>
        <p15:guide id="12" pos="2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466A"/>
    <a:srgbClr val="636FB4"/>
    <a:srgbClr val="E5FFFF"/>
    <a:srgbClr val="006747"/>
    <a:srgbClr val="3C5F99"/>
    <a:srgbClr val="429023"/>
    <a:srgbClr val="40BFFF"/>
    <a:srgbClr val="000090"/>
    <a:srgbClr val="509E2F"/>
    <a:srgbClr val="175C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485" autoAdjust="0"/>
    <p:restoredTop sz="90746" autoAdjust="0"/>
  </p:normalViewPr>
  <p:slideViewPr>
    <p:cSldViewPr snapToGrid="0" snapToObjects="1">
      <p:cViewPr varScale="1">
        <p:scale>
          <a:sx n="114" d="100"/>
          <a:sy n="114" d="100"/>
        </p:scale>
        <p:origin x="408" y="176"/>
      </p:cViewPr>
      <p:guideLst>
        <p:guide orient="horz" pos="3966"/>
        <p:guide orient="horz" pos="652"/>
        <p:guide orient="horz" pos="422"/>
        <p:guide orient="horz" pos="812"/>
        <p:guide orient="horz" pos="1776"/>
        <p:guide orient="horz" pos="3087"/>
        <p:guide orient="horz" pos="2184"/>
        <p:guide orient="horz" pos="493"/>
        <p:guide pos="2866"/>
        <p:guide pos="374"/>
        <p:guide pos="5397"/>
        <p:guide pos="22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9" d="100"/>
        <a:sy n="119" d="100"/>
      </p:scale>
      <p:origin x="0" y="3232"/>
    </p:cViewPr>
  </p:sorterViewPr>
  <p:notesViewPr>
    <p:cSldViewPr snapToGrid="0" snapToObjects="1">
      <p:cViewPr>
        <p:scale>
          <a:sx n="66" d="100"/>
          <a:sy n="66" d="100"/>
        </p:scale>
        <p:origin x="-2748" y="-15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8EB65-FCB1-492D-96F1-1EEFDB36395A}" type="datetimeFigureOut">
              <a:rPr lang="en-US" smtClean="0">
                <a:latin typeface="Arial"/>
              </a:rPr>
              <a:t>5/9/18</a:t>
            </a:fld>
            <a:endParaRPr lang="en-US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7C37-3688-416D-8869-513F3AB67DF6}" type="slidenum">
              <a:rPr lang="en-US" smtClean="0">
                <a:latin typeface="Arial"/>
              </a:r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9227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8272A57C-5FAA-4E66-BDD9-A79C3D547D7C}" type="datetimeFigureOut">
              <a:rPr lang="en-US" smtClean="0"/>
              <a:pPr/>
              <a:t>5/9/18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F19303DE-3E45-4DD3-9505-92EF4803EF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02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4300" indent="-114300" algn="l" defTabSz="914400" rtl="0" eaLnBrk="1" latinLnBrk="0" hangingPunct="1">
      <a:lnSpc>
        <a:spcPct val="110000"/>
      </a:lnSpc>
      <a:spcBef>
        <a:spcPts val="3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228600" indent="-114300" algn="l" defTabSz="914400" rtl="0" eaLnBrk="1" latinLnBrk="0" hangingPunct="1">
      <a:lnSpc>
        <a:spcPct val="100000"/>
      </a:lnSpc>
      <a:spcBef>
        <a:spcPts val="300"/>
      </a:spcBef>
      <a:buFont typeface="Arial" panose="020B0604020202020204" pitchFamily="34" charset="0"/>
      <a:buChar char="•"/>
      <a:defRPr sz="1100" kern="1200">
        <a:solidFill>
          <a:schemeClr val="tx1"/>
        </a:solidFill>
        <a:latin typeface="Arial"/>
        <a:ea typeface="+mn-ea"/>
        <a:cs typeface="+mn-cs"/>
      </a:defRPr>
    </a:lvl2pPr>
    <a:lvl3pPr marL="342900" indent="-114300" algn="l" defTabSz="914400" rtl="0" eaLnBrk="1" latinLnBrk="0" hangingPunct="1">
      <a:lnSpc>
        <a:spcPct val="95000"/>
      </a:lnSpc>
      <a:spcBef>
        <a:spcPts val="300"/>
      </a:spcBef>
      <a:buFont typeface="Arial" panose="020B0604020202020204" pitchFamily="34" charset="0"/>
      <a:buChar char="•"/>
      <a:defRPr sz="1100" kern="1200">
        <a:solidFill>
          <a:schemeClr val="tx1"/>
        </a:solidFill>
        <a:latin typeface="Arial"/>
        <a:ea typeface="+mn-ea"/>
        <a:cs typeface="+mn-cs"/>
      </a:defRPr>
    </a:lvl3pPr>
    <a:lvl4pPr marL="457200" indent="-114300" algn="l" defTabSz="914400" rtl="0" eaLnBrk="1" latinLnBrk="0" hangingPunct="1">
      <a:lnSpc>
        <a:spcPct val="95000"/>
      </a:lnSpc>
      <a:spcBef>
        <a:spcPts val="300"/>
      </a:spcBef>
      <a:buFont typeface="Arial" panose="020B0604020202020204" pitchFamily="34" charset="0"/>
      <a:buChar char="•"/>
      <a:defRPr sz="1100" kern="1200">
        <a:solidFill>
          <a:schemeClr val="tx1"/>
        </a:solidFill>
        <a:latin typeface="Arial"/>
        <a:ea typeface="+mn-ea"/>
        <a:cs typeface="+mn-cs"/>
      </a:defRPr>
    </a:lvl4pPr>
    <a:lvl5pPr marL="571500" indent="-114300" algn="l" defTabSz="914400" rtl="0" eaLnBrk="1" latinLnBrk="0" hangingPunct="1">
      <a:lnSpc>
        <a:spcPct val="95000"/>
      </a:lnSpc>
      <a:spcBef>
        <a:spcPts val="300"/>
      </a:spcBef>
      <a:buFont typeface="Arial" panose="020B0604020202020204" pitchFamily="34" charset="0"/>
      <a:buChar char="•"/>
      <a:defRPr sz="11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22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/>
              <a:t>Useful</a:t>
            </a:r>
            <a:r>
              <a:rPr lang="en-US" sz="4400" baseline="0"/>
              <a:t> to see GBIF in its different modalities:</a:t>
            </a:r>
          </a:p>
          <a:p>
            <a:pPr marL="114300" indent="-114300"/>
            <a:r>
              <a:rPr lang="en-US" sz="4400" baseline="0"/>
              <a:t>A window on biodiversity</a:t>
            </a:r>
          </a:p>
          <a:p>
            <a:pPr marL="114300" indent="-114300"/>
            <a:r>
              <a:rPr lang="en-US" sz="4400" baseline="0"/>
              <a:t>An informatics infrastructure focuseD on tools and standards in service to science and society</a:t>
            </a:r>
          </a:p>
          <a:p>
            <a:pPr marL="114300" indent="-114300"/>
            <a:r>
              <a:rPr lang="en-US" sz="4400" baseline="0"/>
              <a:t>A global network on bioinformatics</a:t>
            </a:r>
            <a:endParaRPr lang="en-US" sz="4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25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30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76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733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943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Page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358924"/>
            <a:ext cx="4866908" cy="2742289"/>
          </a:xfrm>
        </p:spPr>
        <p:txBody>
          <a:bodyPr/>
          <a:lstStyle>
            <a:lvl1pPr>
              <a:lnSpc>
                <a:spcPct val="90000"/>
              </a:lnSpc>
              <a:defRPr sz="6600" kern="100" cap="all" spc="-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60" name="Text Placeholder 59"/>
          <p:cNvSpPr>
            <a:spLocks noGrp="1"/>
          </p:cNvSpPr>
          <p:nvPr>
            <p:ph type="body" sz="quarter" idx="10"/>
          </p:nvPr>
        </p:nvSpPr>
        <p:spPr>
          <a:xfrm>
            <a:off x="457200" y="3496727"/>
            <a:ext cx="1497013" cy="2512484"/>
          </a:xfrm>
        </p:spPr>
        <p:txBody>
          <a:bodyPr anchor="b"/>
          <a:lstStyle>
            <a:lvl1pPr>
              <a:lnSpc>
                <a:spcPct val="100000"/>
              </a:lnSpc>
              <a:defRPr sz="1300">
                <a:solidFill>
                  <a:schemeClr val="tx2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Text Placeholder 59"/>
          <p:cNvSpPr>
            <a:spLocks noGrp="1"/>
          </p:cNvSpPr>
          <p:nvPr>
            <p:ph type="body" sz="quarter" idx="11"/>
          </p:nvPr>
        </p:nvSpPr>
        <p:spPr>
          <a:xfrm>
            <a:off x="5509344" y="5181598"/>
            <a:ext cx="1497013" cy="1022351"/>
          </a:xfrm>
        </p:spPr>
        <p:txBody>
          <a:bodyPr anchor="b"/>
          <a:lstStyle>
            <a:lvl1pPr algn="r">
              <a:lnSpc>
                <a:spcPct val="100000"/>
              </a:lnSpc>
              <a:defRPr sz="13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4" name="Text Placeholder 59"/>
          <p:cNvSpPr>
            <a:spLocks noGrp="1"/>
          </p:cNvSpPr>
          <p:nvPr>
            <p:ph type="body" sz="quarter" idx="12"/>
          </p:nvPr>
        </p:nvSpPr>
        <p:spPr>
          <a:xfrm>
            <a:off x="7189787" y="5181598"/>
            <a:ext cx="1497013" cy="1022351"/>
          </a:xfrm>
        </p:spPr>
        <p:txBody>
          <a:bodyPr anchor="b"/>
          <a:lstStyle>
            <a:lvl1pPr algn="r">
              <a:lnSpc>
                <a:spcPct val="100000"/>
              </a:lnSpc>
              <a:defRPr sz="13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4740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827585" y="3429000"/>
            <a:ext cx="2321755" cy="27495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0"/>
          </p:nvPr>
        </p:nvSpPr>
        <p:spPr>
          <a:xfrm>
            <a:off x="6353908" y="3429000"/>
            <a:ext cx="2332892" cy="27495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1301262" y="3429000"/>
            <a:ext cx="2321755" cy="27495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lang="en-US" sz="900" b="0" i="0" kern="1200" dirty="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dirty="0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3327924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407150"/>
            <a:ext cx="7582849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lang="en-US" sz="900" b="0" i="0" kern="1200" dirty="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dirty="0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3748903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8100"/>
            <a:ext cx="4229100" cy="1703287"/>
          </a:xfrm>
        </p:spPr>
        <p:txBody>
          <a:bodyPr>
            <a:spAutoFit/>
          </a:bodyPr>
          <a:lstStyle>
            <a:lvl1pPr>
              <a:defRPr sz="5800" b="0" i="0" kern="100" spc="-200" baseline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72106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cxnSp>
          <p:nvCxnSpPr>
            <p:cNvPr id="49" name="Straight Connector 48"/>
            <p:cNvCxnSpPr/>
            <p:nvPr userDrawn="1"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 userDrawn="1"/>
          </p:nvCxnSpPr>
          <p:spPr>
            <a:xfrm>
              <a:off x="868680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 userDrawn="1"/>
          </p:nvCxnSpPr>
          <p:spPr>
            <a:xfrm>
              <a:off x="1113726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 userDrawn="1"/>
          </p:nvCxnSpPr>
          <p:spPr>
            <a:xfrm>
              <a:off x="130062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 userDrawn="1"/>
          </p:nvCxnSpPr>
          <p:spPr>
            <a:xfrm>
              <a:off x="1954396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 userDrawn="1"/>
          </p:nvCxnSpPr>
          <p:spPr>
            <a:xfrm>
              <a:off x="214305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 userDrawn="1"/>
          </p:nvCxnSpPr>
          <p:spPr>
            <a:xfrm>
              <a:off x="2796824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 userDrawn="1"/>
          </p:nvCxnSpPr>
          <p:spPr>
            <a:xfrm>
              <a:off x="2990753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 userDrawn="1"/>
          </p:nvCxnSpPr>
          <p:spPr>
            <a:xfrm>
              <a:off x="363925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 userDrawn="1"/>
          </p:nvCxnSpPr>
          <p:spPr>
            <a:xfrm>
              <a:off x="3829078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 userDrawn="1"/>
          </p:nvCxnSpPr>
          <p:spPr>
            <a:xfrm>
              <a:off x="4478749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 userDrawn="1"/>
          </p:nvCxnSpPr>
          <p:spPr>
            <a:xfrm>
              <a:off x="4670334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 userDrawn="1"/>
          </p:nvCxnSpPr>
          <p:spPr>
            <a:xfrm>
              <a:off x="5324108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 userDrawn="1"/>
          </p:nvCxnSpPr>
          <p:spPr>
            <a:xfrm>
              <a:off x="551276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 userDrawn="1"/>
          </p:nvCxnSpPr>
          <p:spPr>
            <a:xfrm>
              <a:off x="6166536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 userDrawn="1"/>
          </p:nvCxnSpPr>
          <p:spPr>
            <a:xfrm>
              <a:off x="635519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 userDrawn="1"/>
          </p:nvCxnSpPr>
          <p:spPr>
            <a:xfrm>
              <a:off x="7008964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 userDrawn="1"/>
          </p:nvCxnSpPr>
          <p:spPr>
            <a:xfrm>
              <a:off x="7197618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 userDrawn="1"/>
          </p:nvCxnSpPr>
          <p:spPr>
            <a:xfrm>
              <a:off x="785139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 userDrawn="1"/>
          </p:nvCxnSpPr>
          <p:spPr>
            <a:xfrm>
              <a:off x="8040049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 userDrawn="1"/>
          </p:nvCxnSpPr>
          <p:spPr>
            <a:xfrm>
              <a:off x="0" y="45720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 userDrawn="1"/>
          </p:nvCxnSpPr>
          <p:spPr>
            <a:xfrm>
              <a:off x="0" y="68580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0" y="617855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 userDrawn="1"/>
          </p:nvCxnSpPr>
          <p:spPr>
            <a:xfrm>
              <a:off x="0" y="640715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 userDrawn="1"/>
          </p:nvCxnSpPr>
          <p:spPr>
            <a:xfrm flipH="1">
              <a:off x="0" y="342900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4921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BIF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358924"/>
            <a:ext cx="4866908" cy="2742289"/>
          </a:xfrm>
        </p:spPr>
        <p:txBody>
          <a:bodyPr/>
          <a:lstStyle>
            <a:lvl1pPr>
              <a:lnSpc>
                <a:spcPct val="90000"/>
              </a:lnSpc>
              <a:defRPr sz="6600" kern="100" cap="all" spc="-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</a:t>
            </a:r>
            <a:r>
              <a:rPr lang="en-US" dirty="0" err="1"/>
              <a:t>slidedoc</a:t>
            </a:r>
            <a:r>
              <a:rPr lang="en-US" dirty="0"/>
              <a:t> title</a:t>
            </a:r>
          </a:p>
        </p:txBody>
      </p:sp>
      <p:sp>
        <p:nvSpPr>
          <p:cNvPr id="60" name="Text Placeholder 59"/>
          <p:cNvSpPr>
            <a:spLocks noGrp="1"/>
          </p:cNvSpPr>
          <p:nvPr>
            <p:ph type="body" sz="quarter" idx="10"/>
          </p:nvPr>
        </p:nvSpPr>
        <p:spPr>
          <a:xfrm>
            <a:off x="457200" y="3496727"/>
            <a:ext cx="1497013" cy="2512484"/>
          </a:xfrm>
        </p:spPr>
        <p:txBody>
          <a:bodyPr anchor="b"/>
          <a:lstStyle>
            <a:lvl1pPr>
              <a:lnSpc>
                <a:spcPct val="100000"/>
              </a:lnSpc>
              <a:defRPr sz="1300">
                <a:solidFill>
                  <a:schemeClr val="bg1"/>
                </a:solidFill>
              </a:defRPr>
            </a:lvl1pPr>
            <a:lvl2pPr>
              <a:defRPr b="1">
                <a:solidFill>
                  <a:srgbClr val="FDB002"/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Text Placeholder 59"/>
          <p:cNvSpPr>
            <a:spLocks noGrp="1"/>
          </p:cNvSpPr>
          <p:nvPr>
            <p:ph type="body" sz="quarter" idx="11"/>
          </p:nvPr>
        </p:nvSpPr>
        <p:spPr>
          <a:xfrm>
            <a:off x="5509344" y="5181598"/>
            <a:ext cx="1497013" cy="1022351"/>
          </a:xfrm>
        </p:spPr>
        <p:txBody>
          <a:bodyPr anchor="b"/>
          <a:lstStyle>
            <a:lvl1pPr algn="r">
              <a:lnSpc>
                <a:spcPct val="100000"/>
              </a:lnSpc>
              <a:defRPr sz="13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4" name="Text Placeholder 59"/>
          <p:cNvSpPr>
            <a:spLocks noGrp="1"/>
          </p:cNvSpPr>
          <p:nvPr>
            <p:ph type="body" sz="quarter" idx="12"/>
          </p:nvPr>
        </p:nvSpPr>
        <p:spPr>
          <a:xfrm>
            <a:off x="7189787" y="5181598"/>
            <a:ext cx="1497013" cy="1022351"/>
          </a:xfrm>
        </p:spPr>
        <p:txBody>
          <a:bodyPr anchor="b"/>
          <a:lstStyle>
            <a:lvl1pPr algn="r">
              <a:lnSpc>
                <a:spcPct val="100000"/>
              </a:lnSpc>
              <a:defRPr sz="13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8647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Straight Connector 61"/>
          <p:cNvCxnSpPr/>
          <p:nvPr userDrawn="1"/>
        </p:nvCxnSpPr>
        <p:spPr>
          <a:xfrm>
            <a:off x="457200" y="6178550"/>
            <a:ext cx="149719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362600"/>
            <a:ext cx="5562600" cy="73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2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82052" cy="12280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1"/>
          </p:nvPr>
        </p:nvSpPr>
        <p:spPr>
          <a:xfrm>
            <a:off x="3829050" y="685800"/>
            <a:ext cx="4857750" cy="1228028"/>
          </a:xfrm>
        </p:spPr>
        <p:txBody>
          <a:bodyPr/>
          <a:lstStyle>
            <a:lvl1pPr>
              <a:defRPr i="0">
                <a:solidFill>
                  <a:schemeClr val="accent6"/>
                </a:solidFill>
              </a:defRPr>
            </a:lvl1pPr>
            <a:lvl2pPr>
              <a:defRPr sz="1600" b="0" i="0">
                <a:solidFill>
                  <a:srgbClr val="40BFFF"/>
                </a:solidFill>
                <a:latin typeface="Arial"/>
                <a:cs typeface="Arial"/>
              </a:defRPr>
            </a:lvl2pPr>
            <a:lvl3pPr marL="185738" indent="-185738">
              <a:buFont typeface="Arial"/>
              <a:buChar char="•"/>
              <a:defRPr>
                <a:solidFill>
                  <a:schemeClr val="bg1"/>
                </a:solidFill>
              </a:defRPr>
            </a:lvl3pPr>
            <a:lvl4pPr marL="171450" indent="-171450">
              <a:buFont typeface="Arial"/>
              <a:buChar char="​"/>
              <a:defRPr>
                <a:solidFill>
                  <a:schemeClr val="bg2"/>
                </a:solidFill>
              </a:defRPr>
            </a:lvl4pPr>
            <a:lvl5pPr marL="449263" indent="-171450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" name="Text Placeholder 33"/>
          <p:cNvSpPr>
            <a:spLocks noGrp="1"/>
          </p:cNvSpPr>
          <p:nvPr>
            <p:ph type="body" sz="quarter" idx="12" hasCustomPrompt="1"/>
          </p:nvPr>
        </p:nvSpPr>
        <p:spPr>
          <a:xfrm>
            <a:off x="2140347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40" name="Text Placeholder 33"/>
          <p:cNvSpPr>
            <a:spLocks noGrp="1"/>
          </p:cNvSpPr>
          <p:nvPr>
            <p:ph type="body" sz="quarter" idx="13" hasCustomPrompt="1"/>
          </p:nvPr>
        </p:nvSpPr>
        <p:spPr>
          <a:xfrm>
            <a:off x="3823494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42" name="Text Placeholder 33"/>
          <p:cNvSpPr>
            <a:spLocks noGrp="1"/>
          </p:cNvSpPr>
          <p:nvPr>
            <p:ph type="body" sz="quarter" idx="14" hasCustomPrompt="1"/>
          </p:nvPr>
        </p:nvSpPr>
        <p:spPr>
          <a:xfrm>
            <a:off x="5506641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44" name="Text Placeholder 33"/>
          <p:cNvSpPr>
            <a:spLocks noGrp="1"/>
          </p:cNvSpPr>
          <p:nvPr>
            <p:ph type="body" sz="quarter" idx="15" hasCustomPrompt="1"/>
          </p:nvPr>
        </p:nvSpPr>
        <p:spPr>
          <a:xfrm>
            <a:off x="7189787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5" name="Text Placeholder 33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0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26" name="Text Placeholder 33"/>
          <p:cNvSpPr>
            <a:spLocks noGrp="1"/>
          </p:cNvSpPr>
          <p:nvPr>
            <p:ph type="body" sz="quarter" idx="22" hasCustomPrompt="1"/>
          </p:nvPr>
        </p:nvSpPr>
        <p:spPr>
          <a:xfrm>
            <a:off x="2140347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27" name="Text Placeholder 33"/>
          <p:cNvSpPr>
            <a:spLocks noGrp="1"/>
          </p:cNvSpPr>
          <p:nvPr>
            <p:ph type="body" sz="quarter" idx="23" hasCustomPrompt="1"/>
          </p:nvPr>
        </p:nvSpPr>
        <p:spPr>
          <a:xfrm>
            <a:off x="3823494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28" name="Text Placeholder 33"/>
          <p:cNvSpPr>
            <a:spLocks noGrp="1"/>
          </p:cNvSpPr>
          <p:nvPr>
            <p:ph type="body" sz="quarter" idx="24" hasCustomPrompt="1"/>
          </p:nvPr>
        </p:nvSpPr>
        <p:spPr>
          <a:xfrm>
            <a:off x="5506641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29" name="Text Placeholder 33"/>
          <p:cNvSpPr>
            <a:spLocks noGrp="1"/>
          </p:cNvSpPr>
          <p:nvPr>
            <p:ph type="body" sz="quarter" idx="25" hasCustomPrompt="1"/>
          </p:nvPr>
        </p:nvSpPr>
        <p:spPr>
          <a:xfrm>
            <a:off x="7189787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71" name="Text Placeholder 33"/>
          <p:cNvSpPr>
            <a:spLocks noGrp="1"/>
          </p:cNvSpPr>
          <p:nvPr>
            <p:ph type="body" sz="quarter" idx="31" hasCustomPrompt="1"/>
          </p:nvPr>
        </p:nvSpPr>
        <p:spPr>
          <a:xfrm>
            <a:off x="457200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72" name="Text Placeholder 33"/>
          <p:cNvSpPr>
            <a:spLocks noGrp="1"/>
          </p:cNvSpPr>
          <p:nvPr>
            <p:ph type="body" sz="quarter" idx="32" hasCustomPrompt="1"/>
          </p:nvPr>
        </p:nvSpPr>
        <p:spPr>
          <a:xfrm>
            <a:off x="2140347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73" name="Text Placeholder 33"/>
          <p:cNvSpPr>
            <a:spLocks noGrp="1"/>
          </p:cNvSpPr>
          <p:nvPr>
            <p:ph type="body" sz="quarter" idx="33" hasCustomPrompt="1"/>
          </p:nvPr>
        </p:nvSpPr>
        <p:spPr>
          <a:xfrm>
            <a:off x="3823494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74" name="Text Placeholder 33"/>
          <p:cNvSpPr>
            <a:spLocks noGrp="1"/>
          </p:cNvSpPr>
          <p:nvPr>
            <p:ph type="body" sz="quarter" idx="34" hasCustomPrompt="1"/>
          </p:nvPr>
        </p:nvSpPr>
        <p:spPr>
          <a:xfrm>
            <a:off x="5506641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75" name="Text Placeholder 33"/>
          <p:cNvSpPr>
            <a:spLocks noGrp="1"/>
          </p:cNvSpPr>
          <p:nvPr>
            <p:ph type="body" sz="quarter" idx="35" hasCustomPrompt="1"/>
          </p:nvPr>
        </p:nvSpPr>
        <p:spPr>
          <a:xfrm>
            <a:off x="7189787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76" name="Text Placeholder 33"/>
          <p:cNvSpPr>
            <a:spLocks noGrp="1"/>
          </p:cNvSpPr>
          <p:nvPr>
            <p:ph type="body" sz="quarter" idx="36" hasCustomPrompt="1"/>
          </p:nvPr>
        </p:nvSpPr>
        <p:spPr>
          <a:xfrm>
            <a:off x="457200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77" name="Text Placeholder 33"/>
          <p:cNvSpPr>
            <a:spLocks noGrp="1"/>
          </p:cNvSpPr>
          <p:nvPr>
            <p:ph type="body" sz="quarter" idx="37" hasCustomPrompt="1"/>
          </p:nvPr>
        </p:nvSpPr>
        <p:spPr>
          <a:xfrm>
            <a:off x="2140347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78" name="Text Placeholder 33"/>
          <p:cNvSpPr>
            <a:spLocks noGrp="1"/>
          </p:cNvSpPr>
          <p:nvPr>
            <p:ph type="body" sz="quarter" idx="38" hasCustomPrompt="1"/>
          </p:nvPr>
        </p:nvSpPr>
        <p:spPr>
          <a:xfrm>
            <a:off x="3823494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79" name="Text Placeholder 33"/>
          <p:cNvSpPr>
            <a:spLocks noGrp="1"/>
          </p:cNvSpPr>
          <p:nvPr>
            <p:ph type="body" sz="quarter" idx="39" hasCustomPrompt="1"/>
          </p:nvPr>
        </p:nvSpPr>
        <p:spPr>
          <a:xfrm>
            <a:off x="5506641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80" name="Text Placeholder 33"/>
          <p:cNvSpPr>
            <a:spLocks noGrp="1"/>
          </p:cNvSpPr>
          <p:nvPr>
            <p:ph type="body" sz="quarter" idx="40" hasCustomPrompt="1"/>
          </p:nvPr>
        </p:nvSpPr>
        <p:spPr>
          <a:xfrm>
            <a:off x="7189787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</p:spTree>
    <p:extLst>
      <p:ext uri="{BB962C8B-B14F-4D97-AF65-F5344CB8AC3E}">
        <p14:creationId xmlns:p14="http://schemas.microsoft.com/office/powerpoint/2010/main" val="1419773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800" i="0">
                <a:solidFill>
                  <a:schemeClr val="bg2"/>
                </a:solidFill>
                <a:latin typeface="Arial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3033233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+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1301262" y="3429000"/>
            <a:ext cx="2321755" cy="27495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lang="en-US" sz="900" b="0" i="0" kern="1200" dirty="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dirty="0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3928062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585" y="3429000"/>
            <a:ext cx="4859215" cy="27495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lang="en-US" sz="900" b="0" i="0" kern="1200" dirty="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dirty="0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837757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585" y="685800"/>
            <a:ext cx="2321755" cy="5492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6" name="Content Placeholder 2"/>
          <p:cNvSpPr>
            <a:spLocks noGrp="1"/>
          </p:cNvSpPr>
          <p:nvPr>
            <p:ph idx="10"/>
          </p:nvPr>
        </p:nvSpPr>
        <p:spPr>
          <a:xfrm>
            <a:off x="6353908" y="685800"/>
            <a:ext cx="2332892" cy="5492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lang="en-US" sz="900" b="0" i="0" kern="1200" dirty="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dirty="0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2737492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827585" y="3429000"/>
            <a:ext cx="2321755" cy="27495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6353908" y="3429000"/>
            <a:ext cx="2332892" cy="27495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900" i="0">
                <a:solidFill>
                  <a:schemeClr val="bg2"/>
                </a:solidFill>
                <a:latin typeface="Arial Narrow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1811932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82052" cy="122802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dirty="0"/>
              <a:t>All 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9078" y="685800"/>
            <a:ext cx="4857722" cy="54927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More</a:t>
            </a:r>
          </a:p>
          <a:p>
            <a:pPr lvl="8"/>
            <a:r>
              <a:rPr lang="en-US" dirty="0"/>
              <a:t>More</a:t>
            </a:r>
          </a:p>
        </p:txBody>
      </p:sp>
      <p:cxnSp>
        <p:nvCxnSpPr>
          <p:cNvPr id="69" name="Straight Connector 68"/>
          <p:cNvCxnSpPr/>
          <p:nvPr userDrawn="1"/>
        </p:nvCxnSpPr>
        <p:spPr>
          <a:xfrm>
            <a:off x="457200" y="460057"/>
            <a:ext cx="3182052" cy="0"/>
          </a:xfrm>
          <a:prstGeom prst="line">
            <a:avLst/>
          </a:prstGeom>
          <a:ln w="12700">
            <a:solidFill>
              <a:schemeClr val="tx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 userDrawn="1"/>
        </p:nvCxnSpPr>
        <p:spPr>
          <a:xfrm>
            <a:off x="3829078" y="460057"/>
            <a:ext cx="4857722" cy="0"/>
          </a:xfrm>
          <a:prstGeom prst="line">
            <a:avLst/>
          </a:prstGeom>
          <a:ln w="12700">
            <a:solidFill>
              <a:schemeClr val="tx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 userDrawn="1"/>
        </p:nvSpPr>
        <p:spPr>
          <a:xfrm>
            <a:off x="8558560" y="6397715"/>
            <a:ext cx="12824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2385CB4A-7E96-44CA-B116-B71B544B697D}" type="slidenum">
              <a:rPr lang="en-US" sz="800" smtClean="0">
                <a:solidFill>
                  <a:schemeClr val="bg2"/>
                </a:solidFill>
                <a:latin typeface="Arial"/>
              </a:rPr>
              <a:pPr algn="r"/>
              <a:t>‹#›</a:t>
            </a:fld>
            <a:endParaRPr lang="en-US" sz="800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117" name="TextBox 116"/>
          <p:cNvSpPr txBox="1"/>
          <p:nvPr userDrawn="1"/>
        </p:nvSpPr>
        <p:spPr>
          <a:xfrm flipH="1">
            <a:off x="8444512" y="6397715"/>
            <a:ext cx="4571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dirty="0">
                <a:solidFill>
                  <a:schemeClr val="bg2"/>
                </a:solidFill>
                <a:latin typeface="Arial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72813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49" r:id="rId2"/>
    <p:sldLayoutId id="2147483664" r:id="rId3"/>
    <p:sldLayoutId id="2147483662" r:id="rId4"/>
    <p:sldLayoutId id="2147483663" r:id="rId5"/>
    <p:sldLayoutId id="2147483656" r:id="rId6"/>
    <p:sldLayoutId id="2147483658" r:id="rId7"/>
    <p:sldLayoutId id="2147483650" r:id="rId8"/>
    <p:sldLayoutId id="2147483657" r:id="rId9"/>
    <p:sldLayoutId id="2147483659" r:id="rId10"/>
    <p:sldLayoutId id="2147483654" r:id="rId11"/>
    <p:sldLayoutId id="2147483660" r:id="rId12"/>
    <p:sldLayoutId id="2147483655" r:id="rId13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400" b="0" i="0" kern="1200" spc="-15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600"/>
        </a:spcBef>
        <a:spcAft>
          <a:spcPts val="1200"/>
        </a:spcAft>
        <a:buFont typeface="Arial" panose="020B0604020202020204" pitchFamily="34" charset="0"/>
        <a:buChar char="​"/>
        <a:defRPr sz="1800" b="0" i="1" kern="1200">
          <a:solidFill>
            <a:srgbClr val="D66F27"/>
          </a:solidFill>
          <a:latin typeface="Arial Narrow"/>
          <a:ea typeface="+mn-ea"/>
          <a:cs typeface="Arial Narrow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600" b="1" i="0" kern="1200">
          <a:solidFill>
            <a:schemeClr val="accent2"/>
          </a:solidFill>
          <a:latin typeface="Arial"/>
          <a:ea typeface="+mn-ea"/>
          <a:cs typeface="Arial"/>
        </a:defRPr>
      </a:lvl2pPr>
      <a:lvl3pPr marL="285750" indent="-285750" algn="l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Font typeface="Arial"/>
        <a:buChar char="•"/>
        <a:defRPr sz="14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265113" indent="0" algn="l" defTabSz="9144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​"/>
        <a:defRPr sz="1100" kern="1200">
          <a:solidFill>
            <a:schemeClr val="tx2"/>
          </a:solidFill>
          <a:latin typeface="Arial"/>
          <a:ea typeface="+mn-ea"/>
          <a:cs typeface="Arial"/>
        </a:defRPr>
      </a:lvl4pPr>
      <a:lvl5pPr marL="449263" indent="-171450" algn="l" defTabSz="914400" rtl="0" eaLnBrk="1" latinLnBrk="0" hangingPunct="1">
        <a:lnSpc>
          <a:spcPct val="9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Arial"/>
          <a:ea typeface="+mn-ea"/>
          <a:cs typeface="Arial"/>
        </a:defRPr>
      </a:lvl5pPr>
      <a:lvl6pPr marL="622300" indent="-173038" algn="l" defTabSz="914400" rtl="0" eaLnBrk="1" latinLnBrk="0" hangingPunct="1">
        <a:lnSpc>
          <a:spcPct val="85000"/>
        </a:lnSpc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sz="1100" kern="1200" baseline="0">
          <a:solidFill>
            <a:schemeClr val="tx2"/>
          </a:solidFill>
          <a:latin typeface="Arial"/>
          <a:ea typeface="+mn-ea"/>
          <a:cs typeface="+mn-cs"/>
        </a:defRPr>
      </a:lvl6pPr>
      <a:lvl7pPr marL="0" indent="0" algn="l" defTabSz="914400" rtl="0" eaLnBrk="1" latinLnBrk="0" hangingPunct="1"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​"/>
        <a:defRPr sz="1500" i="1" kern="1200" baseline="0">
          <a:solidFill>
            <a:schemeClr val="bg2"/>
          </a:solidFill>
          <a:latin typeface="Arial Narrow"/>
          <a:ea typeface="+mn-ea"/>
          <a:cs typeface="+mn-cs"/>
        </a:defRPr>
      </a:lvl7pPr>
      <a:lvl8pPr marL="171450" indent="-171450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bg2"/>
          </a:solidFill>
          <a:latin typeface="Arial Narrow"/>
          <a:ea typeface="+mn-ea"/>
          <a:cs typeface="+mn-cs"/>
        </a:defRPr>
      </a:lvl8pPr>
      <a:lvl9pPr marL="344488" indent="-173038" algn="l" defTabSz="914400" rtl="0" eaLnBrk="1" latinLnBrk="0" hangingPunct="1"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bg2"/>
          </a:solidFill>
          <a:latin typeface="Arial Narrow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bif.org/occurrence/44001004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590/0102-33062017abb040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doi.org/10.1186/s13002-018-0216-9" TargetMode="External"/><Relationship Id="rId4" Type="http://schemas.openxmlformats.org/officeDocument/2006/relationships/hyperlink" Target="https://doi.org/10.1038/s41598-018-22436-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pecon.2018.01.001" TargetMode="External"/><Relationship Id="rId7" Type="http://schemas.openxmlformats.org/officeDocument/2006/relationships/hyperlink" Target="https://doi.org/10.1111/btp.12541" TargetMode="External"/><Relationship Id="rId2" Type="http://schemas.openxmlformats.org/officeDocument/2006/relationships/hyperlink" Target="https://doi.org/10.1111/aec.12591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oi.org/10.7717/peerj.4474" TargetMode="External"/><Relationship Id="rId5" Type="http://schemas.openxmlformats.org/officeDocument/2006/relationships/hyperlink" Target="https://doi.org/10.1007/s10980-018-0628-x" TargetMode="External"/><Relationship Id="rId4" Type="http://schemas.openxmlformats.org/officeDocument/2006/relationships/hyperlink" Target="https://doi.org/10.1038/s41598-018-23147-2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86/s13071-018-2776-x" TargetMode="External"/><Relationship Id="rId2" Type="http://schemas.openxmlformats.org/officeDocument/2006/relationships/hyperlink" Target="https://doi.org/10.1111/jvs.12627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doi.org/10.1073/pnas.1718045115" TargetMode="External"/><Relationship Id="rId4" Type="http://schemas.openxmlformats.org/officeDocument/2006/relationships/hyperlink" Target="https://doi.org/10.1080/23818107.2018.1446357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111/ddi.12741" TargetMode="External"/><Relationship Id="rId3" Type="http://schemas.openxmlformats.org/officeDocument/2006/relationships/hyperlink" Target="https://doi.org/10.1002/ece3.4005" TargetMode="External"/><Relationship Id="rId7" Type="http://schemas.openxmlformats.org/officeDocument/2006/relationships/hyperlink" Target="https://doi.org/10.1038/s41598-018-24360-9" TargetMode="External"/><Relationship Id="rId2" Type="http://schemas.openxmlformats.org/officeDocument/2006/relationships/hyperlink" Target="https://doi.org/10.1016/j.ympev.2018.04.029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oi.org/10.1371/journal.pone.0188384" TargetMode="External"/><Relationship Id="rId5" Type="http://schemas.openxmlformats.org/officeDocument/2006/relationships/hyperlink" Target="https://doi.org/10.1080/23766808.2018.1454762" TargetMode="External"/><Relationship Id="rId4" Type="http://schemas.openxmlformats.org/officeDocument/2006/relationships/hyperlink" Target="http://bit.ly/2FH85m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gbif.org/the-gbif-network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bif.org/analytics/globa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bif.org/country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gbif.org/country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794927" y="358924"/>
            <a:ext cx="4891874" cy="821429"/>
          </a:xfrm>
        </p:spPr>
        <p:txBody>
          <a:bodyPr/>
          <a:lstStyle/>
          <a:p>
            <a:pPr algn="r"/>
            <a:r>
              <a:rPr lang="en-US" sz="4000" b="1">
                <a:solidFill>
                  <a:srgbClr val="3E9034"/>
                </a:solidFill>
              </a:rPr>
              <a:t>Overview</a:t>
            </a:r>
            <a:endParaRPr lang="en-US" sz="4000" b="1" dirty="0">
              <a:solidFill>
                <a:srgbClr val="3E9034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427356" y="5595507"/>
            <a:ext cx="7284131" cy="1198284"/>
          </a:xfrm>
        </p:spPr>
        <p:txBody>
          <a:bodyPr/>
          <a:lstStyle/>
          <a:p>
            <a:endParaRPr lang="en-US" sz="800" b="0" dirty="0">
              <a:solidFill>
                <a:schemeClr val="tx1"/>
              </a:solidFill>
            </a:endParaRPr>
          </a:p>
          <a:p>
            <a:r>
              <a:rPr lang="en-US" sz="800" b="0" dirty="0">
                <a:solidFill>
                  <a:schemeClr val="tx1"/>
                </a:solidFill>
              </a:rPr>
              <a:t>Hermit crab (</a:t>
            </a:r>
            <a:r>
              <a:rPr lang="en-US" sz="800" b="0" i="0" dirty="0" err="1">
                <a:solidFill>
                  <a:schemeClr val="tx1"/>
                </a:solidFill>
              </a:rPr>
              <a:t>Clibanarius</a:t>
            </a:r>
            <a:r>
              <a:rPr lang="en-US" sz="800" b="0" i="0" dirty="0">
                <a:solidFill>
                  <a:schemeClr val="tx1"/>
                </a:solidFill>
              </a:rPr>
              <a:t> </a:t>
            </a:r>
            <a:r>
              <a:rPr lang="en-US" sz="800" b="0" i="0" dirty="0" err="1">
                <a:solidFill>
                  <a:schemeClr val="tx1"/>
                </a:solidFill>
              </a:rPr>
              <a:t>merguiensis</a:t>
            </a:r>
            <a:r>
              <a:rPr lang="en-US" sz="800" b="0" dirty="0">
                <a:solidFill>
                  <a:schemeClr val="tx1"/>
                </a:solidFill>
              </a:rPr>
              <a:t>), collected at West Baldwin Cove, mouth of </a:t>
            </a:r>
            <a:r>
              <a:rPr lang="en-US" sz="800" b="0" dirty="0" err="1">
                <a:solidFill>
                  <a:schemeClr val="tx1"/>
                </a:solidFill>
              </a:rPr>
              <a:t>Nasouli</a:t>
            </a:r>
            <a:r>
              <a:rPr lang="en-US" sz="800" b="0" dirty="0">
                <a:solidFill>
                  <a:schemeClr val="tx1"/>
                </a:solidFill>
              </a:rPr>
              <a:t> River, Vanuatu, 11 Sept 2006. </a:t>
            </a:r>
            <a:br>
              <a:rPr lang="en-US" sz="800" b="0" dirty="0">
                <a:solidFill>
                  <a:schemeClr val="tx1"/>
                </a:solidFill>
              </a:rPr>
            </a:br>
            <a:r>
              <a:rPr lang="en-US" sz="800" b="0" dirty="0">
                <a:solidFill>
                  <a:schemeClr val="tx1"/>
                </a:solidFill>
              </a:rPr>
              <a:t>Photo </a:t>
            </a:r>
            <a:r>
              <a:rPr lang="mr-IN" sz="800" b="0" dirty="0">
                <a:solidFill>
                  <a:schemeClr val="tx1"/>
                </a:solidFill>
              </a:rPr>
              <a:t>BY-</a:t>
            </a:r>
            <a:r>
              <a:rPr lang="en-US" sz="800" b="0" dirty="0">
                <a:solidFill>
                  <a:schemeClr val="tx1"/>
                </a:solidFill>
              </a:rPr>
              <a:t>NC-ND</a:t>
            </a:r>
            <a:r>
              <a:rPr lang="mr-IN" sz="800" b="0" dirty="0">
                <a:solidFill>
                  <a:schemeClr val="tx1"/>
                </a:solidFill>
              </a:rPr>
              <a:t> </a:t>
            </a:r>
            <a:r>
              <a:rPr lang="en-US" sz="800" b="0" dirty="0">
                <a:solidFill>
                  <a:schemeClr val="tx1"/>
                </a:solidFill>
              </a:rPr>
              <a:t>4</a:t>
            </a:r>
            <a:r>
              <a:rPr lang="mr-IN" sz="800" b="0" dirty="0">
                <a:solidFill>
                  <a:schemeClr val="tx1"/>
                </a:solidFill>
              </a:rPr>
              <a:t>.0</a:t>
            </a:r>
            <a:r>
              <a:rPr lang="en-US" sz="800" b="0" dirty="0">
                <a:solidFill>
                  <a:schemeClr val="tx1"/>
                </a:solidFill>
              </a:rPr>
              <a:t> MNHN: </a:t>
            </a:r>
            <a:r>
              <a:rPr lang="en-US" sz="800" b="0" dirty="0" err="1">
                <a:solidFill>
                  <a:schemeClr val="tx1"/>
                </a:solidFill>
              </a:rPr>
              <a:t>Cléva</a:t>
            </a:r>
            <a:r>
              <a:rPr lang="en-US" sz="800" b="0" dirty="0">
                <a:solidFill>
                  <a:schemeClr val="tx1"/>
                </a:solidFill>
              </a:rPr>
              <a:t> R &amp; Chan TY, 2013. From Crustaceans collection of the </a:t>
            </a:r>
            <a:r>
              <a:rPr lang="en-US" sz="800" b="0" dirty="0" err="1">
                <a:solidFill>
                  <a:schemeClr val="tx1"/>
                </a:solidFill>
              </a:rPr>
              <a:t>Muséum</a:t>
            </a:r>
            <a:r>
              <a:rPr lang="en-US" sz="800" b="0" dirty="0">
                <a:solidFill>
                  <a:schemeClr val="tx1"/>
                </a:solidFill>
              </a:rPr>
              <a:t> national </a:t>
            </a:r>
            <a:r>
              <a:rPr lang="en-US" sz="800" b="0" dirty="0" err="1">
                <a:solidFill>
                  <a:schemeClr val="tx1"/>
                </a:solidFill>
              </a:rPr>
              <a:t>d'Histoire</a:t>
            </a:r>
            <a:r>
              <a:rPr lang="en-US" sz="800" b="0" dirty="0">
                <a:solidFill>
                  <a:schemeClr val="tx1"/>
                </a:solidFill>
              </a:rPr>
              <a:t> </a:t>
            </a:r>
            <a:r>
              <a:rPr lang="en-US" sz="800" b="0" dirty="0" err="1">
                <a:solidFill>
                  <a:schemeClr val="tx1"/>
                </a:solidFill>
              </a:rPr>
              <a:t>naturelle</a:t>
            </a:r>
            <a:r>
              <a:rPr lang="en-US" sz="800" b="0" dirty="0">
                <a:solidFill>
                  <a:schemeClr val="tx1"/>
                </a:solidFill>
              </a:rPr>
              <a:t> (MNHN), Paris </a:t>
            </a:r>
            <a:r>
              <a:rPr lang="en-US" sz="800" b="0" dirty="0">
                <a:solidFill>
                  <a:schemeClr val="tx1"/>
                </a:solidFill>
                <a:hlinkClick r:id="rId3"/>
              </a:rPr>
              <a:t>https://www.gbif.org/occurrence/440010042</a:t>
            </a:r>
            <a:r>
              <a:rPr lang="en-US" sz="800" b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199" y="5771440"/>
            <a:ext cx="1497013" cy="1022351"/>
          </a:xfrm>
        </p:spPr>
        <p:txBody>
          <a:bodyPr/>
          <a:lstStyle/>
          <a:p>
            <a:pPr algn="l"/>
            <a:r>
              <a:rPr lang="en-US" sz="1600" b="0" dirty="0">
                <a:solidFill>
                  <a:srgbClr val="000000"/>
                </a:solidFill>
              </a:rPr>
              <a:t>May 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315" y="188886"/>
            <a:ext cx="3211984" cy="979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24" y="1185863"/>
            <a:ext cx="7974013" cy="5295244"/>
          </a:xfrm>
          <a:prstGeom prst="rect">
            <a:avLst/>
          </a:prstGeom>
          <a:ln w="12700" cmpd="sng">
            <a:noFill/>
          </a:ln>
        </p:spPr>
      </p:pic>
    </p:spTree>
    <p:extLst>
      <p:ext uri="{BB962C8B-B14F-4D97-AF65-F5344CB8AC3E}">
        <p14:creationId xmlns:p14="http://schemas.microsoft.com/office/powerpoint/2010/main" val="1183552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922045-2350-0C4F-8E93-EF36A9F46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237" y="549195"/>
            <a:ext cx="3544525" cy="3558263"/>
          </a:xfrm>
          <a:prstGeom prst="rect">
            <a:avLst/>
          </a:prstGeom>
        </p:spPr>
      </p:pic>
      <p:graphicFrame>
        <p:nvGraphicFramePr>
          <p:cNvPr id="6" name="Content Placeholder 11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1631606953"/>
              </p:ext>
            </p:extLst>
          </p:nvPr>
        </p:nvGraphicFramePr>
        <p:xfrm>
          <a:off x="4624237" y="4315582"/>
          <a:ext cx="3544525" cy="2316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2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0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2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021">
                <a:tc gridSpan="3">
                  <a:txBody>
                    <a:bodyPr/>
                    <a:lstStyle/>
                    <a:p>
                      <a:pPr algn="l"/>
                      <a:r>
                        <a:rPr lang="en-US" sz="1400" b="0" i="1" dirty="0">
                          <a:latin typeface="Arial Narrow"/>
                          <a:cs typeface="Arial Narrow"/>
                        </a:rPr>
                        <a:t>Total</a:t>
                      </a:r>
                      <a:r>
                        <a:rPr lang="en-US" sz="1400" b="0" i="1" baseline="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400" b="0" i="1" dirty="0">
                          <a:latin typeface="Arial Narrow"/>
                          <a:cs typeface="Arial Narrow"/>
                        </a:rPr>
                        <a:t># of papers by region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Narrow"/>
                          <a:cs typeface="Arial Narrow"/>
                        </a:rPr>
                        <a:t>Europe &amp; Central Asia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148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Narrow"/>
                          <a:cs typeface="Arial Narrow"/>
                        </a:rPr>
                        <a:t>Latin </a:t>
                      </a:r>
                      <a:r>
                        <a:rPr lang="en-US" sz="1600" baseline="0" dirty="0">
                          <a:latin typeface="Arial Narrow"/>
                          <a:cs typeface="Arial Narrow"/>
                        </a:rPr>
                        <a:t>America &amp; the Caribbean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98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North</a:t>
                      </a:r>
                      <a:r>
                        <a:rPr lang="en-US" sz="1600" baseline="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600" dirty="0">
                          <a:latin typeface="Arial Narrow"/>
                          <a:cs typeface="Arial Narrow"/>
                        </a:rPr>
                        <a:t>America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77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Narrow"/>
                          <a:cs typeface="Arial Narrow"/>
                        </a:rPr>
                        <a:t>Asia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39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Oceania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Africa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2" name="Content Placeholder 11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2033045948"/>
              </p:ext>
            </p:extLst>
          </p:nvPr>
        </p:nvGraphicFramePr>
        <p:xfrm>
          <a:off x="520156" y="2836173"/>
          <a:ext cx="3105695" cy="37958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4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0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0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119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>
                          <a:latin typeface="Arial Narrow"/>
                          <a:cs typeface="Arial Narrow"/>
                        </a:rPr>
                        <a:t>Total # of peer-reviewed papers by country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1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Narrow"/>
                          <a:cs typeface="Arial Narrow"/>
                        </a:rPr>
                        <a:t>United States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57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Brazil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Mexico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Australia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United</a:t>
                      </a:r>
                      <a:r>
                        <a:rPr lang="en-US" sz="1600" baseline="0" dirty="0">
                          <a:latin typeface="Arial Narrow"/>
                          <a:cs typeface="Arial Narrow"/>
                        </a:rPr>
                        <a:t> Kingdom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China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Spain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Narrow"/>
                          <a:cs typeface="Arial Narrow"/>
                        </a:rPr>
                        <a:t>Canada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Germany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Narrow"/>
                          <a:cs typeface="Arial Narrow"/>
                        </a:rPr>
                        <a:t>France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82052" cy="1228028"/>
          </a:xfrm>
        </p:spPr>
        <p:txBody>
          <a:bodyPr/>
          <a:lstStyle/>
          <a:p>
            <a:r>
              <a:rPr lang="en-US" b="1" dirty="0"/>
              <a:t>Peer-reviewed uses, by country and region</a:t>
            </a:r>
            <a:br>
              <a:rPr lang="en-US" b="1" dirty="0"/>
            </a:br>
            <a:r>
              <a:rPr lang="en-US" sz="2000" i="1" dirty="0"/>
              <a:t>2018 to date</a:t>
            </a:r>
            <a:endParaRPr lang="en-US" i="1" dirty="0"/>
          </a:p>
        </p:txBody>
      </p:sp>
      <p:sp>
        <p:nvSpPr>
          <p:cNvPr id="8" name="Title 7"/>
          <p:cNvSpPr txBox="1">
            <a:spLocks/>
          </p:cNvSpPr>
          <p:nvPr/>
        </p:nvSpPr>
        <p:spPr>
          <a:xfrm rot="16200000">
            <a:off x="-3246037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CB44856-BC19-4C4B-8E92-FC70D23F8732}"/>
              </a:ext>
            </a:extLst>
          </p:cNvPr>
          <p:cNvSpPr/>
          <p:nvPr/>
        </p:nvSpPr>
        <p:spPr>
          <a:xfrm>
            <a:off x="5899728" y="1831555"/>
            <a:ext cx="993542" cy="99354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94817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Featured research</a:t>
            </a:r>
            <a:br>
              <a:rPr lang="en-US" b="1" dirty="0"/>
            </a:br>
            <a:r>
              <a:rPr lang="en-US" sz="2000" i="1" dirty="0">
                <a:latin typeface="Arial Narrow"/>
                <a:cs typeface="Arial Narrow"/>
              </a:rPr>
              <a:t>Mar 2018</a:t>
            </a:r>
            <a:br>
              <a:rPr lang="en-US" sz="2000" i="1" dirty="0">
                <a:latin typeface="Arial Narrow"/>
                <a:cs typeface="Arial Narrow"/>
              </a:rPr>
            </a:br>
            <a:r>
              <a:rPr lang="en-US" sz="2000" i="1" dirty="0">
                <a:latin typeface="Arial Narrow"/>
                <a:cs typeface="Arial Narrow"/>
              </a:rPr>
              <a:t>1 / 3</a:t>
            </a:r>
            <a:endParaRPr lang="en-US" sz="2000" i="1" dirty="0">
              <a:solidFill>
                <a:srgbClr val="FDB002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5805447"/>
              </p:ext>
            </p:extLst>
          </p:nvPr>
        </p:nvGraphicFramePr>
        <p:xfrm>
          <a:off x="3829050" y="488714"/>
          <a:ext cx="4854870" cy="543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9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310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Alvez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-Valles CM,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Balslev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H, Garcia-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Villacorta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R, Carvalho FA &amp;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Menini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Neto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L (2018) Palm species richness, latitudinal gradients, sampling effort, and deforestation in the Amazon region.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Acta Botanica </a:t>
                      </a:r>
                      <a:r>
                        <a:rPr lang="en-US" sz="1200" i="1" dirty="0" err="1">
                          <a:latin typeface="Arial Narrow"/>
                          <a:cs typeface="Arial Narrow"/>
                        </a:rPr>
                        <a:t>Brasilica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3"/>
                        </a:rPr>
                        <a:t>doi:10.1590/0102-33062017abb0400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Brazil, Denmark, Peru</a:t>
                      </a:r>
                    </a:p>
                  </a:txBody>
                  <a:tcPr marL="72000" marR="108000" marT="72000" marB="7200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Bemmels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JB, Wright SJ, Garwood NC,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Queenborough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SA, Valencia R &amp; Dick CW (2018) Filter-dispersal assembly of lowland Neotropical rainforests across the Andes. </a:t>
                      </a:r>
                      <a:r>
                        <a:rPr lang="en-US" sz="1200" i="1" dirty="0" err="1">
                          <a:latin typeface="Arial Narrow"/>
                          <a:cs typeface="Arial Narrow"/>
                        </a:rPr>
                        <a:t>Ecography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. https://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doi.org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/10.1111/ecog.03473 Author countries: United States, Panama, Ecuador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Botella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C, Joly A, Bonnet P,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Monestiez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P &amp; Munoz F (2018) Species distribution modeling based on the automated identification of citizen observations.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Applications in Plant Sciences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6(2): e1029. https://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doi.org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/10.1002/aps3.1029. Author country: France</a:t>
                      </a:r>
                    </a:p>
                  </a:txBody>
                  <a:tcPr marL="72000" marR="108000" marT="72000" marB="7200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Narrow"/>
                          <a:cs typeface="Arial Narrow"/>
                        </a:rPr>
                        <a:t>Englert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Duursma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D, Gallagher RV, Price JJ &amp; Griffith SC (2018) Variation in avian egg shape and nest structure is explained by climatic conditions.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Scientific Reports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8: 4141.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4"/>
                        </a:rPr>
                        <a:t>doi:10.1038/s41598-018-22436-0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Australia, United States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Faurby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S &amp; Araújo MB (2018) Anthropogenic range contractions bias species climate change forecasts.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Nature Climate Change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8: 252–256. https://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doi.org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/10.1038/s41558-018-0089-x Author countries: Sweden, Spain, Portugal, Denmark</a:t>
                      </a:r>
                    </a:p>
                  </a:txBody>
                  <a:tcPr marL="72000" marR="108000" marT="72000" marB="7200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7D466A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latin typeface="Arial Narrow"/>
                          <a:cs typeface="Arial Narrow"/>
                        </a:rPr>
                        <a:t>van ‘t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Klooster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CIEA,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Haabo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V,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Ruysschaert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S,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Vossen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T &amp; van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Andel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TR (2018) Herbal bathing: an analysis of variation in plant use among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Saramaccan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and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Aucan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Maroons in Suriname.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Journal of Ethnobiology and Ethnomedicine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14: 20.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5"/>
                        </a:rPr>
                        <a:t>doi:10.1186/s13002-018-0216-9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Netherlands, Suriname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0076794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4975" y="6407150"/>
            <a:ext cx="8039099" cy="450850"/>
          </a:xfrm>
          <a:noFill/>
        </p:spPr>
        <p:txBody>
          <a:bodyPr/>
          <a:lstStyle/>
          <a:p>
            <a:pPr algn="r"/>
            <a:br>
              <a:rPr lang="en-US" sz="1100" dirty="0">
                <a:solidFill>
                  <a:srgbClr val="175CA1"/>
                </a:solidFill>
              </a:rPr>
            </a:br>
            <a:r>
              <a:rPr lang="en-US" sz="1100" dirty="0">
                <a:solidFill>
                  <a:srgbClr val="175CA1"/>
                </a:solidFill>
              </a:rPr>
              <a:t>https://</a:t>
            </a:r>
            <a:r>
              <a:rPr lang="en-US" sz="1100" dirty="0" err="1">
                <a:solidFill>
                  <a:srgbClr val="175CA1"/>
                </a:solidFill>
              </a:rPr>
              <a:t>www.gbif.org</a:t>
            </a:r>
            <a:r>
              <a:rPr lang="en-US" sz="1100" dirty="0">
                <a:solidFill>
                  <a:srgbClr val="175CA1"/>
                </a:solidFill>
              </a:rPr>
              <a:t>/resource/</a:t>
            </a:r>
            <a:r>
              <a:rPr lang="en-US" sz="1100" dirty="0" err="1">
                <a:solidFill>
                  <a:srgbClr val="175CA1"/>
                </a:solidFill>
              </a:rPr>
              <a:t>search?contentType</a:t>
            </a:r>
            <a:r>
              <a:rPr lang="en-US" sz="1100" dirty="0">
                <a:solidFill>
                  <a:srgbClr val="175CA1"/>
                </a:solidFill>
              </a:rPr>
              <a:t>=literature</a:t>
            </a:r>
          </a:p>
        </p:txBody>
      </p:sp>
      <p:sp>
        <p:nvSpPr>
          <p:cNvPr id="17" name="Content Placeholder 5"/>
          <p:cNvSpPr txBox="1">
            <a:spLocks/>
          </p:cNvSpPr>
          <p:nvPr/>
        </p:nvSpPr>
        <p:spPr>
          <a:xfrm>
            <a:off x="911379" y="3739850"/>
            <a:ext cx="2258786" cy="243386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0" i="1" kern="1200">
                <a:solidFill>
                  <a:srgbClr val="D66F27"/>
                </a:solidFill>
                <a:latin typeface="Arial Narrow"/>
                <a:ea typeface="+mn-ea"/>
                <a:cs typeface="Arial Narrow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285750" indent="-2857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65113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449263" indent="-17145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622300" indent="-173038" algn="l" defTabSz="914400" rtl="0" eaLnBrk="1" latinLnBrk="0" hangingPunct="1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​"/>
              <a:defRPr sz="1500" i="1" kern="1200" baseline="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7pPr>
            <a:lvl8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8pPr>
            <a:lvl9pPr marL="344488" indent="-173038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 dirty="0">
                <a:solidFill>
                  <a:schemeClr val="tx1"/>
                </a:solidFill>
              </a:rPr>
              <a:t>Invasive alien species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 dirty="0">
                <a:solidFill>
                  <a:schemeClr val="tx1"/>
                </a:solidFill>
              </a:rPr>
              <a:t>Impact of climate change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 dirty="0">
                <a:solidFill>
                  <a:schemeClr val="tx1"/>
                </a:solidFill>
              </a:rPr>
              <a:t>Species conservation and protected areas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 dirty="0">
                <a:solidFill>
                  <a:schemeClr val="tx1"/>
                </a:solidFill>
              </a:rPr>
              <a:t>Biodiversity and human health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 dirty="0">
                <a:solidFill>
                  <a:schemeClr val="tx1"/>
                </a:solidFill>
              </a:rPr>
              <a:t>Food, farming and biofuels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 dirty="0">
                <a:solidFill>
                  <a:schemeClr val="tx1"/>
                </a:solidFill>
              </a:rPr>
              <a:t>Ecosystem services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 dirty="0">
                <a:solidFill>
                  <a:schemeClr val="tx1"/>
                </a:solidFill>
              </a:rPr>
              <a:t>Advancing biodiversity science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 dirty="0">
                <a:solidFill>
                  <a:schemeClr val="tx1"/>
                </a:solidFill>
              </a:rPr>
              <a:t>Data management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 dirty="0">
                <a:solidFill>
                  <a:schemeClr val="tx1"/>
                </a:solidFill>
              </a:rPr>
              <a:t>Data papers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2365" y="3739850"/>
            <a:ext cx="368300" cy="177800"/>
          </a:xfrm>
          <a:prstGeom prst="rect">
            <a:avLst/>
          </a:prstGeom>
          <a:solidFill>
            <a:srgbClr val="D66F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2365" y="5995915"/>
            <a:ext cx="368300" cy="177800"/>
          </a:xfrm>
          <a:prstGeom prst="rect">
            <a:avLst/>
          </a:prstGeom>
          <a:solidFill>
            <a:srgbClr val="00674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2365" y="5713906"/>
            <a:ext cx="368300" cy="177800"/>
          </a:xfrm>
          <a:prstGeom prst="rect">
            <a:avLst/>
          </a:prstGeom>
          <a:solidFill>
            <a:srgbClr val="E5FFFF"/>
          </a:solidFill>
          <a:ln w="3175" cmpd="sng">
            <a:solidFill>
              <a:srgbClr val="40B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rgbClr val="E5FFFF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2365" y="5431898"/>
            <a:ext cx="368300" cy="177800"/>
          </a:xfrm>
          <a:prstGeom prst="rect">
            <a:avLst/>
          </a:prstGeom>
          <a:solidFill>
            <a:srgbClr val="636FB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2365" y="5149890"/>
            <a:ext cx="368300" cy="177800"/>
          </a:xfrm>
          <a:prstGeom prst="rect">
            <a:avLst/>
          </a:prstGeom>
          <a:solidFill>
            <a:srgbClr val="40B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2365" y="4867882"/>
            <a:ext cx="368300" cy="177800"/>
          </a:xfrm>
          <a:prstGeom prst="rect">
            <a:avLst/>
          </a:prstGeom>
          <a:solidFill>
            <a:srgbClr val="509E2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2365" y="4585874"/>
            <a:ext cx="368300" cy="177800"/>
          </a:xfrm>
          <a:prstGeom prst="rect">
            <a:avLst/>
          </a:prstGeom>
          <a:solidFill>
            <a:srgbClr val="7D46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2365" y="4303866"/>
            <a:ext cx="368300" cy="177800"/>
          </a:xfrm>
          <a:prstGeom prst="rect">
            <a:avLst/>
          </a:prstGeom>
          <a:solidFill>
            <a:srgbClr val="175CA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2365" y="4021858"/>
            <a:ext cx="368300" cy="177800"/>
          </a:xfrm>
          <a:prstGeom prst="rect">
            <a:avLst/>
          </a:prstGeom>
          <a:solidFill>
            <a:srgbClr val="FDB00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7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</p:spTree>
    <p:extLst>
      <p:ext uri="{BB962C8B-B14F-4D97-AF65-F5344CB8AC3E}">
        <p14:creationId xmlns:p14="http://schemas.microsoft.com/office/powerpoint/2010/main" val="3836925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Featured research</a:t>
            </a:r>
            <a:br>
              <a:rPr lang="en-US" b="1" dirty="0"/>
            </a:br>
            <a:r>
              <a:rPr lang="en-US" sz="2000" i="1" dirty="0">
                <a:latin typeface="Arial Narrow"/>
                <a:cs typeface="Arial Narrow"/>
              </a:rPr>
              <a:t>Mar 2018</a:t>
            </a:r>
            <a:br>
              <a:rPr lang="en-US" sz="2000" i="1" dirty="0">
                <a:latin typeface="Arial Narrow"/>
                <a:cs typeface="Arial Narrow"/>
              </a:rPr>
            </a:br>
            <a:r>
              <a:rPr lang="en-US" sz="2000" i="1" dirty="0">
                <a:latin typeface="Arial Narrow"/>
                <a:cs typeface="Arial Narrow"/>
              </a:rPr>
              <a:t>2 / 3</a:t>
            </a:r>
            <a:endParaRPr lang="en-US" sz="2000" i="1" dirty="0">
              <a:solidFill>
                <a:srgbClr val="FDB002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5045981"/>
              </p:ext>
            </p:extLst>
          </p:nvPr>
        </p:nvGraphicFramePr>
        <p:xfrm>
          <a:off x="3829050" y="488714"/>
          <a:ext cx="4854870" cy="5070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9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310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Mageski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MM, Varela S &amp; Roper JJ (2018) Consequences of dispersal limitation and habitat fragmentation for the Brazilian heart‐tongued frogs (</a:t>
                      </a:r>
                      <a:r>
                        <a:rPr lang="en-US" sz="1200" i="1" dirty="0" err="1">
                          <a:latin typeface="Arial Narrow"/>
                          <a:cs typeface="Arial Narrow"/>
                        </a:rPr>
                        <a:t>Phyllodytes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spp.).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Austral Ecology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2"/>
                        </a:rPr>
                        <a:t>doi:10.1111/aec.12591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Brazil, Germany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Rattis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L,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Dobrovolski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R,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Talebi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M &amp; Loyola R (2018) Geographic range-scale assessment of species conservation status: A framework linking species and landscape features.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Perspectives in Ecology and Conservation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3"/>
                        </a:rPr>
                        <a:t>doi:10.1016/j.pecon.2018.01.001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Brazil, United States</a:t>
                      </a:r>
                    </a:p>
                  </a:txBody>
                  <a:tcPr marL="72000" marR="108000" marT="72000" marB="7200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Reichgelt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T, West CK &amp; Greenwood DR (2018) The relation between global palm distribution and climate.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Scientific Reports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4721.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4"/>
                        </a:rPr>
                        <a:t>doi:10.1038/s41598-018-23147-2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United States, Canada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Schirpke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U,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Meisch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C &amp;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Tappeiner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U (2018) Symbolic species as a cultural ecosystem service in the European Alps: insights and open issues.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Landscape Ecology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33(5): 711–730.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5"/>
                        </a:rPr>
                        <a:t>doi:10.1007/s10980-018-0628-x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Austria, Italy</a:t>
                      </a:r>
                    </a:p>
                  </a:txBody>
                  <a:tcPr marL="72000" marR="108000" marT="72000" marB="7200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7D466A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Shabani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F,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Shafapour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Tehrany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M,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Solhjouy-fard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S &amp; Kumar L (2018) A comparative modeling study on non-climatic and climatic risk assessment on Asian Tiger Mosquito (</a:t>
                      </a:r>
                      <a:r>
                        <a:rPr lang="en-US" sz="1200" i="1" dirty="0" err="1">
                          <a:latin typeface="Arial Narrow"/>
                          <a:cs typeface="Arial Narrow"/>
                        </a:rPr>
                        <a:t>Aedes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 err="1">
                          <a:latin typeface="Arial Narrow"/>
                          <a:cs typeface="Arial Narrow"/>
                        </a:rPr>
                        <a:t>albopictus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). </a:t>
                      </a:r>
                      <a:r>
                        <a:rPr lang="en-US" sz="1200" i="1" dirty="0" err="1">
                          <a:latin typeface="Arial Narrow"/>
                          <a:cs typeface="Arial Narrow"/>
                        </a:rPr>
                        <a:t>PeerJ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6: e4474.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6"/>
                        </a:rPr>
                        <a:t>doi:10.7717/peerj.4474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Australia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Human_health</a:t>
                      </a: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latin typeface="Arial Narrow"/>
                          <a:cs typeface="Arial Narrow"/>
                        </a:rPr>
                        <a:t>Stevenson PR, Aldana AM, Cárdenas S &amp;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Negret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PJ (2018) Flooding and soil composition determine beta diversity of lowland forests in Northern South America. </a:t>
                      </a:r>
                      <a:r>
                        <a:rPr lang="en-US" sz="1200" i="1" dirty="0" err="1">
                          <a:latin typeface="Arial Narrow"/>
                          <a:cs typeface="Arial Narrow"/>
                        </a:rPr>
                        <a:t>Biotropica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7"/>
                        </a:rPr>
                        <a:t>doi:10.1111/btp.12541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Colombia, Australia</a:t>
                      </a:r>
                    </a:p>
                  </a:txBody>
                  <a:tcPr marL="72000" marR="108000" marT="72000" marB="7200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290035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4976" y="6407150"/>
            <a:ext cx="8039100" cy="450850"/>
          </a:xfrm>
        </p:spPr>
        <p:txBody>
          <a:bodyPr/>
          <a:lstStyle/>
          <a:p>
            <a:pPr algn="r"/>
            <a:r>
              <a:rPr lang="en-US" sz="1100">
                <a:solidFill>
                  <a:srgbClr val="175CA1"/>
                </a:solidFill>
              </a:rPr>
              <a:t>https://www.gbif.org/resource/search?contentType=literature</a:t>
            </a:r>
          </a:p>
        </p:txBody>
      </p:sp>
      <p:sp>
        <p:nvSpPr>
          <p:cNvPr id="17" name="Content Placeholder 5"/>
          <p:cNvSpPr txBox="1">
            <a:spLocks/>
          </p:cNvSpPr>
          <p:nvPr/>
        </p:nvSpPr>
        <p:spPr>
          <a:xfrm>
            <a:off x="911379" y="3739850"/>
            <a:ext cx="2258786" cy="243386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0" i="1" kern="1200">
                <a:solidFill>
                  <a:srgbClr val="D66F27"/>
                </a:solidFill>
                <a:latin typeface="Arial Narrow"/>
                <a:ea typeface="+mn-ea"/>
                <a:cs typeface="Arial Narrow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285750" indent="-2857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65113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449263" indent="-17145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622300" indent="-173038" algn="l" defTabSz="914400" rtl="0" eaLnBrk="1" latinLnBrk="0" hangingPunct="1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​"/>
              <a:defRPr sz="1500" i="1" kern="1200" baseline="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7pPr>
            <a:lvl8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8pPr>
            <a:lvl9pPr marL="344488" indent="-173038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Invasive alien species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Impact of climate change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Species conservation and protected areas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Biodiversity and human health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Food, farming and biofuels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Ecosystem services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Advancing biodiversity science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management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papers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2365" y="3739850"/>
            <a:ext cx="368300" cy="177800"/>
          </a:xfrm>
          <a:prstGeom prst="rect">
            <a:avLst/>
          </a:prstGeom>
          <a:solidFill>
            <a:srgbClr val="D66F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2365" y="5995915"/>
            <a:ext cx="368300" cy="177800"/>
          </a:xfrm>
          <a:prstGeom prst="rect">
            <a:avLst/>
          </a:prstGeom>
          <a:solidFill>
            <a:srgbClr val="00674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2365" y="5713906"/>
            <a:ext cx="368300" cy="177800"/>
          </a:xfrm>
          <a:prstGeom prst="rect">
            <a:avLst/>
          </a:prstGeom>
          <a:solidFill>
            <a:srgbClr val="E5FFFF"/>
          </a:solidFill>
          <a:ln w="3175" cmpd="sng">
            <a:solidFill>
              <a:srgbClr val="40B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rgbClr val="E5FFFF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2365" y="5431898"/>
            <a:ext cx="368300" cy="177800"/>
          </a:xfrm>
          <a:prstGeom prst="rect">
            <a:avLst/>
          </a:prstGeom>
          <a:solidFill>
            <a:srgbClr val="636FB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2365" y="5149890"/>
            <a:ext cx="368300" cy="177800"/>
          </a:xfrm>
          <a:prstGeom prst="rect">
            <a:avLst/>
          </a:prstGeom>
          <a:solidFill>
            <a:srgbClr val="40B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2365" y="4867882"/>
            <a:ext cx="368300" cy="177800"/>
          </a:xfrm>
          <a:prstGeom prst="rect">
            <a:avLst/>
          </a:prstGeom>
          <a:solidFill>
            <a:srgbClr val="509E2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2365" y="4585874"/>
            <a:ext cx="368300" cy="177800"/>
          </a:xfrm>
          <a:prstGeom prst="rect">
            <a:avLst/>
          </a:prstGeom>
          <a:solidFill>
            <a:srgbClr val="7D46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2365" y="4303866"/>
            <a:ext cx="368300" cy="177800"/>
          </a:xfrm>
          <a:prstGeom prst="rect">
            <a:avLst/>
          </a:prstGeom>
          <a:solidFill>
            <a:srgbClr val="175CA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2365" y="4021858"/>
            <a:ext cx="368300" cy="177800"/>
          </a:xfrm>
          <a:prstGeom prst="rect">
            <a:avLst/>
          </a:prstGeom>
          <a:solidFill>
            <a:srgbClr val="FDB00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7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</p:spTree>
    <p:extLst>
      <p:ext uri="{BB962C8B-B14F-4D97-AF65-F5344CB8AC3E}">
        <p14:creationId xmlns:p14="http://schemas.microsoft.com/office/powerpoint/2010/main" val="3053916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Featured research</a:t>
            </a:r>
            <a:br>
              <a:rPr lang="en-US" b="1" dirty="0"/>
            </a:br>
            <a:r>
              <a:rPr lang="en-US" sz="2000" i="1" dirty="0">
                <a:latin typeface="Arial Narrow"/>
                <a:cs typeface="Arial Narrow"/>
              </a:rPr>
              <a:t>Mar 2018</a:t>
            </a:r>
            <a:br>
              <a:rPr lang="en-US" sz="2000" i="1" dirty="0">
                <a:latin typeface="Arial Narrow"/>
                <a:cs typeface="Arial Narrow"/>
              </a:rPr>
            </a:br>
            <a:r>
              <a:rPr lang="en-US" sz="2000" i="1" dirty="0">
                <a:latin typeface="Arial Narrow"/>
                <a:cs typeface="Arial Narrow"/>
              </a:rPr>
              <a:t>3 / 3</a:t>
            </a:r>
            <a:endParaRPr lang="en-US" sz="2000" i="1" dirty="0">
              <a:solidFill>
                <a:srgbClr val="FDB002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9127671"/>
              </p:ext>
            </p:extLst>
          </p:nvPr>
        </p:nvGraphicFramePr>
        <p:xfrm>
          <a:off x="3829050" y="488714"/>
          <a:ext cx="4854870" cy="3502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9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310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Tedersoo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L,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Laanisto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L,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Rahimlou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S, Toussaint A,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Hallikma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T &amp;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Pärtel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M (2018) Global database of plants with root-symbiotic nitrogen fixation: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NodDB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Journal of Vegetation Science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2"/>
                        </a:rPr>
                        <a:t>doi:10.1111/jvs.12627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Estonia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 Narrow"/>
                          <a:cs typeface="Arial Narrow"/>
                        </a:rPr>
                        <a:t>Walsh MG &amp; Webb C (2018) Hydrological features and the ecological niches of mammalian hosts delineate elevated risk for Ross River virus epidemics in anthropogenic landscapes in Australia.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Parasites &amp; Vectors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11: 192.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3"/>
                        </a:rPr>
                        <a:t>doi:10.1186/s13071-018-2776-x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Australia</a:t>
                      </a:r>
                    </a:p>
                  </a:txBody>
                  <a:tcPr marL="72000" marR="108000" marT="72000" marB="7200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 Narrow"/>
                          <a:cs typeface="Arial Narrow"/>
                        </a:rPr>
                        <a:t>Younis S, Weiland C,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Hoehndorf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R et al. (2018) Taxon and trait recognition from digitized herbarium specimens using deep convolutional neural networks. Botany Letters.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4"/>
                        </a:rPr>
                        <a:t>doi:10.1080/23818107.2018.1446357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Germany, Saudi Arabia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Narrow"/>
                          <a:cs typeface="Arial Narrow"/>
                        </a:rPr>
                        <a:t>van Zonneveld M,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Larranaga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N, Blonder B,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Coradin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L,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Hormaza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JI &amp; Hunter D (2018) Human diets drive range expansion of megafauna-dispersed fruit species.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Proceedings of the National Academy of Sciences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115(13): 3326-3331.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5"/>
                        </a:rPr>
                        <a:t>doi:10.1073/pnas.1718045115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Costa Rica, Taiwan, Spain, United Kingdom, United States, Brazil, Australia</a:t>
                      </a:r>
                    </a:p>
                  </a:txBody>
                  <a:tcPr marL="72000" marR="108000" marT="72000" marB="7200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4976" y="6407150"/>
            <a:ext cx="8039100" cy="450850"/>
          </a:xfrm>
        </p:spPr>
        <p:txBody>
          <a:bodyPr/>
          <a:lstStyle/>
          <a:p>
            <a:pPr algn="r"/>
            <a:r>
              <a:rPr lang="en-US" sz="1100">
                <a:solidFill>
                  <a:srgbClr val="175CA1"/>
                </a:solidFill>
              </a:rPr>
              <a:t>https://www.gbif.org/resource/search?contentType=literature</a:t>
            </a:r>
          </a:p>
        </p:txBody>
      </p:sp>
      <p:sp>
        <p:nvSpPr>
          <p:cNvPr id="17" name="Content Placeholder 5"/>
          <p:cNvSpPr txBox="1">
            <a:spLocks/>
          </p:cNvSpPr>
          <p:nvPr/>
        </p:nvSpPr>
        <p:spPr>
          <a:xfrm>
            <a:off x="911379" y="3739850"/>
            <a:ext cx="2258786" cy="243386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0" i="1" kern="1200">
                <a:solidFill>
                  <a:srgbClr val="D66F27"/>
                </a:solidFill>
                <a:latin typeface="Arial Narrow"/>
                <a:ea typeface="+mn-ea"/>
                <a:cs typeface="Arial Narrow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285750" indent="-2857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65113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449263" indent="-17145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622300" indent="-173038" algn="l" defTabSz="914400" rtl="0" eaLnBrk="1" latinLnBrk="0" hangingPunct="1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​"/>
              <a:defRPr sz="1500" i="1" kern="1200" baseline="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7pPr>
            <a:lvl8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8pPr>
            <a:lvl9pPr marL="344488" indent="-173038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Invasive alien species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Impact of climate change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Species conservation and protected areas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Biodiversity and human health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Food, farming and biofuels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Ecosystem services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Advancing biodiversity science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management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papers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2365" y="3739850"/>
            <a:ext cx="368300" cy="177800"/>
          </a:xfrm>
          <a:prstGeom prst="rect">
            <a:avLst/>
          </a:prstGeom>
          <a:solidFill>
            <a:srgbClr val="D66F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2365" y="5995915"/>
            <a:ext cx="368300" cy="177800"/>
          </a:xfrm>
          <a:prstGeom prst="rect">
            <a:avLst/>
          </a:prstGeom>
          <a:solidFill>
            <a:srgbClr val="00674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2365" y="5713906"/>
            <a:ext cx="368300" cy="177800"/>
          </a:xfrm>
          <a:prstGeom prst="rect">
            <a:avLst/>
          </a:prstGeom>
          <a:solidFill>
            <a:srgbClr val="E5FFFF"/>
          </a:solidFill>
          <a:ln w="3175" cmpd="sng">
            <a:solidFill>
              <a:srgbClr val="40B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rgbClr val="E5FFFF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2365" y="5431898"/>
            <a:ext cx="368300" cy="177800"/>
          </a:xfrm>
          <a:prstGeom prst="rect">
            <a:avLst/>
          </a:prstGeom>
          <a:solidFill>
            <a:srgbClr val="636FB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2365" y="5149890"/>
            <a:ext cx="368300" cy="177800"/>
          </a:xfrm>
          <a:prstGeom prst="rect">
            <a:avLst/>
          </a:prstGeom>
          <a:solidFill>
            <a:srgbClr val="40B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2365" y="4867882"/>
            <a:ext cx="368300" cy="177800"/>
          </a:xfrm>
          <a:prstGeom prst="rect">
            <a:avLst/>
          </a:prstGeom>
          <a:solidFill>
            <a:srgbClr val="509E2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2365" y="4585874"/>
            <a:ext cx="368300" cy="177800"/>
          </a:xfrm>
          <a:prstGeom prst="rect">
            <a:avLst/>
          </a:prstGeom>
          <a:solidFill>
            <a:srgbClr val="7D46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2365" y="4303866"/>
            <a:ext cx="368300" cy="177800"/>
          </a:xfrm>
          <a:prstGeom prst="rect">
            <a:avLst/>
          </a:prstGeom>
          <a:solidFill>
            <a:srgbClr val="175CA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2365" y="4021858"/>
            <a:ext cx="368300" cy="177800"/>
          </a:xfrm>
          <a:prstGeom prst="rect">
            <a:avLst/>
          </a:prstGeom>
          <a:solidFill>
            <a:srgbClr val="FDB00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7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</p:spTree>
    <p:extLst>
      <p:ext uri="{BB962C8B-B14F-4D97-AF65-F5344CB8AC3E}">
        <p14:creationId xmlns:p14="http://schemas.microsoft.com/office/powerpoint/2010/main" val="407819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Featured research</a:t>
            </a:r>
            <a:br>
              <a:rPr lang="en-US" b="1" dirty="0"/>
            </a:br>
            <a:r>
              <a:rPr lang="en-US" sz="2000" i="1" dirty="0">
                <a:latin typeface="Arial Narrow"/>
                <a:cs typeface="Arial Narrow"/>
              </a:rPr>
              <a:t>Apr 2018</a:t>
            </a:r>
            <a:br>
              <a:rPr lang="en-US" sz="2000" i="1" dirty="0">
                <a:latin typeface="Arial Narrow"/>
                <a:cs typeface="Arial Narrow"/>
              </a:rPr>
            </a:br>
            <a:r>
              <a:rPr lang="en-US" sz="2000" i="1" dirty="0">
                <a:latin typeface="Arial Narrow"/>
                <a:cs typeface="Arial Narrow"/>
              </a:rPr>
              <a:t>1 / 2</a:t>
            </a:r>
            <a:endParaRPr lang="en-US" sz="2000" i="1" dirty="0">
              <a:solidFill>
                <a:srgbClr val="FDB002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4504004"/>
              </p:ext>
            </p:extLst>
          </p:nvPr>
        </p:nvGraphicFramePr>
        <p:xfrm>
          <a:off x="3829050" y="488714"/>
          <a:ext cx="4857750" cy="5070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9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Callcutt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K, Croft S &amp; Smith GC (2018) Predicting population trends using citizen science data: do subsampling methods produce reliable estimates for mammals?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European Journal of Wildlife Research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64: 28. https://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doi.org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/10.1007/s10344-018-1189-7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United Kingdom</a:t>
                      </a:r>
                    </a:p>
                  </a:txBody>
                  <a:tcPr marL="72000" marR="108000" marT="72000" marB="7200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Ceccarelli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FS,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Mongiardino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Koch N, Soto EM, Barone ML,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Arnedo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MA &amp; Ramírez MJ (2018) The grass was greener: Repeated evolution of specialized morphologies and habitat shifts in ghost spiders following grassland expansion in South America.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Systematic Biology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syy028. https://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doi.org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/10.1093/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sysbio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/syy028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Argentina, Mexico, United States, Spain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Escribano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N, Galicia D &amp;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Ariño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AH (2018) The tragedy of the biodiversity data commons: a data impediment creeping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nigher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Database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. https://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doi.org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/10.1093/database/bay033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Spain</a:t>
                      </a:r>
                    </a:p>
                  </a:txBody>
                  <a:tcPr marL="72000" marR="108000" marT="72000" marB="7200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latin typeface="Arial Narrow"/>
                          <a:cs typeface="Arial Narrow"/>
                        </a:rPr>
                        <a:t>Lobo JM,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Hortal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J,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Yela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JL et al. (2018)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KnowBR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An application to map the geographical variation of survey effort and identify well-surveyed areas from biodiversity databases.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Ecological Indicators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91: 241-248. https://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doi.org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/10.1016/j.ecolind.2018.03.077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Spain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006747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Mesibov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R (2018) An audit of some processing effects in aggregated occurrence records. </a:t>
                      </a:r>
                      <a:r>
                        <a:rPr lang="en-US" sz="1200" i="1" dirty="0" err="1">
                          <a:latin typeface="Arial Narrow"/>
                          <a:cs typeface="Arial Narrow"/>
                        </a:rPr>
                        <a:t>ZooKeys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751: 129-146. https://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doi.org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/10.3897/zookeys.751.24791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Australia</a:t>
                      </a:r>
                    </a:p>
                  </a:txBody>
                  <a:tcPr marL="72000" marR="108000" marT="72000" marB="7200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latin typeface="Arial Narrow"/>
                          <a:cs typeface="Arial Narrow"/>
                        </a:rPr>
                        <a:t>Petersen KB &amp;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Burd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M (2018) The adaptive value of heterospory: evidence from </a:t>
                      </a:r>
                      <a:r>
                        <a:rPr lang="en-US" sz="1200" i="1" dirty="0" err="1">
                          <a:latin typeface="Arial Narrow"/>
                          <a:cs typeface="Arial Narrow"/>
                        </a:rPr>
                        <a:t>Selaginella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Evolution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. https://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doi.org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/10.1111/evo.13484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Australia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219196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4975" y="6407150"/>
            <a:ext cx="8039099" cy="450850"/>
          </a:xfrm>
          <a:noFill/>
        </p:spPr>
        <p:txBody>
          <a:bodyPr/>
          <a:lstStyle/>
          <a:p>
            <a:pPr algn="r"/>
            <a:r>
              <a:rPr lang="en-US" sz="1100" dirty="0">
                <a:solidFill>
                  <a:srgbClr val="175CA1"/>
                </a:solidFill>
              </a:rPr>
              <a:t>https://</a:t>
            </a:r>
            <a:r>
              <a:rPr lang="en-US" sz="1100" dirty="0" err="1">
                <a:solidFill>
                  <a:srgbClr val="175CA1"/>
                </a:solidFill>
              </a:rPr>
              <a:t>www.gbif.org</a:t>
            </a:r>
            <a:r>
              <a:rPr lang="en-US" sz="1100" dirty="0">
                <a:solidFill>
                  <a:srgbClr val="175CA1"/>
                </a:solidFill>
              </a:rPr>
              <a:t>/resource/</a:t>
            </a:r>
            <a:r>
              <a:rPr lang="en-US" sz="1100" dirty="0" err="1">
                <a:solidFill>
                  <a:srgbClr val="175CA1"/>
                </a:solidFill>
              </a:rPr>
              <a:t>search?contentType</a:t>
            </a:r>
            <a:r>
              <a:rPr lang="en-US" sz="1100" dirty="0">
                <a:solidFill>
                  <a:srgbClr val="175CA1"/>
                </a:solidFill>
              </a:rPr>
              <a:t>=literature</a:t>
            </a:r>
          </a:p>
        </p:txBody>
      </p:sp>
      <p:sp>
        <p:nvSpPr>
          <p:cNvPr id="17" name="Content Placeholder 5"/>
          <p:cNvSpPr txBox="1">
            <a:spLocks/>
          </p:cNvSpPr>
          <p:nvPr/>
        </p:nvSpPr>
        <p:spPr>
          <a:xfrm>
            <a:off x="911379" y="3739850"/>
            <a:ext cx="2258786" cy="243386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0" i="1" kern="1200">
                <a:solidFill>
                  <a:srgbClr val="D66F27"/>
                </a:solidFill>
                <a:latin typeface="Arial Narrow"/>
                <a:ea typeface="+mn-ea"/>
                <a:cs typeface="Arial Narrow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285750" indent="-2857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65113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449263" indent="-17145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622300" indent="-173038" algn="l" defTabSz="914400" rtl="0" eaLnBrk="1" latinLnBrk="0" hangingPunct="1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​"/>
              <a:defRPr sz="1500" i="1" kern="1200" baseline="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7pPr>
            <a:lvl8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8pPr>
            <a:lvl9pPr marL="344488" indent="-173038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Invasive alien species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Impact of climate change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Species conservation and protected areas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Biodiversity and human health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Food, farming and biofuels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Ecosystem services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Advancing biodiversity science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management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papers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2365" y="3739850"/>
            <a:ext cx="368300" cy="177800"/>
          </a:xfrm>
          <a:prstGeom prst="rect">
            <a:avLst/>
          </a:prstGeom>
          <a:solidFill>
            <a:srgbClr val="D66F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2365" y="5995915"/>
            <a:ext cx="368300" cy="177800"/>
          </a:xfrm>
          <a:prstGeom prst="rect">
            <a:avLst/>
          </a:prstGeom>
          <a:solidFill>
            <a:srgbClr val="00674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2365" y="5713906"/>
            <a:ext cx="368300" cy="177800"/>
          </a:xfrm>
          <a:prstGeom prst="rect">
            <a:avLst/>
          </a:prstGeom>
          <a:solidFill>
            <a:srgbClr val="E5FFFF"/>
          </a:solidFill>
          <a:ln w="3175" cmpd="sng">
            <a:solidFill>
              <a:srgbClr val="40B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rgbClr val="E5FFFF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2365" y="5431898"/>
            <a:ext cx="368300" cy="177800"/>
          </a:xfrm>
          <a:prstGeom prst="rect">
            <a:avLst/>
          </a:prstGeom>
          <a:solidFill>
            <a:srgbClr val="636FB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2365" y="5149890"/>
            <a:ext cx="368300" cy="177800"/>
          </a:xfrm>
          <a:prstGeom prst="rect">
            <a:avLst/>
          </a:prstGeom>
          <a:solidFill>
            <a:srgbClr val="40B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2365" y="4867882"/>
            <a:ext cx="368300" cy="177800"/>
          </a:xfrm>
          <a:prstGeom prst="rect">
            <a:avLst/>
          </a:prstGeom>
          <a:solidFill>
            <a:srgbClr val="509E2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2365" y="4585874"/>
            <a:ext cx="368300" cy="177800"/>
          </a:xfrm>
          <a:prstGeom prst="rect">
            <a:avLst/>
          </a:prstGeom>
          <a:solidFill>
            <a:srgbClr val="7D46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2365" y="4303866"/>
            <a:ext cx="368300" cy="177800"/>
          </a:xfrm>
          <a:prstGeom prst="rect">
            <a:avLst/>
          </a:prstGeom>
          <a:solidFill>
            <a:srgbClr val="175CA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2365" y="4021858"/>
            <a:ext cx="368300" cy="177800"/>
          </a:xfrm>
          <a:prstGeom prst="rect">
            <a:avLst/>
          </a:prstGeom>
          <a:solidFill>
            <a:srgbClr val="FDB00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7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</p:spTree>
    <p:extLst>
      <p:ext uri="{BB962C8B-B14F-4D97-AF65-F5344CB8AC3E}">
        <p14:creationId xmlns:p14="http://schemas.microsoft.com/office/powerpoint/2010/main" val="371089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Featured research</a:t>
            </a:r>
            <a:br>
              <a:rPr lang="en-US" b="1" dirty="0"/>
            </a:br>
            <a:r>
              <a:rPr lang="en-US" sz="2000" i="1" dirty="0">
                <a:latin typeface="Arial Narrow"/>
                <a:cs typeface="Arial Narrow"/>
              </a:rPr>
              <a:t>Apr 2018</a:t>
            </a:r>
            <a:br>
              <a:rPr lang="en-US" sz="2000" i="1" dirty="0">
                <a:latin typeface="Arial Narrow"/>
                <a:cs typeface="Arial Narrow"/>
              </a:rPr>
            </a:br>
            <a:r>
              <a:rPr lang="en-US" sz="2000" i="1" dirty="0">
                <a:latin typeface="Arial Narrow"/>
                <a:cs typeface="Arial Narrow"/>
              </a:rPr>
              <a:t>2 / 2</a:t>
            </a:r>
            <a:endParaRPr lang="en-US" sz="2000" i="1" dirty="0">
              <a:solidFill>
                <a:srgbClr val="FDB002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7053968"/>
              </p:ext>
            </p:extLst>
          </p:nvPr>
        </p:nvGraphicFramePr>
        <p:xfrm>
          <a:off x="3829050" y="488714"/>
          <a:ext cx="4857750" cy="594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9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Narrow"/>
                          <a:cs typeface="Arial Narrow"/>
                        </a:rPr>
                        <a:t>Schley RJ, de la Estrella M, Alejandro Pérez-Escobar O et al. (2018) Is Amazonia a ‘museum’ for Neotropical trees? The evolution of the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Brownea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clade (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Detarioideae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, Leguminosae).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Molecular Phylogenetics and Evolution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126: 279-292.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2"/>
                        </a:rPr>
                        <a:t>doi:10.1016/j.ympev.2018.04.029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United Kingdom, Canada</a:t>
                      </a:r>
                    </a:p>
                  </a:txBody>
                  <a:tcPr marL="72000" marR="108000" marT="72000" marB="7200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Slodowicz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D,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Descombes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P,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Kikodze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D,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Broennimann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O &amp; Müller-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Schärer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H (2018) Areas of high conservation value at risk by plant invaders in Georgia under climate change.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Ecology and Evolution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3"/>
                        </a:rPr>
                        <a:t>doi:10.1002/ece3.4005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Switzerland, Georgia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latin typeface="Arial Narrow"/>
                          <a:cs typeface="Arial Narrow"/>
                        </a:rPr>
                        <a:t>Solberg SØ &amp;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Yndgaard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F (2018) Trait Patterns and Genetic Resources of Dill (</a:t>
                      </a:r>
                      <a:r>
                        <a:rPr lang="en-US" sz="1200" i="1" dirty="0" err="1">
                          <a:latin typeface="Arial Narrow"/>
                          <a:cs typeface="Arial Narrow"/>
                        </a:rPr>
                        <a:t>Anethum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 err="1">
                          <a:latin typeface="Arial Narrow"/>
                          <a:cs typeface="Arial Narrow"/>
                        </a:rPr>
                        <a:t>graveolens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L.). </a:t>
                      </a:r>
                      <a:r>
                        <a:rPr lang="en-US" sz="1200" i="1" dirty="0" err="1">
                          <a:latin typeface="Arial Narrow"/>
                          <a:cs typeface="Arial Narrow"/>
                        </a:rPr>
                        <a:t>Geneconserve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17(66): 1-17.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4"/>
                        </a:rPr>
                        <a:t>http://bit.ly/2FH85md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Norway, Sweden</a:t>
                      </a:r>
                    </a:p>
                  </a:txBody>
                  <a:tcPr marL="72000" marR="108000" marT="72000" marB="7200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7D466A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Yañez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-Arenas C, Díaz-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Gamboa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, Luis,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Patrón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-Rivero C, López-Reyes K &amp;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Chiappa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-Carrara X (2018) Estimating geographic patterns of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ophidism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risk in Ecuador.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Neotropical Biodiversity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4(1): 55-61.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5"/>
                        </a:rPr>
                        <a:t>doi:10.1080/23766808.2018.1454762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Mexico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latin typeface="Arial Narrow"/>
                          <a:cs typeface="Arial Narrow"/>
                        </a:rPr>
                        <a:t>Yap TA, Koo MS, Ambrose RF &amp; Vredenburg VT (2018) Introduced bullfrog facilitates pathogen invasion in the western United States. </a:t>
                      </a:r>
                      <a:r>
                        <a:rPr lang="en-US" sz="1200" i="1" dirty="0" err="1">
                          <a:latin typeface="Arial Narrow"/>
                          <a:cs typeface="Arial Narrow"/>
                        </a:rPr>
                        <a:t>PLoS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 ONE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13(4): e0188384.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6"/>
                        </a:rPr>
                        <a:t>doi:10.1371/journal.pone.0188384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United States</a:t>
                      </a:r>
                    </a:p>
                  </a:txBody>
                  <a:tcPr marL="72000" marR="108000" marT="72000" marB="7200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758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latin typeface="Arial Narrow"/>
                          <a:cs typeface="Arial Narrow"/>
                        </a:rPr>
                        <a:t>You J, Qin X,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Ranjitkar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S et al. (2018) Response to climate change of montane herbaceous plants in the genus </a:t>
                      </a:r>
                      <a:r>
                        <a:rPr lang="en-US" sz="1200" i="1" dirty="0" err="1">
                          <a:latin typeface="Arial Narrow"/>
                          <a:cs typeface="Arial Narrow"/>
                        </a:rPr>
                        <a:t>Rhodiola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predicted by ecological niche modelling.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Scientific Reports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5879.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7"/>
                        </a:rPr>
                        <a:t>doi:10.1038/s41598-018-24360-9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China, Canada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478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latin typeface="Arial Narrow"/>
                          <a:cs typeface="Arial Narrow"/>
                        </a:rPr>
                        <a:t>Zhang X &amp; Vincent ACJ (2018) Predicting distributions, habitat preferences and associated conservation implications for a genus of rare fishes, seahorses (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Hippocampus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spp.).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Diversity and Distributions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8"/>
                        </a:rPr>
                        <a:t>doi:10.1111/ddi.12741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Canada</a:t>
                      </a:r>
                    </a:p>
                  </a:txBody>
                  <a:tcPr marL="72000" marR="108000" marT="72000" marB="7200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801366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4975" y="6634976"/>
            <a:ext cx="8039099" cy="223024"/>
          </a:xfrm>
          <a:noFill/>
        </p:spPr>
        <p:txBody>
          <a:bodyPr/>
          <a:lstStyle/>
          <a:p>
            <a:pPr algn="r"/>
            <a:r>
              <a:rPr lang="en-US" sz="1100" dirty="0">
                <a:solidFill>
                  <a:srgbClr val="175CA1"/>
                </a:solidFill>
              </a:rPr>
              <a:t>https://</a:t>
            </a:r>
            <a:r>
              <a:rPr lang="en-US" sz="1100" dirty="0" err="1">
                <a:solidFill>
                  <a:srgbClr val="175CA1"/>
                </a:solidFill>
              </a:rPr>
              <a:t>www.gbif.org</a:t>
            </a:r>
            <a:r>
              <a:rPr lang="en-US" sz="1100" dirty="0">
                <a:solidFill>
                  <a:srgbClr val="175CA1"/>
                </a:solidFill>
              </a:rPr>
              <a:t>/resource/</a:t>
            </a:r>
            <a:r>
              <a:rPr lang="en-US" sz="1100" dirty="0" err="1">
                <a:solidFill>
                  <a:srgbClr val="175CA1"/>
                </a:solidFill>
              </a:rPr>
              <a:t>search?contentType</a:t>
            </a:r>
            <a:r>
              <a:rPr lang="en-US" sz="1100" dirty="0">
                <a:solidFill>
                  <a:srgbClr val="175CA1"/>
                </a:solidFill>
              </a:rPr>
              <a:t>=literature</a:t>
            </a:r>
          </a:p>
        </p:txBody>
      </p:sp>
      <p:sp>
        <p:nvSpPr>
          <p:cNvPr id="17" name="Content Placeholder 5"/>
          <p:cNvSpPr txBox="1">
            <a:spLocks/>
          </p:cNvSpPr>
          <p:nvPr/>
        </p:nvSpPr>
        <p:spPr>
          <a:xfrm>
            <a:off x="911379" y="3739850"/>
            <a:ext cx="2258786" cy="243386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0" i="1" kern="1200">
                <a:solidFill>
                  <a:srgbClr val="D66F27"/>
                </a:solidFill>
                <a:latin typeface="Arial Narrow"/>
                <a:ea typeface="+mn-ea"/>
                <a:cs typeface="Arial Narrow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285750" indent="-2857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65113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449263" indent="-17145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622300" indent="-173038" algn="l" defTabSz="914400" rtl="0" eaLnBrk="1" latinLnBrk="0" hangingPunct="1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​"/>
              <a:defRPr sz="1500" i="1" kern="1200" baseline="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7pPr>
            <a:lvl8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8pPr>
            <a:lvl9pPr marL="344488" indent="-173038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Invasive alien species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Impact of climate change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Species conservation and protected areas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Biodiversity and human health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Food, farming and biofuels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Ecosystem services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Advancing biodiversity science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management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papers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2365" y="3739850"/>
            <a:ext cx="368300" cy="177800"/>
          </a:xfrm>
          <a:prstGeom prst="rect">
            <a:avLst/>
          </a:prstGeom>
          <a:solidFill>
            <a:srgbClr val="D66F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2365" y="5995915"/>
            <a:ext cx="368300" cy="177800"/>
          </a:xfrm>
          <a:prstGeom prst="rect">
            <a:avLst/>
          </a:prstGeom>
          <a:solidFill>
            <a:srgbClr val="00674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2365" y="5713906"/>
            <a:ext cx="368300" cy="177800"/>
          </a:xfrm>
          <a:prstGeom prst="rect">
            <a:avLst/>
          </a:prstGeom>
          <a:solidFill>
            <a:srgbClr val="E5FFFF"/>
          </a:solidFill>
          <a:ln w="3175" cmpd="sng">
            <a:solidFill>
              <a:srgbClr val="40B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rgbClr val="E5FFFF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2365" y="5431898"/>
            <a:ext cx="368300" cy="177800"/>
          </a:xfrm>
          <a:prstGeom prst="rect">
            <a:avLst/>
          </a:prstGeom>
          <a:solidFill>
            <a:srgbClr val="636FB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2365" y="5149890"/>
            <a:ext cx="368300" cy="177800"/>
          </a:xfrm>
          <a:prstGeom prst="rect">
            <a:avLst/>
          </a:prstGeom>
          <a:solidFill>
            <a:srgbClr val="40B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2365" y="4867882"/>
            <a:ext cx="368300" cy="177800"/>
          </a:xfrm>
          <a:prstGeom prst="rect">
            <a:avLst/>
          </a:prstGeom>
          <a:solidFill>
            <a:srgbClr val="509E2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2365" y="4585874"/>
            <a:ext cx="368300" cy="177800"/>
          </a:xfrm>
          <a:prstGeom prst="rect">
            <a:avLst/>
          </a:prstGeom>
          <a:solidFill>
            <a:srgbClr val="7D46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2365" y="4303866"/>
            <a:ext cx="368300" cy="177800"/>
          </a:xfrm>
          <a:prstGeom prst="rect">
            <a:avLst/>
          </a:prstGeom>
          <a:solidFill>
            <a:srgbClr val="175CA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2365" y="4021858"/>
            <a:ext cx="368300" cy="177800"/>
          </a:xfrm>
          <a:prstGeom prst="rect">
            <a:avLst/>
          </a:prstGeom>
          <a:solidFill>
            <a:srgbClr val="FDB00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7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</p:spTree>
    <p:extLst>
      <p:ext uri="{BB962C8B-B14F-4D97-AF65-F5344CB8AC3E}">
        <p14:creationId xmlns:p14="http://schemas.microsoft.com/office/powerpoint/2010/main" val="3075993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14"/>
          <p:cNvSpPr>
            <a:spLocks noGrp="1"/>
          </p:cNvSpPr>
          <p:nvPr>
            <p:ph type="body" sz="quarter" idx="32"/>
          </p:nvPr>
        </p:nvSpPr>
        <p:spPr>
          <a:xfrm>
            <a:off x="457200" y="4029936"/>
            <a:ext cx="1022480" cy="1083733"/>
          </a:xfrm>
        </p:spPr>
        <p:txBody>
          <a:bodyPr/>
          <a:lstStyle/>
          <a:p>
            <a:r>
              <a:rPr lang="en-US" sz="6000" dirty="0">
                <a:solidFill>
                  <a:srgbClr val="FFFFFF"/>
                </a:solidFill>
              </a:rPr>
              <a:t>55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828" y="-63462"/>
            <a:ext cx="3671164" cy="2437654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57199" y="2319870"/>
            <a:ext cx="4863307" cy="1083733"/>
          </a:xfrm>
        </p:spPr>
        <p:txBody>
          <a:bodyPr/>
          <a:lstStyle/>
          <a:p>
            <a:r>
              <a:rPr lang="fi-FI" sz="6000" dirty="0">
                <a:solidFill>
                  <a:schemeClr val="bg1"/>
                </a:solidFill>
              </a:rPr>
              <a:t>976,620,725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r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3200" b="1" i="0" kern="100" spc="-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BY THE NUMBERS </a:t>
            </a:r>
            <a:br>
              <a:rPr lang="en-US" sz="3200" b="1" i="0" kern="100" spc="-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400" i="1" kern="100" spc="-200" dirty="0">
                <a:solidFill>
                  <a:schemeClr val="bg1"/>
                </a:solidFill>
                <a:ea typeface="+mj-ea"/>
              </a:rPr>
              <a:t>1  May  2018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5506641" y="2319870"/>
            <a:ext cx="3180159" cy="1083733"/>
          </a:xfrm>
        </p:spPr>
        <p:txBody>
          <a:bodyPr/>
          <a:lstStyle/>
          <a:p>
            <a:r>
              <a:rPr lang="en-US" sz="6000" dirty="0">
                <a:solidFill>
                  <a:srgbClr val="FFFFFF"/>
                </a:solidFill>
              </a:rPr>
              <a:t>38,829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1"/>
          </p:nvPr>
        </p:nvSpPr>
        <p:spPr>
          <a:xfrm>
            <a:off x="457200" y="2228136"/>
            <a:ext cx="3180160" cy="295466"/>
          </a:xfrm>
        </p:spPr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Species occurrence records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Datasets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31"/>
          </p:nvPr>
        </p:nvSpPr>
        <p:spPr>
          <a:xfrm>
            <a:off x="5506641" y="3951879"/>
            <a:ext cx="1857408" cy="1083733"/>
          </a:xfrm>
        </p:spPr>
        <p:txBody>
          <a:bodyPr/>
          <a:lstStyle/>
          <a:p>
            <a:r>
              <a:rPr lang="en-US" sz="6000" dirty="0">
                <a:solidFill>
                  <a:srgbClr val="FFFFFF"/>
                </a:solidFill>
              </a:rPr>
              <a:t>1,176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35"/>
          </p:nvPr>
        </p:nvSpPr>
        <p:spPr>
          <a:xfrm>
            <a:off x="2098240" y="4017637"/>
            <a:ext cx="967997" cy="997153"/>
          </a:xfrm>
        </p:spPr>
        <p:txBody>
          <a:bodyPr anchor="b"/>
          <a:lstStyle/>
          <a:p>
            <a:r>
              <a:rPr lang="en-US" sz="6000">
                <a:solidFill>
                  <a:srgbClr val="E8E8E8"/>
                </a:solidFill>
              </a:rPr>
              <a:t>36</a:t>
            </a:r>
            <a:endParaRPr lang="en-US">
              <a:solidFill>
                <a:srgbClr val="E8E8E8"/>
              </a:solidFill>
            </a:endParaRP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36"/>
          </p:nvPr>
        </p:nvSpPr>
        <p:spPr>
          <a:xfrm>
            <a:off x="5506641" y="3860145"/>
            <a:ext cx="1497013" cy="295466"/>
          </a:xfrm>
        </p:spPr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Publishers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40"/>
          </p:nvPr>
        </p:nvSpPr>
        <p:spPr>
          <a:xfrm>
            <a:off x="2098240" y="3860145"/>
            <a:ext cx="1497013" cy="295466"/>
          </a:xfrm>
        </p:spPr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Organizational Participants</a:t>
            </a:r>
          </a:p>
        </p:txBody>
      </p:sp>
      <p:sp>
        <p:nvSpPr>
          <p:cNvPr id="37" name="Text Placeholder 19"/>
          <p:cNvSpPr>
            <a:spLocks noGrp="1"/>
          </p:cNvSpPr>
          <p:nvPr>
            <p:ph type="body" sz="quarter" idx="37"/>
          </p:nvPr>
        </p:nvSpPr>
        <p:spPr>
          <a:xfrm>
            <a:off x="457200" y="3860145"/>
            <a:ext cx="1433852" cy="295466"/>
          </a:xfrm>
        </p:spPr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Country Participants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57199" y="5518306"/>
            <a:ext cx="4863307" cy="1083733"/>
          </a:xfrm>
        </p:spPr>
        <p:txBody>
          <a:bodyPr/>
          <a:lstStyle/>
          <a:p>
            <a:r>
              <a:rPr lang="en-US" sz="6000" dirty="0">
                <a:solidFill>
                  <a:schemeClr val="bg1"/>
                </a:solidFill>
              </a:rPr>
              <a:t>121.6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en-US" sz="6000" dirty="0">
                <a:solidFill>
                  <a:schemeClr val="bg1"/>
                </a:solidFill>
              </a:rPr>
              <a:t>billion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5506641" y="5518306"/>
            <a:ext cx="3637359" cy="1083733"/>
          </a:xfrm>
        </p:spPr>
        <p:txBody>
          <a:bodyPr/>
          <a:lstStyle/>
          <a:p>
            <a:r>
              <a:rPr lang="is-IS" sz="6000" dirty="0">
                <a:solidFill>
                  <a:srgbClr val="FFFFFF"/>
                </a:solidFill>
              </a:rPr>
              <a:t>167,833</a:t>
            </a:r>
            <a:endParaRPr lang="en-US" sz="5400" dirty="0">
              <a:solidFill>
                <a:srgbClr val="FFFFFF"/>
              </a:solidFill>
            </a:endParaRPr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21"/>
          </p:nvPr>
        </p:nvSpPr>
        <p:spPr>
          <a:xfrm>
            <a:off x="457198" y="5426572"/>
            <a:ext cx="4103689" cy="295466"/>
          </a:xfrm>
        </p:spPr>
        <p:txBody>
          <a:bodyPr/>
          <a:lstStyle/>
          <a:p>
            <a:r>
              <a:rPr lang="en-US" dirty="0">
                <a:solidFill>
                  <a:srgbClr val="FDB002"/>
                </a:solidFill>
              </a:rPr>
              <a:t>Average records downloaded per month (2018)</a:t>
            </a:r>
          </a:p>
        </p:txBody>
      </p:sp>
      <p:sp>
        <p:nvSpPr>
          <p:cNvPr id="21" name="Text Placeholder 22"/>
          <p:cNvSpPr>
            <a:spLocks noGrp="1"/>
          </p:cNvSpPr>
          <p:nvPr>
            <p:ph type="body" sz="quarter" idx="24"/>
          </p:nvPr>
        </p:nvSpPr>
        <p:spPr>
          <a:xfrm>
            <a:off x="5506641" y="5426572"/>
            <a:ext cx="3069594" cy="295466"/>
          </a:xfrm>
        </p:spPr>
        <p:txBody>
          <a:bodyPr/>
          <a:lstStyle/>
          <a:p>
            <a:r>
              <a:rPr lang="en-US" dirty="0" err="1">
                <a:solidFill>
                  <a:srgbClr val="FDB002"/>
                </a:solidFill>
              </a:rPr>
              <a:t>Avg</a:t>
            </a:r>
            <a:r>
              <a:rPr lang="en-US" dirty="0">
                <a:solidFill>
                  <a:srgbClr val="FDB002"/>
                </a:solidFill>
              </a:rPr>
              <a:t> monthly user sessions (2018)</a:t>
            </a:r>
          </a:p>
        </p:txBody>
      </p:sp>
    </p:spTree>
    <p:extLst>
      <p:ext uri="{BB962C8B-B14F-4D97-AF65-F5344CB8AC3E}">
        <p14:creationId xmlns:p14="http://schemas.microsoft.com/office/powerpoint/2010/main" val="3842072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457200" y="685800"/>
            <a:ext cx="4767256" cy="1228028"/>
          </a:xfrm>
        </p:spPr>
        <p:txBody>
          <a:bodyPr/>
          <a:lstStyle/>
          <a:p>
            <a:r>
              <a:rPr lang="en-US" b="1"/>
              <a:t>Current network</a:t>
            </a:r>
          </a:p>
        </p:txBody>
      </p:sp>
      <p:pic>
        <p:nvPicPr>
          <p:cNvPr id="29" name="Content Placeholder 2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8" y="1401475"/>
            <a:ext cx="8013967" cy="4675940"/>
          </a:xfrm>
          <a:ln w="76200">
            <a:noFill/>
          </a:ln>
        </p:spPr>
      </p:pic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1301263" y="6407150"/>
            <a:ext cx="7304856" cy="450850"/>
          </a:xfrm>
        </p:spPr>
        <p:txBody>
          <a:bodyPr/>
          <a:lstStyle/>
          <a:p>
            <a:pPr algn="r"/>
            <a:r>
              <a:rPr lang="en-US">
                <a:latin typeface="Arial Narrow"/>
                <a:hlinkClick r:id="rId4"/>
              </a:rPr>
              <a:t>https://www.gbif.org/the-gbif-network</a:t>
            </a:r>
            <a:endParaRPr lang="en-US">
              <a:latin typeface="Arial Narrow"/>
            </a:endParaRPr>
          </a:p>
        </p:txBody>
      </p:sp>
      <p:sp>
        <p:nvSpPr>
          <p:cNvPr id="26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participation</a:t>
            </a:r>
          </a:p>
        </p:txBody>
      </p:sp>
    </p:spTree>
    <p:extLst>
      <p:ext uri="{BB962C8B-B14F-4D97-AF65-F5344CB8AC3E}">
        <p14:creationId xmlns:p14="http://schemas.microsoft.com/office/powerpoint/2010/main" val="2053029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82052" cy="1228028"/>
          </a:xfrm>
        </p:spPr>
        <p:txBody>
          <a:bodyPr/>
          <a:lstStyle/>
          <a:p>
            <a:r>
              <a:rPr lang="en-US" b="1" dirty="0" err="1"/>
              <a:t>GBIF.org</a:t>
            </a:r>
            <a:r>
              <a:rPr lang="en-US" b="1" dirty="0"/>
              <a:t> Web traffic </a:t>
            </a:r>
            <a:br>
              <a:rPr lang="en-US" b="1" dirty="0"/>
            </a:br>
            <a:r>
              <a:rPr lang="en-US" sz="2000" i="1" dirty="0"/>
              <a:t>2018 to date</a:t>
            </a:r>
            <a:endParaRPr lang="en-US" i="1" dirty="0"/>
          </a:p>
        </p:txBody>
      </p:sp>
      <p:graphicFrame>
        <p:nvGraphicFramePr>
          <p:cNvPr id="8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9256856"/>
              </p:ext>
            </p:extLst>
          </p:nvPr>
        </p:nvGraphicFramePr>
        <p:xfrm>
          <a:off x="3635377" y="1667510"/>
          <a:ext cx="5096028" cy="417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2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56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0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07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94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48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87021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>
                          <a:latin typeface="Arial Narrow"/>
                          <a:cs typeface="Arial Narrow"/>
                        </a:rPr>
                        <a:t>Rank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>
                          <a:latin typeface="Arial Narrow"/>
                          <a:cs typeface="Arial Narrow"/>
                        </a:rPr>
                        <a:t>Country/Territory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>
                          <a:latin typeface="Arial Narrow"/>
                          <a:cs typeface="Arial Narrow"/>
                        </a:rPr>
                        <a:t>Sessions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>
                          <a:latin typeface="Arial Narrow"/>
                          <a:cs typeface="Arial Narrow"/>
                        </a:rPr>
                        <a:t>% Total Sessions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>
                          <a:latin typeface="Arial Narrow"/>
                          <a:cs typeface="Arial Narrow"/>
                        </a:rPr>
                        <a:t>2017 rank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>
                          <a:latin typeface="Arial Narrow"/>
                          <a:cs typeface="Arial Narrow"/>
                        </a:rPr>
                        <a:t>Pages / Session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Arial Narrow"/>
                          <a:cs typeface="Arial Narrow"/>
                        </a:rPr>
                        <a:t>United States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84,374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12.57%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3.07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Arial Narrow"/>
                          <a:cs typeface="Arial Narrow"/>
                        </a:rPr>
                        <a:t>India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41,822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6.24%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3.33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Arial Narrow"/>
                          <a:cs typeface="Arial Narrow"/>
                        </a:rPr>
                        <a:t>Mexico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34,084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5.08%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3.88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Spain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28,460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4.24%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3.53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 Narrow"/>
                          <a:cs typeface="Arial Narrow"/>
                        </a:rPr>
                        <a:t>United Kingdom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26,978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4.02%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4.35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Brazil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26,736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3.98%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3.81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France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25,940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3.86%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3.12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Colombia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24,406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3.64%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3.18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 Narrow"/>
                          <a:cs typeface="Arial Narrow"/>
                        </a:rPr>
                        <a:t>Germany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23,459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3.49%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3.56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China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14,744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2.20%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15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5.90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  <p:pic>
        <p:nvPicPr>
          <p:cNvPr id="9" name="Content Placeholder 13"/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32" y="3960523"/>
            <a:ext cx="2924914" cy="1882747"/>
          </a:xfr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57375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457200" y="685800"/>
            <a:ext cx="4767256" cy="1228028"/>
          </a:xfrm>
        </p:spPr>
        <p:txBody>
          <a:bodyPr/>
          <a:lstStyle/>
          <a:p>
            <a:r>
              <a:rPr lang="en-US" b="1"/>
              <a:t>Data published through GBIF.org</a:t>
            </a:r>
          </a:p>
        </p:txBody>
      </p:sp>
      <p:pic>
        <p:nvPicPr>
          <p:cNvPr id="29" name="Content Placeholder 2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36" y="1169160"/>
            <a:ext cx="7000268" cy="5250201"/>
          </a:xfrm>
        </p:spPr>
      </p:pic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1301263" y="6407150"/>
            <a:ext cx="6531546" cy="450850"/>
          </a:xfrm>
        </p:spPr>
        <p:txBody>
          <a:bodyPr/>
          <a:lstStyle/>
          <a:p>
            <a:pPr algn="r"/>
            <a:r>
              <a:rPr lang="en-US">
                <a:latin typeface="Arial Narrow"/>
                <a:hlinkClick r:id="rId3"/>
              </a:rPr>
              <a:t>www.gbif.org/analytics/global</a:t>
            </a:r>
            <a:endParaRPr lang="en-US">
              <a:latin typeface="Arial Narrow"/>
            </a:endParaRPr>
          </a:p>
        </p:txBody>
      </p:sp>
      <p:sp>
        <p:nvSpPr>
          <p:cNvPr id="26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availability</a:t>
            </a:r>
          </a:p>
        </p:txBody>
      </p:sp>
    </p:spTree>
    <p:extLst>
      <p:ext uri="{BB962C8B-B14F-4D97-AF65-F5344CB8AC3E}">
        <p14:creationId xmlns:p14="http://schemas.microsoft.com/office/powerpoint/2010/main" val="1835764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0C3C932-DD44-E04A-91AA-7EA3F5FE5F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49774" y="1310224"/>
            <a:ext cx="4017963" cy="4017963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879733" y="2640183"/>
            <a:ext cx="1358044" cy="135804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2419679253"/>
              </p:ext>
            </p:extLst>
          </p:nvPr>
        </p:nvGraphicFramePr>
        <p:xfrm>
          <a:off x="457199" y="2819400"/>
          <a:ext cx="3914823" cy="36873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5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32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14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4582">
                <a:tc>
                  <a:txBody>
                    <a:bodyPr/>
                    <a:lstStyle/>
                    <a:p>
                      <a:pPr algn="r"/>
                      <a:endParaRPr lang="en-US" sz="14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i="1">
                          <a:latin typeface="Arial Narrow"/>
                          <a:cs typeface="Arial Narrow"/>
                        </a:rPr>
                        <a:t>Country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i="1">
                          <a:latin typeface="Arial Narrow"/>
                          <a:cs typeface="Arial Narrow"/>
                        </a:rPr>
                        <a:t>New records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i="1" dirty="0">
                          <a:latin typeface="Arial Narrow"/>
                          <a:cs typeface="Arial Narrow"/>
                        </a:rPr>
                        <a:t>02/17 rank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Sweden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6,883,824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Norway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4,346,838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Germany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3,050,654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United States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2,958,353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Japan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2,248,474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Australia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1,552,291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France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1,150,838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South Korea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996,976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Canada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989,749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United Kingdom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781,165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r">
              <a:spcAft>
                <a:spcPts val="0"/>
              </a:spcAft>
            </a:pPr>
            <a:r>
              <a:rPr lang="en-US">
                <a:hlinkClick r:id="rId3"/>
              </a:rPr>
              <a:t>http://www.gbif.org/country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46790" y="696211"/>
            <a:ext cx="3182052" cy="1228028"/>
          </a:xfrm>
        </p:spPr>
        <p:txBody>
          <a:bodyPr/>
          <a:lstStyle/>
          <a:p>
            <a:r>
              <a:rPr lang="en-US" b="1" dirty="0"/>
              <a:t>Occurrence records published during 2018, by country</a:t>
            </a:r>
            <a:endParaRPr lang="en-US" dirty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availability</a:t>
            </a:r>
          </a:p>
        </p:txBody>
      </p:sp>
    </p:spTree>
    <p:extLst>
      <p:ext uri="{BB962C8B-B14F-4D97-AF65-F5344CB8AC3E}">
        <p14:creationId xmlns:p14="http://schemas.microsoft.com/office/powerpoint/2010/main" val="669672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09A8B5-CDB4-434E-8947-DB27ADBE9F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49774" y="1289049"/>
            <a:ext cx="4017963" cy="4017963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847624" y="2586899"/>
            <a:ext cx="1422263" cy="142226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82052" cy="1524390"/>
          </a:xfrm>
        </p:spPr>
        <p:txBody>
          <a:bodyPr/>
          <a:lstStyle/>
          <a:p>
            <a:r>
              <a:rPr lang="en-US" b="1" dirty="0"/>
              <a:t>Total number of occurrence records published by country</a:t>
            </a:r>
            <a:br>
              <a:rPr lang="en-US" b="1" dirty="0"/>
            </a:br>
            <a:r>
              <a:rPr lang="en-US" sz="1800" i="1" dirty="0">
                <a:latin typeface="Arial Narrow"/>
                <a:cs typeface="Arial Narrow"/>
              </a:rPr>
              <a:t>as  of  30 Apr 2018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607246833"/>
              </p:ext>
            </p:extLst>
          </p:nvPr>
        </p:nvGraphicFramePr>
        <p:xfrm>
          <a:off x="441960" y="2826934"/>
          <a:ext cx="3847015" cy="3840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0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4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67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60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0954">
                <a:tc>
                  <a:txBody>
                    <a:bodyPr/>
                    <a:lstStyle/>
                    <a:p>
                      <a:pPr algn="r"/>
                      <a:endParaRPr lang="en-US" sz="14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i="1">
                          <a:latin typeface="Arial Narrow"/>
                          <a:cs typeface="Arial Narrow"/>
                        </a:rPr>
                        <a:t>Country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i="1" dirty="0">
                          <a:latin typeface="Arial Narrow"/>
                          <a:cs typeface="Arial Narrow"/>
                        </a:rPr>
                        <a:t>Occurrences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i="1">
                          <a:latin typeface="Arial Narrow"/>
                          <a:cs typeface="Arial Narrow"/>
                        </a:rPr>
                        <a:t>Aug-17</a:t>
                      </a:r>
                      <a:r>
                        <a:rPr lang="en-US" sz="1300" i="1" baseline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300" i="1">
                          <a:latin typeface="Arial Narrow"/>
                          <a:cs typeface="Arial Narrow"/>
                        </a:rPr>
                        <a:t>rank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United</a:t>
                      </a:r>
                      <a:r>
                        <a:rPr lang="en-US" sz="1600" baseline="0">
                          <a:latin typeface="Arial Narrow"/>
                          <a:cs typeface="Arial Narrow"/>
                        </a:rPr>
                        <a:t> States</a:t>
                      </a:r>
                      <a:endParaRPr lang="en-US" sz="16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357,485,201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Sweden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79,946,767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United Kingdom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78,875,224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Australia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71,428,234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France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42,364,098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Germany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36,104,134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Canada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35,908,690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Netherlands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28,240,700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Narrow"/>
                          <a:cs typeface="Arial Narrow"/>
                        </a:rPr>
                        <a:t>Denmark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27,566,241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Narrow"/>
                          <a:cs typeface="Arial Narrow"/>
                        </a:rPr>
                        <a:t>Norway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27,248,781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01262" y="6407149"/>
            <a:ext cx="6738787" cy="450850"/>
          </a:xfrm>
        </p:spPr>
        <p:txBody>
          <a:bodyPr/>
          <a:lstStyle/>
          <a:p>
            <a:pPr algn="r"/>
            <a:r>
              <a:rPr lang="en-US">
                <a:hlinkClick r:id="rId4"/>
              </a:rPr>
              <a:t>http://www.gbif.org/country</a:t>
            </a:r>
            <a:endParaRPr lang="en-US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availability</a:t>
            </a:r>
          </a:p>
        </p:txBody>
      </p:sp>
    </p:spTree>
    <p:extLst>
      <p:ext uri="{BB962C8B-B14F-4D97-AF65-F5344CB8AC3E}">
        <p14:creationId xmlns:p14="http://schemas.microsoft.com/office/powerpoint/2010/main" val="604725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B3E617ED-FD95-F340-9E14-66BD23634A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49775" y="1299814"/>
            <a:ext cx="4062413" cy="4062413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5853307" y="2603346"/>
            <a:ext cx="1455349" cy="145534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1240240402"/>
              </p:ext>
            </p:extLst>
          </p:nvPr>
        </p:nvGraphicFramePr>
        <p:xfrm>
          <a:off x="461161" y="2832457"/>
          <a:ext cx="3637378" cy="36861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8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1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64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3373">
                <a:tc>
                  <a:txBody>
                    <a:bodyPr/>
                    <a:lstStyle/>
                    <a:p>
                      <a:pPr algn="r"/>
                      <a:endParaRPr lang="en-US" sz="14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i="1">
                          <a:latin typeface="Arial Narrow"/>
                          <a:cs typeface="Arial Narrow"/>
                        </a:rPr>
                        <a:t>Country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i="1">
                          <a:latin typeface="Arial Narrow"/>
                          <a:cs typeface="Arial Narrow"/>
                        </a:rPr>
                        <a:t>Downloads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i="1" dirty="0">
                          <a:latin typeface="Arial Narrow"/>
                          <a:cs typeface="Arial Narrow"/>
                        </a:rPr>
                        <a:t>02/17</a:t>
                      </a:r>
                      <a:r>
                        <a:rPr lang="en-US" sz="1300" i="1" baseline="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300" i="1" dirty="0">
                          <a:latin typeface="Arial Narrow"/>
                          <a:cs typeface="Arial Narrow"/>
                        </a:rPr>
                        <a:t>rank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568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Mexico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6,652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United States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6,362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Brazil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3,719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Narrow"/>
                          <a:cs typeface="Arial Narrow"/>
                        </a:rPr>
                        <a:t>United Kingdom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3,238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China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2,684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Spain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2,345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Narrow"/>
                          <a:cs typeface="Arial Narrow"/>
                        </a:rPr>
                        <a:t>Colombia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2,030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Denmark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1,923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Germany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1,280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Chile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1,072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Data download requests by country, 2018</a:t>
            </a:r>
            <a:endParaRPr lang="en-US" dirty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</p:spTree>
    <p:extLst>
      <p:ext uri="{BB962C8B-B14F-4D97-AF65-F5344CB8AC3E}">
        <p14:creationId xmlns:p14="http://schemas.microsoft.com/office/powerpoint/2010/main" val="3181202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 rot="16200000">
            <a:off x="-3246037" y="3179409"/>
            <a:ext cx="6844412" cy="512767"/>
          </a:xfrm>
        </p:spPr>
        <p:txBody>
          <a:bodyPr/>
          <a:lstStyle/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 data access and use</a:t>
            </a:r>
          </a:p>
        </p:txBody>
      </p:sp>
      <p:sp>
        <p:nvSpPr>
          <p:cNvPr id="7" name="Title 8"/>
          <p:cNvSpPr txBox="1">
            <a:spLocks/>
          </p:cNvSpPr>
          <p:nvPr/>
        </p:nvSpPr>
        <p:spPr>
          <a:xfrm>
            <a:off x="457200" y="685800"/>
            <a:ext cx="8197333" cy="41433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800" b="0" i="0" kern="1200" spc="-150">
                <a:solidFill>
                  <a:schemeClr val="tx2"/>
                </a:solidFill>
                <a:latin typeface="Roboto Medium"/>
                <a:ea typeface="+mj-ea"/>
                <a:cs typeface="Roboto Medium"/>
              </a:defRPr>
            </a:lvl1pPr>
          </a:lstStyle>
          <a:p>
            <a:r>
              <a:rPr lang="en-US" b="1" dirty="0">
                <a:latin typeface="Arial"/>
                <a:cs typeface="Arial"/>
              </a:rPr>
              <a:t>Peer-reviewed publications using GBIF-mediated data</a:t>
            </a:r>
            <a:br>
              <a:rPr lang="en-US" b="1" dirty="0">
                <a:latin typeface="Arial"/>
                <a:cs typeface="Arial"/>
              </a:rPr>
            </a:br>
            <a:r>
              <a:rPr lang="en-US" sz="1800" i="1" dirty="0">
                <a:latin typeface="Arial Narrow"/>
                <a:cs typeface="Arial Narrow"/>
              </a:rPr>
              <a:t>through 30 Apr 2018</a:t>
            </a:r>
            <a:endParaRPr lang="en-US" sz="2400" b="1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02" y="1516366"/>
            <a:ext cx="8306635" cy="510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305227"/>
      </p:ext>
    </p:extLst>
  </p:cSld>
  <p:clrMapOvr>
    <a:masterClrMapping/>
  </p:clrMapOvr>
</p:sld>
</file>

<file path=ppt/theme/theme1.xml><?xml version="1.0" encoding="utf-8"?>
<a:theme xmlns:a="http://schemas.openxmlformats.org/drawingml/2006/main" name="Modern Swiss">
  <a:themeElements>
    <a:clrScheme name="Custom 1">
      <a:dk1>
        <a:srgbClr val="231F20"/>
      </a:dk1>
      <a:lt1>
        <a:srgbClr val="FFFFFF"/>
      </a:lt1>
      <a:dk2>
        <a:srgbClr val="3A3533"/>
      </a:dk2>
      <a:lt2>
        <a:srgbClr val="E8E8E8"/>
      </a:lt2>
      <a:accent1>
        <a:srgbClr val="3E9034"/>
      </a:accent1>
      <a:accent2>
        <a:srgbClr val="175C99"/>
      </a:accent2>
      <a:accent3>
        <a:srgbClr val="40BFFF"/>
      </a:accent3>
      <a:accent4>
        <a:srgbClr val="7E466A"/>
      </a:accent4>
      <a:accent5>
        <a:srgbClr val="FDB002"/>
      </a:accent5>
      <a:accent6>
        <a:srgbClr val="D66F27"/>
      </a:accent6>
      <a:hlink>
        <a:srgbClr val="3C5F99"/>
      </a:hlink>
      <a:folHlink>
        <a:srgbClr val="636FB4"/>
      </a:folHlink>
    </a:clrScheme>
    <a:fontScheme name="Modern Swiss">
      <a:majorFont>
        <a:latin typeface="Arial"/>
        <a:ea typeface=""/>
        <a:cs typeface=""/>
      </a:majorFont>
      <a:minorFont>
        <a:latin typeface="Microsoft New Tai L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>
          <a:outerShdw dist="38100" dir="5400000" algn="t" rotWithShape="0">
            <a:schemeClr val="bg2">
              <a:alpha val="20000"/>
            </a:schemeClr>
          </a:outerShdw>
        </a:effectLst>
      </a:spPr>
      <a:bodyPr rtlCol="0" anchor="ctr"/>
      <a:lstStyle>
        <a:defPPr algn="ctr">
          <a:lnSpc>
            <a:spcPct val="95000"/>
          </a:lnSpc>
          <a:defRPr b="1" dirty="0" smtClean="0">
            <a:solidFill>
              <a:schemeClr val="tx2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Modern Swiss">
      <a:dk1>
        <a:sysClr val="windowText" lastClr="000000"/>
      </a:dk1>
      <a:lt1>
        <a:sysClr val="window" lastClr="FFFFFF"/>
      </a:lt1>
      <a:dk2>
        <a:srgbClr val="3C3D3E"/>
      </a:dk2>
      <a:lt2>
        <a:srgbClr val="999683"/>
      </a:lt2>
      <a:accent1>
        <a:srgbClr val="E34A06"/>
      </a:accent1>
      <a:accent2>
        <a:srgbClr val="31CCE8"/>
      </a:accent2>
      <a:accent3>
        <a:srgbClr val="C1C139"/>
      </a:accent3>
      <a:accent4>
        <a:srgbClr val="118E97"/>
      </a:accent4>
      <a:accent5>
        <a:srgbClr val="F9BD03"/>
      </a:accent5>
      <a:accent6>
        <a:srgbClr val="407026"/>
      </a:accent6>
      <a:hlink>
        <a:srgbClr val="3C3D3E"/>
      </a:hlink>
      <a:folHlink>
        <a:srgbClr val="999683"/>
      </a:folHlink>
    </a:clrScheme>
    <a:fontScheme name="Modern Swiss">
      <a:majorFont>
        <a:latin typeface="Arial"/>
        <a:ea typeface=""/>
        <a:cs typeface=""/>
      </a:majorFont>
      <a:minorFont>
        <a:latin typeface="Microsoft New Tai L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odern Swiss">
      <a:dk1>
        <a:sysClr val="windowText" lastClr="000000"/>
      </a:dk1>
      <a:lt1>
        <a:sysClr val="window" lastClr="FFFFFF"/>
      </a:lt1>
      <a:dk2>
        <a:srgbClr val="3C3D3E"/>
      </a:dk2>
      <a:lt2>
        <a:srgbClr val="999683"/>
      </a:lt2>
      <a:accent1>
        <a:srgbClr val="E34A06"/>
      </a:accent1>
      <a:accent2>
        <a:srgbClr val="31CCE8"/>
      </a:accent2>
      <a:accent3>
        <a:srgbClr val="C1C139"/>
      </a:accent3>
      <a:accent4>
        <a:srgbClr val="118E97"/>
      </a:accent4>
      <a:accent5>
        <a:srgbClr val="F9BD03"/>
      </a:accent5>
      <a:accent6>
        <a:srgbClr val="407026"/>
      </a:accent6>
      <a:hlink>
        <a:srgbClr val="3C3D3E"/>
      </a:hlink>
      <a:folHlink>
        <a:srgbClr val="999683"/>
      </a:folHlink>
    </a:clrScheme>
    <a:fontScheme name="Modern Swiss">
      <a:majorFont>
        <a:latin typeface="Arial"/>
        <a:ea typeface=""/>
        <a:cs typeface=""/>
      </a:majorFont>
      <a:minorFont>
        <a:latin typeface="Microsoft New Tai L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15567</TotalTime>
  <Words>2137</Words>
  <Application>Microsoft Macintosh PowerPoint</Application>
  <PresentationFormat>On-screen Show (4:3)</PresentationFormat>
  <Paragraphs>383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Arial Narrow</vt:lpstr>
      <vt:lpstr>Modern Swiss</vt:lpstr>
      <vt:lpstr>Overview</vt:lpstr>
      <vt:lpstr>PowerPoint Presentation</vt:lpstr>
      <vt:lpstr>Current network</vt:lpstr>
      <vt:lpstr>GBIF.org Web traffic  2018 to date</vt:lpstr>
      <vt:lpstr>Data published through GBIF.org</vt:lpstr>
      <vt:lpstr>Occurrence records published during 2018, by country</vt:lpstr>
      <vt:lpstr>Total number of occurrence records published by country as  of  30 Apr 2018</vt:lpstr>
      <vt:lpstr>Data download requests by country, 2018</vt:lpstr>
      <vt:lpstr> data access and use</vt:lpstr>
      <vt:lpstr>Peer-reviewed uses, by country and region 2018 to date</vt:lpstr>
      <vt:lpstr>Featured research Mar 2018 1 / 3</vt:lpstr>
      <vt:lpstr>Featured research Mar 2018 2 / 3</vt:lpstr>
      <vt:lpstr>Featured research Mar 2018 3 / 3</vt:lpstr>
      <vt:lpstr>Featured research Apr 2018 1 / 2</vt:lpstr>
      <vt:lpstr>Featured research Apr 2018 2 / 2</vt:lpstr>
    </vt:vector>
  </TitlesOfParts>
  <Manager/>
  <Company/>
  <LinksUpToDate>false</LinksUpToDate>
  <SharedDoc>false</SharedDoc>
  <HyperlinkBase/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GBIF Secretariat</dc:creator>
  <cp:keywords/>
  <dc:description/>
  <cp:lastModifiedBy>Kyle Copas</cp:lastModifiedBy>
  <cp:revision>642</cp:revision>
  <cp:lastPrinted>2016-09-24T08:43:58Z</cp:lastPrinted>
  <dcterms:created xsi:type="dcterms:W3CDTF">2014-02-07T03:47:22Z</dcterms:created>
  <dcterms:modified xsi:type="dcterms:W3CDTF">2018-05-09T12:33:00Z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1166664</vt:lpwstr>
  </property>
  <property fmtid="{D5CDD505-2E9C-101B-9397-08002B2CF9AE}" pid="3" name="NXPowerLiteSettings">
    <vt:lpwstr>F980073804F000</vt:lpwstr>
  </property>
  <property fmtid="{D5CDD505-2E9C-101B-9397-08002B2CF9AE}" pid="4" name="NXPowerLiteVersion">
    <vt:lpwstr>D5.0.2</vt:lpwstr>
  </property>
</Properties>
</file>