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3" r:id="rId2"/>
    <p:sldId id="330" r:id="rId3"/>
    <p:sldId id="325" r:id="rId4"/>
    <p:sldId id="327" r:id="rId5"/>
    <p:sldId id="329" r:id="rId6"/>
    <p:sldId id="314" r:id="rId7"/>
    <p:sldId id="321" r:id="rId8"/>
    <p:sldId id="315" r:id="rId9"/>
    <p:sldId id="306" r:id="rId10"/>
    <p:sldId id="322" r:id="rId11"/>
    <p:sldId id="331" r:id="rId12"/>
    <p:sldId id="334" r:id="rId13"/>
    <p:sldId id="333" r:id="rId14"/>
    <p:sldId id="33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rn Swiss" id="{FD2B0C0D-84C0-42ED-88AF-E5F83906AE8B}">
          <p14:sldIdLst>
            <p14:sldId id="313"/>
            <p14:sldId id="330"/>
            <p14:sldId id="325"/>
            <p14:sldId id="327"/>
            <p14:sldId id="329"/>
            <p14:sldId id="314"/>
            <p14:sldId id="321"/>
            <p14:sldId id="315"/>
            <p14:sldId id="306"/>
            <p14:sldId id="322"/>
            <p14:sldId id="331"/>
            <p14:sldId id="334"/>
            <p14:sldId id="333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66">
          <p15:clr>
            <a:srgbClr val="A4A3A4"/>
          </p15:clr>
        </p15:guide>
        <p15:guide id="2" orient="horz" pos="652">
          <p15:clr>
            <a:srgbClr val="A4A3A4"/>
          </p15:clr>
        </p15:guide>
        <p15:guide id="3" orient="horz" pos="422">
          <p15:clr>
            <a:srgbClr val="A4A3A4"/>
          </p15:clr>
        </p15:guide>
        <p15:guide id="4" orient="horz" pos="812">
          <p15:clr>
            <a:srgbClr val="A4A3A4"/>
          </p15:clr>
        </p15:guide>
        <p15:guide id="5" orient="horz" pos="1776">
          <p15:clr>
            <a:srgbClr val="A4A3A4"/>
          </p15:clr>
        </p15:guide>
        <p15:guide id="6" orient="horz" pos="3087">
          <p15:clr>
            <a:srgbClr val="A4A3A4"/>
          </p15:clr>
        </p15:guide>
        <p15:guide id="7" orient="horz" pos="2184">
          <p15:clr>
            <a:srgbClr val="A4A3A4"/>
          </p15:clr>
        </p15:guide>
        <p15:guide id="8" orient="horz" pos="493">
          <p15:clr>
            <a:srgbClr val="A4A3A4"/>
          </p15:clr>
        </p15:guide>
        <p15:guide id="9" pos="2699" userDrawn="1">
          <p15:clr>
            <a:srgbClr val="A4A3A4"/>
          </p15:clr>
        </p15:guide>
        <p15:guide id="10" pos="374">
          <p15:clr>
            <a:srgbClr val="A4A3A4"/>
          </p15:clr>
        </p15:guide>
        <p15:guide id="11" pos="5465" userDrawn="1">
          <p15:clr>
            <a:srgbClr val="A4A3A4"/>
          </p15:clr>
        </p15:guide>
        <p15:guide id="12" pos="2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FB4"/>
    <a:srgbClr val="E5FFFF"/>
    <a:srgbClr val="006747"/>
    <a:srgbClr val="7D466A"/>
    <a:srgbClr val="3C5F99"/>
    <a:srgbClr val="429023"/>
    <a:srgbClr val="40BFFF"/>
    <a:srgbClr val="000090"/>
    <a:srgbClr val="509E2F"/>
    <a:srgbClr val="175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0812" autoAdjust="0"/>
  </p:normalViewPr>
  <p:slideViewPr>
    <p:cSldViewPr snapToGrid="0" snapToObjects="1">
      <p:cViewPr varScale="1">
        <p:scale>
          <a:sx n="114" d="100"/>
          <a:sy n="114" d="100"/>
        </p:scale>
        <p:origin x="1000" y="176"/>
      </p:cViewPr>
      <p:guideLst>
        <p:guide orient="horz" pos="3966"/>
        <p:guide orient="horz" pos="652"/>
        <p:guide orient="horz" pos="422"/>
        <p:guide orient="horz" pos="812"/>
        <p:guide orient="horz" pos="1776"/>
        <p:guide orient="horz" pos="3087"/>
        <p:guide orient="horz" pos="2184"/>
        <p:guide orient="horz" pos="493"/>
        <p:guide pos="2699"/>
        <p:guide pos="374"/>
        <p:guide pos="5465"/>
        <p:guide pos="22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3232"/>
    </p:cViewPr>
  </p:sorterViewPr>
  <p:notesViewPr>
    <p:cSldViewPr snapToGrid="0" snapToObjects="1">
      <p:cViewPr>
        <p:scale>
          <a:sx n="66" d="100"/>
          <a:sy n="66" d="100"/>
        </p:scale>
        <p:origin x="-2748" y="-1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8EB65-FCB1-492D-96F1-1EEFDB36395A}" type="datetimeFigureOut">
              <a:rPr lang="en-US" smtClean="0">
                <a:latin typeface="Arial"/>
              </a:rPr>
              <a:t>11/14/18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7C37-3688-416D-8869-513F3AB67DF6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8272A57C-5FAA-4E66-BDD9-A79C3D547D7C}" type="datetimeFigureOut">
              <a:rPr lang="en-US" smtClean="0"/>
              <a:pPr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F19303DE-3E45-4DD3-9505-92EF4803E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228600" indent="-114300" algn="l" defTabSz="914400" rtl="0" eaLnBrk="1" latinLnBrk="0" hangingPunct="1">
      <a:lnSpc>
        <a:spcPct val="100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2pPr>
    <a:lvl3pPr marL="3429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3pPr>
    <a:lvl4pPr marL="4572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4pPr>
    <a:lvl5pPr marL="5715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22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43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04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/>
              <a:t>Useful</a:t>
            </a:r>
            <a:r>
              <a:rPr lang="en-US" sz="4400" baseline="0"/>
              <a:t> to see GBIF in its different modalities:</a:t>
            </a:r>
          </a:p>
          <a:p>
            <a:pPr marL="114300" indent="-114300"/>
            <a:r>
              <a:rPr lang="en-US" sz="4400" baseline="0"/>
              <a:t>A window on biodiversity</a:t>
            </a:r>
          </a:p>
          <a:p>
            <a:pPr marL="114300" indent="-114300"/>
            <a:r>
              <a:rPr lang="en-US" sz="4400" baseline="0"/>
              <a:t>An informatics infrastructure focuseD on tools and standards in service to science and society</a:t>
            </a:r>
          </a:p>
          <a:p>
            <a:pPr marL="114300" indent="-114300"/>
            <a:r>
              <a:rPr lang="en-US" sz="4400" baseline="0"/>
              <a:t>A global network on bioinformatics</a:t>
            </a:r>
            <a:endParaRPr lang="en-US" sz="4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0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04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8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61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74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9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74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407150"/>
            <a:ext cx="75828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0"/>
            <a:ext cx="4229100" cy="1703287"/>
          </a:xfrm>
        </p:spPr>
        <p:txBody>
          <a:bodyPr>
            <a:spAutoFit/>
          </a:bodyPr>
          <a:lstStyle>
            <a:lvl1pPr>
              <a:defRPr sz="5800" b="0" i="0" kern="100" spc="-2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106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IF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</a:t>
            </a:r>
            <a:r>
              <a:rPr lang="en-US" dirty="0" err="1"/>
              <a:t>slidedoc</a:t>
            </a:r>
            <a:r>
              <a:rPr lang="en-US" dirty="0"/>
              <a:t>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bg1"/>
                </a:solidFill>
              </a:defRPr>
            </a:lvl1pPr>
            <a:lvl2pPr>
              <a:defRPr b="1">
                <a:solidFill>
                  <a:srgbClr val="FDB002"/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64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 userDrawn="1"/>
        </p:nvCxnSpPr>
        <p:spPr>
          <a:xfrm>
            <a:off x="457200" y="6178550"/>
            <a:ext cx="14971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62600"/>
            <a:ext cx="5562600" cy="7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>
            <a:lvl1pPr>
              <a:defRPr i="0">
                <a:solidFill>
                  <a:schemeClr val="accent6"/>
                </a:solidFill>
              </a:defRPr>
            </a:lvl1pPr>
            <a:lvl2pPr>
              <a:defRPr sz="1600" b="0" i="0">
                <a:solidFill>
                  <a:srgbClr val="40BFFF"/>
                </a:solidFill>
                <a:latin typeface="Arial"/>
                <a:cs typeface="Arial"/>
              </a:defRPr>
            </a:lvl2pPr>
            <a:lvl3pPr marL="185738" indent="-185738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71450" indent="-171450">
              <a:buFont typeface="Arial"/>
              <a:buChar char="​"/>
              <a:defRPr>
                <a:solidFill>
                  <a:schemeClr val="bg2"/>
                </a:solidFill>
              </a:defRPr>
            </a:lvl4pPr>
            <a:lvl5pPr marL="449263" indent="-17145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Arial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900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All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More</a:t>
            </a:r>
          </a:p>
          <a:p>
            <a:pPr lvl="8"/>
            <a:r>
              <a:rPr lang="en-US" dirty="0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8558560" y="6397715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 flipH="1">
            <a:off x="8444512" y="6397715"/>
            <a:ext cx="457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  <a:latin typeface="Arial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2" r:id="rId4"/>
    <p:sldLayoutId id="2147483663" r:id="rId5"/>
    <p:sldLayoutId id="2147483656" r:id="rId6"/>
    <p:sldLayoutId id="2147483658" r:id="rId7"/>
    <p:sldLayoutId id="2147483650" r:id="rId8"/>
    <p:sldLayoutId id="2147483657" r:id="rId9"/>
    <p:sldLayoutId id="2147483659" r:id="rId10"/>
    <p:sldLayoutId id="2147483654" r:id="rId11"/>
    <p:sldLayoutId id="2147483660" r:id="rId12"/>
    <p:sldLayoutId id="2147483655" r:id="rId13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0" i="0" kern="1200" spc="-15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b="0" i="1" kern="1200">
          <a:solidFill>
            <a:srgbClr val="D66F27"/>
          </a:solidFill>
          <a:latin typeface="Arial Narrow"/>
          <a:ea typeface="+mn-ea"/>
          <a:cs typeface="Arial Narrow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i="0" kern="1200">
          <a:solidFill>
            <a:schemeClr val="accent2"/>
          </a:solidFill>
          <a:latin typeface="Arial"/>
          <a:ea typeface="+mn-ea"/>
          <a:cs typeface="Arial"/>
        </a:defRPr>
      </a:lvl2pPr>
      <a:lvl3pPr marL="285750" indent="-28575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65113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Arial"/>
          <a:ea typeface="+mn-ea"/>
          <a:cs typeface="Arial"/>
        </a:defRPr>
      </a:lvl4pPr>
      <a:lvl5pPr marL="449263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/>
          <a:ea typeface="+mn-ea"/>
          <a:cs typeface="Arial"/>
        </a:defRPr>
      </a:lvl5pPr>
      <a:lvl6pPr marL="622300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Arial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Arial Narrow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bif.org/occurrence/184505432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2JA9oHe" TargetMode="External"/><Relationship Id="rId3" Type="http://schemas.openxmlformats.org/officeDocument/2006/relationships/hyperlink" Target="https://doi.org/10.1371/journal.pone.0203561" TargetMode="External"/><Relationship Id="rId7" Type="http://schemas.openxmlformats.org/officeDocument/2006/relationships/hyperlink" Target="https://doi.org/10.1111/jbi.1340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111/jse.12456" TargetMode="External"/><Relationship Id="rId5" Type="http://schemas.openxmlformats.org/officeDocument/2006/relationships/hyperlink" Target="https://doi.org/10.1186/s13071-018-3066-3" TargetMode="External"/><Relationship Id="rId4" Type="http://schemas.openxmlformats.org/officeDocument/2006/relationships/hyperlink" Target="https://doi.org/10.1007/978-3-319-76445-0_10" TargetMode="External"/><Relationship Id="rId9" Type="http://schemas.openxmlformats.org/officeDocument/2006/relationships/hyperlink" Target="https://doi.org/10.1111/1365-2745.13057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93/icesjms/fsy113" TargetMode="External"/><Relationship Id="rId3" Type="http://schemas.openxmlformats.org/officeDocument/2006/relationships/hyperlink" Target="https://doi.org/10.1007/s10531-018-1627-6" TargetMode="External"/><Relationship Id="rId7" Type="http://schemas.openxmlformats.org/officeDocument/2006/relationships/hyperlink" Target="https://doi.org/10.1016/j.jnc.2018.08.01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007/s10531-018-1630-y" TargetMode="External"/><Relationship Id="rId5" Type="http://schemas.openxmlformats.org/officeDocument/2006/relationships/hyperlink" Target="https://doi.org/10.1038/s41437-018-0141-7" TargetMode="External"/><Relationship Id="rId4" Type="http://schemas.openxmlformats.org/officeDocument/2006/relationships/hyperlink" Target="https://arxiv.org/abs/1809.07725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11/1365-2664.13274" TargetMode="External"/><Relationship Id="rId3" Type="http://schemas.openxmlformats.org/officeDocument/2006/relationships/hyperlink" Target="https://doi.org/10.1093/botlinnean/boy063" TargetMode="External"/><Relationship Id="rId7" Type="http://schemas.openxmlformats.org/officeDocument/2006/relationships/hyperlink" Target="https://doi.org/10.1038/s41467-018-06732-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111/mec.14898" TargetMode="External"/><Relationship Id="rId5" Type="http://schemas.openxmlformats.org/officeDocument/2006/relationships/hyperlink" Target="https://doi.org/10.1007/978-3-030-00671-6_13" TargetMode="External"/><Relationship Id="rId4" Type="http://schemas.openxmlformats.org/officeDocument/2006/relationships/hyperlink" Target="https://doi.org/10.1007/s10530-018-1860-7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2/ece3.4526" TargetMode="External"/><Relationship Id="rId3" Type="http://schemas.openxmlformats.org/officeDocument/2006/relationships/hyperlink" Target="https://doi.org/10.1098/rspb.2018.1314" TargetMode="External"/><Relationship Id="rId7" Type="http://schemas.openxmlformats.org/officeDocument/2006/relationships/hyperlink" Target="https://doi.org/10.1016/bs.aecr.2018.06.00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186/s12936-018-2500-5" TargetMode="External"/><Relationship Id="rId5" Type="http://schemas.openxmlformats.org/officeDocument/2006/relationships/hyperlink" Target="https://doi.org/10.1007/s10722-018-0706-6" TargetMode="External"/><Relationship Id="rId4" Type="http://schemas.openxmlformats.org/officeDocument/2006/relationships/hyperlink" Target="https://doi.org/10.4102/abc.v48i1.2330" TargetMode="External"/><Relationship Id="rId9" Type="http://schemas.openxmlformats.org/officeDocument/2006/relationships/hyperlink" Target="https://doi.org/10.1016/j.scitotenv.2018.10.28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bif.org/the-gbif-networ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analytics/globa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countr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countr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94927" y="358924"/>
            <a:ext cx="4891874" cy="821429"/>
          </a:xfrm>
        </p:spPr>
        <p:txBody>
          <a:bodyPr/>
          <a:lstStyle/>
          <a:p>
            <a:pPr algn="r"/>
            <a:r>
              <a:rPr lang="en-US" sz="4000" b="1">
                <a:solidFill>
                  <a:srgbClr val="3E9034"/>
                </a:solidFill>
              </a:rPr>
              <a:t>Overview</a:t>
            </a:r>
            <a:endParaRPr lang="en-US" sz="4000" b="1" dirty="0">
              <a:solidFill>
                <a:srgbClr val="3E9034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63634" y="5595507"/>
            <a:ext cx="7284131" cy="1198284"/>
          </a:xfrm>
        </p:spPr>
        <p:txBody>
          <a:bodyPr/>
          <a:lstStyle/>
          <a:p>
            <a:endParaRPr lang="en-US" sz="800" b="0" dirty="0">
              <a:solidFill>
                <a:schemeClr val="tx1"/>
              </a:solidFill>
            </a:endParaRPr>
          </a:p>
          <a:p>
            <a:r>
              <a:rPr lang="en-US" sz="800" b="0" dirty="0">
                <a:solidFill>
                  <a:schemeClr val="tx1"/>
                </a:solidFill>
              </a:rPr>
              <a:t>Purple gromwell (</a:t>
            </a:r>
            <a:r>
              <a:rPr lang="en-US" sz="800" b="0" i="0" dirty="0" err="1">
                <a:solidFill>
                  <a:schemeClr val="tx1"/>
                </a:solidFill>
              </a:rPr>
              <a:t>Lithospermum</a:t>
            </a:r>
            <a:r>
              <a:rPr lang="en-US" sz="800" b="0" i="0" dirty="0">
                <a:solidFill>
                  <a:schemeClr val="tx1"/>
                </a:solidFill>
              </a:rPr>
              <a:t> </a:t>
            </a:r>
            <a:r>
              <a:rPr lang="en-US" sz="800" b="0" i="0" dirty="0" err="1">
                <a:solidFill>
                  <a:schemeClr val="tx1"/>
                </a:solidFill>
              </a:rPr>
              <a:t>purpurocaeruleum</a:t>
            </a:r>
            <a:r>
              <a:rPr lang="en-US" sz="800" b="0" dirty="0">
                <a:solidFill>
                  <a:schemeClr val="tx1"/>
                </a:solidFill>
              </a:rPr>
              <a:t>), </a:t>
            </a:r>
            <a:r>
              <a:rPr lang="en-US" sz="800" b="0" dirty="0" err="1">
                <a:solidFill>
                  <a:schemeClr val="tx1"/>
                </a:solidFill>
              </a:rPr>
              <a:t>Romaguets</a:t>
            </a:r>
            <a:r>
              <a:rPr lang="en-US" sz="800" b="0" dirty="0">
                <a:solidFill>
                  <a:schemeClr val="tx1"/>
                </a:solidFill>
              </a:rPr>
              <a:t>, Catalonia, Spain, 15 May 2018. </a:t>
            </a:r>
            <a:br>
              <a:rPr lang="en-US" sz="800" b="0" dirty="0">
                <a:solidFill>
                  <a:schemeClr val="tx1"/>
                </a:solidFill>
              </a:rPr>
            </a:br>
            <a:r>
              <a:rPr lang="en-US" sz="800" b="0" dirty="0">
                <a:solidFill>
                  <a:schemeClr val="tx1"/>
                </a:solidFill>
              </a:rPr>
              <a:t>Photo </a:t>
            </a:r>
            <a:r>
              <a:rPr lang="en-US" sz="800" b="0" dirty="0" err="1">
                <a:solidFill>
                  <a:schemeClr val="tx1"/>
                </a:solidFill>
              </a:rPr>
              <a:t>ressotaelspeus</a:t>
            </a:r>
            <a:r>
              <a:rPr lang="en-US" sz="800" b="0" dirty="0">
                <a:solidFill>
                  <a:schemeClr val="tx1"/>
                </a:solidFill>
              </a:rPr>
              <a:t> </a:t>
            </a:r>
            <a:r>
              <a:rPr lang="mr-IN" sz="800" b="0" dirty="0">
                <a:solidFill>
                  <a:schemeClr val="tx1"/>
                </a:solidFill>
              </a:rPr>
              <a:t>BY-</a:t>
            </a:r>
            <a:r>
              <a:rPr lang="en-US" sz="800" b="0" dirty="0">
                <a:solidFill>
                  <a:schemeClr val="tx1"/>
                </a:solidFill>
              </a:rPr>
              <a:t>NC</a:t>
            </a:r>
            <a:r>
              <a:rPr lang="mr-IN" sz="800" b="0" dirty="0">
                <a:solidFill>
                  <a:schemeClr val="tx1"/>
                </a:solidFill>
              </a:rPr>
              <a:t> </a:t>
            </a:r>
            <a:r>
              <a:rPr lang="en-US" sz="800" b="0" dirty="0">
                <a:solidFill>
                  <a:schemeClr val="tx1"/>
                </a:solidFill>
              </a:rPr>
              <a:t>3</a:t>
            </a:r>
            <a:r>
              <a:rPr lang="mr-IN" sz="800" b="0" dirty="0">
                <a:solidFill>
                  <a:schemeClr val="tx1"/>
                </a:solidFill>
              </a:rPr>
              <a:t>.0</a:t>
            </a:r>
            <a:r>
              <a:rPr lang="en-US" sz="800" b="0" dirty="0">
                <a:solidFill>
                  <a:schemeClr val="tx1"/>
                </a:solidFill>
              </a:rPr>
              <a:t> via </a:t>
            </a:r>
            <a:r>
              <a:rPr lang="en-US" sz="800" b="0" dirty="0" err="1">
                <a:solidFill>
                  <a:schemeClr val="tx1"/>
                </a:solidFill>
              </a:rPr>
              <a:t>Natusfera</a:t>
            </a:r>
            <a:r>
              <a:rPr lang="en-US" sz="800" b="0" dirty="0">
                <a:solidFill>
                  <a:schemeClr val="tx1"/>
                </a:solidFill>
              </a:rPr>
              <a:t> Citizen Science Observation Dataset </a:t>
            </a:r>
            <a:r>
              <a:rPr lang="en-US" sz="800" b="0" dirty="0">
                <a:solidFill>
                  <a:schemeClr val="tx1"/>
                </a:solidFill>
                <a:hlinkClick r:id="rId3"/>
              </a:rPr>
              <a:t>https://www.gbif.org/occurrence/1845054322</a:t>
            </a:r>
            <a:r>
              <a:rPr lang="en-US" sz="8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9842" y="5771440"/>
            <a:ext cx="1497013" cy="1022351"/>
          </a:xfrm>
        </p:spPr>
        <p:txBody>
          <a:bodyPr/>
          <a:lstStyle/>
          <a:p>
            <a:pPr algn="l"/>
            <a:r>
              <a:rPr lang="en-US" sz="1600" b="0" dirty="0">
                <a:solidFill>
                  <a:srgbClr val="000000"/>
                </a:solidFill>
              </a:rPr>
              <a:t>November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15" y="188886"/>
            <a:ext cx="3211984" cy="979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2" y="1185863"/>
            <a:ext cx="7961777" cy="5295244"/>
          </a:xfrm>
          <a:prstGeom prst="rect">
            <a:avLst/>
          </a:prstGeom>
          <a:ln w="12700" cmpd="sng">
            <a:noFill/>
          </a:ln>
        </p:spPr>
      </p:pic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ECB44856-BC19-4C4B-8E92-FC70D23F8732}"/>
              </a:ext>
            </a:extLst>
          </p:cNvPr>
          <p:cNvSpPr/>
          <p:nvPr/>
        </p:nvSpPr>
        <p:spPr>
          <a:xfrm>
            <a:off x="5712574" y="1781008"/>
            <a:ext cx="1367848" cy="13678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6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529121249"/>
              </p:ext>
            </p:extLst>
          </p:nvPr>
        </p:nvGraphicFramePr>
        <p:xfrm>
          <a:off x="4624237" y="4315582"/>
          <a:ext cx="3544525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021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lang="en-US" sz="1400" b="0" i="1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# of papers by region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Europe &amp; Central 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385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Latin </a:t>
                      </a:r>
                      <a:r>
                        <a:rPr lang="en-US" sz="1600" baseline="0" dirty="0">
                          <a:latin typeface="Arial Narrow"/>
                          <a:cs typeface="Arial Narrow"/>
                        </a:rPr>
                        <a:t>America &amp; the Caribbean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221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North</a:t>
                      </a:r>
                      <a:r>
                        <a:rPr lang="en-US" sz="1600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dirty="0">
                          <a:latin typeface="Arial Narrow"/>
                          <a:cs typeface="Arial Narrow"/>
                        </a:rPr>
                        <a:t>America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206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118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Oceania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722208711"/>
              </p:ext>
            </p:extLst>
          </p:nvPr>
        </p:nvGraphicFramePr>
        <p:xfrm>
          <a:off x="520156" y="2836173"/>
          <a:ext cx="3105695" cy="3795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1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Total # of peer-reviewed papers by 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166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 dirty="0">
                          <a:latin typeface="Arial Narrow"/>
                          <a:cs typeface="Arial Narrow"/>
                        </a:rPr>
                        <a:t> Kingdom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Canada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France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 dirty="0"/>
              <a:t>Peer-reviewed uses, by country and region</a:t>
            </a:r>
            <a:br>
              <a:rPr lang="en-US" b="1" dirty="0"/>
            </a:br>
            <a:r>
              <a:rPr lang="en-US" sz="2000" i="1" dirty="0"/>
              <a:t>2018 to date</a:t>
            </a:r>
            <a:endParaRPr lang="en-US" i="1" dirty="0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 rot="16200000">
            <a:off x="-3246037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53BC5E-C4C7-2C41-AB65-CE8C474A4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367" y="685800"/>
            <a:ext cx="3551394" cy="35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1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September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1 / 2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150614"/>
              </p:ext>
            </p:extLst>
          </p:nvPr>
        </p:nvGraphicFramePr>
        <p:xfrm>
          <a:off x="3829050" y="488714"/>
          <a:ext cx="4854870" cy="576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Bieńkowski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AO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Orlova-Bienkowskaja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MJ (2018) Alien leaf beetles (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Coleoptera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Chrysomelidae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) of European Russia and some general tendencies of leaf beetle invasions.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PLoS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 ONE 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13(9): e0203561.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doi:10.1371/journal.pone.0203561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Russian Federation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Botella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C, Joly A, Bonnet P,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Monestiez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P &amp; Munoz F (2018) A Deep Learning Approach to Species Distribution Modelling.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Multimedia Tools and Applications for Environmental &amp; Biodiversity Informatics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doi:10.1007/978-3-319-76445-0_10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France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Cano J, Rodríguez A, Simpson H,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Tabah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EN, Gómez JF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Pullan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RL (2018) Modelling the spatial distribution of aquatic insects (Order Hemiptera) potentially involved in the transmission of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Mycobacterium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ulcerans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in Africa.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Parasites &amp; Vectors 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11: 501.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doi:10.1186/s13071-018-3066-3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Kingdom, Spain, Cameroon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Garroutte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Huettmann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F, Webb CO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Ickert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-Bond SM (2018) Biogeographic and anthropogenic correlates of Aleutian Islands plant diversity: A machine-learning approach.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Journal of Systematics and Evolution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56: 476-497.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6"/>
                        </a:rPr>
                        <a:t>doi:10.1111/jse.12456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States	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Herrera JP,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Borgerson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C,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Tongasoa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L et al. (2018) Estimating the population size of lemurs based on their mutualistic food trees.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Journal of Biogeography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7"/>
                        </a:rPr>
                        <a:t>doi:10.1111/jbi.13409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States, Madagascar, Canada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592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Mhaisen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FT, Ali AH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Khamees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NR (2018) Marine Fish Parasitology of Iraq: A Review and Checklists.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Biological and Applied Environmental Research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2(2): 231-297.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8"/>
                        </a:rPr>
                        <a:t>http://bit.ly/2JA9oHe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Sweden, Iraq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36874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Meineke EK, Classen AT, Sanders NJ &amp; Davies TJ (2018) Herbarium specimens reveal increasing herbivory over the past century.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Journal of Ecology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9"/>
                        </a:rPr>
                        <a:t>doi:10.1111/1365-2745.13057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States, Canada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1754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8039100" cy="450850"/>
          </a:xfrm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</a:rPr>
              <a:t>https://www.gbif.org/resource/search?contentType=literature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05391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September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2 / 2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197385"/>
              </p:ext>
            </p:extLst>
          </p:nvPr>
        </p:nvGraphicFramePr>
        <p:xfrm>
          <a:off x="3829050" y="488714"/>
          <a:ext cx="4854870" cy="543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Monteiro LM, Brum FT,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Pressey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RL et al. (2018) Evaluating the impact of future actions in minimizing vegetation loss from land conversion in the Brazilian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Cerrado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under climate change.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Biodiversity and Conservation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doi:10.1007/s10531-018-1627-6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Brazil, Australia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Nicolson N, Paton A, Phillips S &amp; Tucker A (2018) Specimens as research objects: reconciliation across distributed repositories to enable metadata propagation.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arXiv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1809.07725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arXiv.org/1809.07725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Kingdom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Orton MG, May JA, Ly W, Lee DJ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Adamowicz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SJ (2018) Is molecular evolution faster in the tropics?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Heredity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doi:10.1038/s41437-018-0141-7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Canada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Pelayo-Villamil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P,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Guisande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C,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Manjarrés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-Hernández A et al. (2018) Completeness of national freshwater fish species inventories around the world.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Biodiversity and Conservation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6"/>
                        </a:rPr>
                        <a:t>doi:10.1007/s10531-018-1630-y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; Colombia, Spain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Salinas-Rodríguez MM, Sajama MJ, Gutiérrez-Ortega JS, Ortega-Baes P &amp; Estrada-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Castillón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AE (2018) Identification of endemic vascular plant species hotspots and the effectiveness of the protected areas for their conservation in Sierra Madre Oriental, Mexico.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Journal for Nature Conservation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46: 6-27.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7"/>
                        </a:rPr>
                        <a:t>doi:10.1016/j.jnc.2018.08.012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Mexico, Argentina, Japan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Townhill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BL, Tinker J, Jones M et al. (2018) Harmful algal blooms and climate change: exploring future distribution changes.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ICES Journal of Marine Science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fsy113.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8"/>
                        </a:rPr>
                        <a:t>doi:10.1093/icesjms/fsy113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Kingdom, Canada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443743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8039100" cy="450850"/>
          </a:xfrm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</a:rPr>
              <a:t>https://www.gbif.org/resource/search?contentType=literature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2989392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October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1 / 2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553712"/>
              </p:ext>
            </p:extLst>
          </p:nvPr>
        </p:nvGraphicFramePr>
        <p:xfrm>
          <a:off x="3829050" y="488714"/>
          <a:ext cx="4890077" cy="543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5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Andrade BO,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Marchesi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E, Burkart S et al. (2018) Vascular plant species richness and distribution in the Río de la Plata grasslands.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Botanical Journal of the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Linnean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 Society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https://doi.org/10.1093/botlinnean/boy063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Brazil, Uruguay, Argentina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Ansong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Pergl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J,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Essl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F et al. (2018) Naturalized and invasive alien flora of Ghana.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Biological Invasions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https://doi.org/10.1007/s10530-018-1860-7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Ghana, Czechia, Austria, Germany, China, Australia, South Africa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van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Erp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Wevers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Huurdeman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H (2018) Constructing a Recipe Web from Historical Newspapers.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Lecture Notes in Computer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Science,The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 Semantic Web – ISWC 2018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https://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  <a:hlinkClick r:id="rId5"/>
                        </a:rPr>
                        <a:t>doi.org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/10.1007/978-3-030-00671-6_13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Netherlands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Helliwell EE, Faber-Hammond J, Lopez ZC et al. (2018) Rapid establishment of a flowering cline in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Medicago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polymorpha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after invasion of North America.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Molecular Ecology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6"/>
                        </a:rPr>
                        <a:t>https://doi.org/10.1111/mec.14898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459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Larcombe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MJ, Jordan GJ, Bryant D &amp; Higgins SI (2018) The dimensionality of niche space allows bounded and unbounded processes to jointly influence diversification.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Nature Communications</a:t>
                      </a:r>
                      <a:r>
                        <a:rPr lang="en-US" sz="1200" i="0" dirty="0">
                          <a:latin typeface="Arial Narrow"/>
                          <a:cs typeface="Arial Narrow"/>
                        </a:rPr>
                        <a:t> 9: 4258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7"/>
                        </a:rPr>
                        <a:t>https://doi.org/10.1038/s41467-018-06732-x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New Zealand, Australia, Germany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Mancini F, Coghill GM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Lusseau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D (2018) Quantifying wildlife watchers’ preferences to investigate the overlap between recreational and conservation value of natural areas.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Journal of Applied Ecology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8"/>
                        </a:rPr>
                        <a:t>https://doi.org/10.1111/1365-2664.13274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Kingdom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758206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5" y="6634976"/>
            <a:ext cx="8039099" cy="223024"/>
          </a:xfrm>
          <a:noFill/>
        </p:spPr>
        <p:txBody>
          <a:bodyPr/>
          <a:lstStyle/>
          <a:p>
            <a:pPr algn="r"/>
            <a:r>
              <a:rPr lang="en-US" sz="1100" dirty="0">
                <a:solidFill>
                  <a:srgbClr val="175CA1"/>
                </a:solidFill>
              </a:rPr>
              <a:t>https://</a:t>
            </a:r>
            <a:r>
              <a:rPr lang="en-US" sz="1100" dirty="0" err="1">
                <a:solidFill>
                  <a:srgbClr val="175CA1"/>
                </a:solidFill>
              </a:rPr>
              <a:t>www.gbif.org</a:t>
            </a:r>
            <a:r>
              <a:rPr lang="en-US" sz="1100" dirty="0">
                <a:solidFill>
                  <a:srgbClr val="175CA1"/>
                </a:solidFill>
              </a:rPr>
              <a:t>/resource/</a:t>
            </a:r>
            <a:r>
              <a:rPr lang="en-US" sz="1100" dirty="0" err="1">
                <a:solidFill>
                  <a:srgbClr val="175CA1"/>
                </a:solidFill>
              </a:rPr>
              <a:t>search?contentType</a:t>
            </a:r>
            <a:r>
              <a:rPr lang="en-US" sz="1100" dirty="0">
                <a:solidFill>
                  <a:srgbClr val="175CA1"/>
                </a:solidFill>
              </a:rPr>
              <a:t>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075993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October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2 / 2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209898"/>
              </p:ext>
            </p:extLst>
          </p:nvPr>
        </p:nvGraphicFramePr>
        <p:xfrm>
          <a:off x="3829050" y="488714"/>
          <a:ext cx="4864395" cy="612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Miller EC, Hayashi KT, Song D &amp; Wiens JJ (2018) Explaining the ocean's richest biodiversity hotspot and global patterns of fish diversity.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Proceedings of the Royal Society B: Biological Sciences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https://doi.org/10.1098/rspb.2018.1314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States, China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1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Neves IQ, Da Luz Mathias M, Bastos-Silveira C (2018) The terrestrial mammals of Mozambique: Integrating dispersed biodiversity data.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Bothalia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https://doi.org/10.4102/abc.v48i1.2330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Portugal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Pradheep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K, Singh M, Sultan SM, Singh K,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Parimalan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R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Ahlawat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SP (2018) Diversity in wild relatives of wheat: an expedition collection from cold-arid Indian Himalayas. Genetic Resources and Crop Evolution.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https://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  <a:hlinkClick r:id="rId5"/>
                        </a:rPr>
                        <a:t>doi.org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/10.1007/s10722-018-0706-6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India  Agriculture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Pfeffer DA, Lucas TCD, May D et al. (2018)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malariaAtlas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an R interface to global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malariometric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data hosted by the Malaria Atlas Project. Malaria Journal.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6"/>
                        </a:rPr>
                        <a:t>https://doi.org/10.1186/s12936-018-2500-5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Kingdom, United States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Pocock MJO, Chandler M, Bonney R et al. (2018) A Vision for Global Biodiversity Monitoring With Citizen Science.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7"/>
                        </a:rPr>
                        <a:t>https://doi.org/10.1016/bs.aecr.2018.06.003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Kingdom, United States, Denmark, Brazil, Chile, Kenya, New Zealand, Madagascar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19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Thapa A, Wu R, Hu Y et al. (2018) Predicting the potential distribution of the endangered red panda across its entire range using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MaxEnt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modeling. Ecology and Evolution.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8"/>
                        </a:rPr>
                        <a:t>https://doi.org/10.1002/ece3.4526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China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231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Wan JZ, Wang CJ &amp; Yu FH (2019) Large-scale environmental niche variation between clonal and non-clonal plant species: Roles of clonal growth organs and ecoregions.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Science of The Total Environment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9"/>
                        </a:rPr>
                        <a:t>https://doi.org/10.1016/j.scitotenv.2018.10.280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China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413642"/>
                  </a:ext>
                </a:extLst>
              </a:tr>
            </a:tbl>
          </a:graphicData>
        </a:graphic>
      </p:graphicFrame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7108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4"/>
          <p:cNvSpPr>
            <a:spLocks noGrp="1"/>
          </p:cNvSpPr>
          <p:nvPr>
            <p:ph type="body" sz="quarter" idx="32"/>
          </p:nvPr>
        </p:nvSpPr>
        <p:spPr>
          <a:xfrm>
            <a:off x="457200" y="4029936"/>
            <a:ext cx="1022480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59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28" y="-63462"/>
            <a:ext cx="3671164" cy="243765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2319870"/>
            <a:ext cx="4863307" cy="1083733"/>
          </a:xfrm>
        </p:spPr>
        <p:txBody>
          <a:bodyPr/>
          <a:lstStyle/>
          <a:p>
            <a:r>
              <a:rPr lang="fi-FI" sz="6000" dirty="0">
                <a:solidFill>
                  <a:schemeClr val="bg1"/>
                </a:solidFill>
              </a:rPr>
              <a:t>1,031,907,051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 THE NUMBERS </a:t>
            </a:r>
            <a:b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00" spc="-200" dirty="0">
                <a:solidFill>
                  <a:schemeClr val="bg1"/>
                </a:solidFill>
                <a:ea typeface="+mj-ea"/>
              </a:rPr>
              <a:t> 1  November  2018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2319870"/>
            <a:ext cx="3180159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41,499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200" y="2228136"/>
            <a:ext cx="3180160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Species occurrence records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Datasets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1"/>
          </p:nvPr>
        </p:nvSpPr>
        <p:spPr>
          <a:xfrm>
            <a:off x="5506641" y="3951879"/>
            <a:ext cx="1857408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1,297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5"/>
          </p:nvPr>
        </p:nvSpPr>
        <p:spPr>
          <a:xfrm>
            <a:off x="2098240" y="4017637"/>
            <a:ext cx="967997" cy="997153"/>
          </a:xfrm>
        </p:spPr>
        <p:txBody>
          <a:bodyPr anchor="b"/>
          <a:lstStyle/>
          <a:p>
            <a:r>
              <a:rPr lang="en-US" sz="6000" dirty="0">
                <a:solidFill>
                  <a:srgbClr val="E8E8E8"/>
                </a:solidFill>
              </a:rPr>
              <a:t>38</a:t>
            </a:r>
            <a:endParaRPr lang="en-US" dirty="0">
              <a:solidFill>
                <a:srgbClr val="E8E8E8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5506641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Publishers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2098240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Organizational Participants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37"/>
          </p:nvPr>
        </p:nvSpPr>
        <p:spPr>
          <a:xfrm>
            <a:off x="457200" y="3860145"/>
            <a:ext cx="1433852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Country Participants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5518306"/>
            <a:ext cx="4863307" cy="1083733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89.3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6000" dirty="0">
                <a:solidFill>
                  <a:schemeClr val="bg1"/>
                </a:solidFill>
              </a:rPr>
              <a:t>billion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5518306"/>
            <a:ext cx="3637359" cy="1083733"/>
          </a:xfrm>
        </p:spPr>
        <p:txBody>
          <a:bodyPr/>
          <a:lstStyle/>
          <a:p>
            <a:r>
              <a:rPr lang="is-IS" sz="6000" dirty="0">
                <a:solidFill>
                  <a:srgbClr val="FFFFFF"/>
                </a:solidFill>
              </a:rPr>
              <a:t>155,009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198" y="5426572"/>
            <a:ext cx="4103689" cy="295466"/>
          </a:xfrm>
        </p:spPr>
        <p:txBody>
          <a:bodyPr/>
          <a:lstStyle/>
          <a:p>
            <a:r>
              <a:rPr lang="en-US" dirty="0">
                <a:solidFill>
                  <a:srgbClr val="FDB002"/>
                </a:solidFill>
              </a:rPr>
              <a:t>Average records downloaded per month (2018)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5506641" y="5426572"/>
            <a:ext cx="3069594" cy="295466"/>
          </a:xfrm>
        </p:spPr>
        <p:txBody>
          <a:bodyPr/>
          <a:lstStyle/>
          <a:p>
            <a:r>
              <a:rPr lang="en-US" dirty="0" err="1">
                <a:solidFill>
                  <a:srgbClr val="FDB002"/>
                </a:solidFill>
              </a:rPr>
              <a:t>Avg</a:t>
            </a:r>
            <a:r>
              <a:rPr lang="en-US" dirty="0">
                <a:solidFill>
                  <a:srgbClr val="FDB002"/>
                </a:solidFill>
              </a:rPr>
              <a:t> monthly user sessions (2018)</a:t>
            </a:r>
          </a:p>
        </p:txBody>
      </p:sp>
    </p:spTree>
    <p:extLst>
      <p:ext uri="{BB962C8B-B14F-4D97-AF65-F5344CB8AC3E}">
        <p14:creationId xmlns:p14="http://schemas.microsoft.com/office/powerpoint/2010/main" val="384207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Current network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6" y="1285748"/>
            <a:ext cx="8195727" cy="4772282"/>
          </a:xfrm>
          <a:ln w="76200">
            <a:noFill/>
          </a:ln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7304856" cy="450850"/>
          </a:xfrm>
        </p:spPr>
        <p:txBody>
          <a:bodyPr/>
          <a:lstStyle/>
          <a:p>
            <a:pPr algn="r"/>
            <a:r>
              <a:rPr lang="en-US">
                <a:latin typeface="Arial Narrow"/>
                <a:hlinkClick r:id="rId4"/>
              </a:rPr>
              <a:t>https://www.gbif.org/the-gbif-network</a:t>
            </a:r>
            <a:endParaRPr lang="en-US">
              <a:latin typeface="Arial Narrow"/>
            </a:endParaRP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205302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 dirty="0" err="1"/>
              <a:t>GBIF.org</a:t>
            </a:r>
            <a:r>
              <a:rPr lang="en-US" b="1" dirty="0"/>
              <a:t> Web traffic </a:t>
            </a:r>
            <a:br>
              <a:rPr lang="en-US" b="1" dirty="0"/>
            </a:br>
            <a:r>
              <a:rPr lang="en-US" sz="2000" i="1" dirty="0"/>
              <a:t>2018 to date</a:t>
            </a:r>
            <a:endParaRPr lang="en-US" i="1" dirty="0"/>
          </a:p>
        </p:txBody>
      </p:sp>
      <p:graphicFrame>
        <p:nvGraphicFramePr>
          <p:cNvPr id="8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096643"/>
              </p:ext>
            </p:extLst>
          </p:nvPr>
        </p:nvGraphicFramePr>
        <p:xfrm>
          <a:off x="3613075" y="2091255"/>
          <a:ext cx="5196388" cy="417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702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Country/Territory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% Total 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2017 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Pages / Session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188,431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12.16%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2.70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96,414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6.22%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3.24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India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94,253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6.08%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3.09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71,952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4.64%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2.89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68,374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4.41%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3.78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60,942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3.93%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3.28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56,146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3.62%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2.74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56,129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3.62%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3.61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50,130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3.23%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38, 714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2.50%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4.57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pic>
        <p:nvPicPr>
          <p:cNvPr id="9" name="Content Placeholder 13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29" y="3960523"/>
            <a:ext cx="2824120" cy="1882747"/>
          </a:xfr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5737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Data published through GBIF.org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36" y="1169160"/>
            <a:ext cx="7000268" cy="5250201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6531546" cy="450850"/>
          </a:xfrm>
        </p:spPr>
        <p:txBody>
          <a:bodyPr/>
          <a:lstStyle/>
          <a:p>
            <a:pPr algn="r"/>
            <a:r>
              <a:rPr lang="en-US">
                <a:latin typeface="Arial Narrow"/>
                <a:hlinkClick r:id="rId3"/>
              </a:rPr>
              <a:t>www.gbif.org/analytics/global</a:t>
            </a:r>
            <a:endParaRPr lang="en-US">
              <a:latin typeface="Arial Narrow"/>
            </a:endParaRP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183576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236061189"/>
              </p:ext>
            </p:extLst>
          </p:nvPr>
        </p:nvGraphicFramePr>
        <p:xfrm>
          <a:off x="457198" y="2819400"/>
          <a:ext cx="3624148" cy="3687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582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New records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5/18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23,382,891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13,519,494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736564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12,683,465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South 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10,673,178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9,253,615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19563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6,455,901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147576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Norway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5,642,697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05771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4,217,580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00081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4,025,780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2,901,851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>
              <a:spcAft>
                <a:spcPts val="0"/>
              </a:spcAft>
            </a:pPr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6790" y="696211"/>
            <a:ext cx="3182052" cy="1228028"/>
          </a:xfrm>
        </p:spPr>
        <p:txBody>
          <a:bodyPr/>
          <a:lstStyle/>
          <a:p>
            <a:r>
              <a:rPr lang="en-US" b="1" dirty="0"/>
              <a:t>Occurrence records published during 2018, by country</a:t>
            </a:r>
            <a:br>
              <a:rPr lang="en-US" b="1" dirty="0"/>
            </a:br>
            <a:r>
              <a:rPr lang="en-US" i="1" dirty="0">
                <a:latin typeface="Arial Narrow"/>
                <a:cs typeface="Arial Narrow"/>
              </a:rPr>
              <a:t>as  of  31 Oct 2018</a:t>
            </a:r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FD757D-4A15-E44D-B23F-6EAE7527E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95868" y="999637"/>
            <a:ext cx="4390931" cy="439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2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524390"/>
          </a:xfrm>
        </p:spPr>
        <p:txBody>
          <a:bodyPr/>
          <a:lstStyle/>
          <a:p>
            <a:r>
              <a:rPr lang="en-US" b="1" dirty="0"/>
              <a:t>Total number of occurrence records published by country</a:t>
            </a:r>
            <a:br>
              <a:rPr lang="en-US" b="1" dirty="0"/>
            </a:br>
            <a:r>
              <a:rPr lang="en-US" sz="1800" i="1" dirty="0">
                <a:latin typeface="Arial Narrow"/>
                <a:cs typeface="Arial Narrow"/>
              </a:rPr>
              <a:t>as  of  31 Oct 2018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01262" y="6407149"/>
            <a:ext cx="6738787" cy="450850"/>
          </a:xfrm>
        </p:spPr>
        <p:txBody>
          <a:bodyPr/>
          <a:lstStyle/>
          <a:p>
            <a:pPr algn="r"/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9BD925-68EB-F245-8E97-C260C5EBF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84662" y="999632"/>
            <a:ext cx="4402137" cy="4408786"/>
          </a:xfrm>
          <a:prstGeom prst="rect">
            <a:avLst/>
          </a:prstGeo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376867966"/>
              </p:ext>
            </p:extLst>
          </p:nvPr>
        </p:nvGraphicFramePr>
        <p:xfrm>
          <a:off x="457200" y="2819400"/>
          <a:ext cx="3628235" cy="3683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954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Occurrences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4/18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States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351,241,153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81,854,130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79,837,930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74,871,062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64,624,201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46,040,998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805704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42,704,405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Netherlands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28,670,467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Norway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28,532,243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Denmark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27,920,029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45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853307" y="2603346"/>
            <a:ext cx="1455349" cy="145534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313440483"/>
              </p:ext>
            </p:extLst>
          </p:nvPr>
        </p:nvGraphicFramePr>
        <p:xfrm>
          <a:off x="461161" y="2832457"/>
          <a:ext cx="3637378" cy="3686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373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Downloads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05/18</a:t>
                      </a:r>
                      <a:r>
                        <a:rPr lang="en-US" sz="1300" i="1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20,454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19,555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12,331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Israel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10,131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6,374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6,240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604984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6,223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5,258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4,224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Chile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3,165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download requests by country, 2018</a:t>
            </a:r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8243EB-B1FD-4347-8565-9E6C29340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9348" y="1007693"/>
            <a:ext cx="4397451" cy="43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0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6200000">
            <a:off x="-3246037" y="3179409"/>
            <a:ext cx="6844412" cy="512767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 data access and use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57200" y="685800"/>
            <a:ext cx="8197333" cy="41433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tx2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Peer-reviewed publications using GBIF-mediated data</a:t>
            </a:r>
            <a:br>
              <a:rPr lang="en-US" b="1" dirty="0">
                <a:latin typeface="Arial"/>
                <a:cs typeface="Arial"/>
              </a:rPr>
            </a:br>
            <a:r>
              <a:rPr lang="en-US" sz="1800" i="1" dirty="0">
                <a:latin typeface="Arial Narrow"/>
                <a:cs typeface="Arial Narrow"/>
              </a:rPr>
              <a:t>through  31  August  2018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2ADB7-7461-7647-8B58-9D10D878B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77" y="1415143"/>
            <a:ext cx="8291637" cy="49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05227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Swiss">
  <a:themeElements>
    <a:clrScheme name="Custom 1">
      <a:dk1>
        <a:srgbClr val="231F20"/>
      </a:dk1>
      <a:lt1>
        <a:srgbClr val="FFFFFF"/>
      </a:lt1>
      <a:dk2>
        <a:srgbClr val="3A3533"/>
      </a:dk2>
      <a:lt2>
        <a:srgbClr val="E8E8E8"/>
      </a:lt2>
      <a:accent1>
        <a:srgbClr val="3E9034"/>
      </a:accent1>
      <a:accent2>
        <a:srgbClr val="175C99"/>
      </a:accent2>
      <a:accent3>
        <a:srgbClr val="40BFFF"/>
      </a:accent3>
      <a:accent4>
        <a:srgbClr val="7E466A"/>
      </a:accent4>
      <a:accent5>
        <a:srgbClr val="FDB002"/>
      </a:accent5>
      <a:accent6>
        <a:srgbClr val="D66F27"/>
      </a:accent6>
      <a:hlink>
        <a:srgbClr val="3C5F99"/>
      </a:hlink>
      <a:folHlink>
        <a:srgbClr val="636FB4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17510</TotalTime>
  <Words>1912</Words>
  <Application>Microsoft Macintosh PowerPoint</Application>
  <PresentationFormat>On-screen Show (4:3)</PresentationFormat>
  <Paragraphs>373</Paragraphs>
  <Slides>14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Arial Narrow</vt:lpstr>
      <vt:lpstr>Modern Swiss</vt:lpstr>
      <vt:lpstr>Overview</vt:lpstr>
      <vt:lpstr>PowerPoint Presentation</vt:lpstr>
      <vt:lpstr>Current network</vt:lpstr>
      <vt:lpstr>GBIF.org Web traffic  2018 to date</vt:lpstr>
      <vt:lpstr>Data published through GBIF.org</vt:lpstr>
      <vt:lpstr>Occurrence records published during 2018, by country as  of  31 Oct 2018</vt:lpstr>
      <vt:lpstr>Total number of occurrence records published by country as  of  31 Oct 2018</vt:lpstr>
      <vt:lpstr>Data download requests by country, 2018</vt:lpstr>
      <vt:lpstr> data access and use</vt:lpstr>
      <vt:lpstr>Peer-reviewed uses, by country and region 2018 to date</vt:lpstr>
      <vt:lpstr>Featured research September 2018 1 / 2</vt:lpstr>
      <vt:lpstr>Featured research September 2018 2 / 2</vt:lpstr>
      <vt:lpstr>Featured research October 2018 1 / 2</vt:lpstr>
      <vt:lpstr>Featured research October 2018 2 / 2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GBIF Secretariat</dc:creator>
  <cp:keywords/>
  <dc:description/>
  <cp:lastModifiedBy>Kyle Copas</cp:lastModifiedBy>
  <cp:revision>691</cp:revision>
  <cp:lastPrinted>2016-09-24T08:43:58Z</cp:lastPrinted>
  <dcterms:created xsi:type="dcterms:W3CDTF">2014-02-07T03:47:22Z</dcterms:created>
  <dcterms:modified xsi:type="dcterms:W3CDTF">2018-11-15T07:23:13Z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</Properties>
</file>