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330" r:id="rId3"/>
    <p:sldId id="325" r:id="rId4"/>
    <p:sldId id="327" r:id="rId5"/>
    <p:sldId id="329" r:id="rId6"/>
    <p:sldId id="314" r:id="rId7"/>
    <p:sldId id="321" r:id="rId8"/>
    <p:sldId id="315" r:id="rId9"/>
    <p:sldId id="306" r:id="rId10"/>
    <p:sldId id="322" r:id="rId11"/>
    <p:sldId id="323" r:id="rId12"/>
    <p:sldId id="331" r:id="rId13"/>
    <p:sldId id="332" r:id="rId14"/>
    <p:sldId id="33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14"/>
            <p14:sldId id="321"/>
            <p14:sldId id="315"/>
            <p14:sldId id="306"/>
            <p14:sldId id="322"/>
            <p14:sldId id="323"/>
            <p14:sldId id="331"/>
            <p14:sldId id="332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023"/>
    <a:srgbClr val="3C5F99"/>
    <a:srgbClr val="006747"/>
    <a:srgbClr val="40BFFF"/>
    <a:srgbClr val="E5FFFF"/>
    <a:srgbClr val="7D466A"/>
    <a:srgbClr val="636FB4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4" autoAdjust="0"/>
    <p:restoredTop sz="90717" autoAdjust="0"/>
  </p:normalViewPr>
  <p:slideViewPr>
    <p:cSldViewPr snapToGrid="0" snapToObjects="1">
      <p:cViewPr varScale="1">
        <p:scale>
          <a:sx n="134" d="100"/>
          <a:sy n="134" d="100"/>
        </p:scale>
        <p:origin x="-344" y="-112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087"/>
        <p:guide orient="horz" pos="2184"/>
        <p:guide orient="horz" pos="493"/>
        <p:guide pos="2866"/>
        <p:guide pos="374"/>
        <p:guide pos="5397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14/03/18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14/03/18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807806467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iocon.2017.12.034" TargetMode="External"/><Relationship Id="rId4" Type="http://schemas.openxmlformats.org/officeDocument/2006/relationships/hyperlink" Target="https://doi.org/10.1111/jbi.13154" TargetMode="External"/><Relationship Id="rId5" Type="http://schemas.openxmlformats.org/officeDocument/2006/relationships/hyperlink" Target="https://doi.org/10.1098/rsbl.2017.0566" TargetMode="External"/><Relationship Id="rId6" Type="http://schemas.openxmlformats.org/officeDocument/2006/relationships/hyperlink" Target="https://doi.org/10.1111/jbi.13172" TargetMode="External"/><Relationship Id="rId7" Type="http://schemas.openxmlformats.org/officeDocument/2006/relationships/hyperlink" Target="https://doi.org/10.1007/s10722-018-0610-0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bi.13171" TargetMode="External"/><Relationship Id="rId4" Type="http://schemas.openxmlformats.org/officeDocument/2006/relationships/hyperlink" Target="https://doi.org/10.1111/avsc.12363" TargetMode="External"/><Relationship Id="rId5" Type="http://schemas.openxmlformats.org/officeDocument/2006/relationships/hyperlink" Target="https://doi.org/10.1111/ele.12905" TargetMode="External"/><Relationship Id="rId6" Type="http://schemas.openxmlformats.org/officeDocument/2006/relationships/hyperlink" Target="https://doi.org/10.1007/s10340-017-0938-9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86/s40663-017-0120-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mam.12117" TargetMode="External"/><Relationship Id="rId4" Type="http://schemas.openxmlformats.org/officeDocument/2006/relationships/hyperlink" Target="https://doi.org/10.1007/s10531-018-1518-x" TargetMode="External"/><Relationship Id="rId5" Type="http://schemas.openxmlformats.org/officeDocument/2006/relationships/hyperlink" Target="https://doi.org/10.1038/s41559-017-0451-9" TargetMode="External"/><Relationship Id="rId6" Type="http://schemas.openxmlformats.org/officeDocument/2006/relationships/hyperlink" Target="https://doi.org/10.1007/s00300-018-2272-y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371/journal.pone.019288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iocon.2018.01.031" TargetMode="External"/><Relationship Id="rId4" Type="http://schemas.openxmlformats.org/officeDocument/2006/relationships/hyperlink" Target="https://doi.org/10.1111/gcb.14064" TargetMode="External"/><Relationship Id="rId5" Type="http://schemas.openxmlformats.org/officeDocument/2006/relationships/hyperlink" Target="https://doi.org/10.1038/s41467-018-02867-z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jbi.1318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hyperlink" Target="https://www.gbif.org/the-gbif-network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hyperlink" Target="http://www.gbif.org/analytics/globa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bif.org/country" TargetMode="Externa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54212" y="5595507"/>
            <a:ext cx="6757275" cy="1198284"/>
          </a:xfrm>
        </p:spPr>
        <p:txBody>
          <a:bodyPr/>
          <a:lstStyle/>
          <a:p>
            <a:endParaRPr lang="en-US" sz="800" b="0" dirty="0">
              <a:solidFill>
                <a:schemeClr val="tx1"/>
              </a:solidFill>
            </a:endParaRPr>
          </a:p>
          <a:p>
            <a:r>
              <a:rPr lang="en-US" sz="800" b="0" dirty="0">
                <a:solidFill>
                  <a:schemeClr val="tx1"/>
                </a:solidFill>
              </a:rPr>
              <a:t>Santo Domingo </a:t>
            </a:r>
            <a:r>
              <a:rPr lang="en-US" sz="800" b="0" dirty="0" err="1" smtClean="0">
                <a:solidFill>
                  <a:schemeClr val="tx1"/>
                </a:solidFill>
              </a:rPr>
              <a:t>curlytail</a:t>
            </a:r>
            <a:r>
              <a:rPr lang="en-US" sz="800" b="0" dirty="0" smtClean="0">
                <a:solidFill>
                  <a:schemeClr val="tx1"/>
                </a:solidFill>
              </a:rPr>
              <a:t> lizard (</a:t>
            </a:r>
            <a:r>
              <a:rPr lang="en-US" sz="800" b="0" i="0" dirty="0" err="1">
                <a:solidFill>
                  <a:schemeClr val="tx1"/>
                </a:solidFill>
              </a:rPr>
              <a:t>Leiocephalus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lunatus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subsp.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lunatus</a:t>
            </a:r>
            <a:r>
              <a:rPr lang="en-US" sz="800" b="0" dirty="0" smtClean="0">
                <a:solidFill>
                  <a:schemeClr val="tx1"/>
                </a:solidFill>
              </a:rPr>
              <a:t>)</a:t>
            </a:r>
            <a:r>
              <a:rPr lang="en-US" sz="800" b="0" dirty="0">
                <a:solidFill>
                  <a:schemeClr val="tx1"/>
                </a:solidFill>
              </a:rPr>
              <a:t>, Distrito </a:t>
            </a:r>
            <a:r>
              <a:rPr lang="en-US" sz="800" b="0" dirty="0" err="1">
                <a:solidFill>
                  <a:schemeClr val="tx1"/>
                </a:solidFill>
              </a:rPr>
              <a:t>Nacional</a:t>
            </a:r>
            <a:r>
              <a:rPr lang="en-US" sz="800" b="0" dirty="0">
                <a:solidFill>
                  <a:schemeClr val="tx1"/>
                </a:solidFill>
              </a:rPr>
              <a:t>, </a:t>
            </a:r>
            <a:r>
              <a:rPr lang="en-US" sz="800" b="0" dirty="0" smtClean="0">
                <a:solidFill>
                  <a:schemeClr val="tx1"/>
                </a:solidFill>
              </a:rPr>
              <a:t>Dominican Republic, 31 Jan 2018. </a:t>
            </a:r>
            <a:r>
              <a:rPr lang="en-US" sz="800" b="0" dirty="0">
                <a:solidFill>
                  <a:schemeClr val="tx1"/>
                </a:solidFill>
              </a:rPr>
              <a:t/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</a:t>
            </a:r>
            <a:r>
              <a:rPr lang="mr-IN" sz="800" b="0" dirty="0">
                <a:solidFill>
                  <a:schemeClr val="tx1"/>
                </a:solidFill>
              </a:rPr>
              <a:t>BY</a:t>
            </a:r>
            <a:r>
              <a:rPr lang="mr-IN" sz="800" b="0" dirty="0" smtClean="0">
                <a:solidFill>
                  <a:schemeClr val="tx1"/>
                </a:solidFill>
              </a:rPr>
              <a:t>-</a:t>
            </a:r>
            <a:r>
              <a:rPr lang="en-US" sz="800" b="0" dirty="0" smtClean="0">
                <a:solidFill>
                  <a:schemeClr val="tx1"/>
                </a:solidFill>
              </a:rPr>
              <a:t>NC-SA</a:t>
            </a:r>
            <a:r>
              <a:rPr lang="mr-IN" sz="800" b="0" dirty="0" smtClean="0">
                <a:solidFill>
                  <a:schemeClr val="tx1"/>
                </a:solidFill>
              </a:rPr>
              <a:t> </a:t>
            </a:r>
            <a:r>
              <a:rPr lang="en-US" sz="800" b="0" dirty="0" smtClean="0">
                <a:solidFill>
                  <a:schemeClr val="tx1"/>
                </a:solidFill>
              </a:rPr>
              <a:t>3</a:t>
            </a:r>
            <a:r>
              <a:rPr lang="mr-IN" sz="800" b="0" dirty="0" smtClean="0">
                <a:solidFill>
                  <a:schemeClr val="tx1"/>
                </a:solidFill>
              </a:rPr>
              <a:t>.0</a:t>
            </a:r>
            <a:r>
              <a:rPr lang="en-US" sz="800" b="0" dirty="0" smtClean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by </a:t>
            </a:r>
            <a:r>
              <a:rPr lang="en-US" sz="800" b="0" dirty="0" smtClean="0">
                <a:solidFill>
                  <a:schemeClr val="tx1"/>
                </a:solidFill>
              </a:rPr>
              <a:t>Justin. </a:t>
            </a:r>
            <a:r>
              <a:rPr lang="en-US" sz="800" b="0" dirty="0">
                <a:solidFill>
                  <a:schemeClr val="tx1"/>
                </a:solidFill>
              </a:rPr>
              <a:t>From Museum of Comparative Zoology, Harvard University </a:t>
            </a:r>
            <a:r>
              <a:rPr lang="en-US" sz="800" b="0" dirty="0" smtClean="0">
                <a:solidFill>
                  <a:schemeClr val="tx1"/>
                </a:solidFill>
                <a:hlinkClick r:id="rId3"/>
              </a:rPr>
              <a:t>https://www.gbif.org/occurrence/1807806467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 smtClean="0">
                <a:solidFill>
                  <a:srgbClr val="000000"/>
                </a:solidFill>
              </a:rPr>
              <a:t>March 2018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5864"/>
            <a:ext cx="9144000" cy="5110162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08712835"/>
              </p:ext>
            </p:extLst>
          </p:nvPr>
        </p:nvGraphicFramePr>
        <p:xfrm>
          <a:off x="4624237" y="4285102"/>
          <a:ext cx="3544525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/>
                <a:gridCol w="2570414"/>
                <a:gridCol w="482020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Europe &amp; Central Asia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America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963" y="549195"/>
            <a:ext cx="3627072" cy="3556080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896451390"/>
              </p:ext>
            </p:extLst>
          </p:nvPr>
        </p:nvGraphicFramePr>
        <p:xfrm>
          <a:off x="520156" y="2150019"/>
          <a:ext cx="3105695" cy="4482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911"/>
                <a:gridCol w="1400417"/>
                <a:gridCol w="1260367"/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Brazil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China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Mexico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Spain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Australia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France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Colombia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Denmark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Peer-reviewed uses, by country and </a:t>
            </a:r>
            <a:r>
              <a:rPr lang="en-US" b="1" dirty="0" smtClean="0"/>
              <a:t>region</a:t>
            </a:r>
            <a:br>
              <a:rPr lang="en-US" b="1" dirty="0" smtClean="0"/>
            </a:br>
            <a:r>
              <a:rPr lang="en-US" sz="2000" i="1" dirty="0" smtClean="0"/>
              <a:t>2018 to date</a:t>
            </a:r>
            <a:endParaRPr lang="en-US" i="1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 smtClean="0">
                <a:latin typeface="Arial Narrow"/>
                <a:cs typeface="Arial Narrow"/>
              </a:rPr>
              <a:t>Jan 2018</a:t>
            </a:r>
            <a:r>
              <a:rPr lang="en-US" sz="2000" i="1" dirty="0">
                <a:latin typeface="Arial Narrow"/>
                <a:cs typeface="Arial Narrow"/>
              </a:rPr>
              <a:t/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</a:t>
            </a:r>
            <a:r>
              <a:rPr lang="en-US" sz="2000" i="1" dirty="0" smtClean="0">
                <a:latin typeface="Arial Narrow"/>
                <a:cs typeface="Arial Narrow"/>
              </a:rPr>
              <a:t>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42560"/>
              </p:ext>
            </p:extLst>
          </p:nvPr>
        </p:nvGraphicFramePr>
        <p:xfrm>
          <a:off x="3829050" y="488714"/>
          <a:ext cx="4854870" cy="474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Costa WF,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Ribeiro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Saraiva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AM, Imperatriz-Fonseca VL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Giannini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TC (2018) Bat diversity in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Carajás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National Forest (Eastern Amazon) and potential impacts on ecosystem services under climate change.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Biological Conservation</a:t>
                      </a:r>
                      <a:r>
                        <a:rPr lang="en-US" sz="1200" i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 i="0" dirty="0" smtClean="0">
                          <a:latin typeface="Arial Narrow"/>
                          <a:cs typeface="Arial Narrow"/>
                        </a:rPr>
                        <a:t>218: 200-210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https://doi.org/10.1016/j.biocon.2017.12.034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Grímsson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F, Grimm GW, Potts AJ,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Zetter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R &amp; Renner SS (2017) A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Winteraceae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pollen tetrad from the early Paleocene of western Greenland, and the fossil record of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Winteraceae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in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Laurasia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and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Gondwana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 dirty="0" smtClean="0">
                          <a:latin typeface="Arial Narrow"/>
                          <a:cs typeface="Arial Narrow"/>
                        </a:rPr>
                        <a:t>45(3): 567-581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https://doi.org/10.1111/jbi.13154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Austria, France, South Africa,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Pelletier TA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Carstens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BC (2018) Geographical range size and latitude predict population genetic structure in a global survey.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Biology Letters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 dirty="0" smtClean="0">
                          <a:latin typeface="Arial Narrow"/>
                          <a:cs typeface="Arial Narrow"/>
                        </a:rPr>
                        <a:t>14: 20170566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https://doi.org/10.1098/rsbl.2017.0566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Pinilla-Buitrago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GE, Escalante T, Gutiérrez-Velázquez A, Reyes-Castillo P &amp; Rojas-Soto OR (2018) Areas of endemism persist through time: A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palaeoclimatic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analysis in the Mexican Transition Zone.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6"/>
                        </a:rPr>
                        <a:t>https://doi.org/10.1111/jbi.13172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Rubio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Teso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ML, Torres Lamas E, Parra-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Quijano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M, de la Rosa L,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Fajardo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Iriondo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JM (2018) National inventory and prioritization of crop wild relatives in Spain.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Genetic Resources and Crop Evolution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7"/>
                        </a:rPr>
                        <a:t>https://doi.org/10.1007/s10722-018-0610-0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Spain, Colombia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/>
            </a:r>
            <a:br>
              <a:rPr lang="en-US" sz="1100" dirty="0">
                <a:solidFill>
                  <a:srgbClr val="175CA1"/>
                </a:solidFill>
              </a:rPr>
            </a:br>
            <a:r>
              <a:rPr lang="en-US" sz="1100" dirty="0" smtClean="0">
                <a:solidFill>
                  <a:srgbClr val="175CA1"/>
                </a:solidFill>
              </a:rPr>
              <a:t>https</a:t>
            </a:r>
            <a:r>
              <a:rPr lang="en-US" sz="1100" dirty="0">
                <a:solidFill>
                  <a:srgbClr val="175CA1"/>
                </a:solidFill>
              </a:rPr>
              <a:t>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</a:t>
            </a:r>
            <a:r>
              <a:rPr lang="en-US" b="1" dirty="0" smtClean="0"/>
              <a:t>research</a:t>
            </a:r>
            <a:br>
              <a:rPr lang="en-US" b="1" dirty="0" smtClean="0"/>
            </a:br>
            <a:r>
              <a:rPr lang="en-US" sz="2000" i="1" dirty="0" smtClean="0">
                <a:latin typeface="Arial Narrow"/>
                <a:cs typeface="Arial Narrow"/>
              </a:rPr>
              <a:t>Jan 2018</a:t>
            </a:r>
            <a:r>
              <a:rPr lang="en-US" sz="2000" i="1" dirty="0">
                <a:latin typeface="Arial Narrow"/>
                <a:cs typeface="Arial Narrow"/>
              </a:rPr>
              <a:t/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</a:t>
            </a:r>
            <a:r>
              <a:rPr lang="en-US" sz="2000" i="1" dirty="0" smtClean="0">
                <a:latin typeface="Arial Narrow"/>
                <a:cs typeface="Arial Narrow"/>
              </a:rPr>
              <a:t>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209799"/>
              </p:ext>
            </p:extLst>
          </p:nvPr>
        </p:nvGraphicFramePr>
        <p:xfrm>
          <a:off x="3829050" y="488714"/>
          <a:ext cx="4854870" cy="510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Serra-Diaz JM,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Enquist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Maitner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Merow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Svenning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JC (2018) Big data of tree species distributions: how big and how good?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Forest Ecosystems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4: 30.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2"/>
                        </a:rPr>
                        <a:t>https://doi.org/10.1186/s40663-017-0120-0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Denmark, United States.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Species_distributions</a:t>
                      </a:r>
                      <a:endParaRPr lang="en-US" sz="1200" dirty="0" smtClean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2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Šímová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I,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Violle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Svenning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JC et al. (2018) Spatial patterns and climate relationships of major plant traits in the New World differ between woody and herbaceous species.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https://doi.org/10.1111/jbi.13171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Czechia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, France, Denmark, Germany, United States, New Zealand, United Kingdom, Netherlands, Chile, Austria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Toledo RM, Santos RF,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Baeten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Perring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MP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Verheyen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K (2018) Soil properties and neighboring forest cover affect aboveground biomass and functional composition during tropical forest restoration.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Applied Vegetation Science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https://doi.org/10.1111/avsc.12363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Brazil, Belgium,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Watcharamongkol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T,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Christin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PA &amp; Osborne CP (2018) C4 photosynthesis evolved in warm climates but promoted migration to cooler ones.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Ecology Letters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 dirty="0" smtClean="0">
                          <a:latin typeface="Arial Narrow"/>
                          <a:cs typeface="Arial Narrow"/>
                        </a:rPr>
                        <a:t>21(3): 376-383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https://doi.org/10.1111/ele.12905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Yonow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T,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Kriticos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, DJ,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Kirichenko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N &amp; Ota N (2018) Considering biology when inferring range-limiting stress mechanisms for agricultural pests: a case study of the beet armyworm.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Journal of Pest Science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 dirty="0" smtClean="0">
                          <a:latin typeface="Arial Narrow"/>
                          <a:cs typeface="Arial Narrow"/>
                        </a:rPr>
                        <a:t>91(2): 523-538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6"/>
                        </a:rPr>
                        <a:t>https://doi.org/10.1007/s10340-017-0938-9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 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States, Australia, Russian Federation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 smtClean="0">
                <a:latin typeface="Arial Narrow"/>
                <a:cs typeface="Arial Narrow"/>
              </a:rPr>
              <a:t>Feb 2018</a:t>
            </a:r>
            <a:r>
              <a:rPr lang="en-US" sz="2000" i="1" dirty="0">
                <a:latin typeface="Arial Narrow"/>
                <a:cs typeface="Arial Narrow"/>
              </a:rPr>
              <a:t/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</a:t>
            </a:r>
            <a:r>
              <a:rPr lang="en-US" sz="2000" i="1" dirty="0" smtClean="0">
                <a:latin typeface="Arial Narrow"/>
                <a:cs typeface="Arial Narrow"/>
              </a:rPr>
              <a:t>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068341"/>
              </p:ext>
            </p:extLst>
          </p:nvPr>
        </p:nvGraphicFramePr>
        <p:xfrm>
          <a:off x="3829050" y="488714"/>
          <a:ext cx="4857750" cy="419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Hayes MA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Piaggio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AJ (2018) Assessing the potential impacts of a changing climate on the distribution of a rabies virus vector.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PLoS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ONE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is-IS" sz="1200" dirty="0" smtClean="0">
                          <a:latin typeface="Arial Narrow"/>
                          <a:cs typeface="Arial Narrow"/>
                        </a:rPr>
                        <a:t>13(2): e0192887.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2"/>
                        </a:rPr>
                        <a:t>https://doi.org/10.1371/journal.pone.0192887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Mori E,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Zozzoli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R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Menchetti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 (2018) Global distribution and status of introduced Siberian chipmunks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Eutamias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sibiricus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Mammal Review</a:t>
                      </a:r>
                      <a:r>
                        <a:rPr lang="en-US" sz="1200" i="0" dirty="0" smtClean="0">
                          <a:latin typeface="Arial Narrow"/>
                          <a:cs typeface="Arial Narrow"/>
                        </a:rPr>
                        <a:t> 48(2):139-152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https://doi.org/10.1111/mam.12117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Italy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Ribeiro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BR, Sales LP &amp; Loyola R (2018) Strategies for mammal conservation under climate change in the Amazon.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https://doi.org/10.1007/s10531-018-1518-x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Rolland 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Silvestro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D,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Schluter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D,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Guisan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Broennimann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O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Salamin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N (2018) The impact of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endothermy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on the climatic niche evolution and the distribution of vertebrate diversity.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Nature Ecology &amp; Evolution</a:t>
                      </a:r>
                      <a:r>
                        <a:rPr lang="en-US" sz="1200" i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fr-FR" sz="1200" i="0" dirty="0" smtClean="0">
                          <a:latin typeface="Arial Narrow"/>
                          <a:cs typeface="Arial Narrow"/>
                        </a:rPr>
                        <a:t>2: 459-464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https://doi.org/10.1038/s41559-017-0451-9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Switzerland, Canada, Sweden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Taverna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Lagger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Maggioni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T, Reyna P,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Lovrich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G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Tatián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 (2018) Ascidian distribution provides new insights to help define the biogeographic provinces in the South American Region.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Polar Biology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6"/>
                        </a:rPr>
                        <a:t>https://doi.org/10.1007/s00300-018-2272-y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Argentina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 smtClean="0">
                <a:latin typeface="Arial Narrow"/>
                <a:cs typeface="Arial Narrow"/>
              </a:rPr>
              <a:t>Feb 2018</a:t>
            </a:r>
            <a:r>
              <a:rPr lang="en-US" sz="2000" i="1" dirty="0">
                <a:latin typeface="Arial Narrow"/>
                <a:cs typeface="Arial Narrow"/>
              </a:rPr>
              <a:t/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</a:t>
            </a:r>
            <a:r>
              <a:rPr lang="en-US" sz="2000" i="1" dirty="0" smtClean="0">
                <a:latin typeface="Arial Narrow"/>
                <a:cs typeface="Arial Narrow"/>
              </a:rPr>
              <a:t>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028530"/>
              </p:ext>
            </p:extLst>
          </p:nvPr>
        </p:nvGraphicFramePr>
        <p:xfrm>
          <a:off x="3829050" y="488714"/>
          <a:ext cx="4857750" cy="40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Vetaas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OR,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Grytnes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JA,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Bhatta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KP &amp; Hawkins BA (2018) An intercontinental comparison of niche conservatism along a temperature gradient.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2"/>
                        </a:rPr>
                        <a:t>https://doi.org/10.1111/jbi.13185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Norway,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Vlam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M, de Groot GA, Boom A et al. (2018) Developing forensic tools for an African timber: Regional origin is revealed by genetic characteristics, but not by isotopic signature.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Biological Conservation</a:t>
                      </a:r>
                      <a:r>
                        <a:rPr lang="en-US" sz="1200" i="0" dirty="0" smtClean="0">
                          <a:latin typeface="Arial Narrow"/>
                          <a:cs typeface="Arial Narrow"/>
                        </a:rPr>
                        <a:t> 220: 262-271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https://doi.org/10.1016/j.biocon.2018.01.031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Netherlands, Cameroon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Wells K, Gibson DI, Clark NJ,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Ribas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Morand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 &amp; McCallum HI (2018) Global spread of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helminth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parasites at the human-domestic animal-wildlife interface.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Global Change Biology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https://doi.org/10.1111/gcb.14064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Australia, United Kingdom, Spain, Thailand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von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Wettberg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EJB, Chang PL,</a:t>
                      </a: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Başdemir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Fatma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et al. (2018) Ecology and genomics of an important crop wild relative as a prelude to agricultural innovation.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Nature Communications</a:t>
                      </a:r>
                      <a:r>
                        <a:rPr lang="en-US" sz="1200" i="0" dirty="0" smtClean="0">
                          <a:latin typeface="Arial Narrow"/>
                          <a:cs typeface="Arial Narrow"/>
                        </a:rPr>
                        <a:t> 9: 649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https://doi.org/10.1038/s41467-018-02867-z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States, Turkey, Ethiopia, Russian Federation, Pakistan, Canada, India, Australia Ecology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54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978,039,760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 smtClean="0">
                <a:solidFill>
                  <a:schemeClr val="bg1"/>
                </a:solidFill>
                <a:ea typeface="+mj-ea"/>
              </a:rPr>
              <a:t>5  Mar  2018</a:t>
            </a:r>
            <a:endParaRPr lang="en-US" sz="2400" i="1" kern="100" spc="-2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 smtClean="0">
                <a:solidFill>
                  <a:srgbClr val="FFFFFF"/>
                </a:solidFill>
              </a:rPr>
              <a:t>38,269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 smtClean="0">
                <a:solidFill>
                  <a:srgbClr val="FFFFFF"/>
                </a:solidFill>
              </a:rPr>
              <a:t>1,154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36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127.6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162,258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 dirty="0" smtClean="0">
                <a:solidFill>
                  <a:srgbClr val="FDB002"/>
                </a:solidFill>
              </a:rPr>
              <a:t>Average records </a:t>
            </a:r>
            <a:r>
              <a:rPr lang="en-US" dirty="0">
                <a:solidFill>
                  <a:srgbClr val="FDB002"/>
                </a:solidFill>
              </a:rPr>
              <a:t>downloaded per </a:t>
            </a:r>
            <a:r>
              <a:rPr lang="en-US" dirty="0" smtClean="0">
                <a:solidFill>
                  <a:srgbClr val="FDB002"/>
                </a:solidFill>
              </a:rPr>
              <a:t>month (2018)</a:t>
            </a:r>
            <a:endParaRPr lang="en-US" dirty="0">
              <a:solidFill>
                <a:srgbClr val="FDB002"/>
              </a:solidFill>
            </a:endParaRP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 dirty="0" err="1" smtClean="0">
                <a:solidFill>
                  <a:srgbClr val="FDB002"/>
                </a:solidFill>
              </a:rPr>
              <a:t>Avg</a:t>
            </a:r>
            <a:r>
              <a:rPr lang="en-US" dirty="0" smtClean="0">
                <a:solidFill>
                  <a:srgbClr val="FDB002"/>
                </a:solidFill>
              </a:rPr>
              <a:t> monthly user </a:t>
            </a:r>
            <a:r>
              <a:rPr lang="en-US" dirty="0">
                <a:solidFill>
                  <a:srgbClr val="FDB002"/>
                </a:solidFill>
              </a:rPr>
              <a:t>sessions </a:t>
            </a:r>
            <a:r>
              <a:rPr lang="en-US" dirty="0" smtClean="0">
                <a:solidFill>
                  <a:srgbClr val="FDB002"/>
                </a:solidFill>
              </a:rPr>
              <a:t>(2018)</a:t>
            </a:r>
            <a:endParaRPr lang="en-US" dirty="0">
              <a:solidFill>
                <a:srgbClr val="FDB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13" t="8072" r="10100" b="11399"/>
          <a:stretch/>
        </p:blipFill>
        <p:spPr>
          <a:xfrm>
            <a:off x="604838" y="1289050"/>
            <a:ext cx="8110818" cy="4957300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5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 smtClean="0"/>
              <a:t>GBIF.org</a:t>
            </a:r>
            <a:r>
              <a:rPr lang="en-US" b="1" dirty="0"/>
              <a:t> Web </a:t>
            </a:r>
            <a:r>
              <a:rPr lang="en-US" b="1" dirty="0" smtClean="0"/>
              <a:t>traffic </a:t>
            </a:r>
            <a:br>
              <a:rPr lang="en-US" b="1" dirty="0" smtClean="0"/>
            </a:br>
            <a:r>
              <a:rPr lang="en-US" sz="2000" i="1" dirty="0" smtClean="0"/>
              <a:t>2018 to date</a:t>
            </a:r>
            <a:endParaRPr lang="en-US" i="1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656937"/>
              </p:ext>
            </p:extLst>
          </p:nvPr>
        </p:nvGraphicFramePr>
        <p:xfrm>
          <a:off x="3635377" y="1454150"/>
          <a:ext cx="5050731" cy="4175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308"/>
                <a:gridCol w="1535617"/>
                <a:gridCol w="863078"/>
                <a:gridCol w="850748"/>
                <a:gridCol w="505517"/>
                <a:gridCol w="733463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latin typeface="Arial Narrow"/>
                          <a:cs typeface="Arial Narrow"/>
                        </a:rPr>
                        <a:t>2017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40,112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12.36%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3.50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20,306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6.26%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3.70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14,783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4.56%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4.50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14,052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4.33%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5.18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Spain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13,021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4.01%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3.61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France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12,899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3.97%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8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3.51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12,686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3.91%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3.60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11,818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3.64%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4.20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Turkey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9,991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3.08%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22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1.68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9,926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3.06%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9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3.49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" y="4196961"/>
            <a:ext cx="2960459" cy="1882747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34946909"/>
              </p:ext>
            </p:extLst>
          </p:nvPr>
        </p:nvGraphicFramePr>
        <p:xfrm>
          <a:off x="457199" y="2819400"/>
          <a:ext cx="3914823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10"/>
                <a:gridCol w="1368506"/>
                <a:gridCol w="1203236"/>
                <a:gridCol w="931471"/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2017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Norway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4,299,805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Sweden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1,927,678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Australia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1,520,506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United States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1,485,101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1,010,181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South Korea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999,976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–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Canada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935,435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France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818,998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United Kingdom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696,975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459,265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2"/>
              </a:rPr>
              <a:t>http://www.gbif.org/country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429" y="1364728"/>
            <a:ext cx="4142023" cy="4196613"/>
          </a:xfrm>
        </p:spPr>
      </p:pic>
      <p:sp>
        <p:nvSpPr>
          <p:cNvPr id="13" name="Oval 12"/>
          <p:cNvSpPr/>
          <p:nvPr/>
        </p:nvSpPr>
        <p:spPr>
          <a:xfrm>
            <a:off x="5889374" y="2784012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1"/>
            <a:ext cx="3182052" cy="1228028"/>
          </a:xfrm>
        </p:spPr>
        <p:txBody>
          <a:bodyPr/>
          <a:lstStyle/>
          <a:p>
            <a:r>
              <a:rPr lang="en-US" b="1" dirty="0"/>
              <a:t>Occurrence records published during </a:t>
            </a:r>
            <a:r>
              <a:rPr lang="en-US" b="1" dirty="0" smtClean="0"/>
              <a:t>2018, </a:t>
            </a:r>
            <a:r>
              <a:rPr lang="en-US" b="1" dirty="0"/>
              <a:t>by </a:t>
            </a:r>
            <a:r>
              <a:rPr lang="en-US" b="1" dirty="0" smtClean="0"/>
              <a:t>country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</a:t>
            </a:r>
            <a:r>
              <a:rPr lang="en-US" b="1" dirty="0" smtClean="0"/>
              <a:t>country</a:t>
            </a:r>
            <a:br>
              <a:rPr lang="en-US" b="1" dirty="0" smtClean="0"/>
            </a:br>
            <a:r>
              <a:rPr lang="en-US" sz="1800" i="1" dirty="0" smtClean="0">
                <a:latin typeface="Arial Narrow"/>
                <a:cs typeface="Arial Narrow"/>
              </a:rPr>
              <a:t>as  of  28 Feb 2018</a:t>
            </a:r>
            <a:endParaRPr lang="en-US" sz="1800" i="1" dirty="0">
              <a:latin typeface="Arial Narrow"/>
              <a:cs typeface="Arial Narrow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399205444"/>
              </p:ext>
            </p:extLst>
          </p:nvPr>
        </p:nvGraphicFramePr>
        <p:xfrm>
          <a:off x="441960" y="2826934"/>
          <a:ext cx="3847015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030"/>
                <a:gridCol w="1374138"/>
                <a:gridCol w="1186755"/>
                <a:gridCol w="916092"/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Occurrences</a:t>
                      </a:r>
                      <a:endParaRPr lang="en-US" sz="1300" i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Aug-17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344,515,277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79,123,502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74,536,614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72,533,205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43,409,213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Canada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41,990,213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34,910,636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28,187,988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Denmark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27,568,798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Norway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27,222,807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721" y="1289049"/>
            <a:ext cx="4213876" cy="4435659"/>
          </a:xfrm>
        </p:spPr>
      </p:pic>
      <p:sp>
        <p:nvSpPr>
          <p:cNvPr id="13" name="Oval 12"/>
          <p:cNvSpPr/>
          <p:nvPr/>
        </p:nvSpPr>
        <p:spPr>
          <a:xfrm>
            <a:off x="5846528" y="2795747"/>
            <a:ext cx="1422263" cy="1422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56173207"/>
              </p:ext>
            </p:extLst>
          </p:nvPr>
        </p:nvGraphicFramePr>
        <p:xfrm>
          <a:off x="461161" y="2832457"/>
          <a:ext cx="363737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20"/>
                <a:gridCol w="1411300"/>
                <a:gridCol w="911410"/>
                <a:gridCol w="946448"/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2017</a:t>
                      </a:r>
                      <a:r>
                        <a:rPr lang="en-US" sz="1300" i="1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Mexico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3,542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United States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2,526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1,867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1,753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1,326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957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Chile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738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Colombia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737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737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602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775" y="1398556"/>
            <a:ext cx="4071994" cy="4137088"/>
          </a:xfrm>
        </p:spPr>
      </p:pic>
      <p:sp>
        <p:nvSpPr>
          <p:cNvPr id="10" name="Oval 9"/>
          <p:cNvSpPr/>
          <p:nvPr/>
        </p:nvSpPr>
        <p:spPr>
          <a:xfrm>
            <a:off x="5858098" y="273942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country, </a:t>
            </a:r>
            <a:r>
              <a:rPr lang="en-US" b="1" dirty="0" smtClean="0"/>
              <a:t>2018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through </a:t>
            </a:r>
            <a:r>
              <a:rPr lang="en-US" sz="1800" i="1" dirty="0" smtClean="0">
                <a:latin typeface="Arial Narrow"/>
                <a:cs typeface="Arial Narrow"/>
              </a:rPr>
              <a:t>28 Feb 2018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4" t="4301" r="2356" b="4779"/>
          <a:stretch/>
        </p:blipFill>
        <p:spPr>
          <a:xfrm>
            <a:off x="578163" y="1516366"/>
            <a:ext cx="8076369" cy="48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12664</TotalTime>
  <Words>1804</Words>
  <Application>Microsoft Macintosh PowerPoint</Application>
  <PresentationFormat>On-screen Show (4:3)</PresentationFormat>
  <Paragraphs>367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Modern Swiss</vt:lpstr>
      <vt:lpstr>Overview</vt:lpstr>
      <vt:lpstr>PowerPoint Presentation</vt:lpstr>
      <vt:lpstr>Current network</vt:lpstr>
      <vt:lpstr>GBIF.org Web traffic  2018 to date</vt:lpstr>
      <vt:lpstr>Data published through GBIF.org</vt:lpstr>
      <vt:lpstr>Occurrence records published during 2018, by country</vt:lpstr>
      <vt:lpstr>Total number of occurrence records published by country as  of  28 Feb 2018</vt:lpstr>
      <vt:lpstr>Data download requests by country, 2018</vt:lpstr>
      <vt:lpstr> data access and use</vt:lpstr>
      <vt:lpstr>Peer-reviewed uses, by country and region 2018 to date</vt:lpstr>
      <vt:lpstr>Featured research Jan 2018 1 / 2</vt:lpstr>
      <vt:lpstr>Featured research Jan 2018 2 / 2</vt:lpstr>
      <vt:lpstr>Featured research Feb 2018 1 / 2</vt:lpstr>
      <vt:lpstr>Featured research Feb 2018 2 / 2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611</cp:revision>
  <cp:lastPrinted>2016-09-24T08:43:58Z</cp:lastPrinted>
  <dcterms:created xsi:type="dcterms:W3CDTF">2014-02-07T03:47:22Z</dcterms:created>
  <dcterms:modified xsi:type="dcterms:W3CDTF">2018-03-14T11:47:22Z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