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3" r:id="rId2"/>
    <p:sldId id="330" r:id="rId3"/>
    <p:sldId id="325" r:id="rId4"/>
    <p:sldId id="327" r:id="rId5"/>
    <p:sldId id="329" r:id="rId6"/>
    <p:sldId id="314" r:id="rId7"/>
    <p:sldId id="321" r:id="rId8"/>
    <p:sldId id="315" r:id="rId9"/>
    <p:sldId id="306" r:id="rId10"/>
    <p:sldId id="322" r:id="rId11"/>
    <p:sldId id="3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30"/>
            <p14:sldId id="325"/>
            <p14:sldId id="327"/>
            <p14:sldId id="329"/>
            <p14:sldId id="314"/>
            <p14:sldId id="321"/>
            <p14:sldId id="315"/>
            <p14:sldId id="306"/>
            <p14:sldId id="322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66">
          <p15:clr>
            <a:srgbClr val="A4A3A4"/>
          </p15:clr>
        </p15:guide>
        <p15:guide id="2" orient="horz" pos="652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12">
          <p15:clr>
            <a:srgbClr val="A4A3A4"/>
          </p15:clr>
        </p15:guide>
        <p15:guide id="5" orient="horz" pos="1776">
          <p15:clr>
            <a:srgbClr val="A4A3A4"/>
          </p15:clr>
        </p15:guide>
        <p15:guide id="6" orient="horz" pos="3087">
          <p15:clr>
            <a:srgbClr val="A4A3A4"/>
          </p15:clr>
        </p15:guide>
        <p15:guide id="7" orient="horz" pos="2184">
          <p15:clr>
            <a:srgbClr val="A4A3A4"/>
          </p15:clr>
        </p15:guide>
        <p15:guide id="8" orient="horz" pos="493">
          <p15:clr>
            <a:srgbClr val="A4A3A4"/>
          </p15:clr>
        </p15:guide>
        <p15:guide id="9" pos="2699" userDrawn="1">
          <p15:clr>
            <a:srgbClr val="A4A3A4"/>
          </p15:clr>
        </p15:guide>
        <p15:guide id="10" pos="374">
          <p15:clr>
            <a:srgbClr val="A4A3A4"/>
          </p15:clr>
        </p15:guide>
        <p15:guide id="11" pos="5488" userDrawn="1">
          <p15:clr>
            <a:srgbClr val="A4A3A4"/>
          </p15:clr>
        </p15:guide>
        <p15:guide id="12" pos="2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36FB4"/>
    <a:srgbClr val="E5FFFF"/>
    <a:srgbClr val="006747"/>
    <a:srgbClr val="7D466A"/>
    <a:srgbClr val="3C5F99"/>
    <a:srgbClr val="429023"/>
    <a:srgbClr val="40BFFF"/>
    <a:srgbClr val="000090"/>
    <a:srgbClr val="509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49" autoAdjust="0"/>
    <p:restoredTop sz="90679" autoAdjust="0"/>
  </p:normalViewPr>
  <p:slideViewPr>
    <p:cSldViewPr snapToGrid="0" snapToObjects="1">
      <p:cViewPr varScale="1">
        <p:scale>
          <a:sx n="114" d="100"/>
          <a:sy n="114" d="100"/>
        </p:scale>
        <p:origin x="1240" y="176"/>
      </p:cViewPr>
      <p:guideLst>
        <p:guide orient="horz" pos="3966"/>
        <p:guide orient="horz" pos="652"/>
        <p:guide orient="horz" pos="422"/>
        <p:guide orient="horz" pos="812"/>
        <p:guide orient="horz" pos="1776"/>
        <p:guide orient="horz" pos="3087"/>
        <p:guide orient="horz" pos="2184"/>
        <p:guide orient="horz" pos="493"/>
        <p:guide pos="2699"/>
        <p:guide pos="374"/>
        <p:guide pos="5488"/>
        <p:guide pos="2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3232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7/17/19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7/17/19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The numbers in the top two lines here can (and should) be updated ahead of use in presentation: find them on the home page, https://</a:t>
            </a:r>
            <a:r>
              <a:rPr lang="en-US" sz="4400" dirty="0" err="1"/>
              <a:t>www.gbif.org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endParaRPr lang="en-US" sz="4400" dirty="0"/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dirty="0"/>
              <a:t>1 July numbers</a:t>
            </a:r>
            <a:br>
              <a:rPr lang="en-US" sz="4400" dirty="0"/>
            </a:br>
            <a:r>
              <a:rPr lang="fi-FI" sz="4400" dirty="0">
                <a:solidFill>
                  <a:schemeClr val="bg1"/>
                </a:solidFill>
              </a:rPr>
              <a:t>1,328,174,117</a:t>
            </a:r>
            <a:endParaRPr lang="en-US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dirty="0"/>
              <a:t>45,281</a:t>
            </a:r>
          </a:p>
          <a:p>
            <a:pPr marL="0" indent="0">
              <a:buNone/>
            </a:pPr>
            <a:r>
              <a:rPr lang="en-US" sz="4400" dirty="0"/>
              <a:t>59</a:t>
            </a:r>
          </a:p>
          <a:p>
            <a:pPr marL="0" indent="0">
              <a:buNone/>
            </a:pPr>
            <a:r>
              <a:rPr lang="en-US" sz="4400" dirty="0"/>
              <a:t>38</a:t>
            </a:r>
          </a:p>
          <a:p>
            <a:pPr marL="0" indent="0">
              <a:buNone/>
            </a:pPr>
            <a:r>
              <a:rPr lang="en-US" sz="4400" dirty="0"/>
              <a:t>1,419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0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04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8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6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3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  <a:r>
              <a:rPr lang="en-US" dirty="0" err="1"/>
              <a:t>slidedoc</a:t>
            </a:r>
            <a:r>
              <a:rPr lang="en-US" dirty="0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More</a:t>
            </a:r>
          </a:p>
          <a:p>
            <a:pPr lvl="8"/>
            <a:r>
              <a:rPr lang="en-US" dirty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Arial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bif.org/occurrence/227482975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bif.org/the-gbif-networ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analytics/glob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count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count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358924"/>
            <a:ext cx="4891874" cy="82142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rgbClr val="3E9034"/>
                </a:solidFill>
              </a:rPr>
              <a:t>Overview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63634" y="5595507"/>
            <a:ext cx="7284131" cy="1198284"/>
          </a:xfrm>
        </p:spPr>
        <p:txBody>
          <a:bodyPr/>
          <a:lstStyle/>
          <a:p>
            <a:r>
              <a:rPr lang="en-US" sz="800" b="0" i="0" dirty="0">
                <a:solidFill>
                  <a:schemeClr val="tx1"/>
                </a:solidFill>
              </a:rPr>
              <a:t>Fringed rosette lichen (</a:t>
            </a:r>
            <a:r>
              <a:rPr lang="en-US" sz="800" b="0" i="0" dirty="0" err="1">
                <a:solidFill>
                  <a:schemeClr val="tx1"/>
                </a:solidFill>
              </a:rPr>
              <a:t>Physcia</a:t>
            </a:r>
            <a:r>
              <a:rPr lang="en-US" sz="800" b="0" i="0" dirty="0">
                <a:solidFill>
                  <a:schemeClr val="tx1"/>
                </a:solidFill>
              </a:rPr>
              <a:t> </a:t>
            </a:r>
            <a:r>
              <a:rPr lang="en-US" sz="800" b="0" i="0" dirty="0" err="1">
                <a:solidFill>
                  <a:schemeClr val="tx1"/>
                </a:solidFill>
              </a:rPr>
              <a:t>tenella</a:t>
            </a:r>
            <a:r>
              <a:rPr lang="en-US" sz="800" b="0" i="0" dirty="0">
                <a:solidFill>
                  <a:schemeClr val="tx1"/>
                </a:solidFill>
              </a:rPr>
              <a:t>)</a:t>
            </a:r>
            <a:r>
              <a:rPr lang="en-US" sz="800" b="0" dirty="0">
                <a:solidFill>
                  <a:schemeClr val="tx1"/>
                </a:solidFill>
              </a:rPr>
              <a:t>, </a:t>
            </a:r>
            <a:r>
              <a:rPr lang="en-US" sz="800" b="0" dirty="0" err="1">
                <a:solidFill>
                  <a:schemeClr val="tx1"/>
                </a:solidFill>
              </a:rPr>
              <a:t>Lehnskov</a:t>
            </a:r>
            <a:r>
              <a:rPr lang="en-US" sz="800" b="0" dirty="0">
                <a:solidFill>
                  <a:schemeClr val="tx1"/>
                </a:solidFill>
              </a:rPr>
              <a:t> Strand, </a:t>
            </a:r>
            <a:r>
              <a:rPr lang="en-US" sz="800" b="0" dirty="0" err="1">
                <a:solidFill>
                  <a:schemeClr val="tx1"/>
                </a:solidFill>
              </a:rPr>
              <a:t>Svendborg</a:t>
            </a:r>
            <a:r>
              <a:rPr lang="en-US" sz="800" b="0" dirty="0">
                <a:solidFill>
                  <a:schemeClr val="tx1"/>
                </a:solidFill>
              </a:rPr>
              <a:t>, Funen, Denmark, 12 July 2019. </a:t>
            </a:r>
            <a:br>
              <a:rPr lang="en-US" sz="800" b="0" dirty="0">
                <a:solidFill>
                  <a:schemeClr val="tx1"/>
                </a:solidFill>
              </a:rPr>
            </a:br>
            <a:r>
              <a:rPr lang="en-US" sz="800" b="0" dirty="0">
                <a:solidFill>
                  <a:schemeClr val="tx1"/>
                </a:solidFill>
              </a:rPr>
              <a:t>Photo CC BY-NC Dan </a:t>
            </a:r>
            <a:r>
              <a:rPr lang="en-US" sz="800" b="0" dirty="0" err="1">
                <a:solidFill>
                  <a:schemeClr val="tx1"/>
                </a:solidFill>
              </a:rPr>
              <a:t>Schou</a:t>
            </a:r>
            <a:r>
              <a:rPr lang="en-US" sz="800" b="0" dirty="0">
                <a:solidFill>
                  <a:schemeClr val="tx1"/>
                </a:solidFill>
              </a:rPr>
              <a:t> via Danish Mycological Society </a:t>
            </a:r>
            <a:r>
              <a:rPr lang="en-US" sz="800" b="0" dirty="0">
                <a:solidFill>
                  <a:schemeClr val="tx1"/>
                </a:solidFill>
                <a:hlinkClick r:id="rId3"/>
              </a:rPr>
              <a:t>https://www.gbif.org/occurrence/2274829755</a:t>
            </a:r>
            <a:r>
              <a:rPr lang="en-US" sz="800" b="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9842" y="5771440"/>
            <a:ext cx="1497013" cy="1022351"/>
          </a:xfrm>
        </p:spPr>
        <p:txBody>
          <a:bodyPr/>
          <a:lstStyle/>
          <a:p>
            <a:pPr algn="l"/>
            <a:r>
              <a:rPr lang="en-US" sz="1600" b="0" dirty="0">
                <a:solidFill>
                  <a:srgbClr val="000000"/>
                </a:solidFill>
              </a:rPr>
              <a:t>July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" y="188886"/>
            <a:ext cx="3211984" cy="979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9" y="1180353"/>
            <a:ext cx="8710862" cy="5220447"/>
          </a:xfrm>
          <a:prstGeom prst="rect">
            <a:avLst/>
          </a:prstGeom>
          <a:ln w="12700" cmpd="sng">
            <a:noFill/>
          </a:ln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ECB44856-BC19-4C4B-8E92-FC70D23F8732}"/>
              </a:ext>
            </a:extLst>
          </p:cNvPr>
          <p:cNvSpPr/>
          <p:nvPr/>
        </p:nvSpPr>
        <p:spPr>
          <a:xfrm>
            <a:off x="5712574" y="1781008"/>
            <a:ext cx="1367848" cy="13678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DABB9B-2132-4F4B-9575-BFB8556E5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96" y="645814"/>
            <a:ext cx="3617177" cy="3623989"/>
          </a:xfrm>
          <a:prstGeom prst="rect">
            <a:avLst/>
          </a:prstGeom>
        </p:spPr>
      </p:pic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847284181"/>
              </p:ext>
            </p:extLst>
          </p:nvPr>
        </p:nvGraphicFramePr>
        <p:xfrm>
          <a:off x="4758049" y="4315582"/>
          <a:ext cx="3544525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400" b="0" i="1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Europe &amp; Central 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260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North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cs typeface="Arial Narrow"/>
                        </a:rPr>
                        <a:t>America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Latin 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America &amp; the Caribbean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110466043"/>
              </p:ext>
            </p:extLst>
          </p:nvPr>
        </p:nvGraphicFramePr>
        <p:xfrm>
          <a:off x="520156" y="2649712"/>
          <a:ext cx="3806517" cy="3982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644">
                  <a:extLst>
                    <a:ext uri="{9D8B030D-6E8A-4147-A177-3AD203B41FA5}">
                      <a16:colId xmlns:a16="http://schemas.microsoft.com/office/drawing/2014/main" val="1999446424"/>
                    </a:ext>
                  </a:extLst>
                </a:gridCol>
              </a:tblGrid>
              <a:tr h="38242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 # of peer-reviewed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2/19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Italy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/>
              <a:t>Peer-reviewed uses, by country and region</a:t>
            </a:r>
            <a:br>
              <a:rPr lang="en-US" b="1" dirty="0"/>
            </a:br>
            <a:r>
              <a:rPr lang="en-US" sz="20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Year-to-date </a:t>
            </a:r>
            <a:r>
              <a:rPr lang="en-US" sz="2000" i="1" dirty="0">
                <a:latin typeface="Arial Narrow"/>
                <a:cs typeface="Arial Narrow"/>
              </a:rPr>
              <a:t>31  May  2019</a:t>
            </a:r>
            <a:endParaRPr lang="en-US" i="1" dirty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 rot="16200000">
            <a:off x="-3246037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Upcoming opportunities</a:t>
            </a:r>
            <a:endParaRPr lang="en-GB" sz="1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38EC6-7273-7A42-9870-0A91138E08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4663" y="4005503"/>
            <a:ext cx="4084637" cy="17764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1" y="4034076"/>
            <a:ext cx="3910819" cy="168714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5738" indent="-1857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Sign on and subscribe to the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i="1" dirty="0">
                <a:solidFill>
                  <a:srgbClr val="F15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alliance for biodiversity knowledge</a:t>
            </a:r>
          </a:p>
          <a:p>
            <a:pPr marL="185738" indent="-1857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Help shape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biodiversity knowledge commons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62308" y="1269028"/>
            <a:ext cx="3524491" cy="1723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GBIF incentive-prize competition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biodiversity data solutions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€34,000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prizes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Open to individuals or teams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Deadline: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 September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2B20A-C878-4E46-801E-526623045EA6}"/>
              </a:ext>
            </a:extLst>
          </p:cNvPr>
          <p:cNvSpPr txBox="1"/>
          <p:nvPr/>
        </p:nvSpPr>
        <p:spPr>
          <a:xfrm>
            <a:off x="2781761" y="5832917"/>
            <a:ext cx="3641437" cy="443428"/>
          </a:xfrm>
          <a:prstGeom prst="roundRect">
            <a:avLst/>
          </a:prstGeom>
          <a:solidFill>
            <a:srgbClr val="F15A2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biodiversityinformatics.org</a:t>
            </a:r>
            <a:r>
              <a:rPr lang="en-GB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7171D-1582-2F43-BC6A-97D62A16713B}"/>
              </a:ext>
            </a:extLst>
          </p:cNvPr>
          <p:cNvSpPr txBox="1"/>
          <p:nvPr/>
        </p:nvSpPr>
        <p:spPr>
          <a:xfrm>
            <a:off x="2781760" y="3051237"/>
            <a:ext cx="3641437" cy="451571"/>
          </a:xfrm>
          <a:prstGeom prst="roundRect">
            <a:avLst/>
          </a:prstGeom>
          <a:solidFill>
            <a:srgbClr val="FDB00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bit.ly</a:t>
            </a:r>
            <a:r>
              <a:rPr lang="en-GB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/ebbe2019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EF3E4823-AA9D-E843-9E84-37BB2F2E28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312098"/>
            <a:ext cx="4585465" cy="1637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3F0588-5308-FD42-A9D1-CE62E46E7951}"/>
              </a:ext>
            </a:extLst>
          </p:cNvPr>
          <p:cNvSpPr txBox="1"/>
          <p:nvPr/>
        </p:nvSpPr>
        <p:spPr>
          <a:xfrm>
            <a:off x="8369300" y="3983469"/>
            <a:ext cx="455211" cy="1776412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r>
              <a:rPr lang="en-GB" sz="9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Pacific sea nettle (</a:t>
            </a:r>
            <a:r>
              <a:rPr lang="en-GB" sz="9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Chrysaora</a:t>
            </a:r>
            <a:r>
              <a:rPr lang="en-GB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GB" sz="9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fuscescens</a:t>
            </a:r>
            <a:r>
              <a:rPr lang="en-GB" sz="9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) by Robin Agarwal via </a:t>
            </a:r>
            <a:r>
              <a:rPr lang="en-GB" sz="900" i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iNaturalist</a:t>
            </a:r>
            <a:r>
              <a:rPr lang="en-GB" sz="9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. Photo licensed under CC BY-NC 4.0.</a:t>
            </a:r>
          </a:p>
        </p:txBody>
      </p:sp>
    </p:spTree>
    <p:extLst>
      <p:ext uri="{BB962C8B-B14F-4D97-AF65-F5344CB8AC3E}">
        <p14:creationId xmlns:p14="http://schemas.microsoft.com/office/powerpoint/2010/main" val="125316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4029936"/>
            <a:ext cx="1022480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58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fi-FI" sz="6000" dirty="0">
                <a:solidFill>
                  <a:schemeClr val="bg1"/>
                </a:solidFill>
              </a:rPr>
              <a:t>1,329,638,311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 dirty="0">
                <a:solidFill>
                  <a:schemeClr val="bg1"/>
                </a:solidFill>
                <a:ea typeface="+mj-ea"/>
              </a:rPr>
              <a:t> 17  July  2019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45,486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857408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1,428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17637"/>
            <a:ext cx="967997" cy="997153"/>
          </a:xfrm>
        </p:spPr>
        <p:txBody>
          <a:bodyPr anchor="b"/>
          <a:lstStyle/>
          <a:p>
            <a:r>
              <a:rPr lang="en-US" sz="6000" dirty="0">
                <a:solidFill>
                  <a:srgbClr val="E8E8E8"/>
                </a:solidFill>
              </a:rPr>
              <a:t>38</a:t>
            </a:r>
            <a:endParaRPr lang="en-US" dirty="0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32.7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is-IS" sz="6000" dirty="0">
                <a:solidFill>
                  <a:srgbClr val="FFFFFF"/>
                </a:solidFill>
              </a:rPr>
              <a:t>187,547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8" y="5426572"/>
            <a:ext cx="4278088" cy="295466"/>
          </a:xfrm>
        </p:spPr>
        <p:txBody>
          <a:bodyPr/>
          <a:lstStyle/>
          <a:p>
            <a:r>
              <a:rPr lang="en-US" dirty="0">
                <a:solidFill>
                  <a:srgbClr val="FDB002"/>
                </a:solidFill>
              </a:rPr>
              <a:t>Average records served per month (Jan-May 2019)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0" y="5426572"/>
            <a:ext cx="3321673" cy="295466"/>
          </a:xfrm>
        </p:spPr>
        <p:txBody>
          <a:bodyPr/>
          <a:lstStyle/>
          <a:p>
            <a:r>
              <a:rPr lang="en-US" dirty="0" err="1">
                <a:solidFill>
                  <a:srgbClr val="FDB002"/>
                </a:solidFill>
              </a:rPr>
              <a:t>Avg</a:t>
            </a:r>
            <a:r>
              <a:rPr lang="en-US" dirty="0">
                <a:solidFill>
                  <a:srgbClr val="FDB002"/>
                </a:solidFill>
              </a:rPr>
              <a:t> monthly user sessions (Jan-June 2019)</a:t>
            </a: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 dirty="0"/>
              <a:t>Current network </a:t>
            </a:r>
            <a:br>
              <a:rPr lang="en-US" b="1" dirty="0"/>
            </a:br>
            <a:r>
              <a:rPr lang="en-US" sz="1600" i="1" spc="0" dirty="0"/>
              <a:t>17 July 2019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6" y="1282388"/>
            <a:ext cx="8393087" cy="5017530"/>
          </a:xfrm>
          <a:ln w="76200">
            <a:noFill/>
          </a:ln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730485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4"/>
              </a:rPr>
              <a:t>https://www.gbif.org/the-gbif-network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 err="1"/>
              <a:t>GBIF.org</a:t>
            </a:r>
            <a:r>
              <a:rPr lang="en-US" b="1" dirty="0"/>
              <a:t> Web traffic </a:t>
            </a:r>
            <a:br>
              <a:rPr lang="en-US" b="1" dirty="0"/>
            </a:br>
            <a:r>
              <a:rPr lang="en-US" sz="1600" i="1" dirty="0"/>
              <a:t>Year-to-date 1 June 2019</a:t>
            </a:r>
            <a:endParaRPr lang="en-US" sz="1800" i="1" dirty="0"/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999287"/>
              </p:ext>
            </p:extLst>
          </p:nvPr>
        </p:nvGraphicFramePr>
        <p:xfrm>
          <a:off x="3613075" y="2091255"/>
          <a:ext cx="5196388" cy="417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3/19 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82,586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12.07%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2.52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48,461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7.08%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2.76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41,268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6.03%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2.42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37,285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5.45%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3.80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28,189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4.12%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3.24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26,669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3.90%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3.06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25,293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3.70%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3.19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24,124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3.52%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2.66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22,883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3.34%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3.02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20,059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2.93%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3.67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9" name="Content Placeholder 13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9" y="3922530"/>
            <a:ext cx="3013656" cy="1833726"/>
          </a:xfr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9" y="1169160"/>
            <a:ext cx="7183676" cy="5387757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3"/>
              </a:rPr>
              <a:t>www.gbif.org/analytics/global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64551474"/>
              </p:ext>
            </p:extLst>
          </p:nvPr>
        </p:nvGraphicFramePr>
        <p:xfrm>
          <a:off x="457197" y="2819400"/>
          <a:ext cx="3724509" cy="3680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582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New records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2/19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United States</a:t>
                      </a:r>
                      <a:endParaRPr lang="en-GB" sz="15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137,201,940</a:t>
                      </a:r>
                      <a:endParaRPr lang="en-GB" sz="15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5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22,916,023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736564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16,042,918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7,069,594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6,968,886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19563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Finland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6,927,069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47576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3,397,688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05771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Denmark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3,681,899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0081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3,499,124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Narrow"/>
                          <a:cs typeface="Arial Narrow"/>
                        </a:rPr>
                        <a:t>Netherlands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3,443,740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6790" y="696210"/>
            <a:ext cx="3182052" cy="1372619"/>
          </a:xfrm>
        </p:spPr>
        <p:txBody>
          <a:bodyPr/>
          <a:lstStyle/>
          <a:p>
            <a:r>
              <a:rPr lang="en-US" b="1" dirty="0"/>
              <a:t>Occurrence records published during 2019, by country</a:t>
            </a:r>
            <a:br>
              <a:rPr lang="en-US" sz="2000" b="1" dirty="0"/>
            </a:br>
            <a:r>
              <a:rPr lang="en-US" sz="1800" i="1" spc="0" dirty="0">
                <a:latin typeface="Arial Narrow"/>
                <a:cs typeface="Arial Narrow"/>
              </a:rPr>
              <a:t>31 May 2019</a:t>
            </a:r>
            <a:endParaRPr lang="en-US" sz="1800" spc="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5C5D4-CBAE-5E49-8CD3-C41D9AD6C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094" y="993086"/>
            <a:ext cx="4408705" cy="441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2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524390"/>
          </a:xfrm>
        </p:spPr>
        <p:txBody>
          <a:bodyPr/>
          <a:lstStyle/>
          <a:p>
            <a:r>
              <a:rPr lang="en-US" b="1" dirty="0"/>
              <a:t>Total number of occurrence records published by country</a:t>
            </a:r>
            <a:br>
              <a:rPr lang="en-US" b="1" dirty="0"/>
            </a:br>
            <a:r>
              <a:rPr lang="en-US" sz="1800" i="1" spc="0" dirty="0">
                <a:latin typeface="Arial Narrow"/>
                <a:cs typeface="Arial Narrow"/>
              </a:rPr>
              <a:t>31 May 2019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01262" y="6407149"/>
            <a:ext cx="6738787" cy="450850"/>
          </a:xfrm>
        </p:spPr>
        <p:txBody>
          <a:bodyPr/>
          <a:lstStyle/>
          <a:p>
            <a:pPr algn="r"/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943121895"/>
              </p:ext>
            </p:extLst>
          </p:nvPr>
        </p:nvGraphicFramePr>
        <p:xfrm>
          <a:off x="441960" y="2948820"/>
          <a:ext cx="3775710" cy="3683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954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Occurrences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2/19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482,913,030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99,358,210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84,901,398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81,804,224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65,634,579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64,887,821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05704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Netherlands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58,002,955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47,018,927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30,932,654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Denmark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30,798,872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8E71774-7784-6245-935A-825800632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223" y="1034772"/>
            <a:ext cx="4356575" cy="43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5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853307" y="2603346"/>
            <a:ext cx="1455349" cy="14553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250886158"/>
              </p:ext>
            </p:extLst>
          </p:nvPr>
        </p:nvGraphicFramePr>
        <p:xfrm>
          <a:off x="461161" y="2832457"/>
          <a:ext cx="3637378" cy="3686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3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2/19</a:t>
                      </a:r>
                      <a:r>
                        <a:rPr lang="en-US" sz="1300" i="1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9,308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7,942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4,326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3,556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3,282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3,271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04984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3,054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Chile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2,310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South 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1,778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Belgium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1,294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download requests by country</a:t>
            </a:r>
            <a:br>
              <a:rPr lang="en-US" b="1" dirty="0"/>
            </a:br>
            <a:r>
              <a:rPr lang="en-US" sz="1800" i="1" spc="0" dirty="0">
                <a:latin typeface="Arial Narrow" panose="020B0604020202020204" pitchFamily="34" charset="0"/>
                <a:cs typeface="Arial Narrow" panose="020B0604020202020204" pitchFamily="34" charset="0"/>
              </a:rPr>
              <a:t>Year-to-date 31 May 2019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34C724-0A19-F042-82F6-6B0961087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385" y="782638"/>
            <a:ext cx="4399946" cy="43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0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  <a:br>
              <a:rPr lang="en-US" b="1" dirty="0">
                <a:latin typeface="Arial"/>
                <a:cs typeface="Arial"/>
              </a:rPr>
            </a:br>
            <a:r>
              <a:rPr lang="en-US" sz="1800" i="1" dirty="0">
                <a:latin typeface="Arial Narrow"/>
                <a:cs typeface="Arial Narrow"/>
              </a:rPr>
              <a:t>31 May 2019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09F2B1-5FE3-ED45-85F5-0ECEB130E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0" y="1497692"/>
            <a:ext cx="8647501" cy="51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20442</TotalTime>
  <Words>561</Words>
  <Application>Microsoft Macintosh PowerPoint</Application>
  <PresentationFormat>On-screen Show (4:3)</PresentationFormat>
  <Paragraphs>320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Arial Narrow</vt:lpstr>
      <vt:lpstr>Modern Swiss</vt:lpstr>
      <vt:lpstr>Overview</vt:lpstr>
      <vt:lpstr>PowerPoint Presentation</vt:lpstr>
      <vt:lpstr>Current network  17 July 2019</vt:lpstr>
      <vt:lpstr>GBIF.org Web traffic  Year-to-date 1 June 2019</vt:lpstr>
      <vt:lpstr>Data published through GBIF.org</vt:lpstr>
      <vt:lpstr>Occurrence records published during 2019, by country 31 May 2019</vt:lpstr>
      <vt:lpstr>Total number of occurrence records published by country 31 May 2019</vt:lpstr>
      <vt:lpstr>Data download requests by country Year-to-date 31 May 2019</vt:lpstr>
      <vt:lpstr> data access and use</vt:lpstr>
      <vt:lpstr>Peer-reviewed uses, by country and region Year-to-date 31  May  2019</vt:lpstr>
      <vt:lpstr>Upcoming opportunities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757</cp:revision>
  <cp:lastPrinted>2016-09-24T08:43:58Z</cp:lastPrinted>
  <dcterms:created xsi:type="dcterms:W3CDTF">2014-02-07T03:47:22Z</dcterms:created>
  <dcterms:modified xsi:type="dcterms:W3CDTF">2019-07-17T08:28:30Z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