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3" r:id="rId2"/>
    <p:sldId id="330" r:id="rId3"/>
    <p:sldId id="325" r:id="rId4"/>
    <p:sldId id="327" r:id="rId5"/>
    <p:sldId id="329" r:id="rId6"/>
    <p:sldId id="314" r:id="rId7"/>
    <p:sldId id="321" r:id="rId8"/>
    <p:sldId id="315" r:id="rId9"/>
    <p:sldId id="306" r:id="rId10"/>
    <p:sldId id="32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327"/>
            <p14:sldId id="329"/>
            <p14:sldId id="314"/>
            <p14:sldId id="321"/>
            <p14:sldId id="315"/>
            <p14:sldId id="306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6">
          <p15:clr>
            <a:srgbClr val="A4A3A4"/>
          </p15:clr>
        </p15:guide>
        <p15:guide id="2" orient="horz" pos="652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3087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493">
          <p15:clr>
            <a:srgbClr val="A4A3A4"/>
          </p15:clr>
        </p15:guide>
        <p15:guide id="9" pos="2699" userDrawn="1">
          <p15:clr>
            <a:srgbClr val="A4A3A4"/>
          </p15:clr>
        </p15:guide>
        <p15:guide id="10" pos="374">
          <p15:clr>
            <a:srgbClr val="A4A3A4"/>
          </p15:clr>
        </p15:guide>
        <p15:guide id="11" pos="5488" userDrawn="1">
          <p15:clr>
            <a:srgbClr val="A4A3A4"/>
          </p15:clr>
        </p15:guide>
        <p15:guide id="12" pos="2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F99"/>
    <a:srgbClr val="E8E8E8"/>
    <a:srgbClr val="636FB4"/>
    <a:srgbClr val="E5FFFF"/>
    <a:srgbClr val="006747"/>
    <a:srgbClr val="7D466A"/>
    <a:srgbClr val="429023"/>
    <a:srgbClr val="40BFFF"/>
    <a:srgbClr val="000090"/>
    <a:srgbClr val="509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49" autoAdjust="0"/>
    <p:restoredTop sz="90679" autoAdjust="0"/>
  </p:normalViewPr>
  <p:slideViewPr>
    <p:cSldViewPr snapToGrid="0" snapToObjects="1">
      <p:cViewPr varScale="1">
        <p:scale>
          <a:sx n="114" d="100"/>
          <a:sy n="114" d="100"/>
        </p:scale>
        <p:origin x="1240" y="168"/>
      </p:cViewPr>
      <p:guideLst>
        <p:guide orient="horz" pos="3966"/>
        <p:guide orient="horz" pos="652"/>
        <p:guide orient="horz" pos="422"/>
        <p:guide orient="horz" pos="822"/>
        <p:guide orient="horz" pos="1776"/>
        <p:guide orient="horz" pos="3087"/>
        <p:guide orient="horz" pos="2160"/>
        <p:guide orient="horz" pos="493"/>
        <p:guide pos="2699"/>
        <p:guide pos="374"/>
        <p:guide pos="5488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2/12/20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The numbers for species occurrence records, datasets and publishers all can (and should) be updated ahead of use in presentation: find them on the home page, https://</a:t>
            </a:r>
            <a:r>
              <a:rPr lang="en-US" sz="4400" dirty="0" err="1"/>
              <a:t>www.gbif.org</a:t>
            </a:r>
            <a:r>
              <a:rPr lang="en-US" sz="4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peer-reviewed article uses 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162628"/>
            <a:ext cx="4891874" cy="821429"/>
          </a:xfrm>
        </p:spPr>
        <p:txBody>
          <a:bodyPr anchor="ctr" anchorCtr="0"/>
          <a:lstStyle/>
          <a:p>
            <a:pPr algn="r"/>
            <a:r>
              <a:rPr lang="en-US" sz="4000" b="1" dirty="0">
                <a:solidFill>
                  <a:srgbClr val="3E9034"/>
                </a:solidFill>
              </a:rPr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19389" y="6296025"/>
            <a:ext cx="7392811" cy="497766"/>
          </a:xfrm>
        </p:spPr>
        <p:txBody>
          <a:bodyPr anchor="ctr" anchorCtr="0"/>
          <a:lstStyle/>
          <a:p>
            <a:r>
              <a: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Common kelp (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Ecklonia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radiata</a:t>
            </a:r>
            <a:r>
              <a: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Omanu</a:t>
            </a:r>
            <a:r>
              <a: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Beach, New Zealand. Photo 2019 </a:t>
            </a:r>
            <a:r>
              <a:rPr 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jacqui-nz</a:t>
            </a:r>
            <a:r>
              <a: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 </a:t>
            </a:r>
            <a:br>
              <a: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iNaturalist</a:t>
            </a:r>
            <a:r>
              <a: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Research-grade observations (</a:t>
            </a:r>
            <a:r>
              <a:rPr lang="en-US" sz="1100" b="0" dirty="0" err="1">
                <a:solidFill>
                  <a:srgbClr val="3C5F99"/>
                </a:solidFill>
              </a:rPr>
              <a:t>www.gbif.org</a:t>
            </a:r>
            <a:r>
              <a:rPr lang="en-US" sz="1100" b="0" dirty="0">
                <a:solidFill>
                  <a:srgbClr val="3C5F99"/>
                </a:solidFill>
              </a:rPr>
              <a:t>/occurrence/1990603467</a:t>
            </a:r>
            <a:r>
              <a: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licensed under CC BY-NC 4.0</a:t>
            </a:r>
            <a:endParaRPr lang="en-US" sz="1100" b="0" dirty="0">
              <a:solidFill>
                <a:srgbClr val="3C5F99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851" y="6400800"/>
            <a:ext cx="1497013" cy="292632"/>
          </a:xfrm>
        </p:spPr>
        <p:txBody>
          <a:bodyPr/>
          <a:lstStyle/>
          <a:p>
            <a:pPr algn="l"/>
            <a:r>
              <a:rPr lang="en-US" sz="1600" b="0" dirty="0">
                <a:solidFill>
                  <a:srgbClr val="000000"/>
                </a:solidFill>
              </a:rPr>
              <a:t>January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13" y="120327"/>
            <a:ext cx="2969772" cy="906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1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" t="12334" r="-39" b="10919"/>
          <a:stretch/>
        </p:blipFill>
        <p:spPr>
          <a:xfrm>
            <a:off x="0" y="1035050"/>
            <a:ext cx="9147535" cy="5265391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ECB44856-BC19-4C4B-8E92-FC70D23F8732}"/>
              </a:ext>
            </a:extLst>
          </p:cNvPr>
          <p:cNvSpPr/>
          <p:nvPr/>
        </p:nvSpPr>
        <p:spPr>
          <a:xfrm>
            <a:off x="5712574" y="1781008"/>
            <a:ext cx="1367848" cy="1367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252901608"/>
              </p:ext>
            </p:extLst>
          </p:nvPr>
        </p:nvGraphicFramePr>
        <p:xfrm>
          <a:off x="4758049" y="4315582"/>
          <a:ext cx="354452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400" b="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Europe &amp; Central 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597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cs typeface="Arial Narrow"/>
                        </a:rPr>
                        <a:t>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261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America &amp; the Caribbean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255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00919381"/>
              </p:ext>
            </p:extLst>
          </p:nvPr>
        </p:nvGraphicFramePr>
        <p:xfrm>
          <a:off x="520156" y="2649712"/>
          <a:ext cx="3806517" cy="398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val="1999446424"/>
                    </a:ext>
                  </a:extLst>
                </a:gridCol>
              </a:tblGrid>
              <a:tr h="38242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2018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218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Canada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/>
              <a:t>Uses in peer-reviewed journals, by country and region</a:t>
            </a:r>
            <a:br>
              <a:rPr lang="en-US" b="1" dirty="0"/>
            </a:br>
            <a:r>
              <a:rPr lang="en-US" sz="1600" i="1" spc="0" dirty="0">
                <a:latin typeface="Arial Narrow"/>
                <a:cs typeface="Arial Narrow"/>
              </a:rPr>
              <a:t>Annual totals 2019</a:t>
            </a:r>
            <a:endParaRPr lang="en-US" sz="18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72FAF-7A76-894F-9898-7FE12DE3C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26" y="738034"/>
            <a:ext cx="3577548" cy="35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4029936"/>
            <a:ext cx="1022480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59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</a:rPr>
              <a:t>1,375,355,798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i="1" dirty="0">
                <a:solidFill>
                  <a:schemeClr val="bg1"/>
                </a:solidFill>
                <a:ea typeface="+mj-ea"/>
              </a:rPr>
              <a:t> 1 January 2020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49,992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1,556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 dirty="0">
                <a:solidFill>
                  <a:srgbClr val="E8E8E8"/>
                </a:solidFill>
              </a:rPr>
              <a:t>38</a:t>
            </a:r>
            <a:endParaRPr lang="en-US" dirty="0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39.8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</a:rPr>
              <a:t>214,876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278088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Average records served per month (2019)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0" y="5426572"/>
            <a:ext cx="3321673" cy="295466"/>
          </a:xfrm>
        </p:spPr>
        <p:txBody>
          <a:bodyPr/>
          <a:lstStyle/>
          <a:p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 monthly user sessions (2019)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 dirty="0"/>
              <a:t>GBIF Participant network </a:t>
            </a:r>
            <a:br>
              <a:rPr lang="en-US" b="1" dirty="0"/>
            </a:br>
            <a:r>
              <a:rPr lang="en-US" sz="1600" i="1" spc="0" dirty="0">
                <a:latin typeface="Arial Narrow" panose="020B0604020202020204" pitchFamily="34" charset="0"/>
                <a:cs typeface="Arial Narrow" panose="020B0604020202020204" pitchFamily="34" charset="0"/>
              </a:rPr>
              <a:t>1 January 2020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6" y="1314910"/>
            <a:ext cx="8393087" cy="4952486"/>
          </a:xfrm>
          <a:ln w="76200">
            <a:noFill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 sz="1200" dirty="0">
                <a:solidFill>
                  <a:schemeClr val="accent2"/>
                </a:solidFill>
                <a:latin typeface="Arial Narrow"/>
              </a:rPr>
              <a:t>https://www.gbif.org/the-gbif-network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 err="1"/>
              <a:t>GBIF.org</a:t>
            </a:r>
            <a:r>
              <a:rPr lang="en-US" b="1" dirty="0"/>
              <a:t> Web traffic </a:t>
            </a:r>
            <a:br>
              <a:rPr lang="en-US" b="1" dirty="0"/>
            </a:br>
            <a:r>
              <a:rPr lang="en-US" sz="1600" i="1" spc="0" dirty="0"/>
              <a:t>Annual totals 2019</a:t>
            </a:r>
            <a:endParaRPr lang="en-US" sz="1800" i="1" spc="0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520021"/>
              </p:ext>
            </p:extLst>
          </p:nvPr>
        </p:nvGraphicFramePr>
        <p:xfrm>
          <a:off x="3613075" y="2091255"/>
          <a:ext cx="5196388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9/19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266,369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10.33%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4.27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179,698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6.97%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4.24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154,936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6.01%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3.64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133,274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5.17%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6.91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116,913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4.53%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4.97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100,341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3.89%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5.13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89,448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3.47%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4.73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79,963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3.10%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4.83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79,259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3.07%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5.48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Indonesia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77,909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3.02%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4.53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0" y="3922530"/>
            <a:ext cx="2846814" cy="1833726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15"/>
          <a:stretch/>
        </p:blipFill>
        <p:spPr>
          <a:xfrm>
            <a:off x="1010489" y="1191463"/>
            <a:ext cx="7183676" cy="5171468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 sz="1000" dirty="0">
                <a:solidFill>
                  <a:schemeClr val="accent2"/>
                </a:solidFill>
                <a:latin typeface="Arial Narrow"/>
              </a:rPr>
              <a:t>www.gbif.org/analytics/global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55025293"/>
              </p:ext>
            </p:extLst>
          </p:nvPr>
        </p:nvGraphicFramePr>
        <p:xfrm>
          <a:off x="457197" y="2819400"/>
          <a:ext cx="3724509" cy="3680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2018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United States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155,149,296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5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37,998,824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3656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34,750,951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22,996,608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18,864,164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9563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17,351,784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47576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17,012,039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0577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15,312,272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008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11,371,762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10,705,938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0"/>
            <a:ext cx="3182052" cy="1372619"/>
          </a:xfrm>
        </p:spPr>
        <p:txBody>
          <a:bodyPr/>
          <a:lstStyle/>
          <a:p>
            <a:r>
              <a:rPr lang="en-US" b="1" dirty="0"/>
              <a:t>Occurrence records published during 2019, by country</a:t>
            </a:r>
            <a:br>
              <a:rPr lang="en-US" sz="2000" b="1" dirty="0"/>
            </a:br>
            <a:r>
              <a:rPr lang="en-US" sz="1600" i="1" spc="0" dirty="0">
                <a:latin typeface="Arial Narrow"/>
                <a:cs typeface="Arial Narrow"/>
              </a:rPr>
              <a:t>Annual totals</a:t>
            </a:r>
            <a:endParaRPr lang="en-US" sz="1600" spc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F616D-BCF4-B64B-AF7D-BB248654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999738"/>
            <a:ext cx="4427537" cy="44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 dirty="0"/>
              <a:t>Total number of occurrence records published by country</a:t>
            </a:r>
            <a:br>
              <a:rPr lang="en-US" b="1" dirty="0"/>
            </a:br>
            <a:r>
              <a:rPr lang="en-US" sz="1600" i="1" spc="0" dirty="0">
                <a:latin typeface="Arial Narrow"/>
                <a:cs typeface="Arial Narrow"/>
              </a:rPr>
              <a:t>Annual totals 2019</a:t>
            </a:r>
            <a:endParaRPr lang="en-US" sz="1800" i="1" spc="0" dirty="0">
              <a:latin typeface="Arial Narrow"/>
              <a:cs typeface="Arial Narrow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84381169"/>
              </p:ext>
            </p:extLst>
          </p:nvPr>
        </p:nvGraphicFramePr>
        <p:xfrm>
          <a:off x="441960" y="2948820"/>
          <a:ext cx="3672840" cy="3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Occurrences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2018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492,314,389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96,000,707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91,562,482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89,773,061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80,956,959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64,730,196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057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Netherlands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58,055,965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47,945,430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39,394,880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37,584,508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D88AE5A-785A-2949-BF37-3BFDE7CC9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1035050"/>
            <a:ext cx="4427537" cy="44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853307" y="2603346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2498258"/>
              </p:ext>
            </p:extLst>
          </p:nvPr>
        </p:nvGraphicFramePr>
        <p:xfrm>
          <a:off x="461161" y="2832457"/>
          <a:ext cx="363737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2018</a:t>
                      </a:r>
                      <a:r>
                        <a:rPr lang="en-US" sz="130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26,749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18,798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11,420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10,903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8,852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7,384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0498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7,097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5,112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5,022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Peru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4,229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 by country</a:t>
            </a:r>
            <a:br>
              <a:rPr lang="en-US" b="1" dirty="0"/>
            </a:br>
            <a:r>
              <a:rPr lang="en-US" sz="1800" i="1" spc="0" dirty="0">
                <a:latin typeface="Arial Narrow"/>
                <a:cs typeface="Arial Narrow"/>
              </a:rPr>
              <a:t>Annual totals 2019</a:t>
            </a:r>
            <a:endParaRPr lang="en-US" sz="1800" i="1" spc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7C6F9-05C0-1841-BD6F-D352A381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1035049"/>
            <a:ext cx="4427537" cy="44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</a:p>
          <a:p>
            <a:r>
              <a:rPr lang="en-US" sz="1600" i="1" spc="0" dirty="0">
                <a:latin typeface="Arial Narrow"/>
                <a:cs typeface="Arial Narrow"/>
              </a:rPr>
              <a:t>Annual totals 2019</a:t>
            </a: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9F2B1-5FE3-ED45-85F5-0ECEB130E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"/>
          <a:stretch/>
        </p:blipFill>
        <p:spPr>
          <a:xfrm>
            <a:off x="457200" y="1583702"/>
            <a:ext cx="8390122" cy="45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32476</TotalTime>
  <Words>552</Words>
  <Application>Microsoft Macintosh PowerPoint</Application>
  <PresentationFormat>On-screen Show (4:3)</PresentationFormat>
  <Paragraphs>298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Microsoft New Tai Lue</vt:lpstr>
      <vt:lpstr>Modern Swiss</vt:lpstr>
      <vt:lpstr>Overview</vt:lpstr>
      <vt:lpstr>PowerPoint Presentation</vt:lpstr>
      <vt:lpstr>GBIF Participant network  1 January 2020</vt:lpstr>
      <vt:lpstr>GBIF.org Web traffic  Annual totals 2019</vt:lpstr>
      <vt:lpstr>Data published through GBIF.org</vt:lpstr>
      <vt:lpstr>Occurrence records published during 2019, by country Annual totals</vt:lpstr>
      <vt:lpstr>Total number of occurrence records published by country Annual totals 2019</vt:lpstr>
      <vt:lpstr>Data download requests by country Annual totals 2019</vt:lpstr>
      <vt:lpstr>PowerPoint Presentation</vt:lpstr>
      <vt:lpstr>Uses in peer-reviewed journals, by country and region Annual totals 2019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794</cp:revision>
  <cp:lastPrinted>2016-09-24T08:43:58Z</cp:lastPrinted>
  <dcterms:created xsi:type="dcterms:W3CDTF">2014-02-07T03:47:22Z</dcterms:created>
  <dcterms:modified xsi:type="dcterms:W3CDTF">2020-02-18T08:00:43Z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